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61" r:id="rId6"/>
    <p:sldId id="264" r:id="rId7"/>
    <p:sldId id="259" r:id="rId8"/>
    <p:sldId id="271" r:id="rId9"/>
    <p:sldId id="263" r:id="rId10"/>
    <p:sldId id="260" r:id="rId11"/>
    <p:sldId id="262" r:id="rId12"/>
    <p:sldId id="266" r:id="rId13"/>
    <p:sldId id="267" r:id="rId14"/>
    <p:sldId id="265"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7"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7BCFC8-BC35-B0C6-C5BF-A7B15AEE70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B99513C-FCAF-7097-B208-C86D9ABD4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F534AEF-C0E9-948E-F1A6-8684E6E83D06}"/>
              </a:ext>
            </a:extLst>
          </p:cNvPr>
          <p:cNvSpPr>
            <a:spLocks noGrp="1"/>
          </p:cNvSpPr>
          <p:nvPr>
            <p:ph type="dt" sz="half" idx="10"/>
          </p:nvPr>
        </p:nvSpPr>
        <p:spPr/>
        <p:txBody>
          <a:bodyPr/>
          <a:lstStyle/>
          <a:p>
            <a:fld id="{866033E2-4D1A-43C5-87D6-199DAF0834FF}" type="datetimeFigureOut">
              <a:rPr kumimoji="1" lang="ja-JP" altLang="en-US" smtClean="0"/>
              <a:t>2023/1/22</a:t>
            </a:fld>
            <a:endParaRPr kumimoji="1" lang="ja-JP" altLang="en-US"/>
          </a:p>
        </p:txBody>
      </p:sp>
      <p:sp>
        <p:nvSpPr>
          <p:cNvPr id="5" name="フッター プレースホルダー 4">
            <a:extLst>
              <a:ext uri="{FF2B5EF4-FFF2-40B4-BE49-F238E27FC236}">
                <a16:creationId xmlns:a16="http://schemas.microsoft.com/office/drawing/2014/main" id="{796C4197-8494-BF0B-D1EF-9611F482E0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CA9DB0-7353-6D84-E540-C9E92D05AC23}"/>
              </a:ext>
            </a:extLst>
          </p:cNvPr>
          <p:cNvSpPr>
            <a:spLocks noGrp="1"/>
          </p:cNvSpPr>
          <p:nvPr>
            <p:ph type="sldNum" sz="quarter" idx="12"/>
          </p:nvPr>
        </p:nvSpPr>
        <p:spPr/>
        <p:txBody>
          <a:bodyPr/>
          <a:lstStyle/>
          <a:p>
            <a:fld id="{9943E1F4-0D28-4A46-891C-A13B2364DC04}" type="slidenum">
              <a:rPr kumimoji="1" lang="ja-JP" altLang="en-US" smtClean="0"/>
              <a:t>‹#›</a:t>
            </a:fld>
            <a:endParaRPr kumimoji="1" lang="ja-JP" altLang="en-US"/>
          </a:p>
        </p:txBody>
      </p:sp>
    </p:spTree>
    <p:extLst>
      <p:ext uri="{BB962C8B-B14F-4D97-AF65-F5344CB8AC3E}">
        <p14:creationId xmlns:p14="http://schemas.microsoft.com/office/powerpoint/2010/main" val="254820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3281D5-D627-274F-120C-7423DAB5AC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A3BA7BC-A09A-6964-C7F2-EEC0000910E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96477D-5749-D2D3-FD67-C8F57668B86B}"/>
              </a:ext>
            </a:extLst>
          </p:cNvPr>
          <p:cNvSpPr>
            <a:spLocks noGrp="1"/>
          </p:cNvSpPr>
          <p:nvPr>
            <p:ph type="dt" sz="half" idx="10"/>
          </p:nvPr>
        </p:nvSpPr>
        <p:spPr/>
        <p:txBody>
          <a:bodyPr/>
          <a:lstStyle/>
          <a:p>
            <a:fld id="{866033E2-4D1A-43C5-87D6-199DAF0834FF}" type="datetimeFigureOut">
              <a:rPr kumimoji="1" lang="ja-JP" altLang="en-US" smtClean="0"/>
              <a:t>2023/1/22</a:t>
            </a:fld>
            <a:endParaRPr kumimoji="1" lang="ja-JP" altLang="en-US"/>
          </a:p>
        </p:txBody>
      </p:sp>
      <p:sp>
        <p:nvSpPr>
          <p:cNvPr id="5" name="フッター プレースホルダー 4">
            <a:extLst>
              <a:ext uri="{FF2B5EF4-FFF2-40B4-BE49-F238E27FC236}">
                <a16:creationId xmlns:a16="http://schemas.microsoft.com/office/drawing/2014/main" id="{A89D35AD-EEBC-04E7-B789-C04B79E2D4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A95102-58E1-12EE-9D77-D2BABFDCCB52}"/>
              </a:ext>
            </a:extLst>
          </p:cNvPr>
          <p:cNvSpPr>
            <a:spLocks noGrp="1"/>
          </p:cNvSpPr>
          <p:nvPr>
            <p:ph type="sldNum" sz="quarter" idx="12"/>
          </p:nvPr>
        </p:nvSpPr>
        <p:spPr/>
        <p:txBody>
          <a:bodyPr/>
          <a:lstStyle/>
          <a:p>
            <a:fld id="{9943E1F4-0D28-4A46-891C-A13B2364DC04}" type="slidenum">
              <a:rPr kumimoji="1" lang="ja-JP" altLang="en-US" smtClean="0"/>
              <a:t>‹#›</a:t>
            </a:fld>
            <a:endParaRPr kumimoji="1" lang="ja-JP" altLang="en-US"/>
          </a:p>
        </p:txBody>
      </p:sp>
    </p:spTree>
    <p:extLst>
      <p:ext uri="{BB962C8B-B14F-4D97-AF65-F5344CB8AC3E}">
        <p14:creationId xmlns:p14="http://schemas.microsoft.com/office/powerpoint/2010/main" val="402637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FCA2347-950E-5E56-3554-7286675E8CB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26BF10-CBC5-BE2A-497D-925714BF3F3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EA940A-5FC2-5F77-4A41-C4D6A59D5DDA}"/>
              </a:ext>
            </a:extLst>
          </p:cNvPr>
          <p:cNvSpPr>
            <a:spLocks noGrp="1"/>
          </p:cNvSpPr>
          <p:nvPr>
            <p:ph type="dt" sz="half" idx="10"/>
          </p:nvPr>
        </p:nvSpPr>
        <p:spPr/>
        <p:txBody>
          <a:bodyPr/>
          <a:lstStyle/>
          <a:p>
            <a:fld id="{866033E2-4D1A-43C5-87D6-199DAF0834FF}" type="datetimeFigureOut">
              <a:rPr kumimoji="1" lang="ja-JP" altLang="en-US" smtClean="0"/>
              <a:t>2023/1/22</a:t>
            </a:fld>
            <a:endParaRPr kumimoji="1" lang="ja-JP" altLang="en-US"/>
          </a:p>
        </p:txBody>
      </p:sp>
      <p:sp>
        <p:nvSpPr>
          <p:cNvPr id="5" name="フッター プレースホルダー 4">
            <a:extLst>
              <a:ext uri="{FF2B5EF4-FFF2-40B4-BE49-F238E27FC236}">
                <a16:creationId xmlns:a16="http://schemas.microsoft.com/office/drawing/2014/main" id="{52A9CCE8-9A58-A45F-BF8E-EE66E28B68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08F5BD-B0F7-89E8-0E94-2EBA1364848B}"/>
              </a:ext>
            </a:extLst>
          </p:cNvPr>
          <p:cNvSpPr>
            <a:spLocks noGrp="1"/>
          </p:cNvSpPr>
          <p:nvPr>
            <p:ph type="sldNum" sz="quarter" idx="12"/>
          </p:nvPr>
        </p:nvSpPr>
        <p:spPr/>
        <p:txBody>
          <a:bodyPr/>
          <a:lstStyle/>
          <a:p>
            <a:fld id="{9943E1F4-0D28-4A46-891C-A13B2364DC04}" type="slidenum">
              <a:rPr kumimoji="1" lang="ja-JP" altLang="en-US" smtClean="0"/>
              <a:t>‹#›</a:t>
            </a:fld>
            <a:endParaRPr kumimoji="1" lang="ja-JP" altLang="en-US"/>
          </a:p>
        </p:txBody>
      </p:sp>
    </p:spTree>
    <p:extLst>
      <p:ext uri="{BB962C8B-B14F-4D97-AF65-F5344CB8AC3E}">
        <p14:creationId xmlns:p14="http://schemas.microsoft.com/office/powerpoint/2010/main" val="178680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2DB32-FEC2-205C-F009-354D2A0EE5A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C6819C-F6F0-DACD-2392-C90E73FA51A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8D5D40-C651-6A0C-32D3-56DEE81A5094}"/>
              </a:ext>
            </a:extLst>
          </p:cNvPr>
          <p:cNvSpPr>
            <a:spLocks noGrp="1"/>
          </p:cNvSpPr>
          <p:nvPr>
            <p:ph type="dt" sz="half" idx="10"/>
          </p:nvPr>
        </p:nvSpPr>
        <p:spPr/>
        <p:txBody>
          <a:bodyPr/>
          <a:lstStyle/>
          <a:p>
            <a:fld id="{866033E2-4D1A-43C5-87D6-199DAF0834FF}" type="datetimeFigureOut">
              <a:rPr kumimoji="1" lang="ja-JP" altLang="en-US" smtClean="0"/>
              <a:t>2023/1/22</a:t>
            </a:fld>
            <a:endParaRPr kumimoji="1" lang="ja-JP" altLang="en-US"/>
          </a:p>
        </p:txBody>
      </p:sp>
      <p:sp>
        <p:nvSpPr>
          <p:cNvPr id="5" name="フッター プレースホルダー 4">
            <a:extLst>
              <a:ext uri="{FF2B5EF4-FFF2-40B4-BE49-F238E27FC236}">
                <a16:creationId xmlns:a16="http://schemas.microsoft.com/office/drawing/2014/main" id="{30557B9C-8C36-79E4-A5D5-32181B4142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80269C-A1CE-E83F-1135-3721DF7503A0}"/>
              </a:ext>
            </a:extLst>
          </p:cNvPr>
          <p:cNvSpPr>
            <a:spLocks noGrp="1"/>
          </p:cNvSpPr>
          <p:nvPr>
            <p:ph type="sldNum" sz="quarter" idx="12"/>
          </p:nvPr>
        </p:nvSpPr>
        <p:spPr/>
        <p:txBody>
          <a:bodyPr/>
          <a:lstStyle/>
          <a:p>
            <a:fld id="{9943E1F4-0D28-4A46-891C-A13B2364DC04}" type="slidenum">
              <a:rPr kumimoji="1" lang="ja-JP" altLang="en-US" smtClean="0"/>
              <a:t>‹#›</a:t>
            </a:fld>
            <a:endParaRPr kumimoji="1" lang="ja-JP" altLang="en-US"/>
          </a:p>
        </p:txBody>
      </p:sp>
    </p:spTree>
    <p:extLst>
      <p:ext uri="{BB962C8B-B14F-4D97-AF65-F5344CB8AC3E}">
        <p14:creationId xmlns:p14="http://schemas.microsoft.com/office/powerpoint/2010/main" val="180323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BD03F0-82EF-0167-D4C5-0E957C04A3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61E49D-EF4A-5BF7-E7CF-B0BB4A2732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B35329-6FD4-1833-AEAF-110D181ED8D3}"/>
              </a:ext>
            </a:extLst>
          </p:cNvPr>
          <p:cNvSpPr>
            <a:spLocks noGrp="1"/>
          </p:cNvSpPr>
          <p:nvPr>
            <p:ph type="dt" sz="half" idx="10"/>
          </p:nvPr>
        </p:nvSpPr>
        <p:spPr/>
        <p:txBody>
          <a:bodyPr/>
          <a:lstStyle/>
          <a:p>
            <a:fld id="{866033E2-4D1A-43C5-87D6-199DAF0834FF}" type="datetimeFigureOut">
              <a:rPr kumimoji="1" lang="ja-JP" altLang="en-US" smtClean="0"/>
              <a:t>2023/1/22</a:t>
            </a:fld>
            <a:endParaRPr kumimoji="1" lang="ja-JP" altLang="en-US"/>
          </a:p>
        </p:txBody>
      </p:sp>
      <p:sp>
        <p:nvSpPr>
          <p:cNvPr id="5" name="フッター プレースホルダー 4">
            <a:extLst>
              <a:ext uri="{FF2B5EF4-FFF2-40B4-BE49-F238E27FC236}">
                <a16:creationId xmlns:a16="http://schemas.microsoft.com/office/drawing/2014/main" id="{9FE6394F-FC05-A82C-5F53-34F9D46BD8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86676E-C299-115F-AF2E-D86626C37A5E}"/>
              </a:ext>
            </a:extLst>
          </p:cNvPr>
          <p:cNvSpPr>
            <a:spLocks noGrp="1"/>
          </p:cNvSpPr>
          <p:nvPr>
            <p:ph type="sldNum" sz="quarter" idx="12"/>
          </p:nvPr>
        </p:nvSpPr>
        <p:spPr/>
        <p:txBody>
          <a:bodyPr/>
          <a:lstStyle/>
          <a:p>
            <a:fld id="{9943E1F4-0D28-4A46-891C-A13B2364DC04}" type="slidenum">
              <a:rPr kumimoji="1" lang="ja-JP" altLang="en-US" smtClean="0"/>
              <a:t>‹#›</a:t>
            </a:fld>
            <a:endParaRPr kumimoji="1" lang="ja-JP" altLang="en-US"/>
          </a:p>
        </p:txBody>
      </p:sp>
    </p:spTree>
    <p:extLst>
      <p:ext uri="{BB962C8B-B14F-4D97-AF65-F5344CB8AC3E}">
        <p14:creationId xmlns:p14="http://schemas.microsoft.com/office/powerpoint/2010/main" val="182354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F0478-C98A-C42E-062D-9DBC6E602DC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757460-5A3E-96D3-89D0-2F146D8367A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7F994A0-8325-454E-A151-7FBE91F13AE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DC692D9-A8BE-F1A5-10FC-76BC59F20858}"/>
              </a:ext>
            </a:extLst>
          </p:cNvPr>
          <p:cNvSpPr>
            <a:spLocks noGrp="1"/>
          </p:cNvSpPr>
          <p:nvPr>
            <p:ph type="dt" sz="half" idx="10"/>
          </p:nvPr>
        </p:nvSpPr>
        <p:spPr/>
        <p:txBody>
          <a:bodyPr/>
          <a:lstStyle/>
          <a:p>
            <a:fld id="{866033E2-4D1A-43C5-87D6-199DAF0834FF}" type="datetimeFigureOut">
              <a:rPr kumimoji="1" lang="ja-JP" altLang="en-US" smtClean="0"/>
              <a:t>2023/1/22</a:t>
            </a:fld>
            <a:endParaRPr kumimoji="1" lang="ja-JP" altLang="en-US"/>
          </a:p>
        </p:txBody>
      </p:sp>
      <p:sp>
        <p:nvSpPr>
          <p:cNvPr id="6" name="フッター プレースホルダー 5">
            <a:extLst>
              <a:ext uri="{FF2B5EF4-FFF2-40B4-BE49-F238E27FC236}">
                <a16:creationId xmlns:a16="http://schemas.microsoft.com/office/drawing/2014/main" id="{B22CD230-6CE1-2623-6E3A-E74DFD0E5D6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5ECF1A-C62E-BCE6-6BF4-51933C7763C7}"/>
              </a:ext>
            </a:extLst>
          </p:cNvPr>
          <p:cNvSpPr>
            <a:spLocks noGrp="1"/>
          </p:cNvSpPr>
          <p:nvPr>
            <p:ph type="sldNum" sz="quarter" idx="12"/>
          </p:nvPr>
        </p:nvSpPr>
        <p:spPr/>
        <p:txBody>
          <a:bodyPr/>
          <a:lstStyle/>
          <a:p>
            <a:fld id="{9943E1F4-0D28-4A46-891C-A13B2364DC04}" type="slidenum">
              <a:rPr kumimoji="1" lang="ja-JP" altLang="en-US" smtClean="0"/>
              <a:t>‹#›</a:t>
            </a:fld>
            <a:endParaRPr kumimoji="1" lang="ja-JP" altLang="en-US"/>
          </a:p>
        </p:txBody>
      </p:sp>
    </p:spTree>
    <p:extLst>
      <p:ext uri="{BB962C8B-B14F-4D97-AF65-F5344CB8AC3E}">
        <p14:creationId xmlns:p14="http://schemas.microsoft.com/office/powerpoint/2010/main" val="412996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345CD7-1472-4A11-05D2-2F0774EC596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86D73D-9A24-1A62-5323-23DC80484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A039BC2-DB41-218D-125C-CA30C43607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0E65D3A-C8D2-FFEE-88BC-603E0A07CB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CF0A97E-98C3-48D8-9716-A4CBEDDB371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98F981E-1E6B-8160-B34F-7ECC86C5EE94}"/>
              </a:ext>
            </a:extLst>
          </p:cNvPr>
          <p:cNvSpPr>
            <a:spLocks noGrp="1"/>
          </p:cNvSpPr>
          <p:nvPr>
            <p:ph type="dt" sz="half" idx="10"/>
          </p:nvPr>
        </p:nvSpPr>
        <p:spPr/>
        <p:txBody>
          <a:bodyPr/>
          <a:lstStyle/>
          <a:p>
            <a:fld id="{866033E2-4D1A-43C5-87D6-199DAF0834FF}" type="datetimeFigureOut">
              <a:rPr kumimoji="1" lang="ja-JP" altLang="en-US" smtClean="0"/>
              <a:t>2023/1/22</a:t>
            </a:fld>
            <a:endParaRPr kumimoji="1" lang="ja-JP" altLang="en-US"/>
          </a:p>
        </p:txBody>
      </p:sp>
      <p:sp>
        <p:nvSpPr>
          <p:cNvPr id="8" name="フッター プレースホルダー 7">
            <a:extLst>
              <a:ext uri="{FF2B5EF4-FFF2-40B4-BE49-F238E27FC236}">
                <a16:creationId xmlns:a16="http://schemas.microsoft.com/office/drawing/2014/main" id="{2370B025-DF29-D5A6-D45C-6E704A18DD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A7C7777-D5E0-827B-EA74-2E5EC00CEA00}"/>
              </a:ext>
            </a:extLst>
          </p:cNvPr>
          <p:cNvSpPr>
            <a:spLocks noGrp="1"/>
          </p:cNvSpPr>
          <p:nvPr>
            <p:ph type="sldNum" sz="quarter" idx="12"/>
          </p:nvPr>
        </p:nvSpPr>
        <p:spPr/>
        <p:txBody>
          <a:bodyPr/>
          <a:lstStyle/>
          <a:p>
            <a:fld id="{9943E1F4-0D28-4A46-891C-A13B2364DC04}" type="slidenum">
              <a:rPr kumimoji="1" lang="ja-JP" altLang="en-US" smtClean="0"/>
              <a:t>‹#›</a:t>
            </a:fld>
            <a:endParaRPr kumimoji="1" lang="ja-JP" altLang="en-US"/>
          </a:p>
        </p:txBody>
      </p:sp>
    </p:spTree>
    <p:extLst>
      <p:ext uri="{BB962C8B-B14F-4D97-AF65-F5344CB8AC3E}">
        <p14:creationId xmlns:p14="http://schemas.microsoft.com/office/powerpoint/2010/main" val="329093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8DE010-23C3-5780-C5F9-60095FECC13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EBCD6DA-C950-8D72-05DC-E77413B6911A}"/>
              </a:ext>
            </a:extLst>
          </p:cNvPr>
          <p:cNvSpPr>
            <a:spLocks noGrp="1"/>
          </p:cNvSpPr>
          <p:nvPr>
            <p:ph type="dt" sz="half" idx="10"/>
          </p:nvPr>
        </p:nvSpPr>
        <p:spPr/>
        <p:txBody>
          <a:bodyPr/>
          <a:lstStyle/>
          <a:p>
            <a:fld id="{866033E2-4D1A-43C5-87D6-199DAF0834FF}" type="datetimeFigureOut">
              <a:rPr kumimoji="1" lang="ja-JP" altLang="en-US" smtClean="0"/>
              <a:t>2023/1/22</a:t>
            </a:fld>
            <a:endParaRPr kumimoji="1" lang="ja-JP" altLang="en-US"/>
          </a:p>
        </p:txBody>
      </p:sp>
      <p:sp>
        <p:nvSpPr>
          <p:cNvPr id="4" name="フッター プレースホルダー 3">
            <a:extLst>
              <a:ext uri="{FF2B5EF4-FFF2-40B4-BE49-F238E27FC236}">
                <a16:creationId xmlns:a16="http://schemas.microsoft.com/office/drawing/2014/main" id="{36DFCB75-FB89-3A5E-6F29-9446269C5BF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2CD7C0-A076-B572-205B-B52A00C3EDC2}"/>
              </a:ext>
            </a:extLst>
          </p:cNvPr>
          <p:cNvSpPr>
            <a:spLocks noGrp="1"/>
          </p:cNvSpPr>
          <p:nvPr>
            <p:ph type="sldNum" sz="quarter" idx="12"/>
          </p:nvPr>
        </p:nvSpPr>
        <p:spPr/>
        <p:txBody>
          <a:bodyPr/>
          <a:lstStyle/>
          <a:p>
            <a:fld id="{9943E1F4-0D28-4A46-891C-A13B2364DC04}" type="slidenum">
              <a:rPr kumimoji="1" lang="ja-JP" altLang="en-US" smtClean="0"/>
              <a:t>‹#›</a:t>
            </a:fld>
            <a:endParaRPr kumimoji="1" lang="ja-JP" altLang="en-US"/>
          </a:p>
        </p:txBody>
      </p:sp>
    </p:spTree>
    <p:extLst>
      <p:ext uri="{BB962C8B-B14F-4D97-AF65-F5344CB8AC3E}">
        <p14:creationId xmlns:p14="http://schemas.microsoft.com/office/powerpoint/2010/main" val="172783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5027C2-87C9-4CD3-46B4-A9878D4B01BA}"/>
              </a:ext>
            </a:extLst>
          </p:cNvPr>
          <p:cNvSpPr>
            <a:spLocks noGrp="1"/>
          </p:cNvSpPr>
          <p:nvPr>
            <p:ph type="dt" sz="half" idx="10"/>
          </p:nvPr>
        </p:nvSpPr>
        <p:spPr/>
        <p:txBody>
          <a:bodyPr/>
          <a:lstStyle/>
          <a:p>
            <a:fld id="{866033E2-4D1A-43C5-87D6-199DAF0834FF}" type="datetimeFigureOut">
              <a:rPr kumimoji="1" lang="ja-JP" altLang="en-US" smtClean="0"/>
              <a:t>2023/1/22</a:t>
            </a:fld>
            <a:endParaRPr kumimoji="1" lang="ja-JP" altLang="en-US"/>
          </a:p>
        </p:txBody>
      </p:sp>
      <p:sp>
        <p:nvSpPr>
          <p:cNvPr id="3" name="フッター プレースホルダー 2">
            <a:extLst>
              <a:ext uri="{FF2B5EF4-FFF2-40B4-BE49-F238E27FC236}">
                <a16:creationId xmlns:a16="http://schemas.microsoft.com/office/drawing/2014/main" id="{473B1DC6-71E1-068E-6218-D8DDA0FBFD2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C908D84-5C14-C61A-E600-0C79663DC9A6}"/>
              </a:ext>
            </a:extLst>
          </p:cNvPr>
          <p:cNvSpPr>
            <a:spLocks noGrp="1"/>
          </p:cNvSpPr>
          <p:nvPr>
            <p:ph type="sldNum" sz="quarter" idx="12"/>
          </p:nvPr>
        </p:nvSpPr>
        <p:spPr/>
        <p:txBody>
          <a:bodyPr/>
          <a:lstStyle/>
          <a:p>
            <a:fld id="{9943E1F4-0D28-4A46-891C-A13B2364DC04}" type="slidenum">
              <a:rPr kumimoji="1" lang="ja-JP" altLang="en-US" smtClean="0"/>
              <a:t>‹#›</a:t>
            </a:fld>
            <a:endParaRPr kumimoji="1" lang="ja-JP" altLang="en-US"/>
          </a:p>
        </p:txBody>
      </p:sp>
    </p:spTree>
    <p:extLst>
      <p:ext uri="{BB962C8B-B14F-4D97-AF65-F5344CB8AC3E}">
        <p14:creationId xmlns:p14="http://schemas.microsoft.com/office/powerpoint/2010/main" val="230071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F2DC53-73BA-55E9-D2EB-52518D41F0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513CC5-009E-8929-5580-366CECCFF9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053FD85-A915-AF82-E5BC-B48AF1EEB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EE843CA-C42C-37FD-4203-224F670BF284}"/>
              </a:ext>
            </a:extLst>
          </p:cNvPr>
          <p:cNvSpPr>
            <a:spLocks noGrp="1"/>
          </p:cNvSpPr>
          <p:nvPr>
            <p:ph type="dt" sz="half" idx="10"/>
          </p:nvPr>
        </p:nvSpPr>
        <p:spPr/>
        <p:txBody>
          <a:bodyPr/>
          <a:lstStyle/>
          <a:p>
            <a:fld id="{866033E2-4D1A-43C5-87D6-199DAF0834FF}" type="datetimeFigureOut">
              <a:rPr kumimoji="1" lang="ja-JP" altLang="en-US" smtClean="0"/>
              <a:t>2023/1/22</a:t>
            </a:fld>
            <a:endParaRPr kumimoji="1" lang="ja-JP" altLang="en-US"/>
          </a:p>
        </p:txBody>
      </p:sp>
      <p:sp>
        <p:nvSpPr>
          <p:cNvPr id="6" name="フッター プレースホルダー 5">
            <a:extLst>
              <a:ext uri="{FF2B5EF4-FFF2-40B4-BE49-F238E27FC236}">
                <a16:creationId xmlns:a16="http://schemas.microsoft.com/office/drawing/2014/main" id="{AD8441E4-C9D1-6208-457A-30FAFCD454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E06438-F54E-709B-EE4B-977225D8177B}"/>
              </a:ext>
            </a:extLst>
          </p:cNvPr>
          <p:cNvSpPr>
            <a:spLocks noGrp="1"/>
          </p:cNvSpPr>
          <p:nvPr>
            <p:ph type="sldNum" sz="quarter" idx="12"/>
          </p:nvPr>
        </p:nvSpPr>
        <p:spPr/>
        <p:txBody>
          <a:bodyPr/>
          <a:lstStyle/>
          <a:p>
            <a:fld id="{9943E1F4-0D28-4A46-891C-A13B2364DC04}" type="slidenum">
              <a:rPr kumimoji="1" lang="ja-JP" altLang="en-US" smtClean="0"/>
              <a:t>‹#›</a:t>
            </a:fld>
            <a:endParaRPr kumimoji="1" lang="ja-JP" altLang="en-US"/>
          </a:p>
        </p:txBody>
      </p:sp>
    </p:spTree>
    <p:extLst>
      <p:ext uri="{BB962C8B-B14F-4D97-AF65-F5344CB8AC3E}">
        <p14:creationId xmlns:p14="http://schemas.microsoft.com/office/powerpoint/2010/main" val="46207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1BFADB-8F76-3FD7-9CA1-876338EB662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4CB0BB-D54D-69D3-D211-949A533BE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11F3770-79C4-F1A2-C311-274B8E366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DDC3B7B-E685-771D-F5AE-D4964615031F}"/>
              </a:ext>
            </a:extLst>
          </p:cNvPr>
          <p:cNvSpPr>
            <a:spLocks noGrp="1"/>
          </p:cNvSpPr>
          <p:nvPr>
            <p:ph type="dt" sz="half" idx="10"/>
          </p:nvPr>
        </p:nvSpPr>
        <p:spPr/>
        <p:txBody>
          <a:bodyPr/>
          <a:lstStyle/>
          <a:p>
            <a:fld id="{866033E2-4D1A-43C5-87D6-199DAF0834FF}" type="datetimeFigureOut">
              <a:rPr kumimoji="1" lang="ja-JP" altLang="en-US" smtClean="0"/>
              <a:t>2023/1/22</a:t>
            </a:fld>
            <a:endParaRPr kumimoji="1" lang="ja-JP" altLang="en-US"/>
          </a:p>
        </p:txBody>
      </p:sp>
      <p:sp>
        <p:nvSpPr>
          <p:cNvPr id="6" name="フッター プレースホルダー 5">
            <a:extLst>
              <a:ext uri="{FF2B5EF4-FFF2-40B4-BE49-F238E27FC236}">
                <a16:creationId xmlns:a16="http://schemas.microsoft.com/office/drawing/2014/main" id="{C79869C0-86AC-B616-8438-40F6326801F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68D601-A36C-1FB8-C04D-0E9D94AF6973}"/>
              </a:ext>
            </a:extLst>
          </p:cNvPr>
          <p:cNvSpPr>
            <a:spLocks noGrp="1"/>
          </p:cNvSpPr>
          <p:nvPr>
            <p:ph type="sldNum" sz="quarter" idx="12"/>
          </p:nvPr>
        </p:nvSpPr>
        <p:spPr/>
        <p:txBody>
          <a:bodyPr/>
          <a:lstStyle/>
          <a:p>
            <a:fld id="{9943E1F4-0D28-4A46-891C-A13B2364DC04}" type="slidenum">
              <a:rPr kumimoji="1" lang="ja-JP" altLang="en-US" smtClean="0"/>
              <a:t>‹#›</a:t>
            </a:fld>
            <a:endParaRPr kumimoji="1" lang="ja-JP" altLang="en-US"/>
          </a:p>
        </p:txBody>
      </p:sp>
    </p:spTree>
    <p:extLst>
      <p:ext uri="{BB962C8B-B14F-4D97-AF65-F5344CB8AC3E}">
        <p14:creationId xmlns:p14="http://schemas.microsoft.com/office/powerpoint/2010/main" val="209845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CC398D6-DF0C-5CD6-7DFB-8FF3C7239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E6E121-BBA3-D881-14F0-4115B8D9E9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67FB30-FF8A-56AD-F0FC-F71FF7016D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033E2-4D1A-43C5-87D6-199DAF0834FF}" type="datetimeFigureOut">
              <a:rPr kumimoji="1" lang="ja-JP" altLang="en-US" smtClean="0"/>
              <a:t>2023/1/22</a:t>
            </a:fld>
            <a:endParaRPr kumimoji="1" lang="ja-JP" altLang="en-US"/>
          </a:p>
        </p:txBody>
      </p:sp>
      <p:sp>
        <p:nvSpPr>
          <p:cNvPr id="5" name="フッター プレースホルダー 4">
            <a:extLst>
              <a:ext uri="{FF2B5EF4-FFF2-40B4-BE49-F238E27FC236}">
                <a16:creationId xmlns:a16="http://schemas.microsoft.com/office/drawing/2014/main" id="{5D5538A4-DB01-0D97-C417-7F5E3AFC6E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C918F0-FDE6-215E-BD2E-B1C6DDD8F5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3E1F4-0D28-4A46-891C-A13B2364DC04}" type="slidenum">
              <a:rPr kumimoji="1" lang="ja-JP" altLang="en-US" smtClean="0"/>
              <a:t>‹#›</a:t>
            </a:fld>
            <a:endParaRPr kumimoji="1" lang="ja-JP" altLang="en-US"/>
          </a:p>
        </p:txBody>
      </p:sp>
    </p:spTree>
    <p:extLst>
      <p:ext uri="{BB962C8B-B14F-4D97-AF65-F5344CB8AC3E}">
        <p14:creationId xmlns:p14="http://schemas.microsoft.com/office/powerpoint/2010/main" val="2619724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34">
            <a:extLst>
              <a:ext uri="{FF2B5EF4-FFF2-40B4-BE49-F238E27FC236}">
                <a16:creationId xmlns:a16="http://schemas.microsoft.com/office/drawing/2014/main" id="{6027F030-58A9-44B8-ABF5-0372D295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36">
            <a:extLst>
              <a:ext uri="{FF2B5EF4-FFF2-40B4-BE49-F238E27FC236}">
                <a16:creationId xmlns:a16="http://schemas.microsoft.com/office/drawing/2014/main" id="{A6328306-71F0-4C12-A2D9-7C857146B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38">
            <a:extLst>
              <a:ext uri="{FF2B5EF4-FFF2-40B4-BE49-F238E27FC236}">
                <a16:creationId xmlns:a16="http://schemas.microsoft.com/office/drawing/2014/main" id="{64AB010C-C307-4A53-9D97-39C6AAB2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Rectangle 40">
            <a:extLst>
              <a:ext uri="{FF2B5EF4-FFF2-40B4-BE49-F238E27FC236}">
                <a16:creationId xmlns:a16="http://schemas.microsoft.com/office/drawing/2014/main" id="{3252C512-4076-456E-AD89-50B031645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Rectangle 42">
            <a:extLst>
              <a:ext uri="{FF2B5EF4-FFF2-40B4-BE49-F238E27FC236}">
                <a16:creationId xmlns:a16="http://schemas.microsoft.com/office/drawing/2014/main" id="{71C24C9E-C2F4-4FA4-947B-6CBAC7C3A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44">
            <a:extLst>
              <a:ext uri="{FF2B5EF4-FFF2-40B4-BE49-F238E27FC236}">
                <a16:creationId xmlns:a16="http://schemas.microsoft.com/office/drawing/2014/main" id="{604B7750-FFCA-4912-AC2E-989EECC9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46">
            <a:extLst>
              <a:ext uri="{FF2B5EF4-FFF2-40B4-BE49-F238E27FC236}">
                <a16:creationId xmlns:a16="http://schemas.microsoft.com/office/drawing/2014/main" id="{52494659-52DF-4053-975B-36F06255E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48">
            <a:extLst>
              <a:ext uri="{FF2B5EF4-FFF2-40B4-BE49-F238E27FC236}">
                <a16:creationId xmlns:a16="http://schemas.microsoft.com/office/drawing/2014/main" id="{EE807326-229C-458C-BDA0-C72126216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FCADE1D5-E79C-4CEF-BEFD-B66EFB39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タイトル 1">
            <a:extLst>
              <a:ext uri="{FF2B5EF4-FFF2-40B4-BE49-F238E27FC236}">
                <a16:creationId xmlns:a16="http://schemas.microsoft.com/office/drawing/2014/main" id="{52CBF346-E5B8-0C07-64EF-DBC989CAF628}"/>
              </a:ext>
            </a:extLst>
          </p:cNvPr>
          <p:cNvSpPr>
            <a:spLocks noGrp="1"/>
          </p:cNvSpPr>
          <p:nvPr>
            <p:ph type="ctrTitle"/>
          </p:nvPr>
        </p:nvSpPr>
        <p:spPr>
          <a:xfrm>
            <a:off x="2575248" y="2353641"/>
            <a:ext cx="6932645" cy="2150719"/>
          </a:xfrm>
          <a:noFill/>
        </p:spPr>
        <p:txBody>
          <a:bodyPr anchor="ctr">
            <a:normAutofit/>
          </a:bodyPr>
          <a:lstStyle/>
          <a:p>
            <a:r>
              <a:rPr kumimoji="1" lang="ja-JP" altLang="en-US" sz="4000" dirty="0">
                <a:solidFill>
                  <a:srgbClr val="080808"/>
                </a:solidFill>
              </a:rPr>
              <a:t>納得度を表す韻律情報の調査</a:t>
            </a:r>
          </a:p>
        </p:txBody>
      </p:sp>
      <p:sp>
        <p:nvSpPr>
          <p:cNvPr id="3" name="字幕 2">
            <a:extLst>
              <a:ext uri="{FF2B5EF4-FFF2-40B4-BE49-F238E27FC236}">
                <a16:creationId xmlns:a16="http://schemas.microsoft.com/office/drawing/2014/main" id="{3A7FB9EC-CAC3-6118-67DF-9CA1F6D09D55}"/>
              </a:ext>
            </a:extLst>
          </p:cNvPr>
          <p:cNvSpPr>
            <a:spLocks noGrp="1"/>
          </p:cNvSpPr>
          <p:nvPr>
            <p:ph type="subTitle" idx="1"/>
          </p:nvPr>
        </p:nvSpPr>
        <p:spPr>
          <a:xfrm>
            <a:off x="4439633" y="4518923"/>
            <a:ext cx="3312734" cy="1141851"/>
          </a:xfrm>
          <a:noFill/>
        </p:spPr>
        <p:txBody>
          <a:bodyPr>
            <a:normAutofit/>
          </a:bodyPr>
          <a:lstStyle/>
          <a:p>
            <a:r>
              <a:rPr kumimoji="1" lang="ja-JP" altLang="en-US" sz="2000">
                <a:solidFill>
                  <a:srgbClr val="080808"/>
                </a:solidFill>
              </a:rPr>
              <a:t>学籍番号：</a:t>
            </a:r>
            <a:r>
              <a:rPr kumimoji="1" lang="en-US" altLang="ja-JP" sz="2000">
                <a:solidFill>
                  <a:srgbClr val="080808"/>
                </a:solidFill>
              </a:rPr>
              <a:t>2J19F508</a:t>
            </a:r>
          </a:p>
          <a:p>
            <a:r>
              <a:rPr kumimoji="1" lang="ja-JP" altLang="en-US" sz="2000">
                <a:solidFill>
                  <a:srgbClr val="080808"/>
                </a:solidFill>
              </a:rPr>
              <a:t>川崎咲希</a:t>
            </a:r>
          </a:p>
        </p:txBody>
      </p:sp>
      <p:sp>
        <p:nvSpPr>
          <p:cNvPr id="53" name="Isosceles Triangle 52">
            <a:extLst>
              <a:ext uri="{FF2B5EF4-FFF2-40B4-BE49-F238E27FC236}">
                <a16:creationId xmlns:a16="http://schemas.microsoft.com/office/drawing/2014/main" id="{54FC8EB5-1620-43B8-B816-8A91B6EAC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3D544515-9F93-4809-A102-B49C85F4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13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758C69B-A13F-EE07-E5F2-1B737CF64472}"/>
              </a:ext>
            </a:extLst>
          </p:cNvPr>
          <p:cNvSpPr>
            <a:spLocks noGrp="1"/>
          </p:cNvSpPr>
          <p:nvPr>
            <p:ph type="title"/>
          </p:nvPr>
        </p:nvSpPr>
        <p:spPr>
          <a:xfrm>
            <a:off x="1763141" y="1147013"/>
            <a:ext cx="3962061" cy="671805"/>
          </a:xfrm>
        </p:spPr>
        <p:txBody>
          <a:bodyPr anchor="t">
            <a:normAutofit/>
          </a:bodyPr>
          <a:lstStyle/>
          <a:p>
            <a:r>
              <a:rPr kumimoji="1" lang="ja-JP" altLang="en-US" sz="3600" dirty="0"/>
              <a:t>実験の流れ</a:t>
            </a:r>
            <a:endParaRPr kumimoji="1" lang="en-US" altLang="ja-JP" sz="3600"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56B89A6B-EC8E-D7F4-15A4-083A4EE1996A}"/>
              </a:ext>
            </a:extLst>
          </p:cNvPr>
          <p:cNvSpPr>
            <a:spLocks noGrp="1"/>
          </p:cNvSpPr>
          <p:nvPr>
            <p:ph idx="1"/>
          </p:nvPr>
        </p:nvSpPr>
        <p:spPr>
          <a:xfrm>
            <a:off x="2485945" y="2096439"/>
            <a:ext cx="7836615" cy="3236742"/>
          </a:xfrm>
        </p:spPr>
        <p:txBody>
          <a:bodyPr>
            <a:normAutofit/>
          </a:bodyPr>
          <a:lstStyle/>
          <a:p>
            <a:endParaRPr lang="en-US" altLang="ja-JP" sz="2400" dirty="0"/>
          </a:p>
          <a:p>
            <a:pPr marL="0" indent="0">
              <a:buNone/>
            </a:pPr>
            <a:r>
              <a:rPr kumimoji="1" lang="ja-JP" altLang="en-US" sz="2400" dirty="0"/>
              <a:t>①店員と客の</a:t>
            </a:r>
            <a:r>
              <a:rPr lang="ja-JP" altLang="en-US" sz="2400" dirty="0"/>
              <a:t>対話データを実験協力者が聴収</a:t>
            </a:r>
            <a:endParaRPr lang="en-US" altLang="ja-JP" sz="2400" dirty="0"/>
          </a:p>
          <a:p>
            <a:pPr marL="0" indent="0">
              <a:buNone/>
            </a:pPr>
            <a:endParaRPr lang="en-US" altLang="ja-JP" sz="2400" dirty="0"/>
          </a:p>
          <a:p>
            <a:pPr marL="0" indent="0">
              <a:buNone/>
            </a:pPr>
            <a:r>
              <a:rPr lang="ja-JP" altLang="en-US" sz="2400" dirty="0"/>
              <a:t>②</a:t>
            </a:r>
            <a:r>
              <a:rPr kumimoji="1" lang="ja-JP" altLang="en-US" sz="2400" dirty="0"/>
              <a:t>実験協力者は客役の発話から納得度を推定し評価</a:t>
            </a:r>
            <a:endParaRPr kumimoji="1" lang="en-US" altLang="ja-JP" sz="2400" dirty="0"/>
          </a:p>
          <a:p>
            <a:pPr marL="0" indent="0">
              <a:buNone/>
            </a:pPr>
            <a:endParaRPr kumimoji="1" lang="en-US" altLang="ja-JP" sz="2400" dirty="0"/>
          </a:p>
          <a:p>
            <a:pPr marL="0" indent="0">
              <a:buNone/>
            </a:pPr>
            <a:r>
              <a:rPr lang="ja-JP" altLang="en-US" sz="2400" dirty="0"/>
              <a:t>③評価結果と韻律情報の関係を分析</a:t>
            </a:r>
            <a:endParaRPr kumimoji="1" lang="ja-JP" altLang="en-US" sz="24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5551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615433D-670D-4B27-1E24-371901C4F4E1}"/>
              </a:ext>
            </a:extLst>
          </p:cNvPr>
          <p:cNvSpPr>
            <a:spLocks noGrp="1"/>
          </p:cNvSpPr>
          <p:nvPr>
            <p:ph type="title"/>
          </p:nvPr>
        </p:nvSpPr>
        <p:spPr>
          <a:xfrm>
            <a:off x="643468" y="621792"/>
            <a:ext cx="4989890" cy="898502"/>
          </a:xfrm>
        </p:spPr>
        <p:txBody>
          <a:bodyPr>
            <a:normAutofit/>
          </a:bodyPr>
          <a:lstStyle/>
          <a:p>
            <a:r>
              <a:rPr kumimoji="1" lang="ja-JP" altLang="en-US" sz="3600" dirty="0"/>
              <a:t>使用するデータ</a:t>
            </a: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F9FC48CA-08CD-5F48-DA61-9E49D0679A45}"/>
              </a:ext>
            </a:extLst>
          </p:cNvPr>
          <p:cNvSpPr>
            <a:spLocks noGrp="1"/>
          </p:cNvSpPr>
          <p:nvPr>
            <p:ph idx="1"/>
          </p:nvPr>
        </p:nvSpPr>
        <p:spPr>
          <a:xfrm>
            <a:off x="1275755" y="2632200"/>
            <a:ext cx="9993183" cy="2114812"/>
          </a:xfrm>
          <a:noFill/>
        </p:spPr>
        <p:txBody>
          <a:bodyPr anchor="ctr">
            <a:normAutofit/>
          </a:bodyPr>
          <a:lstStyle/>
          <a:p>
            <a:r>
              <a:rPr kumimoji="1" lang="ja-JP" altLang="en-US" sz="2400" dirty="0"/>
              <a:t>旅行代理店のカウンターにおける店員と客の対話ロールプレイング</a:t>
            </a:r>
            <a:endParaRPr kumimoji="1" lang="en-US" altLang="ja-JP" sz="2400" dirty="0"/>
          </a:p>
          <a:p>
            <a:endParaRPr kumimoji="1" lang="en-US" altLang="ja-JP" sz="2400" dirty="0"/>
          </a:p>
          <a:p>
            <a:r>
              <a:rPr kumimoji="1" lang="ja-JP" altLang="en-US" sz="2400" dirty="0"/>
              <a:t>客役の被験者が旅行の計画を店員役の被験者に相談</a:t>
            </a:r>
            <a:endParaRPr kumimoji="1" lang="en-US" altLang="ja-JP" sz="2400" dirty="0"/>
          </a:p>
          <a:p>
            <a:endParaRPr kumimoji="1" lang="en-US" altLang="ja-JP" sz="2400" dirty="0"/>
          </a:p>
        </p:txBody>
      </p:sp>
      <p:sp>
        <p:nvSpPr>
          <p:cNvPr id="4" name="テキスト ボックス 3">
            <a:extLst>
              <a:ext uri="{FF2B5EF4-FFF2-40B4-BE49-F238E27FC236}">
                <a16:creationId xmlns:a16="http://schemas.microsoft.com/office/drawing/2014/main" id="{97544E4F-BA30-EF81-6875-948E541134FB}"/>
              </a:ext>
            </a:extLst>
          </p:cNvPr>
          <p:cNvSpPr txBox="1"/>
          <p:nvPr/>
        </p:nvSpPr>
        <p:spPr>
          <a:xfrm>
            <a:off x="948696" y="1717809"/>
            <a:ext cx="9063052" cy="461665"/>
          </a:xfrm>
          <a:prstGeom prst="rect">
            <a:avLst/>
          </a:prstGeom>
          <a:noFill/>
          <a:ln w="12700">
            <a:solidFill>
              <a:schemeClr val="accent1"/>
            </a:solidFill>
          </a:ln>
        </p:spPr>
        <p:txBody>
          <a:bodyPr wrap="square" rtlCol="0">
            <a:spAutoFit/>
          </a:bodyPr>
          <a:lstStyle/>
          <a:p>
            <a:pPr algn="ctr"/>
            <a:r>
              <a:rPr kumimoji="1" lang="en-US" altLang="ja-JP" sz="2400" dirty="0"/>
              <a:t>RWCP </a:t>
            </a:r>
            <a:r>
              <a:rPr kumimoji="1" lang="ja-JP" altLang="en-US" sz="2400" dirty="0"/>
              <a:t>音声対話データベース（</a:t>
            </a:r>
            <a:r>
              <a:rPr kumimoji="1" lang="en-US" altLang="ja-JP" sz="2400" dirty="0"/>
              <a:t>RWCP-DB-SPEECH-97-1</a:t>
            </a:r>
            <a:r>
              <a:rPr kumimoji="1" lang="ja-JP" altLang="en-US" sz="2400" dirty="0"/>
              <a:t>）</a:t>
            </a:r>
            <a:endParaRPr kumimoji="1" lang="en-US" altLang="ja-JP" sz="2400" dirty="0"/>
          </a:p>
        </p:txBody>
      </p:sp>
      <p:sp>
        <p:nvSpPr>
          <p:cNvPr id="5" name="コンテンツ プレースホルダー 2">
            <a:extLst>
              <a:ext uri="{FF2B5EF4-FFF2-40B4-BE49-F238E27FC236}">
                <a16:creationId xmlns:a16="http://schemas.microsoft.com/office/drawing/2014/main" id="{E78827B8-D403-B9A0-FA22-B1952F65848B}"/>
              </a:ext>
            </a:extLst>
          </p:cNvPr>
          <p:cNvSpPr txBox="1">
            <a:spLocks/>
          </p:cNvSpPr>
          <p:nvPr/>
        </p:nvSpPr>
        <p:spPr>
          <a:xfrm>
            <a:off x="826504" y="6271884"/>
            <a:ext cx="8398776" cy="506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dirty="0"/>
              <a:t>[6]</a:t>
            </a:r>
            <a:r>
              <a:rPr kumimoji="1" lang="en-US" altLang="ja-JP" sz="1200" dirty="0"/>
              <a:t>RWCP</a:t>
            </a:r>
            <a:r>
              <a:rPr kumimoji="1" lang="ja-JP" altLang="en-US" sz="1200" dirty="0"/>
              <a:t>音声対話データベース（</a:t>
            </a:r>
            <a:r>
              <a:rPr kumimoji="1" lang="en-US" altLang="ja-JP" sz="1200" dirty="0"/>
              <a:t>RWCP-DB-SPEECH-96-1</a:t>
            </a:r>
            <a:r>
              <a:rPr kumimoji="1" lang="ja-JP" altLang="en-US" sz="1200" dirty="0"/>
              <a:t>、</a:t>
            </a:r>
            <a:r>
              <a:rPr kumimoji="1" lang="en-US" altLang="ja-JP" sz="1200" dirty="0"/>
              <a:t>RWCP-DB-SPEECH-97-1</a:t>
            </a:r>
            <a:r>
              <a:rPr kumimoji="1" lang="ja-JP" altLang="en-US" sz="1200" dirty="0"/>
              <a:t>）説明文書</a:t>
            </a:r>
            <a:endParaRPr kumimoji="1" lang="en-US" altLang="ja-JP" sz="1200" dirty="0"/>
          </a:p>
        </p:txBody>
      </p:sp>
    </p:spTree>
    <p:extLst>
      <p:ext uri="{BB962C8B-B14F-4D97-AF65-F5344CB8AC3E}">
        <p14:creationId xmlns:p14="http://schemas.microsoft.com/office/powerpoint/2010/main" val="1543981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FEAEDE86-BBF0-487E-2924-A3940D4E5BAD}"/>
              </a:ext>
            </a:extLst>
          </p:cNvPr>
          <p:cNvSpPr>
            <a:spLocks noGrp="1"/>
          </p:cNvSpPr>
          <p:nvPr>
            <p:ph type="title"/>
          </p:nvPr>
        </p:nvSpPr>
        <p:spPr>
          <a:xfrm>
            <a:off x="643468" y="621792"/>
            <a:ext cx="4989890" cy="974468"/>
          </a:xfrm>
        </p:spPr>
        <p:txBody>
          <a:bodyPr>
            <a:normAutofit/>
          </a:bodyPr>
          <a:lstStyle/>
          <a:p>
            <a:r>
              <a:rPr kumimoji="1" lang="ja-JP" altLang="en-US" sz="3600" dirty="0"/>
              <a:t>データの選定</a:t>
            </a:r>
          </a:p>
        </p:txBody>
      </p:sp>
      <p:sp>
        <p:nvSpPr>
          <p:cNvPr id="23"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テキスト ボックス 5">
            <a:extLst>
              <a:ext uri="{FF2B5EF4-FFF2-40B4-BE49-F238E27FC236}">
                <a16:creationId xmlns:a16="http://schemas.microsoft.com/office/drawing/2014/main" id="{6EB0BFB7-5517-D5FD-769C-37117CAC9E9D}"/>
              </a:ext>
            </a:extLst>
          </p:cNvPr>
          <p:cNvSpPr txBox="1"/>
          <p:nvPr/>
        </p:nvSpPr>
        <p:spPr>
          <a:xfrm>
            <a:off x="2553519" y="1948228"/>
            <a:ext cx="6833077" cy="461665"/>
          </a:xfrm>
          <a:prstGeom prst="rect">
            <a:avLst/>
          </a:prstGeom>
          <a:noFill/>
          <a:ln w="12700">
            <a:solidFill>
              <a:schemeClr val="accent1"/>
            </a:solidFill>
          </a:ln>
        </p:spPr>
        <p:txBody>
          <a:bodyPr wrap="square" rtlCol="0">
            <a:spAutoFit/>
          </a:bodyPr>
          <a:lstStyle/>
          <a:p>
            <a:pPr algn="ctr"/>
            <a:r>
              <a:rPr kumimoji="1" lang="ja-JP" altLang="en-US" sz="2400" dirty="0"/>
              <a:t>説明タスクに該当する音声データを選定する</a:t>
            </a:r>
            <a:endParaRPr kumimoji="1" lang="en-US" altLang="ja-JP" sz="2400" dirty="0"/>
          </a:p>
        </p:txBody>
      </p:sp>
      <p:sp>
        <p:nvSpPr>
          <p:cNvPr id="9" name="コンテンツ プレースホルダー 2">
            <a:extLst>
              <a:ext uri="{FF2B5EF4-FFF2-40B4-BE49-F238E27FC236}">
                <a16:creationId xmlns:a16="http://schemas.microsoft.com/office/drawing/2014/main" id="{D041CA23-68DA-F6BA-56D1-46AE4343AD16}"/>
              </a:ext>
            </a:extLst>
          </p:cNvPr>
          <p:cNvSpPr>
            <a:spLocks noGrp="1"/>
          </p:cNvSpPr>
          <p:nvPr>
            <p:ph idx="1"/>
          </p:nvPr>
        </p:nvSpPr>
        <p:spPr>
          <a:xfrm>
            <a:off x="1451359" y="3481974"/>
            <a:ext cx="10028394" cy="2437924"/>
          </a:xfrm>
          <a:noFill/>
        </p:spPr>
        <p:txBody>
          <a:bodyPr anchor="ctr">
            <a:noAutofit/>
          </a:bodyPr>
          <a:lstStyle/>
          <a:p>
            <a:r>
              <a:rPr kumimoji="1" lang="ja-JP" altLang="en-US" sz="2400" dirty="0"/>
              <a:t>店員の質問に対し客が回答するにとどまっている対話は評価対象から省いた</a:t>
            </a:r>
            <a:endParaRPr kumimoji="1" lang="en-US" altLang="ja-JP" sz="2400" dirty="0"/>
          </a:p>
          <a:p>
            <a:r>
              <a:rPr kumimoji="1" lang="ja-JP" altLang="en-US" sz="2400" dirty="0"/>
              <a:t>どちらかが一方的に話すのではなく</a:t>
            </a:r>
            <a:r>
              <a:rPr kumimoji="1" lang="ja-JP" altLang="en-US" sz="2400" b="1" dirty="0"/>
              <a:t>客からの質問・希望に対して店員が回答・提案しながら展開されている対話を選定</a:t>
            </a:r>
            <a:r>
              <a:rPr kumimoji="1" lang="ja-JP" altLang="en-US" sz="2400" dirty="0"/>
              <a:t>した</a:t>
            </a:r>
          </a:p>
        </p:txBody>
      </p:sp>
      <p:sp>
        <p:nvSpPr>
          <p:cNvPr id="10" name="矢印: 下 9">
            <a:extLst>
              <a:ext uri="{FF2B5EF4-FFF2-40B4-BE49-F238E27FC236}">
                <a16:creationId xmlns:a16="http://schemas.microsoft.com/office/drawing/2014/main" id="{DA37EB2E-1EB1-F87E-7C22-8397D13AA963}"/>
              </a:ext>
            </a:extLst>
          </p:cNvPr>
          <p:cNvSpPr/>
          <p:nvPr/>
        </p:nvSpPr>
        <p:spPr>
          <a:xfrm>
            <a:off x="5403838" y="2668341"/>
            <a:ext cx="1026367" cy="96105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712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E56C59A5-3C61-2380-489E-88D6AC6639BF}"/>
              </a:ext>
            </a:extLst>
          </p:cNvPr>
          <p:cNvSpPr>
            <a:spLocks noGrp="1"/>
          </p:cNvSpPr>
          <p:nvPr>
            <p:ph type="title"/>
          </p:nvPr>
        </p:nvSpPr>
        <p:spPr>
          <a:xfrm>
            <a:off x="1529691" y="1402476"/>
            <a:ext cx="3962061" cy="715420"/>
          </a:xfrm>
        </p:spPr>
        <p:txBody>
          <a:bodyPr anchor="t">
            <a:normAutofit/>
          </a:bodyPr>
          <a:lstStyle/>
          <a:p>
            <a:r>
              <a:rPr kumimoji="1" lang="ja-JP" altLang="en-US" sz="3600" dirty="0"/>
              <a:t>評価指標</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コンテンツ プレースホルダー 2">
            <a:extLst>
              <a:ext uri="{FF2B5EF4-FFF2-40B4-BE49-F238E27FC236}">
                <a16:creationId xmlns:a16="http://schemas.microsoft.com/office/drawing/2014/main" id="{80E096AA-81A7-119E-E61C-AD222D135938}"/>
              </a:ext>
            </a:extLst>
          </p:cNvPr>
          <p:cNvSpPr txBox="1">
            <a:spLocks/>
          </p:cNvSpPr>
          <p:nvPr/>
        </p:nvSpPr>
        <p:spPr>
          <a:xfrm>
            <a:off x="1529691" y="1899358"/>
            <a:ext cx="10028394" cy="2437924"/>
          </a:xfrm>
          <a:prstGeom prst="rect">
            <a:avLst/>
          </a:prstGeom>
          <a:no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「納得を示す反応を表出していない」を１、「納得を示す反応を表出している」を５とする</a:t>
            </a:r>
          </a:p>
          <a:p>
            <a:endParaRPr lang="ja-JP" altLang="en-US" sz="2400" dirty="0"/>
          </a:p>
        </p:txBody>
      </p:sp>
    </p:spTree>
    <p:extLst>
      <p:ext uri="{BB962C8B-B14F-4D97-AF65-F5344CB8AC3E}">
        <p14:creationId xmlns:p14="http://schemas.microsoft.com/office/powerpoint/2010/main" val="193243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7760601D-445B-D9BD-0069-314017A55678}"/>
              </a:ext>
            </a:extLst>
          </p:cNvPr>
          <p:cNvSpPr>
            <a:spLocks noGrp="1"/>
          </p:cNvSpPr>
          <p:nvPr>
            <p:ph type="title"/>
          </p:nvPr>
        </p:nvSpPr>
        <p:spPr>
          <a:xfrm>
            <a:off x="1489862" y="1379911"/>
            <a:ext cx="8592048" cy="742499"/>
          </a:xfrm>
        </p:spPr>
        <p:txBody>
          <a:bodyPr anchor="t">
            <a:noAutofit/>
          </a:bodyPr>
          <a:lstStyle/>
          <a:p>
            <a:r>
              <a:rPr lang="ja-JP" altLang="en-US" sz="3600" dirty="0"/>
              <a:t>分析対象とする韻律情報</a:t>
            </a:r>
            <a:br>
              <a:rPr lang="en-US" altLang="ja-JP" sz="3600" dirty="0"/>
            </a:br>
            <a:endParaRPr kumimoji="1" lang="ja-JP" altLang="en-US" sz="3600"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コンテンツ プレースホルダー 2">
            <a:extLst>
              <a:ext uri="{FF2B5EF4-FFF2-40B4-BE49-F238E27FC236}">
                <a16:creationId xmlns:a16="http://schemas.microsoft.com/office/drawing/2014/main" id="{4E36E959-9E94-3E87-3435-588F5593FBF1}"/>
              </a:ext>
            </a:extLst>
          </p:cNvPr>
          <p:cNvSpPr>
            <a:spLocks noGrp="1"/>
          </p:cNvSpPr>
          <p:nvPr>
            <p:ph idx="1"/>
          </p:nvPr>
        </p:nvSpPr>
        <p:spPr>
          <a:xfrm>
            <a:off x="1489862" y="2266015"/>
            <a:ext cx="6478513" cy="2614631"/>
          </a:xfrm>
        </p:spPr>
        <p:txBody>
          <a:bodyPr>
            <a:normAutofit/>
          </a:bodyPr>
          <a:lstStyle/>
          <a:p>
            <a:r>
              <a:rPr kumimoji="1" lang="en-US" altLang="ja-JP" sz="2400" dirty="0"/>
              <a:t>F0</a:t>
            </a:r>
            <a:r>
              <a:rPr kumimoji="1" lang="ja-JP" altLang="en-US" sz="2400" dirty="0"/>
              <a:t>の最大値と最小値の差</a:t>
            </a:r>
            <a:endParaRPr kumimoji="1" lang="en-US" altLang="ja-JP" sz="2400" dirty="0"/>
          </a:p>
          <a:p>
            <a:r>
              <a:rPr kumimoji="1" lang="ja-JP" altLang="en-US" sz="2400" dirty="0"/>
              <a:t>句末の</a:t>
            </a:r>
            <a:r>
              <a:rPr kumimoji="1" lang="en-US" altLang="ja-JP" sz="2400" dirty="0"/>
              <a:t>F0</a:t>
            </a:r>
            <a:r>
              <a:rPr kumimoji="1" lang="ja-JP" altLang="en-US" sz="2400" dirty="0"/>
              <a:t>の傾き</a:t>
            </a:r>
            <a:endParaRPr kumimoji="1" lang="en-US" altLang="ja-JP" sz="2400" dirty="0"/>
          </a:p>
          <a:p>
            <a:r>
              <a:rPr kumimoji="1" lang="ja-JP" altLang="en-US" sz="2400" dirty="0"/>
              <a:t>発話時間</a:t>
            </a: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72877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CD485ED-328F-4350-AB3E-F6EA4514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484" y="837483"/>
            <a:ext cx="10500646" cy="4843095"/>
          </a:xfrm>
          <a:custGeom>
            <a:avLst/>
            <a:gdLst>
              <a:gd name="connsiteX0" fmla="*/ 0 w 10052180"/>
              <a:gd name="connsiteY0" fmla="*/ 0 h 4650769"/>
              <a:gd name="connsiteX1" fmla="*/ 10052180 w 10052180"/>
              <a:gd name="connsiteY1" fmla="*/ 0 h 4650769"/>
              <a:gd name="connsiteX2" fmla="*/ 10052180 w 10052180"/>
              <a:gd name="connsiteY2" fmla="*/ 4571218 h 4650769"/>
              <a:gd name="connsiteX3" fmla="*/ 10050702 w 10052180"/>
              <a:gd name="connsiteY3" fmla="*/ 4571562 h 4650769"/>
              <a:gd name="connsiteX4" fmla="*/ 10001878 w 10052180"/>
              <a:gd name="connsiteY4" fmla="*/ 4572066 h 4650769"/>
              <a:gd name="connsiteX5" fmla="*/ 9969638 w 10052180"/>
              <a:gd name="connsiteY5" fmla="*/ 4575824 h 4650769"/>
              <a:gd name="connsiteX6" fmla="*/ 9864299 w 10052180"/>
              <a:gd name="connsiteY6" fmla="*/ 4580290 h 4650769"/>
              <a:gd name="connsiteX7" fmla="*/ 9796089 w 10052180"/>
              <a:gd name="connsiteY7" fmla="*/ 4591897 h 4650769"/>
              <a:gd name="connsiteX8" fmla="*/ 9658617 w 10052180"/>
              <a:gd name="connsiteY8" fmla="*/ 4628572 h 4650769"/>
              <a:gd name="connsiteX9" fmla="*/ 9605787 w 10052180"/>
              <a:gd name="connsiteY9" fmla="*/ 4633374 h 4650769"/>
              <a:gd name="connsiteX10" fmla="*/ 9408928 w 10052180"/>
              <a:gd name="connsiteY10" fmla="*/ 4634030 h 4650769"/>
              <a:gd name="connsiteX11" fmla="*/ 9290980 w 10052180"/>
              <a:gd name="connsiteY11" fmla="*/ 4628234 h 4650769"/>
              <a:gd name="connsiteX12" fmla="*/ 9195937 w 10052180"/>
              <a:gd name="connsiteY12" fmla="*/ 4629562 h 4650769"/>
              <a:gd name="connsiteX13" fmla="*/ 9091821 w 10052180"/>
              <a:gd name="connsiteY13" fmla="*/ 4619955 h 4650769"/>
              <a:gd name="connsiteX14" fmla="*/ 9005324 w 10052180"/>
              <a:gd name="connsiteY14" fmla="*/ 4627981 h 4650769"/>
              <a:gd name="connsiteX15" fmla="*/ 8911383 w 10052180"/>
              <a:gd name="connsiteY15" fmla="*/ 4634700 h 4650769"/>
              <a:gd name="connsiteX16" fmla="*/ 8853295 w 10052180"/>
              <a:gd name="connsiteY16" fmla="*/ 4644792 h 4650769"/>
              <a:gd name="connsiteX17" fmla="*/ 8813991 w 10052180"/>
              <a:gd name="connsiteY17" fmla="*/ 4634596 h 4650769"/>
              <a:gd name="connsiteX18" fmla="*/ 8687179 w 10052180"/>
              <a:gd name="connsiteY18" fmla="*/ 4588065 h 4650769"/>
              <a:gd name="connsiteX19" fmla="*/ 8623955 w 10052180"/>
              <a:gd name="connsiteY19" fmla="*/ 4578046 h 4650769"/>
              <a:gd name="connsiteX20" fmla="*/ 8622786 w 10052180"/>
              <a:gd name="connsiteY20" fmla="*/ 4577305 h 4650769"/>
              <a:gd name="connsiteX21" fmla="*/ 8600904 w 10052180"/>
              <a:gd name="connsiteY21" fmla="*/ 4582918 h 4650769"/>
              <a:gd name="connsiteX22" fmla="*/ 8433071 w 10052180"/>
              <a:gd name="connsiteY22" fmla="*/ 4606234 h 4650769"/>
              <a:gd name="connsiteX23" fmla="*/ 8318071 w 10052180"/>
              <a:gd name="connsiteY23" fmla="*/ 4586590 h 4650769"/>
              <a:gd name="connsiteX24" fmla="*/ 8242424 w 10052180"/>
              <a:gd name="connsiteY24" fmla="*/ 4566486 h 4650769"/>
              <a:gd name="connsiteX25" fmla="*/ 8193517 w 10052180"/>
              <a:gd name="connsiteY25" fmla="*/ 4551756 h 4650769"/>
              <a:gd name="connsiteX26" fmla="*/ 8156253 w 10052180"/>
              <a:gd name="connsiteY26" fmla="*/ 4539485 h 4650769"/>
              <a:gd name="connsiteX27" fmla="*/ 8105237 w 10052180"/>
              <a:gd name="connsiteY27" fmla="*/ 4530754 h 4650769"/>
              <a:gd name="connsiteX28" fmla="*/ 8012182 w 10052180"/>
              <a:gd name="connsiteY28" fmla="*/ 4569955 h 4650769"/>
              <a:gd name="connsiteX29" fmla="*/ 7873023 w 10052180"/>
              <a:gd name="connsiteY29" fmla="*/ 4594395 h 4650769"/>
              <a:gd name="connsiteX30" fmla="*/ 7766598 w 10052180"/>
              <a:gd name="connsiteY30" fmla="*/ 4583182 h 4650769"/>
              <a:gd name="connsiteX31" fmla="*/ 7739745 w 10052180"/>
              <a:gd name="connsiteY31" fmla="*/ 4588115 h 4650769"/>
              <a:gd name="connsiteX32" fmla="*/ 7616434 w 10052180"/>
              <a:gd name="connsiteY32" fmla="*/ 4564808 h 4650769"/>
              <a:gd name="connsiteX33" fmla="*/ 7431215 w 10052180"/>
              <a:gd name="connsiteY33" fmla="*/ 4552516 h 4650769"/>
              <a:gd name="connsiteX34" fmla="*/ 7237422 w 10052180"/>
              <a:gd name="connsiteY34" fmla="*/ 4498285 h 4650769"/>
              <a:gd name="connsiteX35" fmla="*/ 7011658 w 10052180"/>
              <a:gd name="connsiteY35" fmla="*/ 4451218 h 4650769"/>
              <a:gd name="connsiteX36" fmla="*/ 6867111 w 10052180"/>
              <a:gd name="connsiteY36" fmla="*/ 4419048 h 4650769"/>
              <a:gd name="connsiteX37" fmla="*/ 6712288 w 10052180"/>
              <a:gd name="connsiteY37" fmla="*/ 4430721 h 4650769"/>
              <a:gd name="connsiteX38" fmla="*/ 6543149 w 10052180"/>
              <a:gd name="connsiteY38" fmla="*/ 4429858 h 4650769"/>
              <a:gd name="connsiteX39" fmla="*/ 6393064 w 10052180"/>
              <a:gd name="connsiteY39" fmla="*/ 4406561 h 4650769"/>
              <a:gd name="connsiteX40" fmla="*/ 6303049 w 10052180"/>
              <a:gd name="connsiteY40" fmla="*/ 4399385 h 4650769"/>
              <a:gd name="connsiteX41" fmla="*/ 6268511 w 10052180"/>
              <a:gd name="connsiteY41" fmla="*/ 4407283 h 4650769"/>
              <a:gd name="connsiteX42" fmla="*/ 6220512 w 10052180"/>
              <a:gd name="connsiteY42" fmla="*/ 4411171 h 4650769"/>
              <a:gd name="connsiteX43" fmla="*/ 6135538 w 10052180"/>
              <a:gd name="connsiteY43" fmla="*/ 4426253 h 4650769"/>
              <a:gd name="connsiteX44" fmla="*/ 6031127 w 10052180"/>
              <a:gd name="connsiteY44" fmla="*/ 4420204 h 4650769"/>
              <a:gd name="connsiteX45" fmla="*/ 5969808 w 10052180"/>
              <a:gd name="connsiteY45" fmla="*/ 4408049 h 4650769"/>
              <a:gd name="connsiteX46" fmla="*/ 5944950 w 10052180"/>
              <a:gd name="connsiteY46" fmla="*/ 4393767 h 4650769"/>
              <a:gd name="connsiteX47" fmla="*/ 5509282 w 10052180"/>
              <a:gd name="connsiteY47" fmla="*/ 4393767 h 4650769"/>
              <a:gd name="connsiteX48" fmla="*/ 5488183 w 10052180"/>
              <a:gd name="connsiteY48" fmla="*/ 4398554 h 4650769"/>
              <a:gd name="connsiteX49" fmla="*/ 5481447 w 10052180"/>
              <a:gd name="connsiteY49" fmla="*/ 4395975 h 4650769"/>
              <a:gd name="connsiteX50" fmla="*/ 5473864 w 10052180"/>
              <a:gd name="connsiteY50" fmla="*/ 4393767 h 4650769"/>
              <a:gd name="connsiteX51" fmla="*/ 5441368 w 10052180"/>
              <a:gd name="connsiteY51" fmla="*/ 4393767 h 4650769"/>
              <a:gd name="connsiteX52" fmla="*/ 5427734 w 10052180"/>
              <a:gd name="connsiteY52" fmla="*/ 4401537 h 4650769"/>
              <a:gd name="connsiteX53" fmla="*/ 5412372 w 10052180"/>
              <a:gd name="connsiteY53" fmla="*/ 4394628 h 4650769"/>
              <a:gd name="connsiteX54" fmla="*/ 5412559 w 10052180"/>
              <a:gd name="connsiteY54" fmla="*/ 4393767 h 4650769"/>
              <a:gd name="connsiteX55" fmla="*/ 5182205 w 10052180"/>
              <a:gd name="connsiteY55" fmla="*/ 4393767 h 4650769"/>
              <a:gd name="connsiteX56" fmla="*/ 5167180 w 10052180"/>
              <a:gd name="connsiteY56" fmla="*/ 4401547 h 4650769"/>
              <a:gd name="connsiteX57" fmla="*/ 5116191 w 10052180"/>
              <a:gd name="connsiteY57" fmla="*/ 4410857 h 4650769"/>
              <a:gd name="connsiteX58" fmla="*/ 4978049 w 10052180"/>
              <a:gd name="connsiteY58" fmla="*/ 4444099 h 4650769"/>
              <a:gd name="connsiteX59" fmla="*/ 4918199 w 10052180"/>
              <a:gd name="connsiteY59" fmla="*/ 4475969 h 4650769"/>
              <a:gd name="connsiteX60" fmla="*/ 4819404 w 10052180"/>
              <a:gd name="connsiteY60" fmla="*/ 4498170 h 4650769"/>
              <a:gd name="connsiteX61" fmla="*/ 4748850 w 10052180"/>
              <a:gd name="connsiteY61" fmla="*/ 4510039 h 4650769"/>
              <a:gd name="connsiteX62" fmla="*/ 4728909 w 10052180"/>
              <a:gd name="connsiteY62" fmla="*/ 4533669 h 4650769"/>
              <a:gd name="connsiteX63" fmla="*/ 4728624 w 10052180"/>
              <a:gd name="connsiteY63" fmla="*/ 4534109 h 4650769"/>
              <a:gd name="connsiteX64" fmla="*/ 4685733 w 10052180"/>
              <a:gd name="connsiteY64" fmla="*/ 4537269 h 4650769"/>
              <a:gd name="connsiteX65" fmla="*/ 4591811 w 10052180"/>
              <a:gd name="connsiteY65" fmla="*/ 4562739 h 4650769"/>
              <a:gd name="connsiteX66" fmla="*/ 4562217 w 10052180"/>
              <a:gd name="connsiteY66" fmla="*/ 4569392 h 4650769"/>
              <a:gd name="connsiteX67" fmla="*/ 4546453 w 10052180"/>
              <a:gd name="connsiteY67" fmla="*/ 4575327 h 4650769"/>
              <a:gd name="connsiteX68" fmla="*/ 4522757 w 10052180"/>
              <a:gd name="connsiteY68" fmla="*/ 4559783 h 4650769"/>
              <a:gd name="connsiteX69" fmla="*/ 4493193 w 10052180"/>
              <a:gd name="connsiteY69" fmla="*/ 4566418 h 4650769"/>
              <a:gd name="connsiteX70" fmla="*/ 4486309 w 10052180"/>
              <a:gd name="connsiteY70" fmla="*/ 4568571 h 4650769"/>
              <a:gd name="connsiteX71" fmla="*/ 4434522 w 10052180"/>
              <a:gd name="connsiteY71" fmla="*/ 4553363 h 4650769"/>
              <a:gd name="connsiteX72" fmla="*/ 4429460 w 10052180"/>
              <a:gd name="connsiteY72" fmla="*/ 4547302 h 4650769"/>
              <a:gd name="connsiteX73" fmla="*/ 4403505 w 10052180"/>
              <a:gd name="connsiteY73" fmla="*/ 4544604 h 4650769"/>
              <a:gd name="connsiteX74" fmla="*/ 4400557 w 10052180"/>
              <a:gd name="connsiteY74" fmla="*/ 4546201 h 4650769"/>
              <a:gd name="connsiteX75" fmla="*/ 4379030 w 10052180"/>
              <a:gd name="connsiteY75" fmla="*/ 4536886 h 4650769"/>
              <a:gd name="connsiteX76" fmla="*/ 4292758 w 10052180"/>
              <a:gd name="connsiteY76" fmla="*/ 4520332 h 4650769"/>
              <a:gd name="connsiteX77" fmla="*/ 4126934 w 10052180"/>
              <a:gd name="connsiteY77" fmla="*/ 4511325 h 4650769"/>
              <a:gd name="connsiteX78" fmla="*/ 3954199 w 10052180"/>
              <a:gd name="connsiteY78" fmla="*/ 4486409 h 4650769"/>
              <a:gd name="connsiteX79" fmla="*/ 3790501 w 10052180"/>
              <a:gd name="connsiteY79" fmla="*/ 4495445 h 4650769"/>
              <a:gd name="connsiteX80" fmla="*/ 3492963 w 10052180"/>
              <a:gd name="connsiteY80" fmla="*/ 4468480 h 4650769"/>
              <a:gd name="connsiteX81" fmla="*/ 3390904 w 10052180"/>
              <a:gd name="connsiteY81" fmla="*/ 4465867 h 4650769"/>
              <a:gd name="connsiteX82" fmla="*/ 3322528 w 10052180"/>
              <a:gd name="connsiteY82" fmla="*/ 4464799 h 4650769"/>
              <a:gd name="connsiteX83" fmla="*/ 3317795 w 10052180"/>
              <a:gd name="connsiteY83" fmla="*/ 4467272 h 4650769"/>
              <a:gd name="connsiteX84" fmla="*/ 3298702 w 10052180"/>
              <a:gd name="connsiteY84" fmla="*/ 4468689 h 4650769"/>
              <a:gd name="connsiteX85" fmla="*/ 3293503 w 10052180"/>
              <a:gd name="connsiteY85" fmla="*/ 4479690 h 4650769"/>
              <a:gd name="connsiteX86" fmla="*/ 3229705 w 10052180"/>
              <a:gd name="connsiteY86" fmla="*/ 4489069 h 4650769"/>
              <a:gd name="connsiteX87" fmla="*/ 3076109 w 10052180"/>
              <a:gd name="connsiteY87" fmla="*/ 4492987 h 4650769"/>
              <a:gd name="connsiteX88" fmla="*/ 2962379 w 10052180"/>
              <a:gd name="connsiteY88" fmla="*/ 4474229 h 4650769"/>
              <a:gd name="connsiteX89" fmla="*/ 2924375 w 10052180"/>
              <a:gd name="connsiteY89" fmla="*/ 4484334 h 4650769"/>
              <a:gd name="connsiteX90" fmla="*/ 2871297 w 10052180"/>
              <a:gd name="connsiteY90" fmla="*/ 4491313 h 4650769"/>
              <a:gd name="connsiteX91" fmla="*/ 2700663 w 10052180"/>
              <a:gd name="connsiteY91" fmla="*/ 4485036 h 4650769"/>
              <a:gd name="connsiteX92" fmla="*/ 2560084 w 10052180"/>
              <a:gd name="connsiteY92" fmla="*/ 4489523 h 4650769"/>
              <a:gd name="connsiteX93" fmla="*/ 2479658 w 10052180"/>
              <a:gd name="connsiteY93" fmla="*/ 4499250 h 4650769"/>
              <a:gd name="connsiteX94" fmla="*/ 2309526 w 10052180"/>
              <a:gd name="connsiteY94" fmla="*/ 4471569 h 4650769"/>
              <a:gd name="connsiteX95" fmla="*/ 2143849 w 10052180"/>
              <a:gd name="connsiteY95" fmla="*/ 4458678 h 4650769"/>
              <a:gd name="connsiteX96" fmla="*/ 2054460 w 10052180"/>
              <a:gd name="connsiteY96" fmla="*/ 4444435 h 4650769"/>
              <a:gd name="connsiteX97" fmla="*/ 1875690 w 10052180"/>
              <a:gd name="connsiteY97" fmla="*/ 4462877 h 4650769"/>
              <a:gd name="connsiteX98" fmla="*/ 1829588 w 10052180"/>
              <a:gd name="connsiteY98" fmla="*/ 4463680 h 4650769"/>
              <a:gd name="connsiteX99" fmla="*/ 1729685 w 10052180"/>
              <a:gd name="connsiteY99" fmla="*/ 4483196 h 4650769"/>
              <a:gd name="connsiteX100" fmla="*/ 1672107 w 10052180"/>
              <a:gd name="connsiteY100" fmla="*/ 4487209 h 4650769"/>
              <a:gd name="connsiteX101" fmla="*/ 1514794 w 10052180"/>
              <a:gd name="connsiteY101" fmla="*/ 4506035 h 4650769"/>
              <a:gd name="connsiteX102" fmla="*/ 1375355 w 10052180"/>
              <a:gd name="connsiteY102" fmla="*/ 4535286 h 4650769"/>
              <a:gd name="connsiteX103" fmla="*/ 1281723 w 10052180"/>
              <a:gd name="connsiteY103" fmla="*/ 4557767 h 4650769"/>
              <a:gd name="connsiteX104" fmla="*/ 1152251 w 10052180"/>
              <a:gd name="connsiteY104" fmla="*/ 4596280 h 4650769"/>
              <a:gd name="connsiteX105" fmla="*/ 1112386 w 10052180"/>
              <a:gd name="connsiteY105" fmla="*/ 4603999 h 4650769"/>
              <a:gd name="connsiteX106" fmla="*/ 1055042 w 10052180"/>
              <a:gd name="connsiteY106" fmla="*/ 4590297 h 4650769"/>
              <a:gd name="connsiteX107" fmla="*/ 961705 w 10052180"/>
              <a:gd name="connsiteY107" fmla="*/ 4577719 h 4650769"/>
              <a:gd name="connsiteX108" fmla="*/ 875879 w 10052180"/>
              <a:gd name="connsiteY108" fmla="*/ 4564303 h 4650769"/>
              <a:gd name="connsiteX109" fmla="*/ 771366 w 10052180"/>
              <a:gd name="connsiteY109" fmla="*/ 4567383 h 4650769"/>
              <a:gd name="connsiteX110" fmla="*/ 676592 w 10052180"/>
              <a:gd name="connsiteY110" fmla="*/ 4560117 h 4650769"/>
              <a:gd name="connsiteX111" fmla="*/ 558512 w 10052180"/>
              <a:gd name="connsiteY111" fmla="*/ 4558530 h 4650769"/>
              <a:gd name="connsiteX112" fmla="*/ 362079 w 10052180"/>
              <a:gd name="connsiteY112" fmla="*/ 4545572 h 4650769"/>
              <a:gd name="connsiteX113" fmla="*/ 309653 w 10052180"/>
              <a:gd name="connsiteY113" fmla="*/ 4537476 h 4650769"/>
              <a:gd name="connsiteX114" fmla="*/ 174742 w 10052180"/>
              <a:gd name="connsiteY114" fmla="*/ 4492281 h 4650769"/>
              <a:gd name="connsiteX115" fmla="*/ 107390 w 10052180"/>
              <a:gd name="connsiteY115" fmla="*/ 4476433 h 4650769"/>
              <a:gd name="connsiteX116" fmla="*/ 2537 w 10052180"/>
              <a:gd name="connsiteY116" fmla="*/ 4465393 h 4650769"/>
              <a:gd name="connsiteX117" fmla="*/ 0 w 10052180"/>
              <a:gd name="connsiteY117" fmla="*/ 4463105 h 465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0052180" h="4650769">
                <a:moveTo>
                  <a:pt x="0" y="0"/>
                </a:moveTo>
                <a:lnTo>
                  <a:pt x="10052180" y="0"/>
                </a:lnTo>
                <a:lnTo>
                  <a:pt x="10052180" y="4571218"/>
                </a:lnTo>
                <a:lnTo>
                  <a:pt x="10050702" y="4571562"/>
                </a:lnTo>
                <a:cubicBezTo>
                  <a:pt x="10033695" y="4573943"/>
                  <a:pt x="10017259" y="4574375"/>
                  <a:pt x="10001878" y="4572066"/>
                </a:cubicBezTo>
                <a:cubicBezTo>
                  <a:pt x="9987347" y="4562370"/>
                  <a:pt x="9978539" y="4560848"/>
                  <a:pt x="9969638" y="4575824"/>
                </a:cubicBezTo>
                <a:cubicBezTo>
                  <a:pt x="9931111" y="4571506"/>
                  <a:pt x="9885705" y="4604598"/>
                  <a:pt x="9864299" y="4580290"/>
                </a:cubicBezTo>
                <a:cubicBezTo>
                  <a:pt x="9860644" y="4614890"/>
                  <a:pt x="9811449" y="4560843"/>
                  <a:pt x="9796089" y="4591897"/>
                </a:cubicBezTo>
                <a:cubicBezTo>
                  <a:pt x="9744340" y="4604414"/>
                  <a:pt x="9702353" y="4613016"/>
                  <a:pt x="9658617" y="4628572"/>
                </a:cubicBezTo>
                <a:cubicBezTo>
                  <a:pt x="9625107" y="4639733"/>
                  <a:pt x="9621223" y="4635658"/>
                  <a:pt x="9605787" y="4633374"/>
                </a:cubicBezTo>
                <a:cubicBezTo>
                  <a:pt x="9564172" y="4634284"/>
                  <a:pt x="9459602" y="4639135"/>
                  <a:pt x="9408928" y="4634030"/>
                </a:cubicBezTo>
                <a:cubicBezTo>
                  <a:pt x="9373936" y="4630911"/>
                  <a:pt x="9320962" y="4677031"/>
                  <a:pt x="9290980" y="4628234"/>
                </a:cubicBezTo>
                <a:cubicBezTo>
                  <a:pt x="9269062" y="4638218"/>
                  <a:pt x="9223761" y="4630232"/>
                  <a:pt x="9195937" y="4629562"/>
                </a:cubicBezTo>
                <a:cubicBezTo>
                  <a:pt x="9143088" y="4610116"/>
                  <a:pt x="9133223" y="4633821"/>
                  <a:pt x="9091821" y="4619955"/>
                </a:cubicBezTo>
                <a:cubicBezTo>
                  <a:pt x="9032935" y="4627891"/>
                  <a:pt x="9027183" y="4624471"/>
                  <a:pt x="9005324" y="4627981"/>
                </a:cubicBezTo>
                <a:cubicBezTo>
                  <a:pt x="8967164" y="4640966"/>
                  <a:pt x="8953005" y="4638659"/>
                  <a:pt x="8911383" y="4634700"/>
                </a:cubicBezTo>
                <a:cubicBezTo>
                  <a:pt x="8910140" y="4622209"/>
                  <a:pt x="8861731" y="4642891"/>
                  <a:pt x="8853295" y="4644792"/>
                </a:cubicBezTo>
                <a:cubicBezTo>
                  <a:pt x="8855383" y="4637166"/>
                  <a:pt x="8821677" y="4629387"/>
                  <a:pt x="8813991" y="4634596"/>
                </a:cubicBezTo>
                <a:cubicBezTo>
                  <a:pt x="8714011" y="4640974"/>
                  <a:pt x="8735462" y="4587278"/>
                  <a:pt x="8687179" y="4588065"/>
                </a:cubicBezTo>
                <a:cubicBezTo>
                  <a:pt x="8647941" y="4587885"/>
                  <a:pt x="8644846" y="4590573"/>
                  <a:pt x="8623955" y="4578046"/>
                </a:cubicBezTo>
                <a:lnTo>
                  <a:pt x="8622786" y="4577305"/>
                </a:lnTo>
                <a:lnTo>
                  <a:pt x="8600904" y="4582918"/>
                </a:lnTo>
                <a:cubicBezTo>
                  <a:pt x="8551179" y="4589770"/>
                  <a:pt x="8503007" y="4582778"/>
                  <a:pt x="8433071" y="4606234"/>
                </a:cubicBezTo>
                <a:cubicBezTo>
                  <a:pt x="8391517" y="4597543"/>
                  <a:pt x="8356812" y="4603351"/>
                  <a:pt x="8318071" y="4586590"/>
                </a:cubicBezTo>
                <a:cubicBezTo>
                  <a:pt x="8301780" y="4574528"/>
                  <a:pt x="8258966" y="4594748"/>
                  <a:pt x="8242424" y="4566486"/>
                </a:cubicBezTo>
                <a:cubicBezTo>
                  <a:pt x="8237603" y="4584126"/>
                  <a:pt x="8200783" y="4561583"/>
                  <a:pt x="8193517" y="4551756"/>
                </a:cubicBezTo>
                <a:cubicBezTo>
                  <a:pt x="8181915" y="4557821"/>
                  <a:pt x="8167403" y="4540618"/>
                  <a:pt x="8156253" y="4539485"/>
                </a:cubicBezTo>
                <a:cubicBezTo>
                  <a:pt x="8141597" y="4496572"/>
                  <a:pt x="8127998" y="4557617"/>
                  <a:pt x="8105237" y="4530754"/>
                </a:cubicBezTo>
                <a:cubicBezTo>
                  <a:pt x="8091039" y="4542025"/>
                  <a:pt x="8045973" y="4563365"/>
                  <a:pt x="8012182" y="4569955"/>
                </a:cubicBezTo>
                <a:cubicBezTo>
                  <a:pt x="7945237" y="4585532"/>
                  <a:pt x="7935255" y="4616038"/>
                  <a:pt x="7873023" y="4594395"/>
                </a:cubicBezTo>
                <a:cubicBezTo>
                  <a:pt x="7859384" y="4618199"/>
                  <a:pt x="7761094" y="4535441"/>
                  <a:pt x="7766598" y="4583182"/>
                </a:cubicBezTo>
                <a:cubicBezTo>
                  <a:pt x="7745587" y="4577284"/>
                  <a:pt x="7733182" y="4556528"/>
                  <a:pt x="7739745" y="4588115"/>
                </a:cubicBezTo>
                <a:lnTo>
                  <a:pt x="7616434" y="4564808"/>
                </a:lnTo>
                <a:cubicBezTo>
                  <a:pt x="7546376" y="4561257"/>
                  <a:pt x="7499612" y="4575632"/>
                  <a:pt x="7431215" y="4552516"/>
                </a:cubicBezTo>
                <a:cubicBezTo>
                  <a:pt x="7362500" y="4539342"/>
                  <a:pt x="7331229" y="4514002"/>
                  <a:pt x="7237422" y="4498285"/>
                </a:cubicBezTo>
                <a:cubicBezTo>
                  <a:pt x="7171877" y="4484375"/>
                  <a:pt x="7080174" y="4453116"/>
                  <a:pt x="7011658" y="4451218"/>
                </a:cubicBezTo>
                <a:cubicBezTo>
                  <a:pt x="6935893" y="4414558"/>
                  <a:pt x="6950516" y="4446303"/>
                  <a:pt x="6867111" y="4419048"/>
                </a:cubicBezTo>
                <a:cubicBezTo>
                  <a:pt x="6820640" y="4462144"/>
                  <a:pt x="6759791" y="4426229"/>
                  <a:pt x="6712288" y="4430721"/>
                </a:cubicBezTo>
                <a:cubicBezTo>
                  <a:pt x="6658294" y="4432523"/>
                  <a:pt x="6596353" y="4433885"/>
                  <a:pt x="6543149" y="4429858"/>
                </a:cubicBezTo>
                <a:cubicBezTo>
                  <a:pt x="6505785" y="4400413"/>
                  <a:pt x="6438998" y="4445436"/>
                  <a:pt x="6393064" y="4406561"/>
                </a:cubicBezTo>
                <a:cubicBezTo>
                  <a:pt x="6375470" y="4396073"/>
                  <a:pt x="6316748" y="4386920"/>
                  <a:pt x="6303049" y="4399385"/>
                </a:cubicBezTo>
                <a:cubicBezTo>
                  <a:pt x="6290271" y="4400402"/>
                  <a:pt x="6276955" y="4392864"/>
                  <a:pt x="6268511" y="4407283"/>
                </a:cubicBezTo>
                <a:cubicBezTo>
                  <a:pt x="6255819" y="4424201"/>
                  <a:pt x="6218422" y="4388280"/>
                  <a:pt x="6220512" y="4411171"/>
                </a:cubicBezTo>
                <a:cubicBezTo>
                  <a:pt x="6193829" y="4386375"/>
                  <a:pt x="6162713" y="4421037"/>
                  <a:pt x="6135538" y="4426253"/>
                </a:cubicBezTo>
                <a:cubicBezTo>
                  <a:pt x="6115250" y="4402715"/>
                  <a:pt x="6087532" y="4424859"/>
                  <a:pt x="6031127" y="4420204"/>
                </a:cubicBezTo>
                <a:cubicBezTo>
                  <a:pt x="6014546" y="4399963"/>
                  <a:pt x="5996210" y="4415252"/>
                  <a:pt x="5969808" y="4408049"/>
                </a:cubicBezTo>
                <a:lnTo>
                  <a:pt x="5944950" y="4393767"/>
                </a:lnTo>
                <a:lnTo>
                  <a:pt x="5509282" y="4393767"/>
                </a:lnTo>
                <a:lnTo>
                  <a:pt x="5488183" y="4398554"/>
                </a:lnTo>
                <a:lnTo>
                  <a:pt x="5481447" y="4395975"/>
                </a:lnTo>
                <a:lnTo>
                  <a:pt x="5473864" y="4393767"/>
                </a:lnTo>
                <a:lnTo>
                  <a:pt x="5441368" y="4393767"/>
                </a:lnTo>
                <a:lnTo>
                  <a:pt x="5427734" y="4401537"/>
                </a:lnTo>
                <a:cubicBezTo>
                  <a:pt x="5424659" y="4397308"/>
                  <a:pt x="5420116" y="4394509"/>
                  <a:pt x="5412372" y="4394628"/>
                </a:cubicBezTo>
                <a:lnTo>
                  <a:pt x="5412559" y="4393767"/>
                </a:lnTo>
                <a:lnTo>
                  <a:pt x="5182205" y="4393767"/>
                </a:lnTo>
                <a:lnTo>
                  <a:pt x="5167180" y="4401547"/>
                </a:lnTo>
                <a:cubicBezTo>
                  <a:pt x="5145322" y="4388995"/>
                  <a:pt x="5130136" y="4396666"/>
                  <a:pt x="5116191" y="4410857"/>
                </a:cubicBezTo>
                <a:cubicBezTo>
                  <a:pt x="5069121" y="4410132"/>
                  <a:pt x="5029330" y="4432817"/>
                  <a:pt x="4978049" y="4444099"/>
                </a:cubicBezTo>
                <a:cubicBezTo>
                  <a:pt x="4921746" y="4464946"/>
                  <a:pt x="4952787" y="4460274"/>
                  <a:pt x="4918199" y="4475969"/>
                </a:cubicBezTo>
                <a:lnTo>
                  <a:pt x="4819404" y="4498170"/>
                </a:lnTo>
                <a:lnTo>
                  <a:pt x="4748850" y="4510039"/>
                </a:lnTo>
                <a:lnTo>
                  <a:pt x="4728909" y="4533669"/>
                </a:lnTo>
                <a:lnTo>
                  <a:pt x="4728624" y="4534109"/>
                </a:lnTo>
                <a:lnTo>
                  <a:pt x="4685733" y="4537269"/>
                </a:lnTo>
                <a:cubicBezTo>
                  <a:pt x="4662932" y="4542040"/>
                  <a:pt x="4617689" y="4556675"/>
                  <a:pt x="4591811" y="4562739"/>
                </a:cubicBezTo>
                <a:cubicBezTo>
                  <a:pt x="4568298" y="4558219"/>
                  <a:pt x="4553786" y="4538337"/>
                  <a:pt x="4562217" y="4569392"/>
                </a:cubicBezTo>
                <a:cubicBezTo>
                  <a:pt x="4554496" y="4568788"/>
                  <a:pt x="4549787" y="4571298"/>
                  <a:pt x="4546453" y="4575327"/>
                </a:cubicBezTo>
                <a:lnTo>
                  <a:pt x="4522757" y="4559783"/>
                </a:lnTo>
                <a:lnTo>
                  <a:pt x="4493193" y="4566418"/>
                </a:lnTo>
                <a:lnTo>
                  <a:pt x="4486309" y="4568571"/>
                </a:lnTo>
                <a:lnTo>
                  <a:pt x="4434522" y="4553363"/>
                </a:lnTo>
                <a:lnTo>
                  <a:pt x="4429460" y="4547302"/>
                </a:lnTo>
                <a:cubicBezTo>
                  <a:pt x="4424037" y="4543565"/>
                  <a:pt x="4416331" y="4541821"/>
                  <a:pt x="4403505" y="4544604"/>
                </a:cubicBezTo>
                <a:lnTo>
                  <a:pt x="4400557" y="4546201"/>
                </a:lnTo>
                <a:lnTo>
                  <a:pt x="4379030" y="4536886"/>
                </a:lnTo>
                <a:cubicBezTo>
                  <a:pt x="4372078" y="4532654"/>
                  <a:pt x="4297808" y="4527155"/>
                  <a:pt x="4292758" y="4520332"/>
                </a:cubicBezTo>
                <a:cubicBezTo>
                  <a:pt x="4211493" y="4536974"/>
                  <a:pt x="4205812" y="4507045"/>
                  <a:pt x="4126934" y="4511325"/>
                </a:cubicBezTo>
                <a:cubicBezTo>
                  <a:pt x="4058483" y="4465563"/>
                  <a:pt x="4015465" y="4493211"/>
                  <a:pt x="3954199" y="4486409"/>
                </a:cubicBezTo>
                <a:cubicBezTo>
                  <a:pt x="3895850" y="4481584"/>
                  <a:pt x="3868881" y="4496263"/>
                  <a:pt x="3790501" y="4495445"/>
                </a:cubicBezTo>
                <a:cubicBezTo>
                  <a:pt x="3707431" y="4485284"/>
                  <a:pt x="3586435" y="4490248"/>
                  <a:pt x="3492963" y="4468480"/>
                </a:cubicBezTo>
                <a:cubicBezTo>
                  <a:pt x="3419549" y="4461359"/>
                  <a:pt x="3419311" y="4466480"/>
                  <a:pt x="3390904" y="4465867"/>
                </a:cubicBezTo>
                <a:cubicBezTo>
                  <a:pt x="3381467" y="4468795"/>
                  <a:pt x="3331557" y="4460030"/>
                  <a:pt x="3322528" y="4464799"/>
                </a:cubicBezTo>
                <a:lnTo>
                  <a:pt x="3317795" y="4467272"/>
                </a:lnTo>
                <a:lnTo>
                  <a:pt x="3298702" y="4468689"/>
                </a:lnTo>
                <a:lnTo>
                  <a:pt x="3293503" y="4479690"/>
                </a:lnTo>
                <a:lnTo>
                  <a:pt x="3229705" y="4489069"/>
                </a:lnTo>
                <a:cubicBezTo>
                  <a:pt x="3187202" y="4462144"/>
                  <a:pt x="3151062" y="4494035"/>
                  <a:pt x="3076109" y="4492987"/>
                </a:cubicBezTo>
                <a:cubicBezTo>
                  <a:pt x="3056222" y="4483674"/>
                  <a:pt x="2977114" y="4460921"/>
                  <a:pt x="2962379" y="4474229"/>
                </a:cubicBezTo>
                <a:cubicBezTo>
                  <a:pt x="2948249" y="4476071"/>
                  <a:pt x="2933210" y="4469418"/>
                  <a:pt x="2924375" y="4484334"/>
                </a:cubicBezTo>
                <a:cubicBezTo>
                  <a:pt x="2910921" y="4502015"/>
                  <a:pt x="2868144" y="4468636"/>
                  <a:pt x="2871297" y="4491313"/>
                </a:cubicBezTo>
                <a:cubicBezTo>
                  <a:pt x="2834012" y="4491430"/>
                  <a:pt x="2752532" y="4485335"/>
                  <a:pt x="2700663" y="4485036"/>
                </a:cubicBezTo>
                <a:cubicBezTo>
                  <a:pt x="2675164" y="4459571"/>
                  <a:pt x="2600340" y="4494322"/>
                  <a:pt x="2560084" y="4489523"/>
                </a:cubicBezTo>
                <a:cubicBezTo>
                  <a:pt x="2524760" y="4491171"/>
                  <a:pt x="2521424" y="4504416"/>
                  <a:pt x="2479658" y="4499250"/>
                </a:cubicBezTo>
                <a:cubicBezTo>
                  <a:pt x="2405210" y="4494755"/>
                  <a:pt x="2378207" y="4484444"/>
                  <a:pt x="2309526" y="4471569"/>
                </a:cubicBezTo>
                <a:cubicBezTo>
                  <a:pt x="2231692" y="4461873"/>
                  <a:pt x="2230867" y="4475023"/>
                  <a:pt x="2143849" y="4458678"/>
                </a:cubicBezTo>
                <a:cubicBezTo>
                  <a:pt x="2123776" y="4453795"/>
                  <a:pt x="2075082" y="4453878"/>
                  <a:pt x="2054460" y="4444435"/>
                </a:cubicBezTo>
                <a:cubicBezTo>
                  <a:pt x="2025665" y="4449526"/>
                  <a:pt x="1907402" y="4455434"/>
                  <a:pt x="1875690" y="4462877"/>
                </a:cubicBezTo>
                <a:cubicBezTo>
                  <a:pt x="1830650" y="4467513"/>
                  <a:pt x="1869806" y="4459610"/>
                  <a:pt x="1829588" y="4463680"/>
                </a:cubicBezTo>
                <a:cubicBezTo>
                  <a:pt x="1791050" y="4448543"/>
                  <a:pt x="1782985" y="4472982"/>
                  <a:pt x="1729685" y="4483196"/>
                </a:cubicBezTo>
                <a:cubicBezTo>
                  <a:pt x="1707743" y="4468503"/>
                  <a:pt x="1689784" y="4474556"/>
                  <a:pt x="1672107" y="4487209"/>
                </a:cubicBezTo>
                <a:cubicBezTo>
                  <a:pt x="1620500" y="4481667"/>
                  <a:pt x="1573015" y="4500097"/>
                  <a:pt x="1514794" y="4506035"/>
                </a:cubicBezTo>
                <a:cubicBezTo>
                  <a:pt x="1452269" y="4488005"/>
                  <a:pt x="1437575" y="4529096"/>
                  <a:pt x="1375355" y="4535286"/>
                </a:cubicBezTo>
                <a:cubicBezTo>
                  <a:pt x="1321736" y="4564899"/>
                  <a:pt x="1333953" y="4560797"/>
                  <a:pt x="1281723" y="4557767"/>
                </a:cubicBezTo>
                <a:cubicBezTo>
                  <a:pt x="1233584" y="4553963"/>
                  <a:pt x="1251636" y="4608894"/>
                  <a:pt x="1152251" y="4596280"/>
                </a:cubicBezTo>
                <a:cubicBezTo>
                  <a:pt x="1144905" y="4590601"/>
                  <a:pt x="1110779" y="4596258"/>
                  <a:pt x="1112386" y="4603999"/>
                </a:cubicBezTo>
                <a:cubicBezTo>
                  <a:pt x="1104086" y="4601575"/>
                  <a:pt x="1057064" y="4577908"/>
                  <a:pt x="1055042" y="4590297"/>
                </a:cubicBezTo>
                <a:cubicBezTo>
                  <a:pt x="1013255" y="4591647"/>
                  <a:pt x="998979" y="4593064"/>
                  <a:pt x="961705" y="4577719"/>
                </a:cubicBezTo>
                <a:cubicBezTo>
                  <a:pt x="940108" y="4572850"/>
                  <a:pt x="934154" y="4575904"/>
                  <a:pt x="875879" y="4564303"/>
                </a:cubicBezTo>
                <a:cubicBezTo>
                  <a:pt x="833691" y="4575554"/>
                  <a:pt x="825327" y="4551279"/>
                  <a:pt x="771366" y="4567383"/>
                </a:cubicBezTo>
                <a:cubicBezTo>
                  <a:pt x="743555" y="4566313"/>
                  <a:pt x="697843" y="4571452"/>
                  <a:pt x="676592" y="4560117"/>
                </a:cubicBezTo>
                <a:cubicBezTo>
                  <a:pt x="643619" y="4606945"/>
                  <a:pt x="593631" y="4557605"/>
                  <a:pt x="558512" y="4558530"/>
                </a:cubicBezTo>
                <a:cubicBezTo>
                  <a:pt x="507618" y="4560458"/>
                  <a:pt x="403556" y="4549081"/>
                  <a:pt x="362079" y="4545572"/>
                </a:cubicBezTo>
                <a:cubicBezTo>
                  <a:pt x="346531" y="4546886"/>
                  <a:pt x="342400" y="4550710"/>
                  <a:pt x="309653" y="4537476"/>
                </a:cubicBezTo>
                <a:cubicBezTo>
                  <a:pt x="266974" y="4519218"/>
                  <a:pt x="225607" y="4508008"/>
                  <a:pt x="174742" y="4492281"/>
                </a:cubicBezTo>
                <a:cubicBezTo>
                  <a:pt x="161353" y="4460328"/>
                  <a:pt x="108876" y="4511194"/>
                  <a:pt x="107390" y="4476433"/>
                </a:cubicBezTo>
                <a:cubicBezTo>
                  <a:pt x="84507" y="4499356"/>
                  <a:pt x="41258" y="4463491"/>
                  <a:pt x="2537" y="4465393"/>
                </a:cubicBezTo>
                <a:lnTo>
                  <a:pt x="0" y="446310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コンテンツ プレースホルダー 2">
            <a:extLst>
              <a:ext uri="{FF2B5EF4-FFF2-40B4-BE49-F238E27FC236}">
                <a16:creationId xmlns:a16="http://schemas.microsoft.com/office/drawing/2014/main" id="{440ED9E9-BE95-80F0-2004-60E546BDFC54}"/>
              </a:ext>
            </a:extLst>
          </p:cNvPr>
          <p:cNvSpPr txBox="1">
            <a:spLocks/>
          </p:cNvSpPr>
          <p:nvPr/>
        </p:nvSpPr>
        <p:spPr>
          <a:xfrm>
            <a:off x="2247896" y="2901876"/>
            <a:ext cx="8064504" cy="830912"/>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ct val="0"/>
              </a:spcBef>
              <a:spcAft>
                <a:spcPts val="600"/>
              </a:spcAft>
              <a:buNone/>
            </a:pPr>
            <a:r>
              <a:rPr lang="ja-JP" altLang="en-US" sz="3600" kern="1200" dirty="0">
                <a:solidFill>
                  <a:schemeClr val="tx1">
                    <a:lumMod val="85000"/>
                    <a:lumOff val="15000"/>
                  </a:schemeClr>
                </a:solidFill>
                <a:latin typeface="+mj-lt"/>
                <a:ea typeface="+mj-ea"/>
                <a:cs typeface="+mj-cs"/>
              </a:rPr>
              <a:t>ご清聴ありがとうございました</a:t>
            </a:r>
          </a:p>
        </p:txBody>
      </p:sp>
      <p:sp>
        <p:nvSpPr>
          <p:cNvPr id="11" name="Rectangle 6">
            <a:extLst>
              <a:ext uri="{FF2B5EF4-FFF2-40B4-BE49-F238E27FC236}">
                <a16:creationId xmlns:a16="http://schemas.microsoft.com/office/drawing/2014/main" id="{5353D259-DA18-451D-9A95-02198BF5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546282"/>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7519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7D4996-34EB-468C-8B0B-E5659321A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C0993E7E-89DE-22FB-FD04-6F70DEDF2755}"/>
              </a:ext>
            </a:extLst>
          </p:cNvPr>
          <p:cNvSpPr>
            <a:spLocks noGrp="1"/>
          </p:cNvSpPr>
          <p:nvPr>
            <p:ph type="title"/>
          </p:nvPr>
        </p:nvSpPr>
        <p:spPr>
          <a:xfrm>
            <a:off x="724806" y="189903"/>
            <a:ext cx="4989890" cy="1422839"/>
          </a:xfrm>
        </p:spPr>
        <p:txBody>
          <a:bodyPr>
            <a:normAutofit/>
          </a:bodyPr>
          <a:lstStyle/>
          <a:p>
            <a:r>
              <a:rPr kumimoji="1" lang="ja-JP" altLang="en-US" sz="3600" dirty="0"/>
              <a:t>目次</a:t>
            </a:r>
          </a:p>
        </p:txBody>
      </p:sp>
      <p:grpSp>
        <p:nvGrpSpPr>
          <p:cNvPr id="10" name="Group 9">
            <a:extLst>
              <a:ext uri="{FF2B5EF4-FFF2-40B4-BE49-F238E27FC236}">
                <a16:creationId xmlns:a16="http://schemas.microsoft.com/office/drawing/2014/main" id="{7CD3020D-5FCE-4D1B-AF6D-56709E6AA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6817" y="5280494"/>
            <a:ext cx="2982940" cy="1799371"/>
            <a:chOff x="10175676" y="5280494"/>
            <a:chExt cx="2982940" cy="1799371"/>
          </a:xfrm>
        </p:grpSpPr>
        <p:sp>
          <p:nvSpPr>
            <p:cNvPr id="11" name="Isosceles Triangle 10">
              <a:extLst>
                <a:ext uri="{FF2B5EF4-FFF2-40B4-BE49-F238E27FC236}">
                  <a16:creationId xmlns:a16="http://schemas.microsoft.com/office/drawing/2014/main" id="{E0EA980B-3AA9-4C6A-B183-9652EF887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71584EDE-6CF9-4712-A6C5-ED6FD26DB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コンテンツ プレースホルダー 2">
            <a:extLst>
              <a:ext uri="{FF2B5EF4-FFF2-40B4-BE49-F238E27FC236}">
                <a16:creationId xmlns:a16="http://schemas.microsoft.com/office/drawing/2014/main" id="{2EA8C3DB-2E3B-552B-2F57-F24D3FFDA5C0}"/>
              </a:ext>
            </a:extLst>
          </p:cNvPr>
          <p:cNvSpPr>
            <a:spLocks noGrp="1"/>
          </p:cNvSpPr>
          <p:nvPr>
            <p:ph idx="1"/>
          </p:nvPr>
        </p:nvSpPr>
        <p:spPr>
          <a:xfrm>
            <a:off x="1285450" y="1372416"/>
            <a:ext cx="8716966" cy="4664489"/>
          </a:xfrm>
        </p:spPr>
        <p:txBody>
          <a:bodyPr anchor="ctr">
            <a:noAutofit/>
          </a:bodyPr>
          <a:lstStyle/>
          <a:p>
            <a:r>
              <a:rPr kumimoji="1" lang="ja-JP" altLang="en-US" sz="2400" dirty="0"/>
              <a:t>背景</a:t>
            </a:r>
            <a:endParaRPr kumimoji="1" lang="en-US" altLang="ja-JP" sz="2400" dirty="0"/>
          </a:p>
          <a:p>
            <a:r>
              <a:rPr lang="ja-JP" altLang="en-US" sz="2400" dirty="0"/>
              <a:t>先行研究</a:t>
            </a:r>
            <a:endParaRPr lang="en-US" altLang="ja-JP" sz="2400" dirty="0"/>
          </a:p>
          <a:p>
            <a:r>
              <a:rPr kumimoji="1" lang="ja-JP" altLang="en-US" sz="2400" dirty="0"/>
              <a:t>目的</a:t>
            </a:r>
            <a:endParaRPr kumimoji="1" lang="en-US" altLang="ja-JP" sz="2400" dirty="0"/>
          </a:p>
          <a:p>
            <a:r>
              <a:rPr lang="ja-JP" altLang="en-US" sz="2400" dirty="0"/>
              <a:t>リサーチクエスチョン</a:t>
            </a:r>
            <a:endParaRPr lang="en-US" altLang="ja-JP" sz="2400" dirty="0"/>
          </a:p>
          <a:p>
            <a:r>
              <a:rPr lang="ja-JP" altLang="en-US" sz="2400" dirty="0"/>
              <a:t>実験の流れ</a:t>
            </a:r>
            <a:endParaRPr lang="en-US" altLang="ja-JP" sz="2400" dirty="0"/>
          </a:p>
          <a:p>
            <a:r>
              <a:rPr lang="ja-JP" altLang="en-US" sz="2400" dirty="0"/>
              <a:t>使用するデータ</a:t>
            </a:r>
            <a:endParaRPr lang="en-US" altLang="ja-JP" sz="2400" dirty="0"/>
          </a:p>
          <a:p>
            <a:r>
              <a:rPr lang="ja-JP" altLang="en-US" sz="2400" dirty="0"/>
              <a:t>データの選定</a:t>
            </a:r>
            <a:endParaRPr lang="en-US" altLang="ja-JP" sz="2400" dirty="0"/>
          </a:p>
          <a:p>
            <a:r>
              <a:rPr lang="ja-JP" altLang="en-US" sz="2400" dirty="0"/>
              <a:t>評価指標</a:t>
            </a:r>
            <a:endParaRPr lang="en-US" altLang="ja-JP" sz="2400" dirty="0"/>
          </a:p>
          <a:p>
            <a:r>
              <a:rPr lang="ja-JP" altLang="en-US" sz="2400" dirty="0"/>
              <a:t>分析対象とする韻律情報</a:t>
            </a:r>
            <a:endParaRPr kumimoji="1" lang="en-US" altLang="ja-JP" sz="2400" dirty="0"/>
          </a:p>
        </p:txBody>
      </p:sp>
      <p:sp>
        <p:nvSpPr>
          <p:cNvPr id="14" name="Rectangle 13">
            <a:extLst>
              <a:ext uri="{FF2B5EF4-FFF2-40B4-BE49-F238E27FC236}">
                <a16:creationId xmlns:a16="http://schemas.microsoft.com/office/drawing/2014/main" id="{98D3D1A0-87BA-4C90-9FC2-E7CDF7435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1164465" y="1277712"/>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E3017A9-DE31-462F-8E54-B30A42531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1545632" y="1243818"/>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F16E30A-0337-4CF9-A0DD-089FC1B23D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401942" y="2533296"/>
            <a:ext cx="790058" cy="1590240"/>
            <a:chOff x="0" y="2533296"/>
            <a:chExt cx="790058" cy="1590240"/>
          </a:xfrm>
        </p:grpSpPr>
        <p:sp>
          <p:nvSpPr>
            <p:cNvPr id="19" name="Isosceles Triangle 18">
              <a:extLst>
                <a:ext uri="{FF2B5EF4-FFF2-40B4-BE49-F238E27FC236}">
                  <a16:creationId xmlns:a16="http://schemas.microsoft.com/office/drawing/2014/main" id="{69293249-3F2B-4944-8D45-E9769D90B5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00091" y="2933387"/>
              <a:ext cx="1590240" cy="79005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2358D95-DEFB-46C9-B50F-83C39358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2406" y="2746750"/>
              <a:ext cx="445246" cy="44524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099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1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タイトル 1">
            <a:extLst>
              <a:ext uri="{FF2B5EF4-FFF2-40B4-BE49-F238E27FC236}">
                <a16:creationId xmlns:a16="http://schemas.microsoft.com/office/drawing/2014/main" id="{C0993E7E-89DE-22FB-FD04-6F70DEDF2755}"/>
              </a:ext>
            </a:extLst>
          </p:cNvPr>
          <p:cNvSpPr>
            <a:spLocks noGrp="1"/>
          </p:cNvSpPr>
          <p:nvPr>
            <p:ph type="title"/>
          </p:nvPr>
        </p:nvSpPr>
        <p:spPr>
          <a:xfrm>
            <a:off x="643467" y="321734"/>
            <a:ext cx="10905066" cy="1135737"/>
          </a:xfrm>
        </p:spPr>
        <p:txBody>
          <a:bodyPr>
            <a:normAutofit/>
          </a:bodyPr>
          <a:lstStyle/>
          <a:p>
            <a:r>
              <a:rPr kumimoji="1" lang="ja-JP" altLang="en-US" sz="3600" dirty="0"/>
              <a:t>背景</a:t>
            </a:r>
          </a:p>
        </p:txBody>
      </p:sp>
      <p:sp>
        <p:nvSpPr>
          <p:cNvPr id="3" name="コンテンツ プレースホルダー 2">
            <a:extLst>
              <a:ext uri="{FF2B5EF4-FFF2-40B4-BE49-F238E27FC236}">
                <a16:creationId xmlns:a16="http://schemas.microsoft.com/office/drawing/2014/main" id="{2EA8C3DB-2E3B-552B-2F57-F24D3FFDA5C0}"/>
              </a:ext>
            </a:extLst>
          </p:cNvPr>
          <p:cNvSpPr>
            <a:spLocks noGrp="1"/>
          </p:cNvSpPr>
          <p:nvPr>
            <p:ph idx="1"/>
          </p:nvPr>
        </p:nvSpPr>
        <p:spPr>
          <a:xfrm>
            <a:off x="643468" y="1507373"/>
            <a:ext cx="11187748" cy="2017579"/>
          </a:xfrm>
        </p:spPr>
        <p:txBody>
          <a:bodyPr>
            <a:noAutofit/>
          </a:bodyPr>
          <a:lstStyle/>
          <a:p>
            <a:r>
              <a:rPr kumimoji="1" lang="ja-JP" altLang="en-US" sz="2400" dirty="0"/>
              <a:t>患者を対象とした臨床研究を行う際、患者に対して医療者が直接説明を行い参加を打診し、同意を得る</a:t>
            </a:r>
            <a:endParaRPr kumimoji="1" lang="en-US" altLang="ja-JP" sz="2400" dirty="0"/>
          </a:p>
          <a:p>
            <a:r>
              <a:rPr kumimoji="1" lang="ja-JP" altLang="en-US" sz="2400" dirty="0"/>
              <a:t>患者にとって研究の説明は難解であるため、患者は医療者に対し気軽に質問や意見を述べられない場合がある</a:t>
            </a:r>
          </a:p>
        </p:txBody>
      </p:sp>
      <p:grpSp>
        <p:nvGrpSpPr>
          <p:cNvPr id="23"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コンテンツ プレースホルダー 3">
            <a:extLst>
              <a:ext uri="{FF2B5EF4-FFF2-40B4-BE49-F238E27FC236}">
                <a16:creationId xmlns:a16="http://schemas.microsoft.com/office/drawing/2014/main" id="{85359F72-51E6-F916-8FCC-F0DDA34D8665}"/>
              </a:ext>
            </a:extLst>
          </p:cNvPr>
          <p:cNvPicPr>
            <a:picLocks noChangeAspect="1"/>
          </p:cNvPicPr>
          <p:nvPr/>
        </p:nvPicPr>
        <p:blipFill rotWithShape="1">
          <a:blip r:embed="rId2"/>
          <a:srcRect t="6977"/>
          <a:stretch/>
        </p:blipFill>
        <p:spPr>
          <a:xfrm>
            <a:off x="4303918" y="3227254"/>
            <a:ext cx="3416214" cy="3177865"/>
          </a:xfrm>
          <a:prstGeom prst="rect">
            <a:avLst/>
          </a:prstGeom>
        </p:spPr>
      </p:pic>
    </p:spTree>
    <p:extLst>
      <p:ext uri="{BB962C8B-B14F-4D97-AF65-F5344CB8AC3E}">
        <p14:creationId xmlns:p14="http://schemas.microsoft.com/office/powerpoint/2010/main" val="383693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88DA52D-766A-110C-D904-B598F37C6773}"/>
              </a:ext>
            </a:extLst>
          </p:cNvPr>
          <p:cNvSpPr>
            <a:spLocks noGrp="1"/>
          </p:cNvSpPr>
          <p:nvPr>
            <p:ph type="title"/>
          </p:nvPr>
        </p:nvSpPr>
        <p:spPr>
          <a:xfrm>
            <a:off x="643467" y="321734"/>
            <a:ext cx="10905066" cy="1135737"/>
          </a:xfrm>
        </p:spPr>
        <p:txBody>
          <a:bodyPr>
            <a:normAutofit/>
          </a:bodyPr>
          <a:lstStyle/>
          <a:p>
            <a:r>
              <a:rPr kumimoji="1" lang="ja-JP" altLang="en-US" sz="3600" dirty="0"/>
              <a:t>背景</a:t>
            </a:r>
          </a:p>
        </p:txBody>
      </p:sp>
      <p:sp>
        <p:nvSpPr>
          <p:cNvPr id="3" name="コンテンツ プレースホルダー 2">
            <a:extLst>
              <a:ext uri="{FF2B5EF4-FFF2-40B4-BE49-F238E27FC236}">
                <a16:creationId xmlns:a16="http://schemas.microsoft.com/office/drawing/2014/main" id="{8A294D8F-7520-1CD5-D4B0-28456E7E2BE7}"/>
              </a:ext>
            </a:extLst>
          </p:cNvPr>
          <p:cNvSpPr>
            <a:spLocks noGrp="1"/>
          </p:cNvSpPr>
          <p:nvPr>
            <p:ph idx="1"/>
          </p:nvPr>
        </p:nvSpPr>
        <p:spPr>
          <a:xfrm>
            <a:off x="643467" y="1508548"/>
            <a:ext cx="10905066" cy="3191918"/>
          </a:xfrm>
        </p:spPr>
        <p:txBody>
          <a:bodyPr>
            <a:normAutofit/>
          </a:bodyPr>
          <a:lstStyle/>
          <a:p>
            <a:r>
              <a:rPr kumimoji="1" lang="ja-JP" altLang="en-US" sz="2400" dirty="0"/>
              <a:t>臨床試験に参加したがん患者「説明過程に対する記憶も鮮明ではなく、わからないとしても試験実施者に質問をしていなかった」</a:t>
            </a:r>
            <a:endParaRPr kumimoji="1" lang="en-US" altLang="ja-JP" sz="2400" dirty="0"/>
          </a:p>
          <a:p>
            <a:endParaRPr lang="en-US" altLang="ja-JP" sz="2400" dirty="0"/>
          </a:p>
          <a:p>
            <a:endParaRPr lang="en-US" altLang="ja-JP" sz="2400" dirty="0"/>
          </a:p>
          <a:p>
            <a:pPr marL="0" indent="0">
              <a:buNone/>
            </a:pPr>
            <a:endParaRPr lang="en-US" altLang="ja-JP" sz="2400" dirty="0"/>
          </a:p>
          <a:p>
            <a:r>
              <a:rPr lang="ja-JP" altLang="en-US" sz="2400" dirty="0"/>
              <a:t>「リスクの伴う治療においては，</a:t>
            </a:r>
            <a:r>
              <a:rPr lang="ja-JP" altLang="en-US" sz="2400" b="1" dirty="0"/>
              <a:t>納得を得る</a:t>
            </a:r>
            <a:r>
              <a:rPr lang="ja-JP" altLang="en-US" sz="2400" dirty="0"/>
              <a:t>ことで治療過程の決断の揺れを抑え，治療に伴う過酷な状況を受容し，治療を完遂する原動力になる」</a:t>
            </a:r>
            <a:r>
              <a:rPr lang="en-US" altLang="ja-JP" sz="2400" dirty="0"/>
              <a:t> [2]</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コンテンツ プレースホルダー 2">
            <a:extLst>
              <a:ext uri="{FF2B5EF4-FFF2-40B4-BE49-F238E27FC236}">
                <a16:creationId xmlns:a16="http://schemas.microsoft.com/office/drawing/2014/main" id="{36A4C4B5-9960-8C63-914F-8784627C2299}"/>
              </a:ext>
            </a:extLst>
          </p:cNvPr>
          <p:cNvSpPr txBox="1">
            <a:spLocks/>
          </p:cNvSpPr>
          <p:nvPr/>
        </p:nvSpPr>
        <p:spPr>
          <a:xfrm>
            <a:off x="1014060" y="5213822"/>
            <a:ext cx="10730900" cy="963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200" dirty="0"/>
              <a:t>[1]</a:t>
            </a:r>
            <a:r>
              <a:rPr lang="ja-JP" altLang="en-US" sz="1200" dirty="0"/>
              <a:t>吉田幸恵</a:t>
            </a:r>
            <a:r>
              <a:rPr lang="en-US" altLang="ja-JP" sz="1200" dirty="0"/>
              <a:t>,</a:t>
            </a:r>
            <a:r>
              <a:rPr lang="ja-JP" altLang="en-US" sz="1200" dirty="0"/>
              <a:t>中田はる佳</a:t>
            </a:r>
            <a:r>
              <a:rPr lang="en-US" altLang="ja-JP" sz="1200" dirty="0"/>
              <a:t>,</a:t>
            </a:r>
            <a:r>
              <a:rPr lang="ja-JP" altLang="en-US" sz="1200" dirty="0"/>
              <a:t>武藤香織「臨床試験に関与した</a:t>
            </a:r>
            <a:r>
              <a:rPr lang="en-US" altLang="ja-JP" sz="1200" dirty="0"/>
              <a:t>, </a:t>
            </a:r>
            <a:r>
              <a:rPr lang="ja-JP" altLang="en-US" sz="1200" dirty="0"/>
              <a:t>がん患者の語り</a:t>
            </a:r>
            <a:r>
              <a:rPr lang="en-US" altLang="ja-JP" sz="1200" dirty="0"/>
              <a:t>-｢</a:t>
            </a:r>
            <a:r>
              <a:rPr lang="ja-JP" altLang="en-US" sz="1200" dirty="0"/>
              <a:t>治療</a:t>
            </a:r>
            <a:r>
              <a:rPr lang="en-US" altLang="ja-JP" sz="1200" dirty="0"/>
              <a:t>｣</a:t>
            </a:r>
            <a:r>
              <a:rPr lang="ja-JP" altLang="en-US" sz="1200" dirty="0"/>
              <a:t>と</a:t>
            </a:r>
            <a:r>
              <a:rPr lang="en-US" altLang="ja-JP" sz="1200" dirty="0"/>
              <a:t>｢</a:t>
            </a:r>
            <a:r>
              <a:rPr lang="ja-JP" altLang="en-US" sz="1200" dirty="0"/>
              <a:t>研究</a:t>
            </a:r>
            <a:r>
              <a:rPr lang="en-US" altLang="ja-JP" sz="1200" dirty="0"/>
              <a:t>｣</a:t>
            </a:r>
            <a:r>
              <a:rPr lang="ja-JP" altLang="en-US" sz="1200" dirty="0"/>
              <a:t>を区別する   　ことの困難さに関する考察」</a:t>
            </a:r>
            <a:r>
              <a:rPr lang="en-US" altLang="ja-JP" sz="1200" dirty="0"/>
              <a:t>『</a:t>
            </a:r>
            <a:r>
              <a:rPr lang="ja-JP" altLang="en-US" sz="1200" dirty="0"/>
              <a:t>生命倫理</a:t>
            </a:r>
            <a:r>
              <a:rPr lang="en-US" altLang="ja-JP" sz="1200" dirty="0"/>
              <a:t>』</a:t>
            </a:r>
            <a:r>
              <a:rPr lang="ja-JP" altLang="en-US" sz="1200" dirty="0"/>
              <a:t>　</a:t>
            </a:r>
            <a:r>
              <a:rPr lang="en-US" altLang="ja-JP" sz="1200" dirty="0"/>
              <a:t>27.1(</a:t>
            </a:r>
            <a:r>
              <a:rPr lang="ja-JP" altLang="en-US" sz="1200" dirty="0"/>
              <a:t>日本生命倫理学会</a:t>
            </a:r>
            <a:r>
              <a:rPr lang="en-US" altLang="ja-JP" sz="1200" dirty="0"/>
              <a:t>,2017)pp.122-131.</a:t>
            </a:r>
          </a:p>
          <a:p>
            <a:pPr marL="0" indent="0">
              <a:buFont typeface="Arial" panose="020B0604020202020204" pitchFamily="34" charset="0"/>
              <a:buNone/>
            </a:pPr>
            <a:r>
              <a:rPr lang="en-US" altLang="ja-JP" sz="1200" dirty="0"/>
              <a:t>[2]</a:t>
            </a:r>
            <a:r>
              <a:rPr lang="ja-JP" altLang="en-US" sz="1200" dirty="0"/>
              <a:t>今井芳枝</a:t>
            </a:r>
            <a:r>
              <a:rPr lang="en-US" altLang="ja-JP" sz="1200" dirty="0"/>
              <a:t>,</a:t>
            </a:r>
            <a:r>
              <a:rPr lang="ja-JP" altLang="en-US" sz="1200" dirty="0"/>
              <a:t>雄西智恵美</a:t>
            </a:r>
            <a:r>
              <a:rPr lang="en-US" altLang="ja-JP" sz="1200" dirty="0"/>
              <a:t>,</a:t>
            </a:r>
            <a:r>
              <a:rPr lang="ja-JP" altLang="en-US" sz="1200" dirty="0"/>
              <a:t>板東孝枝「納得の概念分析－国内文献レビュー－」</a:t>
            </a:r>
            <a:r>
              <a:rPr lang="en-US" altLang="ja-JP" sz="1200" dirty="0"/>
              <a:t>『</a:t>
            </a:r>
            <a:r>
              <a:rPr lang="ja-JP" altLang="en-US" sz="1200" dirty="0"/>
              <a:t>日本看護研究学会雑誌</a:t>
            </a:r>
            <a:r>
              <a:rPr lang="en-US" altLang="ja-JP" sz="1200" dirty="0"/>
              <a:t>』39.2 (</a:t>
            </a:r>
            <a:r>
              <a:rPr lang="ja-JP" altLang="en-US" sz="1200" dirty="0"/>
              <a:t>日本看護研究学会</a:t>
            </a:r>
            <a:r>
              <a:rPr lang="en-US" altLang="ja-JP" sz="1200" dirty="0"/>
              <a:t>,2016)pp.73-85.</a:t>
            </a:r>
          </a:p>
        </p:txBody>
      </p:sp>
      <p:sp>
        <p:nvSpPr>
          <p:cNvPr id="5" name="テキスト ボックス 4">
            <a:extLst>
              <a:ext uri="{FF2B5EF4-FFF2-40B4-BE49-F238E27FC236}">
                <a16:creationId xmlns:a16="http://schemas.microsoft.com/office/drawing/2014/main" id="{45D50226-B9F5-BC41-0B17-D18488D64258}"/>
              </a:ext>
            </a:extLst>
          </p:cNvPr>
          <p:cNvSpPr txBox="1"/>
          <p:nvPr/>
        </p:nvSpPr>
        <p:spPr>
          <a:xfrm>
            <a:off x="806373" y="2256142"/>
            <a:ext cx="10568940" cy="830997"/>
          </a:xfrm>
          <a:prstGeom prst="rect">
            <a:avLst/>
          </a:prstGeom>
          <a:noFill/>
        </p:spPr>
        <p:txBody>
          <a:bodyPr wrap="square" rtlCol="0">
            <a:spAutoFit/>
          </a:bodyPr>
          <a:lstStyle/>
          <a:p>
            <a:pPr marL="0" indent="0">
              <a:buNone/>
            </a:pPr>
            <a:r>
              <a:rPr lang="ja-JP" altLang="en-US" sz="2400" dirty="0"/>
              <a:t>→</a:t>
            </a:r>
            <a:r>
              <a:rPr kumimoji="1" lang="ja-JP" altLang="en-US" sz="2400" dirty="0"/>
              <a:t>「臨床試験を</a:t>
            </a:r>
            <a:r>
              <a:rPr kumimoji="1" lang="ja-JP" altLang="en-US" sz="2400" b="1" dirty="0"/>
              <a:t>患者がどのように認識しているのか</a:t>
            </a:r>
            <a:r>
              <a:rPr kumimoji="1" lang="ja-JP" altLang="en-US" sz="2400" dirty="0"/>
              <a:t>については、</a:t>
            </a:r>
            <a:r>
              <a:rPr kumimoji="1" lang="ja-JP" altLang="en-US" sz="2400" b="1" dirty="0"/>
              <a:t>試験実施者　</a:t>
            </a:r>
            <a:endParaRPr kumimoji="1" lang="en-US" altLang="ja-JP" sz="2400" b="1" dirty="0"/>
          </a:p>
          <a:p>
            <a:pPr marL="0" indent="0">
              <a:buNone/>
            </a:pPr>
            <a:r>
              <a:rPr lang="ja-JP" altLang="en-US" sz="2400" b="1" dirty="0"/>
              <a:t>　</a:t>
            </a:r>
            <a:r>
              <a:rPr kumimoji="1" lang="ja-JP" altLang="en-US" sz="2400" b="1" dirty="0"/>
              <a:t>は慎重に確認する必要がある</a:t>
            </a:r>
            <a:r>
              <a:rPr kumimoji="1" lang="ja-JP" altLang="en-US" sz="2400" dirty="0"/>
              <a:t>」</a:t>
            </a:r>
            <a:r>
              <a:rPr lang="en-US" altLang="ja-JP" sz="2400" dirty="0"/>
              <a:t>[1]</a:t>
            </a:r>
            <a:endParaRPr kumimoji="1" lang="en-US" altLang="ja-JP" sz="2400" dirty="0"/>
          </a:p>
        </p:txBody>
      </p:sp>
    </p:spTree>
    <p:extLst>
      <p:ext uri="{BB962C8B-B14F-4D97-AF65-F5344CB8AC3E}">
        <p14:creationId xmlns:p14="http://schemas.microsoft.com/office/powerpoint/2010/main" val="410626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96B2BC71-36BE-7881-23CE-4AC94A24B35C}"/>
              </a:ext>
            </a:extLst>
          </p:cNvPr>
          <p:cNvSpPr>
            <a:spLocks noGrp="1"/>
          </p:cNvSpPr>
          <p:nvPr>
            <p:ph idx="1"/>
          </p:nvPr>
        </p:nvSpPr>
        <p:spPr>
          <a:xfrm>
            <a:off x="1529690" y="2198650"/>
            <a:ext cx="9229749" cy="2498687"/>
          </a:xfrm>
        </p:spPr>
        <p:txBody>
          <a:bodyPr>
            <a:normAutofit/>
          </a:bodyPr>
          <a:lstStyle/>
          <a:p>
            <a:endParaRPr lang="en-US" altLang="ja-JP" sz="2400" dirty="0"/>
          </a:p>
          <a:p>
            <a:pPr marL="0" indent="0">
              <a:buNone/>
            </a:pPr>
            <a:r>
              <a:rPr kumimoji="1" lang="ja-JP" altLang="en-US" sz="2400" dirty="0"/>
              <a:t>「ある事象に対して，自分のもつ価値や自分への利益を明確にすることで理解を深め，認知的にも感情的にも受容した状態であり，主体的かつ他者との信頼関係のなかで生み出される流動的な状態」</a:t>
            </a:r>
            <a:r>
              <a:rPr lang="en-US" altLang="ja-JP" sz="2400" dirty="0"/>
              <a:t> [2]</a:t>
            </a:r>
            <a:endParaRPr kumimoji="1" lang="ja-JP" altLang="en-US" sz="24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コンテンツ プレースホルダー 2">
            <a:extLst>
              <a:ext uri="{FF2B5EF4-FFF2-40B4-BE49-F238E27FC236}">
                <a16:creationId xmlns:a16="http://schemas.microsoft.com/office/drawing/2014/main" id="{74E8855D-8663-B9BB-B4AA-B4B550220C3F}"/>
              </a:ext>
            </a:extLst>
          </p:cNvPr>
          <p:cNvSpPr txBox="1">
            <a:spLocks/>
          </p:cNvSpPr>
          <p:nvPr/>
        </p:nvSpPr>
        <p:spPr>
          <a:xfrm>
            <a:off x="1014060" y="5213822"/>
            <a:ext cx="10730900" cy="963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200" dirty="0"/>
              <a:t>[2]</a:t>
            </a:r>
            <a:r>
              <a:rPr lang="ja-JP" altLang="en-US" sz="1200" dirty="0"/>
              <a:t>今井芳枝</a:t>
            </a:r>
            <a:r>
              <a:rPr lang="en-US" altLang="ja-JP" sz="1200" dirty="0"/>
              <a:t>,</a:t>
            </a:r>
            <a:r>
              <a:rPr lang="ja-JP" altLang="en-US" sz="1200" dirty="0"/>
              <a:t>雄西智恵美</a:t>
            </a:r>
            <a:r>
              <a:rPr lang="en-US" altLang="ja-JP" sz="1200" dirty="0"/>
              <a:t>,</a:t>
            </a:r>
            <a:r>
              <a:rPr lang="ja-JP" altLang="en-US" sz="1200" dirty="0"/>
              <a:t>板東孝枝「納得の概念分析－国内文献レビュー－」</a:t>
            </a:r>
            <a:r>
              <a:rPr lang="en-US" altLang="ja-JP" sz="1200" dirty="0"/>
              <a:t>『</a:t>
            </a:r>
            <a:r>
              <a:rPr lang="ja-JP" altLang="en-US" sz="1200" dirty="0"/>
              <a:t>日本看護研究学会雑誌</a:t>
            </a:r>
            <a:r>
              <a:rPr lang="en-US" altLang="ja-JP" sz="1200" dirty="0"/>
              <a:t>』39.2 (</a:t>
            </a:r>
            <a:r>
              <a:rPr lang="ja-JP" altLang="en-US" sz="1200" dirty="0"/>
              <a:t>日本看護研究学会</a:t>
            </a:r>
            <a:r>
              <a:rPr lang="en-US" altLang="ja-JP" sz="1200" dirty="0"/>
              <a:t>,2016)pp.73-85.</a:t>
            </a:r>
          </a:p>
        </p:txBody>
      </p:sp>
      <p:sp>
        <p:nvSpPr>
          <p:cNvPr id="5" name="タイトル 1">
            <a:extLst>
              <a:ext uri="{FF2B5EF4-FFF2-40B4-BE49-F238E27FC236}">
                <a16:creationId xmlns:a16="http://schemas.microsoft.com/office/drawing/2014/main" id="{F39851B1-242D-D9BB-D863-D4C4294DD787}"/>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t>先行研究</a:t>
            </a:r>
          </a:p>
        </p:txBody>
      </p:sp>
      <p:sp>
        <p:nvSpPr>
          <p:cNvPr id="6" name="テキスト ボックス 5">
            <a:extLst>
              <a:ext uri="{FF2B5EF4-FFF2-40B4-BE49-F238E27FC236}">
                <a16:creationId xmlns:a16="http://schemas.microsoft.com/office/drawing/2014/main" id="{EA3EC5B8-956E-5EE3-C4EB-E4C8D78C4463}"/>
              </a:ext>
            </a:extLst>
          </p:cNvPr>
          <p:cNvSpPr txBox="1"/>
          <p:nvPr/>
        </p:nvSpPr>
        <p:spPr>
          <a:xfrm>
            <a:off x="759171" y="1782807"/>
            <a:ext cx="2076186" cy="461665"/>
          </a:xfrm>
          <a:prstGeom prst="rect">
            <a:avLst/>
          </a:prstGeom>
          <a:noFill/>
          <a:ln w="12700">
            <a:solidFill>
              <a:schemeClr val="accent1"/>
            </a:solidFill>
          </a:ln>
        </p:spPr>
        <p:txBody>
          <a:bodyPr wrap="square" rtlCol="0">
            <a:spAutoFit/>
          </a:bodyPr>
          <a:lstStyle/>
          <a:p>
            <a:pPr algn="ctr"/>
            <a:r>
              <a:rPr kumimoji="1" lang="ja-JP" altLang="en-US" sz="2400" dirty="0">
                <a:latin typeface="+mn-lt"/>
              </a:rPr>
              <a:t>納得とは</a:t>
            </a:r>
            <a:endParaRPr kumimoji="1" lang="ja-JP" altLang="en-US" sz="2400" dirty="0"/>
          </a:p>
        </p:txBody>
      </p:sp>
    </p:spTree>
    <p:extLst>
      <p:ext uri="{BB962C8B-B14F-4D97-AF65-F5344CB8AC3E}">
        <p14:creationId xmlns:p14="http://schemas.microsoft.com/office/powerpoint/2010/main" val="354486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B916A03-2E84-AFC0-60C1-5C71F6DBF943}"/>
              </a:ext>
            </a:extLst>
          </p:cNvPr>
          <p:cNvSpPr>
            <a:spLocks noGrp="1"/>
          </p:cNvSpPr>
          <p:nvPr>
            <p:ph type="title"/>
          </p:nvPr>
        </p:nvSpPr>
        <p:spPr>
          <a:xfrm>
            <a:off x="643467" y="321734"/>
            <a:ext cx="10905066" cy="1135737"/>
          </a:xfrm>
        </p:spPr>
        <p:txBody>
          <a:bodyPr>
            <a:normAutofit/>
          </a:bodyPr>
          <a:lstStyle/>
          <a:p>
            <a:r>
              <a:rPr kumimoji="1" lang="ja-JP" altLang="en-US" sz="3600" dirty="0"/>
              <a:t>先行研究</a:t>
            </a:r>
          </a:p>
        </p:txBody>
      </p:sp>
      <p:sp>
        <p:nvSpPr>
          <p:cNvPr id="3" name="コンテンツ プレースホルダー 2">
            <a:extLst>
              <a:ext uri="{FF2B5EF4-FFF2-40B4-BE49-F238E27FC236}">
                <a16:creationId xmlns:a16="http://schemas.microsoft.com/office/drawing/2014/main" id="{F6B31BE8-5BC0-1BA3-A67F-7C82BC77483D}"/>
              </a:ext>
            </a:extLst>
          </p:cNvPr>
          <p:cNvSpPr>
            <a:spLocks noGrp="1"/>
          </p:cNvSpPr>
          <p:nvPr>
            <p:ph idx="1"/>
          </p:nvPr>
        </p:nvSpPr>
        <p:spPr>
          <a:xfrm>
            <a:off x="1014060" y="2063220"/>
            <a:ext cx="10905066" cy="2181233"/>
          </a:xfrm>
        </p:spPr>
        <p:txBody>
          <a:bodyPr>
            <a:noAutofit/>
          </a:bodyPr>
          <a:lstStyle/>
          <a:p>
            <a:endParaRPr lang="en-US" altLang="ja-JP" sz="2400" dirty="0"/>
          </a:p>
          <a:p>
            <a:r>
              <a:rPr kumimoji="1" lang="ja-JP" altLang="en-US" sz="2400" dirty="0"/>
              <a:t>肯定的</a:t>
            </a:r>
            <a:r>
              <a:rPr kumimoji="1" lang="en-US" altLang="ja-JP" sz="2400" dirty="0"/>
              <a:t>/</a:t>
            </a:r>
            <a:r>
              <a:rPr kumimoji="1" lang="ja-JP" altLang="en-US" sz="2400" dirty="0"/>
              <a:t>否定的な発話態度の識別 </a:t>
            </a:r>
            <a:r>
              <a:rPr lang="en-US" altLang="ja-JP" sz="2400" dirty="0"/>
              <a:t>[3]</a:t>
            </a:r>
            <a:endParaRPr kumimoji="1" lang="en-US" altLang="ja-JP" sz="2400" dirty="0"/>
          </a:p>
          <a:p>
            <a:endParaRPr kumimoji="1" lang="ja-JP" altLang="en-US" sz="2400" dirty="0"/>
          </a:p>
          <a:p>
            <a:r>
              <a:rPr kumimoji="1" lang="ja-JP" altLang="en-US" sz="2400" dirty="0"/>
              <a:t>親近感の判定 </a:t>
            </a:r>
            <a:r>
              <a:rPr lang="en-US" altLang="ja-JP" sz="2400" dirty="0"/>
              <a:t>[4] [5]</a:t>
            </a:r>
            <a:endParaRPr kumimoji="1" lang="ja-JP" altLang="en-US" sz="2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コンテンツ プレースホルダー 2">
            <a:extLst>
              <a:ext uri="{FF2B5EF4-FFF2-40B4-BE49-F238E27FC236}">
                <a16:creationId xmlns:a16="http://schemas.microsoft.com/office/drawing/2014/main" id="{EC4A4D5D-0617-5AE4-99EA-F22F183D4C02}"/>
              </a:ext>
            </a:extLst>
          </p:cNvPr>
          <p:cNvSpPr txBox="1">
            <a:spLocks/>
          </p:cNvSpPr>
          <p:nvPr/>
        </p:nvSpPr>
        <p:spPr>
          <a:xfrm>
            <a:off x="1014060" y="5315585"/>
            <a:ext cx="10515600" cy="1542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200" dirty="0"/>
              <a:t>[3]</a:t>
            </a:r>
            <a:r>
              <a:rPr lang="ja-JP" altLang="en-US" sz="1200" dirty="0"/>
              <a:t>藤江真也</a:t>
            </a:r>
            <a:r>
              <a:rPr lang="en-US" altLang="ja-JP" sz="1200" dirty="0"/>
              <a:t>,</a:t>
            </a:r>
            <a:r>
              <a:rPr lang="ja-JP" altLang="en-US" sz="1200" dirty="0"/>
              <a:t>江尻康</a:t>
            </a:r>
            <a:r>
              <a:rPr lang="en-US" altLang="ja-JP" sz="1200" dirty="0"/>
              <a:t>,</a:t>
            </a:r>
            <a:r>
              <a:rPr lang="ja-JP" altLang="en-US" sz="1200" dirty="0"/>
              <a:t>菊池英明</a:t>
            </a:r>
            <a:r>
              <a:rPr lang="en-US" altLang="ja-JP" sz="1200" dirty="0"/>
              <a:t>,</a:t>
            </a:r>
            <a:r>
              <a:rPr lang="ja-JP" altLang="en-US" sz="1200" dirty="0"/>
              <a:t>小林哲則「肯定的</a:t>
            </a:r>
            <a:r>
              <a:rPr lang="en-US" altLang="ja-JP" sz="1200" dirty="0"/>
              <a:t>/</a:t>
            </a:r>
            <a:r>
              <a:rPr lang="ja-JP" altLang="en-US" sz="1200" dirty="0"/>
              <a:t>否定的発話態度の認識とその音声対話システムへの応用」</a:t>
            </a:r>
            <a:r>
              <a:rPr lang="en-US" altLang="ja-JP" sz="1200" dirty="0"/>
              <a:t>『</a:t>
            </a:r>
            <a:r>
              <a:rPr lang="ja-JP" altLang="en-US" sz="1200" dirty="0"/>
              <a:t>電子情報通信学会論文誌</a:t>
            </a:r>
            <a:r>
              <a:rPr lang="en-US" altLang="ja-JP" sz="1200" dirty="0"/>
              <a:t>D』J88-D2.3(</a:t>
            </a:r>
            <a:r>
              <a:rPr lang="ja-JP" altLang="en-US" sz="1200" dirty="0"/>
              <a:t>電子情報通信学会</a:t>
            </a:r>
            <a:r>
              <a:rPr lang="en-US" altLang="ja-JP" sz="1200" dirty="0"/>
              <a:t>, 2005)pp.489-498.</a:t>
            </a:r>
          </a:p>
          <a:p>
            <a:pPr marL="0" indent="0">
              <a:buFont typeface="Arial" panose="020B0604020202020204" pitchFamily="34" charset="0"/>
              <a:buNone/>
            </a:pPr>
            <a:r>
              <a:rPr lang="en-US" altLang="ja-JP" sz="1200" dirty="0"/>
              <a:t>[4]</a:t>
            </a:r>
            <a:r>
              <a:rPr lang="ja-JP" altLang="en-US" sz="1200" dirty="0"/>
              <a:t>渋谷貴紀</a:t>
            </a:r>
            <a:r>
              <a:rPr lang="en-US" altLang="ja-JP" sz="1200" dirty="0"/>
              <a:t>,</a:t>
            </a:r>
            <a:r>
              <a:rPr lang="ja-JP" altLang="en-US" sz="1200" dirty="0"/>
              <a:t>益永祐吾</a:t>
            </a:r>
            <a:r>
              <a:rPr lang="en-US" altLang="ja-JP" sz="1200" dirty="0"/>
              <a:t>,</a:t>
            </a:r>
            <a:r>
              <a:rPr lang="ja-JP" altLang="en-US" sz="1200" dirty="0"/>
              <a:t>川端豪「</a:t>
            </a:r>
            <a:r>
              <a:rPr lang="en-US" altLang="ja-JP" sz="1200" dirty="0"/>
              <a:t>F0</a:t>
            </a:r>
            <a:r>
              <a:rPr lang="ja-JP" altLang="en-US" sz="1200" dirty="0"/>
              <a:t>分布に基づく親近感特徴量の話者適応」</a:t>
            </a:r>
            <a:r>
              <a:rPr lang="en-US" altLang="ja-JP" sz="1200" dirty="0"/>
              <a:t>『</a:t>
            </a:r>
            <a:r>
              <a:rPr lang="ja-JP" altLang="en-US" sz="1200" dirty="0"/>
              <a:t>情報処理学会研究報告音声言語情報処理 </a:t>
            </a:r>
            <a:r>
              <a:rPr lang="en-US" altLang="ja-JP" sz="1200" dirty="0"/>
              <a:t>(SLP)』2007.(129(2007-SLP-069))(</a:t>
            </a:r>
            <a:r>
              <a:rPr lang="ja-JP" altLang="en-US" sz="1200" dirty="0"/>
              <a:t>情報処理学会</a:t>
            </a:r>
            <a:r>
              <a:rPr lang="en-US" altLang="ja-JP" sz="1200" dirty="0"/>
              <a:t>,2007)pp.67-72.</a:t>
            </a:r>
          </a:p>
          <a:p>
            <a:pPr marL="0" indent="0">
              <a:buFont typeface="Arial" panose="020B0604020202020204" pitchFamily="34" charset="0"/>
              <a:buNone/>
            </a:pPr>
            <a:r>
              <a:rPr lang="en-US" altLang="ja-JP" sz="1200" dirty="0"/>
              <a:t>[5]</a:t>
            </a:r>
            <a:r>
              <a:rPr lang="ja-JP" altLang="en-US" sz="1200" dirty="0"/>
              <a:t>渋谷貴紀</a:t>
            </a:r>
            <a:r>
              <a:rPr lang="en-US" altLang="ja-JP" sz="1200" dirty="0"/>
              <a:t>,</a:t>
            </a:r>
            <a:r>
              <a:rPr lang="ja-JP" altLang="en-US" sz="1200" dirty="0"/>
              <a:t>川端豪「音声対話システムのための親近感特徴量の探索</a:t>
            </a:r>
            <a:r>
              <a:rPr lang="en-US" altLang="ja-JP" sz="1200" dirty="0"/>
              <a:t>『</a:t>
            </a:r>
            <a:r>
              <a:rPr lang="ja-JP" altLang="en-US" sz="1200" dirty="0"/>
              <a:t>電子情報通信学会技術研究報告 </a:t>
            </a:r>
            <a:r>
              <a:rPr lang="en-US" altLang="ja-JP" sz="1200" dirty="0"/>
              <a:t>= IEICE technical report : </a:t>
            </a:r>
            <a:r>
              <a:rPr lang="ja-JP" altLang="en-US" sz="1200" dirty="0"/>
              <a:t>信学技報</a:t>
            </a:r>
            <a:r>
              <a:rPr lang="en-US" altLang="ja-JP" sz="1200" dirty="0"/>
              <a:t>』106.122(</a:t>
            </a:r>
            <a:r>
              <a:rPr lang="ja-JP" altLang="en-US" sz="1200" dirty="0"/>
              <a:t>電子情報通信学会</a:t>
            </a:r>
            <a:r>
              <a:rPr lang="en-US" altLang="ja-JP" sz="1200" dirty="0"/>
              <a:t>,2006)pp.25-30.</a:t>
            </a:r>
          </a:p>
        </p:txBody>
      </p:sp>
      <p:sp>
        <p:nvSpPr>
          <p:cNvPr id="5" name="テキスト ボックス 4">
            <a:extLst>
              <a:ext uri="{FF2B5EF4-FFF2-40B4-BE49-F238E27FC236}">
                <a16:creationId xmlns:a16="http://schemas.microsoft.com/office/drawing/2014/main" id="{6C91A103-BFE2-1586-009F-5F4CF2C7DA01}"/>
              </a:ext>
            </a:extLst>
          </p:cNvPr>
          <p:cNvSpPr txBox="1"/>
          <p:nvPr/>
        </p:nvSpPr>
        <p:spPr>
          <a:xfrm>
            <a:off x="2385060" y="4361782"/>
            <a:ext cx="7421880" cy="461665"/>
          </a:xfrm>
          <a:prstGeom prst="rect">
            <a:avLst/>
          </a:prstGeom>
          <a:noFill/>
          <a:ln w="12700">
            <a:noFill/>
          </a:ln>
        </p:spPr>
        <p:txBody>
          <a:bodyPr wrap="square" rtlCol="0">
            <a:spAutoFit/>
          </a:bodyPr>
          <a:lstStyle/>
          <a:p>
            <a:pPr algn="ctr"/>
            <a:r>
              <a:rPr kumimoji="1" lang="ja-JP" altLang="en-US" sz="2400" b="1" u="sng" dirty="0"/>
              <a:t>韻律情報と納得度の関係</a:t>
            </a:r>
            <a:r>
              <a:rPr kumimoji="1" lang="ja-JP" altLang="en-US" sz="2400" u="sng" dirty="0"/>
              <a:t>を検討した研究は無い</a:t>
            </a:r>
          </a:p>
        </p:txBody>
      </p:sp>
      <p:sp>
        <p:nvSpPr>
          <p:cNvPr id="6" name="テキスト ボックス 5">
            <a:extLst>
              <a:ext uri="{FF2B5EF4-FFF2-40B4-BE49-F238E27FC236}">
                <a16:creationId xmlns:a16="http://schemas.microsoft.com/office/drawing/2014/main" id="{8DA50677-8C8A-30A0-DDC3-E541A19FD734}"/>
              </a:ext>
            </a:extLst>
          </p:cNvPr>
          <p:cNvSpPr txBox="1"/>
          <p:nvPr/>
        </p:nvSpPr>
        <p:spPr>
          <a:xfrm>
            <a:off x="750944" y="1559539"/>
            <a:ext cx="6144378" cy="461665"/>
          </a:xfrm>
          <a:prstGeom prst="rect">
            <a:avLst/>
          </a:prstGeom>
          <a:noFill/>
          <a:ln w="12700">
            <a:solidFill>
              <a:schemeClr val="accent1"/>
            </a:solidFill>
          </a:ln>
        </p:spPr>
        <p:txBody>
          <a:bodyPr wrap="square" rtlCol="0">
            <a:spAutoFit/>
          </a:bodyPr>
          <a:lstStyle/>
          <a:p>
            <a:pPr marL="0" indent="0" algn="ctr">
              <a:buNone/>
            </a:pPr>
            <a:r>
              <a:rPr kumimoji="1" lang="ja-JP" altLang="en-US" sz="2400" dirty="0"/>
              <a:t>対話における韻律情報を調査した研究</a:t>
            </a:r>
            <a:endParaRPr kumimoji="1" lang="en-US" altLang="ja-JP" sz="2400" dirty="0"/>
          </a:p>
        </p:txBody>
      </p:sp>
    </p:spTree>
    <p:extLst>
      <p:ext uri="{BB962C8B-B14F-4D97-AF65-F5344CB8AC3E}">
        <p14:creationId xmlns:p14="http://schemas.microsoft.com/office/powerpoint/2010/main" val="219072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0B7E85C9-F01C-A7B0-FEA1-44919657E2CE}"/>
              </a:ext>
            </a:extLst>
          </p:cNvPr>
          <p:cNvSpPr>
            <a:spLocks noGrp="1"/>
          </p:cNvSpPr>
          <p:nvPr>
            <p:ph type="title"/>
          </p:nvPr>
        </p:nvSpPr>
        <p:spPr>
          <a:xfrm>
            <a:off x="1318665" y="1429254"/>
            <a:ext cx="3962061" cy="643813"/>
          </a:xfrm>
        </p:spPr>
        <p:txBody>
          <a:bodyPr anchor="t">
            <a:normAutofit/>
          </a:bodyPr>
          <a:lstStyle/>
          <a:p>
            <a:r>
              <a:rPr kumimoji="1" lang="ja-JP" altLang="en-US" sz="3600" dirty="0"/>
              <a:t>目的</a:t>
            </a: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コンテンツ プレースホルダー 2">
            <a:extLst>
              <a:ext uri="{FF2B5EF4-FFF2-40B4-BE49-F238E27FC236}">
                <a16:creationId xmlns:a16="http://schemas.microsoft.com/office/drawing/2014/main" id="{2AFB9CBE-A56C-4098-7432-0E23B3965E43}"/>
              </a:ext>
            </a:extLst>
          </p:cNvPr>
          <p:cNvSpPr>
            <a:spLocks noGrp="1"/>
          </p:cNvSpPr>
          <p:nvPr>
            <p:ph idx="1"/>
          </p:nvPr>
        </p:nvSpPr>
        <p:spPr>
          <a:xfrm>
            <a:off x="1318665" y="2410709"/>
            <a:ext cx="8582436" cy="2416972"/>
          </a:xfrm>
        </p:spPr>
        <p:txBody>
          <a:bodyPr>
            <a:normAutofit/>
          </a:bodyPr>
          <a:lstStyle/>
          <a:p>
            <a:r>
              <a:rPr kumimoji="1" lang="ja-JP" altLang="en-US" sz="2400" dirty="0"/>
              <a:t>発話から</a:t>
            </a:r>
            <a:r>
              <a:rPr kumimoji="1" lang="ja-JP" altLang="en-US" sz="2400" b="1" dirty="0"/>
              <a:t>納得度</a:t>
            </a:r>
            <a:r>
              <a:rPr kumimoji="1" lang="ja-JP" altLang="en-US" sz="2400" dirty="0"/>
              <a:t>を知る</a:t>
            </a:r>
            <a:endParaRPr kumimoji="1" lang="en-US" altLang="ja-JP" sz="2400" dirty="0"/>
          </a:p>
          <a:p>
            <a:pPr marL="0" indent="0">
              <a:buNone/>
            </a:pPr>
            <a:endParaRPr kumimoji="1" lang="en-US" altLang="ja-JP" sz="2400" dirty="0"/>
          </a:p>
          <a:p>
            <a:endParaRPr lang="en-US" altLang="ja-JP" sz="2400" dirty="0"/>
          </a:p>
          <a:p>
            <a:endParaRPr kumimoji="1" lang="ja-JP" altLang="en-US" sz="2400"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44833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コンテンツ プレースホルダー 2">
            <a:extLst>
              <a:ext uri="{FF2B5EF4-FFF2-40B4-BE49-F238E27FC236}">
                <a16:creationId xmlns:a16="http://schemas.microsoft.com/office/drawing/2014/main" id="{2AFB9CBE-A56C-4098-7432-0E23B3965E43}"/>
              </a:ext>
            </a:extLst>
          </p:cNvPr>
          <p:cNvSpPr>
            <a:spLocks noGrp="1"/>
          </p:cNvSpPr>
          <p:nvPr>
            <p:ph idx="1"/>
          </p:nvPr>
        </p:nvSpPr>
        <p:spPr>
          <a:xfrm>
            <a:off x="1318664" y="2478594"/>
            <a:ext cx="10035135" cy="1676846"/>
          </a:xfrm>
        </p:spPr>
        <p:txBody>
          <a:bodyPr>
            <a:normAutofit/>
          </a:bodyPr>
          <a:lstStyle/>
          <a:p>
            <a:pPr marL="0" indent="0">
              <a:buNone/>
            </a:pPr>
            <a:r>
              <a:rPr kumimoji="1" lang="ja-JP" altLang="en-US" sz="2400" dirty="0"/>
              <a:t>患者の発話から納得度を測り可視化することができれば、医療者は説明の効果を確認できる</a:t>
            </a:r>
            <a:endParaRPr lang="en-US" altLang="ja-JP" sz="2400" dirty="0"/>
          </a:p>
          <a:p>
            <a:pPr marL="0" indent="0">
              <a:buNone/>
            </a:pPr>
            <a:r>
              <a:rPr kumimoji="1" lang="ja-JP" altLang="en-US" sz="2400" dirty="0"/>
              <a:t>納得度が不十分な場合はそのポイントに関し再度説明や話し合いができると期待する</a:t>
            </a:r>
            <a:endParaRPr kumimoji="1" lang="en-US" altLang="ja-JP" sz="2400" dirty="0"/>
          </a:p>
          <a:p>
            <a:endParaRPr lang="en-US" altLang="ja-JP" sz="2400" dirty="0"/>
          </a:p>
          <a:p>
            <a:endParaRPr kumimoji="1" lang="ja-JP" altLang="en-US" sz="2400"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2974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72EFCCE-0A1A-DED4-A558-B7506F4D481B}"/>
              </a:ext>
            </a:extLst>
          </p:cNvPr>
          <p:cNvSpPr>
            <a:spLocks noGrp="1"/>
          </p:cNvSpPr>
          <p:nvPr>
            <p:ph type="title"/>
          </p:nvPr>
        </p:nvSpPr>
        <p:spPr>
          <a:xfrm>
            <a:off x="1275755" y="969094"/>
            <a:ext cx="4989890" cy="1058152"/>
          </a:xfrm>
        </p:spPr>
        <p:txBody>
          <a:bodyPr>
            <a:normAutofit/>
          </a:bodyPr>
          <a:lstStyle/>
          <a:p>
            <a:r>
              <a:rPr lang="ja-JP" altLang="en-US" sz="3600" b="0" i="0" dirty="0">
                <a:effectLst/>
                <a:latin typeface="ArialMT"/>
              </a:rPr>
              <a:t>リサーチクエスチョン</a:t>
            </a:r>
            <a:endParaRPr kumimoji="1" lang="ja-JP" altLang="en-US" sz="3600" dirty="0"/>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8E2948A5-5066-52D7-33E0-B35AECBC5953}"/>
              </a:ext>
            </a:extLst>
          </p:cNvPr>
          <p:cNvSpPr>
            <a:spLocks noGrp="1"/>
          </p:cNvSpPr>
          <p:nvPr>
            <p:ph idx="1"/>
          </p:nvPr>
        </p:nvSpPr>
        <p:spPr>
          <a:xfrm>
            <a:off x="1476776" y="1902247"/>
            <a:ext cx="9906859" cy="1094093"/>
          </a:xfrm>
          <a:noFill/>
        </p:spPr>
        <p:txBody>
          <a:bodyPr anchor="ctr">
            <a:normAutofit/>
          </a:bodyPr>
          <a:lstStyle/>
          <a:p>
            <a:r>
              <a:rPr kumimoji="1" lang="ja-JP" altLang="en-US" sz="2400" dirty="0"/>
              <a:t>医療現場を想定した</a:t>
            </a:r>
            <a:r>
              <a:rPr kumimoji="1" lang="ja-JP" altLang="en-US" sz="2400" b="1" dirty="0"/>
              <a:t>説明タスク</a:t>
            </a:r>
            <a:r>
              <a:rPr kumimoji="1" lang="ja-JP" altLang="en-US" sz="2400" dirty="0"/>
              <a:t>において</a:t>
            </a:r>
            <a:r>
              <a:rPr kumimoji="1" lang="ja-JP" altLang="en-US" sz="2400" b="1" dirty="0"/>
              <a:t>発話の韻律情報</a:t>
            </a:r>
            <a:r>
              <a:rPr kumimoji="1" lang="ja-JP" altLang="en-US" sz="2400" dirty="0"/>
              <a:t>から</a:t>
            </a:r>
            <a:r>
              <a:rPr kumimoji="1" lang="ja-JP" altLang="en-US" sz="2400" b="1" dirty="0"/>
              <a:t>納得度</a:t>
            </a:r>
            <a:r>
              <a:rPr kumimoji="1" lang="ja-JP" altLang="en-US" sz="2400" dirty="0"/>
              <a:t>を推定できるか</a:t>
            </a:r>
            <a:endParaRPr kumimoji="1" lang="ja-JP" altLang="en-US" sz="2400" dirty="0">
              <a:highlight>
                <a:srgbClr val="FFFF00"/>
              </a:highlight>
            </a:endParaRPr>
          </a:p>
        </p:txBody>
      </p:sp>
    </p:spTree>
    <p:extLst>
      <p:ext uri="{BB962C8B-B14F-4D97-AF65-F5344CB8AC3E}">
        <p14:creationId xmlns:p14="http://schemas.microsoft.com/office/powerpoint/2010/main" val="1696298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874</Words>
  <Application>Microsoft Office PowerPoint</Application>
  <PresentationFormat>ワイド画面</PresentationFormat>
  <Paragraphs>72</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ArialMT</vt:lpstr>
      <vt:lpstr>游ゴシック</vt:lpstr>
      <vt:lpstr>游ゴシック Light</vt:lpstr>
      <vt:lpstr>Arial</vt:lpstr>
      <vt:lpstr>Office テーマ</vt:lpstr>
      <vt:lpstr>納得度を表す韻律情報の調査</vt:lpstr>
      <vt:lpstr>目次</vt:lpstr>
      <vt:lpstr>背景</vt:lpstr>
      <vt:lpstr>背景</vt:lpstr>
      <vt:lpstr>PowerPoint プレゼンテーション</vt:lpstr>
      <vt:lpstr>先行研究</vt:lpstr>
      <vt:lpstr>目的</vt:lpstr>
      <vt:lpstr>PowerPoint プレゼンテーション</vt:lpstr>
      <vt:lpstr>リサーチクエスチョン</vt:lpstr>
      <vt:lpstr>実験の流れ</vt:lpstr>
      <vt:lpstr>使用するデータ</vt:lpstr>
      <vt:lpstr>データの選定</vt:lpstr>
      <vt:lpstr>評価指標</vt:lpstr>
      <vt:lpstr>分析対象とする韻律情報 </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咲希 川崎</dc:creator>
  <cp:lastModifiedBy>咲希 川崎</cp:lastModifiedBy>
  <cp:revision>44</cp:revision>
  <dcterms:created xsi:type="dcterms:W3CDTF">2023-01-20T12:25:07Z</dcterms:created>
  <dcterms:modified xsi:type="dcterms:W3CDTF">2023-01-22T04:33:11Z</dcterms:modified>
</cp:coreProperties>
</file>