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0" r:id="rId3"/>
    <p:sldId id="265" r:id="rId4"/>
    <p:sldId id="262" r:id="rId5"/>
    <p:sldId id="267" r:id="rId6"/>
    <p:sldId id="264" r:id="rId7"/>
    <p:sldId id="271" r:id="rId8"/>
    <p:sldId id="269" r:id="rId9"/>
    <p:sldId id="275" r:id="rId10"/>
    <p:sldId id="272" r:id="rId11"/>
    <p:sldId id="263" r:id="rId12"/>
    <p:sldId id="270" r:id="rId13"/>
    <p:sldId id="27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me Wallace" initials="CW" lastIdx="7" clrIdx="0">
    <p:extLst>
      <p:ext uri="{19B8F6BF-5375-455C-9EA6-DF929625EA0E}">
        <p15:presenceInfo xmlns:p15="http://schemas.microsoft.com/office/powerpoint/2012/main" userId="27e635775b08f1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EFB6B-FAD9-4B4A-8023-E22630E26AB9}" v="58" dt="2019-04-24T12:26:56.391"/>
    <p1510:client id="{8952D51B-D35D-480B-AE88-46B7899FF0B2}" v="334" dt="2019-04-24T08:53:21.561"/>
    <p1510:client id="{668B3B32-9AFC-4C2C-B938-CABAB82037DC}" v="10" dt="2019-04-24T10:07:19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5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92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0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58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9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2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17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27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59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289033-C9FD-41C9-A1DA-6AFBEC5F2D4A}" type="datetimeFigureOut">
              <a:rPr lang="es-ES" smtClean="0"/>
              <a:t>24/04/2019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8CE80B-1D65-4220-8E69-E151C448698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4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azon.com/portfolio_category/meazon-plug/" TargetMode="External"/><Relationship Id="rId2" Type="http://schemas.openxmlformats.org/officeDocument/2006/relationships/hyperlink" Target="http://www.nexoendesa.com/nexo/es-e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b="1" dirty="0"/>
              <a:t>SUB-METERING &amp; SMART HOUSES </a:t>
            </a:r>
            <a:br>
              <a:rPr lang="en-US" sz="5000" b="1" dirty="0"/>
            </a:br>
            <a:br>
              <a:rPr lang="en-US" sz="5000" b="1" dirty="0"/>
            </a:br>
            <a:r>
              <a:rPr lang="en-US" sz="4400"/>
              <a:t>Business</a:t>
            </a:r>
            <a:r>
              <a:rPr lang="en-US" sz="4400" dirty="0"/>
              <a:t> Proposition and Exploratory Data Analysis </a:t>
            </a:r>
            <a:endParaRPr lang="es-ES" sz="4400" dirty="0"/>
          </a:p>
          <a:p>
            <a:pPr>
              <a:lnSpc>
                <a:spcPct val="90000"/>
              </a:lnSpc>
            </a:pPr>
            <a:endParaRPr lang="en-US" sz="5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931415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r>
              <a:rPr lang="en-US" dirty="0"/>
              <a:t>By SERGI CHIMENO </a:t>
            </a:r>
            <a:endParaRPr lang="es-ES"/>
          </a:p>
          <a:p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analytics</a:t>
            </a:r>
            <a:endParaRPr lang="en-US" dirty="0">
              <a:latin typeface="+mn-lt"/>
              <a:cs typeface="Calibri"/>
            </a:endParaRPr>
          </a:p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074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EFFEF-6C69-4855-A059-BCDE8740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6 PROJECT SCHEDULE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10918-10E7-4F45-BDA6-F2BC1F52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81611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dirty="0" err="1">
                <a:cs typeface="Calibri"/>
              </a:rPr>
              <a:t>What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will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our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project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consist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on</a:t>
            </a:r>
            <a:r>
              <a:rPr lang="es-ES" dirty="0">
                <a:cs typeface="Calibri"/>
              </a:rPr>
              <a:t>?</a:t>
            </a:r>
          </a:p>
          <a:p>
            <a:pPr marL="457200" indent="-457200">
              <a:buAutoNum type="arabicPeriod"/>
            </a:pPr>
            <a:r>
              <a:rPr lang="es-ES" dirty="0" err="1">
                <a:cs typeface="Calibri"/>
              </a:rPr>
              <a:t>Initial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Exploration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analysis</a:t>
            </a:r>
            <a:r>
              <a:rPr lang="es-ES" dirty="0">
                <a:cs typeface="Calibri"/>
              </a:rPr>
              <a:t> (1 </a:t>
            </a:r>
            <a:r>
              <a:rPr lang="es-ES" dirty="0" err="1">
                <a:cs typeface="Calibri"/>
              </a:rPr>
              <a:t>week</a:t>
            </a:r>
            <a:r>
              <a:rPr lang="es-ES" dirty="0">
                <a:cs typeface="Calibri"/>
              </a:rPr>
              <a:t>)</a:t>
            </a:r>
          </a:p>
          <a:p>
            <a:pPr marL="457200" indent="-457200">
              <a:buAutoNum type="arabicPeriod"/>
            </a:pPr>
            <a:r>
              <a:rPr lang="es-ES" dirty="0" err="1">
                <a:cs typeface="Calibri"/>
              </a:rPr>
              <a:t>Build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predictive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models</a:t>
            </a:r>
            <a:r>
              <a:rPr lang="es-ES" dirty="0">
                <a:cs typeface="Calibri"/>
              </a:rPr>
              <a:t> (1-2 </a:t>
            </a:r>
            <a:r>
              <a:rPr lang="es-ES" dirty="0" err="1">
                <a:cs typeface="Calibri"/>
              </a:rPr>
              <a:t>weeks</a:t>
            </a:r>
            <a:r>
              <a:rPr lang="es-ES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cs typeface="Calibri"/>
              </a:rPr>
              <a:t> </a:t>
            </a:r>
            <a:r>
              <a:rPr lang="es-ES" sz="1400" i="1" dirty="0" err="1">
                <a:cs typeface="Calibri"/>
              </a:rPr>
              <a:t>Using</a:t>
            </a:r>
            <a:r>
              <a:rPr lang="es-ES" sz="1400" i="1" dirty="0">
                <a:cs typeface="Calibri"/>
              </a:rPr>
              <a:t> machine </a:t>
            </a:r>
            <a:r>
              <a:rPr lang="es-ES" sz="1400" i="1" dirty="0" err="1">
                <a:cs typeface="Calibri"/>
              </a:rPr>
              <a:t>learning</a:t>
            </a:r>
            <a:r>
              <a:rPr lang="es-ES" sz="1400" i="1" dirty="0">
                <a:cs typeface="Calibri"/>
              </a:rPr>
              <a:t>  </a:t>
            </a:r>
            <a:r>
              <a:rPr lang="es-ES" sz="1400" i="1" dirty="0" err="1">
                <a:cs typeface="Calibri"/>
              </a:rPr>
              <a:t>to</a:t>
            </a:r>
            <a:r>
              <a:rPr lang="es-ES" sz="1400" i="1" dirty="0">
                <a:cs typeface="Calibri"/>
              </a:rPr>
              <a:t> </a:t>
            </a:r>
            <a:r>
              <a:rPr lang="es-ES" sz="1400" i="1" dirty="0" err="1">
                <a:cs typeface="Calibri"/>
              </a:rPr>
              <a:t>demonstrate</a:t>
            </a:r>
            <a:r>
              <a:rPr lang="es-ES" sz="1400" i="1" dirty="0">
                <a:cs typeface="Calibri"/>
              </a:rPr>
              <a:t> </a:t>
            </a:r>
            <a:r>
              <a:rPr lang="es-ES" sz="1400" i="1" dirty="0" err="1">
                <a:cs typeface="Calibri"/>
              </a:rPr>
              <a:t>our</a:t>
            </a:r>
            <a:r>
              <a:rPr lang="es-ES" sz="1400" i="1" dirty="0">
                <a:cs typeface="Calibri"/>
              </a:rPr>
              <a:t> </a:t>
            </a:r>
            <a:r>
              <a:rPr lang="es-ES" sz="1400" i="1" dirty="0" err="1">
                <a:cs typeface="Calibri"/>
              </a:rPr>
              <a:t>client</a:t>
            </a:r>
            <a:r>
              <a:rPr lang="es-ES" sz="1400" i="1" dirty="0">
                <a:cs typeface="Calibri"/>
              </a:rPr>
              <a:t> </a:t>
            </a:r>
            <a:r>
              <a:rPr lang="es-ES" sz="1400" i="1" dirty="0" err="1">
                <a:cs typeface="Calibri"/>
              </a:rPr>
              <a:t>how</a:t>
            </a:r>
            <a:r>
              <a:rPr lang="es-ES" sz="1400" i="1" dirty="0">
                <a:cs typeface="Calibri"/>
              </a:rPr>
              <a:t> </a:t>
            </a:r>
            <a:r>
              <a:rPr lang="es-ES" sz="1400" i="1" dirty="0" err="1">
                <a:cs typeface="Calibri"/>
              </a:rPr>
              <a:t>the</a:t>
            </a:r>
            <a:r>
              <a:rPr lang="es-ES" sz="1400" i="1" dirty="0">
                <a:cs typeface="Calibri"/>
              </a:rPr>
              <a:t> data can be </a:t>
            </a:r>
            <a:r>
              <a:rPr lang="es-ES" sz="1400" i="1" dirty="0" err="1">
                <a:cs typeface="Calibri"/>
              </a:rPr>
              <a:t>used</a:t>
            </a:r>
            <a:r>
              <a:rPr lang="es-ES" sz="1400" i="1" dirty="0">
                <a:cs typeface="Calibri"/>
              </a:rPr>
              <a:t> </a:t>
            </a:r>
            <a:r>
              <a:rPr lang="es-ES" sz="1400" i="1" dirty="0" err="1">
                <a:cs typeface="Calibri"/>
              </a:rPr>
              <a:t>to</a:t>
            </a:r>
            <a:r>
              <a:rPr lang="es-ES" sz="1400" i="1" dirty="0">
                <a:cs typeface="Calibri"/>
              </a:rPr>
              <a:t> </a:t>
            </a:r>
            <a:r>
              <a:rPr lang="es-ES" sz="1400" i="1" dirty="0" err="1">
                <a:cs typeface="Calibri"/>
              </a:rPr>
              <a:t>make</a:t>
            </a:r>
            <a:r>
              <a:rPr lang="es-ES" sz="1400" i="1" dirty="0">
                <a:cs typeface="Calibri"/>
              </a:rPr>
              <a:t> </a:t>
            </a:r>
            <a:r>
              <a:rPr lang="es-ES" sz="1400" i="1" dirty="0" err="1">
                <a:cs typeface="Calibri"/>
              </a:rPr>
              <a:t>decisions</a:t>
            </a:r>
            <a:r>
              <a:rPr lang="es-ES" sz="1400" i="1" dirty="0">
                <a:cs typeface="Calibri"/>
              </a:rPr>
              <a:t> </a:t>
            </a:r>
            <a:r>
              <a:rPr lang="es-ES" sz="1400" i="1" dirty="0" err="1">
                <a:cs typeface="Calibri"/>
              </a:rPr>
              <a:t>about</a:t>
            </a:r>
            <a:r>
              <a:rPr lang="es-ES" sz="1400" i="1" dirty="0">
                <a:cs typeface="Calibri"/>
              </a:rPr>
              <a:t> </a:t>
            </a:r>
            <a:r>
              <a:rPr lang="es-ES" sz="1400" i="1" dirty="0" err="1">
                <a:cs typeface="Calibri"/>
              </a:rPr>
              <a:t>altering</a:t>
            </a:r>
            <a:r>
              <a:rPr lang="es-ES" sz="1400" i="1" dirty="0">
                <a:cs typeface="Calibri"/>
              </a:rPr>
              <a:t> </a:t>
            </a:r>
            <a:r>
              <a:rPr lang="es-ES" sz="1400" i="1" dirty="0" err="1">
                <a:cs typeface="Calibri"/>
              </a:rPr>
              <a:t>power</a:t>
            </a:r>
            <a:r>
              <a:rPr lang="es-ES" sz="1400" i="1" dirty="0">
                <a:cs typeface="Calibri"/>
              </a:rPr>
              <a:t> </a:t>
            </a:r>
            <a:r>
              <a:rPr lang="es-ES" sz="1400" i="1" dirty="0" err="1">
                <a:cs typeface="Calibri"/>
              </a:rPr>
              <a:t>consumption</a:t>
            </a:r>
            <a:r>
              <a:rPr lang="es-ES" sz="1400" i="1" dirty="0">
                <a:cs typeface="Calibri"/>
              </a:rPr>
              <a:t>.</a:t>
            </a:r>
          </a:p>
          <a:p>
            <a:pPr marL="0" indent="0">
              <a:buNone/>
            </a:pPr>
            <a:endParaRPr lang="es-ES" sz="1400" i="1" dirty="0">
              <a:cs typeface="Calibri"/>
            </a:endParaRPr>
          </a:p>
          <a:p>
            <a:pPr marL="0" indent="0">
              <a:buNone/>
            </a:pPr>
            <a:r>
              <a:rPr lang="es-ES" dirty="0">
                <a:cs typeface="Calibri"/>
              </a:rPr>
              <a:t>3. </a:t>
            </a:r>
            <a:r>
              <a:rPr lang="es-ES" dirty="0" err="1">
                <a:cs typeface="Calibri"/>
              </a:rPr>
              <a:t>Implement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the</a:t>
            </a:r>
            <a:r>
              <a:rPr lang="es-ES" dirty="0">
                <a:cs typeface="Calibri"/>
              </a:rPr>
              <a:t> interface software (1-2 </a:t>
            </a:r>
            <a:r>
              <a:rPr lang="es-ES" dirty="0" err="1">
                <a:cs typeface="Calibri"/>
              </a:rPr>
              <a:t>weeks</a:t>
            </a:r>
            <a:r>
              <a:rPr lang="es-ES" dirty="0">
                <a:cs typeface="Calibri"/>
              </a:rPr>
              <a:t>)</a:t>
            </a:r>
            <a:endParaRPr lang="es-ES" sz="1400" dirty="0">
              <a:cs typeface="Calibri"/>
            </a:endParaRPr>
          </a:p>
          <a:p>
            <a:pPr marL="749300" lvl="3">
              <a:buAutoNum type="arabicPeriod"/>
            </a:pPr>
            <a:r>
              <a:rPr lang="es-ES" dirty="0" err="1">
                <a:cs typeface="Calibri"/>
              </a:rPr>
              <a:t>Make</a:t>
            </a:r>
            <a:r>
              <a:rPr lang="es-ES" dirty="0">
                <a:cs typeface="Calibri"/>
              </a:rPr>
              <a:t> a </a:t>
            </a:r>
            <a:r>
              <a:rPr lang="es-ES" dirty="0" err="1">
                <a:cs typeface="Calibri"/>
              </a:rPr>
              <a:t>easy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to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read</a:t>
            </a:r>
            <a:r>
              <a:rPr lang="es-ES" dirty="0">
                <a:cs typeface="Calibri"/>
              </a:rPr>
              <a:t> interface </a:t>
            </a:r>
            <a:r>
              <a:rPr lang="es-ES" dirty="0" err="1">
                <a:cs typeface="Calibri"/>
              </a:rPr>
              <a:t>for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the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customer</a:t>
            </a:r>
          </a:p>
          <a:p>
            <a:pPr marL="749300" lvl="3">
              <a:buAutoNum type="arabicPeriod"/>
            </a:pPr>
            <a:r>
              <a:rPr lang="es-ES" dirty="0">
                <a:cs typeface="Calibri"/>
              </a:rPr>
              <a:t>Prepare a more </a:t>
            </a:r>
            <a:r>
              <a:rPr lang="es-ES" dirty="0" err="1">
                <a:cs typeface="Calibri"/>
              </a:rPr>
              <a:t>elaborated</a:t>
            </a:r>
            <a:r>
              <a:rPr lang="es-ES" dirty="0">
                <a:cs typeface="Calibri"/>
              </a:rPr>
              <a:t> software </a:t>
            </a:r>
            <a:r>
              <a:rPr lang="es-ES" dirty="0" err="1">
                <a:cs typeface="Calibri"/>
              </a:rPr>
              <a:t>for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the</a:t>
            </a:r>
            <a:r>
              <a:rPr lang="es-ES" dirty="0">
                <a:cs typeface="Calibri"/>
              </a:rPr>
              <a:t> home </a:t>
            </a:r>
            <a:r>
              <a:rPr lang="es-ES" dirty="0" err="1">
                <a:cs typeface="Calibri"/>
              </a:rPr>
              <a:t>builder</a:t>
            </a:r>
            <a:r>
              <a:rPr lang="es-ES" dirty="0">
                <a:cs typeface="Calibri"/>
              </a:rPr>
              <a:t> (</a:t>
            </a:r>
            <a:r>
              <a:rPr lang="es-ES" dirty="0" err="1">
                <a:cs typeface="Calibri"/>
              </a:rPr>
              <a:t>may</a:t>
            </a:r>
            <a:r>
              <a:rPr lang="es-ES" dirty="0">
                <a:cs typeface="Calibri"/>
              </a:rPr>
              <a:t> be accesible </a:t>
            </a:r>
            <a:r>
              <a:rPr lang="es-ES" dirty="0" err="1">
                <a:cs typeface="Calibri"/>
              </a:rPr>
              <a:t>for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the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customer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too</a:t>
            </a:r>
            <a:r>
              <a:rPr lang="es-ES" dirty="0">
                <a:cs typeface="Calibri"/>
              </a:rPr>
              <a:t>).</a:t>
            </a:r>
          </a:p>
        </p:txBody>
      </p:sp>
      <p:pic>
        <p:nvPicPr>
          <p:cNvPr id="7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519ECC9-811F-4896-B11D-44D6AD41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277" y="4535077"/>
            <a:ext cx="2232703" cy="1608580"/>
          </a:xfrm>
          <a:prstGeom prst="rect">
            <a:avLst/>
          </a:prstGeom>
        </p:spPr>
      </p:pic>
      <p:pic>
        <p:nvPicPr>
          <p:cNvPr id="4" name="Imagen 4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5C0C84B8-1C65-4AEA-84AC-81D8E0A24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" t="3604" b="8108"/>
          <a:stretch/>
        </p:blipFill>
        <p:spPr>
          <a:xfrm>
            <a:off x="8235709" y="2913033"/>
            <a:ext cx="2650544" cy="13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7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C87A-D735-4EF2-8431-FD9EDD46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2225"/>
            <a:ext cx="10058400" cy="990682"/>
          </a:xfrm>
        </p:spPr>
        <p:txBody>
          <a:bodyPr/>
          <a:lstStyle/>
          <a:p>
            <a:r>
              <a:rPr lang="es-ES" dirty="0">
                <a:cs typeface="Calibri Light"/>
              </a:rPr>
              <a:t>7 FEEDBACK/SUGGESTIONS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A777D-BDA6-4629-AF30-86917E0D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393" y="1471923"/>
            <a:ext cx="10964173" cy="4023360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Font typeface="Arial" panose="020F0502020204030204" pitchFamily="34" charset="0"/>
              <a:buChar char="•"/>
            </a:pPr>
            <a:endParaRPr lang="es-ES" sz="1800" dirty="0">
              <a:latin typeface="Cambria"/>
              <a:ea typeface="Cambria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s-ES" b="1" dirty="0" err="1">
                <a:latin typeface="Cambria"/>
                <a:cs typeface="Calibri"/>
              </a:rPr>
              <a:t>Some</a:t>
            </a:r>
            <a:r>
              <a:rPr lang="es-ES" b="1" dirty="0">
                <a:latin typeface="Cambria"/>
                <a:cs typeface="Calibri"/>
              </a:rPr>
              <a:t> data </a:t>
            </a:r>
            <a:r>
              <a:rPr lang="es-ES" b="1" dirty="0" err="1">
                <a:latin typeface="Cambria"/>
                <a:cs typeface="Calibri"/>
              </a:rPr>
              <a:t>given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is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not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useful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to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our</a:t>
            </a:r>
            <a:r>
              <a:rPr lang="es-ES" b="1" dirty="0">
                <a:latin typeface="Cambria"/>
                <a:cs typeface="Calibri"/>
              </a:rPr>
              <a:t> </a:t>
            </a:r>
            <a:r>
              <a:rPr lang="es-ES" b="1" dirty="0" err="1">
                <a:latin typeface="Cambria"/>
                <a:cs typeface="Calibri"/>
              </a:rPr>
              <a:t>analytics</a:t>
            </a:r>
            <a:r>
              <a:rPr lang="es-ES" dirty="0">
                <a:latin typeface="Cambria"/>
                <a:cs typeface="Calibri"/>
              </a:rPr>
              <a:t> (</a:t>
            </a:r>
            <a:r>
              <a:rPr lang="es-ES" dirty="0" err="1">
                <a:latin typeface="Cambria"/>
                <a:cs typeface="Calibri"/>
              </a:rPr>
              <a:t>Voltage</a:t>
            </a:r>
            <a:r>
              <a:rPr lang="es-ES" dirty="0">
                <a:latin typeface="Cambria"/>
                <a:cs typeface="Calibri"/>
              </a:rPr>
              <a:t> and </a:t>
            </a:r>
            <a:r>
              <a:rPr lang="es-ES" dirty="0" err="1">
                <a:latin typeface="Cambria"/>
                <a:cs typeface="Calibri"/>
              </a:rPr>
              <a:t>Intensity</a:t>
            </a:r>
            <a:r>
              <a:rPr lang="es-ES" dirty="0">
                <a:latin typeface="Cambria"/>
                <a:cs typeface="Calibri"/>
              </a:rPr>
              <a:t>), data </a:t>
            </a:r>
            <a:r>
              <a:rPr lang="es-ES" dirty="0" err="1">
                <a:latin typeface="Cambria"/>
                <a:cs typeface="Calibri"/>
              </a:rPr>
              <a:t>should</a:t>
            </a:r>
            <a:r>
              <a:rPr lang="es-ES" dirty="0">
                <a:latin typeface="Cambria"/>
                <a:cs typeface="Calibri"/>
              </a:rPr>
              <a:t> be </a:t>
            </a:r>
            <a:r>
              <a:rPr lang="es-ES" dirty="0" err="1">
                <a:latin typeface="Cambria"/>
                <a:cs typeface="Calibri"/>
              </a:rPr>
              <a:t>given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all</a:t>
            </a:r>
            <a:r>
              <a:rPr lang="es-ES" dirty="0">
                <a:latin typeface="Cambria"/>
                <a:cs typeface="Calibri"/>
              </a:rPr>
              <a:t> in </a:t>
            </a:r>
            <a:r>
              <a:rPr lang="es-ES" dirty="0" err="1">
                <a:latin typeface="Cambria"/>
                <a:cs typeface="Calibri"/>
              </a:rPr>
              <a:t>same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units</a:t>
            </a:r>
            <a:r>
              <a:rPr lang="es-ES" dirty="0">
                <a:latin typeface="Cambria"/>
                <a:cs typeface="Calibri"/>
              </a:rPr>
              <a:t> (kWh).</a:t>
            </a:r>
            <a:endParaRPr lang="es-ES" dirty="0">
              <a:latin typeface="Cambria"/>
              <a:ea typeface="Cambria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s-ES" dirty="0">
              <a:latin typeface="Cambria"/>
              <a:ea typeface="Cambria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s-ES" dirty="0" err="1">
                <a:latin typeface="Cambria"/>
                <a:cs typeface="Calibri"/>
              </a:rPr>
              <a:t>It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is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necessary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to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specify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where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the</a:t>
            </a:r>
            <a:r>
              <a:rPr lang="es-ES" b="1" dirty="0">
                <a:latin typeface="Cambria"/>
                <a:cs typeface="Calibri"/>
              </a:rPr>
              <a:t> Non </a:t>
            </a:r>
            <a:r>
              <a:rPr lang="es-ES" b="1" dirty="0" err="1">
                <a:latin typeface="Cambria"/>
                <a:cs typeface="Calibri"/>
              </a:rPr>
              <a:t>submetered</a:t>
            </a:r>
            <a:r>
              <a:rPr lang="es-ES" b="1" dirty="0">
                <a:latin typeface="Cambria"/>
                <a:cs typeface="Calibri"/>
              </a:rPr>
              <a:t> data comes </a:t>
            </a:r>
            <a:r>
              <a:rPr lang="es-ES" b="1" dirty="0" err="1">
                <a:latin typeface="Cambria"/>
                <a:cs typeface="Calibri"/>
              </a:rPr>
              <a:t>from</a:t>
            </a:r>
            <a:r>
              <a:rPr lang="es-ES" b="1" dirty="0">
                <a:latin typeface="Cambria"/>
                <a:cs typeface="Calibri"/>
              </a:rPr>
              <a:t>.</a:t>
            </a:r>
            <a:endParaRPr lang="es-ES" b="1" dirty="0">
              <a:latin typeface="Cambria"/>
              <a:ea typeface="Cambria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s-ES" dirty="0">
              <a:latin typeface="Cambria"/>
              <a:ea typeface="Cambria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s-ES" dirty="0">
                <a:latin typeface="Cambria"/>
                <a:cs typeface="Calibri"/>
              </a:rPr>
              <a:t> </a:t>
            </a:r>
            <a:r>
              <a:rPr lang="es-ES" dirty="0" err="1">
                <a:latin typeface="Cambria"/>
                <a:cs typeface="Calibri"/>
              </a:rPr>
              <a:t>It</a:t>
            </a:r>
            <a:r>
              <a:rPr lang="es-ES" dirty="0">
                <a:latin typeface="Cambria"/>
                <a:cs typeface="Calibri"/>
              </a:rPr>
              <a:t> </a:t>
            </a:r>
            <a:r>
              <a:rPr lang="es-ES" dirty="0" err="1">
                <a:latin typeface="Cambria"/>
                <a:cs typeface="Calibri"/>
              </a:rPr>
              <a:t>is</a:t>
            </a:r>
            <a:r>
              <a:rPr lang="es-ES" dirty="0">
                <a:latin typeface="Cambria"/>
                <a:cs typeface="Calibri"/>
              </a:rPr>
              <a:t> </a:t>
            </a:r>
            <a:r>
              <a:rPr lang="es-ES" dirty="0" err="1">
                <a:latin typeface="Cambria"/>
                <a:cs typeface="Calibri"/>
              </a:rPr>
              <a:t>essential</a:t>
            </a:r>
            <a:r>
              <a:rPr lang="es-ES" dirty="0">
                <a:latin typeface="Cambria"/>
                <a:cs typeface="Calibri"/>
              </a:rPr>
              <a:t> </a:t>
            </a:r>
            <a:r>
              <a:rPr lang="es-ES" dirty="0" err="1">
                <a:latin typeface="Cambria"/>
                <a:cs typeface="Calibri"/>
              </a:rPr>
              <a:t>to</a:t>
            </a:r>
            <a:r>
              <a:rPr lang="es-ES" dirty="0">
                <a:latin typeface="Cambria"/>
                <a:cs typeface="Calibri"/>
              </a:rPr>
              <a:t> </a:t>
            </a:r>
            <a:r>
              <a:rPr lang="es-ES" b="1" dirty="0" err="1">
                <a:latin typeface="Cambria"/>
                <a:cs typeface="Calibri"/>
              </a:rPr>
              <a:t>add</a:t>
            </a:r>
            <a:r>
              <a:rPr lang="es-ES" b="1" dirty="0">
                <a:latin typeface="Cambria"/>
                <a:cs typeface="Calibri"/>
              </a:rPr>
              <a:t> as </a:t>
            </a:r>
            <a:r>
              <a:rPr lang="es-ES" b="1" dirty="0" err="1">
                <a:latin typeface="Cambria"/>
                <a:cs typeface="Calibri"/>
              </a:rPr>
              <a:t>many</a:t>
            </a:r>
            <a:r>
              <a:rPr lang="es-ES" b="1" dirty="0">
                <a:latin typeface="Cambria"/>
                <a:cs typeface="Calibri"/>
              </a:rPr>
              <a:t> </a:t>
            </a:r>
            <a:r>
              <a:rPr lang="es-ES" b="1" dirty="0" err="1">
                <a:latin typeface="Cambria"/>
                <a:cs typeface="Calibri"/>
              </a:rPr>
              <a:t>submeters</a:t>
            </a:r>
            <a:r>
              <a:rPr lang="es-ES" b="1" dirty="0">
                <a:latin typeface="Cambria"/>
                <a:cs typeface="Calibri"/>
              </a:rPr>
              <a:t> as </a:t>
            </a:r>
            <a:r>
              <a:rPr lang="es-ES" b="1" dirty="0" err="1">
                <a:latin typeface="Cambria"/>
                <a:cs typeface="Calibri"/>
              </a:rPr>
              <a:t>possible</a:t>
            </a:r>
            <a:r>
              <a:rPr lang="es-ES" dirty="0">
                <a:latin typeface="Cambria"/>
                <a:cs typeface="Calibri"/>
              </a:rPr>
              <a:t> -&gt; </a:t>
            </a:r>
            <a:r>
              <a:rPr lang="es-ES" dirty="0" err="1">
                <a:latin typeface="Cambria"/>
                <a:cs typeface="Calibri"/>
              </a:rPr>
              <a:t>if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not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possible</a:t>
            </a:r>
            <a:r>
              <a:rPr lang="es-ES" dirty="0">
                <a:latin typeface="Cambria"/>
                <a:cs typeface="Calibri"/>
              </a:rPr>
              <a:t>, use </a:t>
            </a:r>
            <a:r>
              <a:rPr lang="es-ES" dirty="0" err="1">
                <a:latin typeface="Cambria"/>
                <a:cs typeface="Calibri"/>
              </a:rPr>
              <a:t>submeters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to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the</a:t>
            </a:r>
            <a:r>
              <a:rPr lang="es-ES" dirty="0">
                <a:latin typeface="Cambria"/>
                <a:cs typeface="Calibri"/>
              </a:rPr>
              <a:t> top </a:t>
            </a:r>
            <a:r>
              <a:rPr lang="es-ES" dirty="0" err="1">
                <a:latin typeface="Cambria"/>
                <a:cs typeface="Calibri"/>
              </a:rPr>
              <a:t>power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consuming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plugs</a:t>
            </a:r>
            <a:r>
              <a:rPr lang="es-ES" dirty="0">
                <a:latin typeface="Cambria"/>
                <a:cs typeface="Calibri"/>
              </a:rPr>
              <a:t>.</a:t>
            </a:r>
            <a:endParaRPr lang="es-ES" dirty="0">
              <a:latin typeface="Cambria"/>
              <a:ea typeface="Cambria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s-ES" dirty="0">
                <a:latin typeface="Cambria"/>
                <a:cs typeface="Calibri"/>
              </a:rPr>
              <a:t>Use </a:t>
            </a:r>
            <a:r>
              <a:rPr lang="es-ES" dirty="0" err="1">
                <a:latin typeface="Cambria"/>
                <a:cs typeface="Calibri"/>
              </a:rPr>
              <a:t>analytic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tools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to</a:t>
            </a:r>
            <a:r>
              <a:rPr lang="es-ES" dirty="0">
                <a:latin typeface="Cambria"/>
                <a:cs typeface="Calibri"/>
              </a:rPr>
              <a:t> figure </a:t>
            </a:r>
            <a:r>
              <a:rPr lang="es-ES" dirty="0" err="1">
                <a:latin typeface="Cambria"/>
                <a:cs typeface="Calibri"/>
              </a:rPr>
              <a:t>out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how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to</a:t>
            </a:r>
            <a:r>
              <a:rPr lang="es-ES" b="1" dirty="0">
                <a:latin typeface="Cambria"/>
                <a:cs typeface="Calibri"/>
              </a:rPr>
              <a:t> </a:t>
            </a:r>
            <a:r>
              <a:rPr lang="es-ES" b="1" dirty="0" err="1">
                <a:latin typeface="Cambria"/>
                <a:cs typeface="Calibri"/>
              </a:rPr>
              <a:t>spent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less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during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the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most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power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consuming</a:t>
            </a:r>
            <a:r>
              <a:rPr lang="es-ES" b="1" dirty="0">
                <a:latin typeface="Cambria"/>
                <a:cs typeface="Calibri"/>
              </a:rPr>
              <a:t> time </a:t>
            </a:r>
            <a:r>
              <a:rPr lang="es-ES" b="1" dirty="0" err="1">
                <a:latin typeface="Cambria"/>
                <a:cs typeface="Calibri"/>
              </a:rPr>
              <a:t>frames</a:t>
            </a:r>
            <a:r>
              <a:rPr lang="es-ES" dirty="0">
                <a:latin typeface="Cambria"/>
                <a:cs typeface="Calibri"/>
              </a:rPr>
              <a:t>:</a:t>
            </a:r>
            <a:endParaRPr lang="es-ES" dirty="0">
              <a:latin typeface="Cambria"/>
              <a:ea typeface="Cambria"/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s-ES" dirty="0">
                <a:latin typeface="Cambria"/>
                <a:cs typeface="Calibri"/>
              </a:rPr>
              <a:t>Winter</a:t>
            </a:r>
            <a:endParaRPr lang="es-ES" dirty="0">
              <a:latin typeface="Cambria"/>
              <a:ea typeface="Cambria"/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s-ES" err="1">
                <a:latin typeface="Cambria"/>
                <a:cs typeface="Calibri"/>
              </a:rPr>
              <a:t>Weekends</a:t>
            </a:r>
            <a:endParaRPr lang="es-ES" err="1">
              <a:latin typeface="Cambria"/>
              <a:ea typeface="Cambria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s-ES" dirty="0">
              <a:latin typeface="Cambria"/>
              <a:ea typeface="Cambria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s-ES" b="1" dirty="0" err="1">
                <a:latin typeface="Cambria"/>
                <a:cs typeface="Calibri"/>
              </a:rPr>
              <a:t>Implement</a:t>
            </a:r>
            <a:r>
              <a:rPr lang="es-ES" b="1" dirty="0">
                <a:latin typeface="Cambria"/>
                <a:cs typeface="Calibri"/>
              </a:rPr>
              <a:t> 2 </a:t>
            </a:r>
            <a:r>
              <a:rPr lang="es-ES" b="1" dirty="0" err="1">
                <a:latin typeface="Cambria"/>
                <a:cs typeface="Calibri"/>
              </a:rPr>
              <a:t>different</a:t>
            </a:r>
            <a:r>
              <a:rPr lang="es-ES" b="1" dirty="0">
                <a:latin typeface="Cambria"/>
                <a:cs typeface="Calibri"/>
              </a:rPr>
              <a:t> </a:t>
            </a:r>
            <a:r>
              <a:rPr lang="es-ES" b="1" dirty="0" err="1">
                <a:latin typeface="Cambria"/>
                <a:cs typeface="Calibri"/>
              </a:rPr>
              <a:t>dashboards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for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homebuilder</a:t>
            </a:r>
            <a:r>
              <a:rPr lang="es-ES" dirty="0">
                <a:latin typeface="Cambria"/>
                <a:cs typeface="Calibri"/>
              </a:rPr>
              <a:t> (</a:t>
            </a:r>
            <a:r>
              <a:rPr lang="es-ES" dirty="0" err="1">
                <a:latin typeface="Cambria"/>
                <a:cs typeface="Calibri"/>
              </a:rPr>
              <a:t>with</a:t>
            </a:r>
            <a:r>
              <a:rPr lang="es-ES" dirty="0">
                <a:latin typeface="Cambria"/>
                <a:cs typeface="Calibri"/>
              </a:rPr>
              <a:t> more </a:t>
            </a:r>
            <a:r>
              <a:rPr lang="es-ES" dirty="0" err="1">
                <a:latin typeface="Cambria"/>
                <a:cs typeface="Calibri"/>
              </a:rPr>
              <a:t>detailed</a:t>
            </a:r>
            <a:r>
              <a:rPr lang="es-ES" dirty="0">
                <a:latin typeface="Cambria"/>
                <a:cs typeface="Calibri"/>
              </a:rPr>
              <a:t> data) and home </a:t>
            </a:r>
            <a:r>
              <a:rPr lang="es-ES" dirty="0" err="1">
                <a:latin typeface="Cambria"/>
                <a:cs typeface="Calibri"/>
              </a:rPr>
              <a:t>owner</a:t>
            </a:r>
            <a:r>
              <a:rPr lang="es-ES" dirty="0">
                <a:latin typeface="Cambria"/>
                <a:cs typeface="Calibri"/>
              </a:rPr>
              <a:t> (</a:t>
            </a:r>
            <a:r>
              <a:rPr lang="es-ES" dirty="0" err="1">
                <a:latin typeface="Cambria"/>
                <a:cs typeface="Calibri"/>
              </a:rPr>
              <a:t>easier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to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read</a:t>
            </a:r>
            <a:r>
              <a:rPr lang="es-ES" dirty="0">
                <a:latin typeface="Cambria"/>
                <a:cs typeface="Calibri"/>
              </a:rPr>
              <a:t> interface).</a:t>
            </a:r>
            <a:endParaRPr lang="es-ES" dirty="0">
              <a:latin typeface="Cambria"/>
              <a:ea typeface="Cambria"/>
              <a:cs typeface="Calibri"/>
            </a:endParaRP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75EA1C8-AAF4-441C-B8CB-62738906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570" y="5157636"/>
            <a:ext cx="2139352" cy="1014087"/>
          </a:xfrm>
          <a:prstGeom prst="rect">
            <a:avLst/>
          </a:prstGeom>
        </p:spPr>
      </p:pic>
      <p:pic>
        <p:nvPicPr>
          <p:cNvPr id="7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62D422C-26C7-4FAD-B9F0-008A8847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37" y="5095791"/>
            <a:ext cx="1585723" cy="1119752"/>
          </a:xfrm>
          <a:prstGeom prst="rect">
            <a:avLst/>
          </a:prstGeom>
        </p:spPr>
      </p:pic>
      <p:pic>
        <p:nvPicPr>
          <p:cNvPr id="8" name="Imagen 8" descr="Imagen que contiene cielo, pared, cometa, grande&#10;&#10;Descripción generada con confianza alta">
            <a:extLst>
              <a:ext uri="{FF2B5EF4-FFF2-40B4-BE49-F238E27FC236}">
                <a16:creationId xmlns:a16="http://schemas.microsoft.com/office/drawing/2014/main" id="{744AEAC5-482F-4C0F-854D-A2C05A13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494" y="3982303"/>
            <a:ext cx="1305465" cy="7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C87A-D735-4EF2-8431-FD9EDD46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7 CUSTOMER OUTPUT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A777D-BDA6-4629-AF30-86917E0D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23872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s-ES" b="1" err="1">
                <a:latin typeface="Cambria"/>
                <a:ea typeface="Cambria"/>
                <a:cs typeface="Calibri"/>
              </a:rPr>
              <a:t>Advantages</a:t>
            </a:r>
            <a:r>
              <a:rPr lang="es-ES" b="1" dirty="0">
                <a:latin typeface="Cambria"/>
                <a:ea typeface="Cambria"/>
                <a:cs typeface="Calibri"/>
              </a:rPr>
              <a:t> </a:t>
            </a:r>
            <a:r>
              <a:rPr lang="es-ES" b="1" err="1">
                <a:latin typeface="Cambria"/>
                <a:ea typeface="Cambria"/>
                <a:cs typeface="Calibri"/>
              </a:rPr>
              <a:t>of</a:t>
            </a:r>
            <a:r>
              <a:rPr lang="es-ES" b="1" dirty="0">
                <a:latin typeface="Cambria"/>
                <a:ea typeface="Cambria"/>
                <a:cs typeface="Calibri"/>
              </a:rPr>
              <a:t> </a:t>
            </a:r>
            <a:r>
              <a:rPr lang="es-ES" b="1" err="1">
                <a:latin typeface="Cambria"/>
                <a:ea typeface="Cambria"/>
                <a:cs typeface="Calibri"/>
              </a:rPr>
              <a:t>installing</a:t>
            </a:r>
            <a:r>
              <a:rPr lang="es-ES" b="1" dirty="0">
                <a:latin typeface="Cambria"/>
                <a:ea typeface="Cambria"/>
                <a:cs typeface="Calibri"/>
              </a:rPr>
              <a:t> </a:t>
            </a:r>
            <a:r>
              <a:rPr lang="es-ES" b="1" err="1">
                <a:latin typeface="Cambria"/>
                <a:ea typeface="Cambria"/>
                <a:cs typeface="Calibri"/>
              </a:rPr>
              <a:t>sub-meters</a:t>
            </a:r>
            <a:r>
              <a:rPr lang="es-ES" b="1" dirty="0">
                <a:latin typeface="Cambria"/>
                <a:ea typeface="Cambria"/>
                <a:cs typeface="Calibri"/>
              </a:rPr>
              <a:t> and data </a:t>
            </a:r>
            <a:r>
              <a:rPr lang="es-ES" b="1" err="1">
                <a:latin typeface="Cambria"/>
                <a:ea typeface="Cambria"/>
                <a:cs typeface="Calibri"/>
              </a:rPr>
              <a:t>aquisition</a:t>
            </a:r>
            <a:r>
              <a:rPr lang="es-ES" b="1" dirty="0">
                <a:latin typeface="Cambria"/>
                <a:ea typeface="Cambria"/>
                <a:cs typeface="Calibri"/>
              </a:rPr>
              <a:t> software:</a:t>
            </a:r>
          </a:p>
          <a:p>
            <a:pPr marL="457200" indent="-457200">
              <a:buAutoNum type="arabicPeriod"/>
            </a:pPr>
            <a:r>
              <a:rPr lang="es-ES" b="1" err="1">
                <a:latin typeface="Cambria"/>
                <a:ea typeface="Cambria"/>
                <a:cs typeface="Calibri"/>
              </a:rPr>
              <a:t>The</a:t>
            </a:r>
            <a:r>
              <a:rPr lang="es-ES" b="1" dirty="0">
                <a:latin typeface="Cambria"/>
                <a:ea typeface="Cambria"/>
                <a:cs typeface="Calibri"/>
              </a:rPr>
              <a:t> </a:t>
            </a:r>
            <a:r>
              <a:rPr lang="es-ES" b="1" err="1">
                <a:latin typeface="Cambria"/>
                <a:ea typeface="Cambria"/>
                <a:cs typeface="Calibri"/>
              </a:rPr>
              <a:t>smart</a:t>
            </a:r>
            <a:r>
              <a:rPr lang="es-ES" b="1" dirty="0">
                <a:latin typeface="Cambria"/>
                <a:ea typeface="Cambria"/>
                <a:cs typeface="Calibri"/>
              </a:rPr>
              <a:t> home </a:t>
            </a:r>
            <a:r>
              <a:rPr lang="es-ES" b="1" err="1">
                <a:latin typeface="Cambria"/>
                <a:ea typeface="Cambria"/>
                <a:cs typeface="Calibri"/>
              </a:rPr>
              <a:t>market</a:t>
            </a:r>
            <a:r>
              <a:rPr lang="es-ES" b="1" dirty="0">
                <a:latin typeface="Cambria"/>
                <a:ea typeface="Cambria"/>
                <a:cs typeface="Calibri"/>
              </a:rPr>
              <a:t>: </a:t>
            </a:r>
            <a:r>
              <a:rPr lang="es-ES" err="1">
                <a:latin typeface="Cambria"/>
                <a:ea typeface="Cambria"/>
                <a:cs typeface="Calibri"/>
              </a:rPr>
              <a:t>Being</a:t>
            </a:r>
            <a:r>
              <a:rPr lang="es-ES" dirty="0">
                <a:latin typeface="Cambria"/>
                <a:ea typeface="Cambria"/>
                <a:cs typeface="Calibri"/>
              </a:rPr>
              <a:t> up </a:t>
            </a:r>
            <a:r>
              <a:rPr lang="es-ES" err="1">
                <a:latin typeface="Cambria"/>
                <a:ea typeface="Cambria"/>
                <a:cs typeface="Calibri"/>
              </a:rPr>
              <a:t>to</a:t>
            </a:r>
            <a:r>
              <a:rPr lang="es-ES" dirty="0">
                <a:latin typeface="Cambria"/>
                <a:ea typeface="Cambria"/>
                <a:cs typeface="Calibri"/>
              </a:rPr>
              <a:t> date </a:t>
            </a:r>
            <a:r>
              <a:rPr lang="es-ES" err="1">
                <a:latin typeface="Cambria"/>
                <a:ea typeface="Cambria"/>
                <a:cs typeface="Calibri"/>
              </a:rPr>
              <a:t>with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the</a:t>
            </a:r>
            <a:r>
              <a:rPr lang="es-ES" dirty="0">
                <a:latin typeface="Cambria"/>
                <a:ea typeface="Cambria"/>
                <a:cs typeface="Calibri"/>
              </a:rPr>
              <a:t>  </a:t>
            </a:r>
            <a:r>
              <a:rPr lang="es-ES" err="1">
                <a:latin typeface="Cambria"/>
                <a:ea typeface="Cambria"/>
                <a:cs typeface="Calibri"/>
              </a:rPr>
              <a:t>necessities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err="1">
                <a:latin typeface="Cambria"/>
                <a:ea typeface="Cambria"/>
                <a:cs typeface="Calibri"/>
              </a:rPr>
              <a:t>of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the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modern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family</a:t>
            </a:r>
            <a:r>
              <a:rPr lang="es-ES" dirty="0">
                <a:latin typeface="Cambria"/>
                <a:ea typeface="Cambria"/>
                <a:cs typeface="Calibri"/>
              </a:rPr>
              <a:t>, </a:t>
            </a:r>
            <a:r>
              <a:rPr lang="es-ES" err="1">
                <a:latin typeface="Cambria"/>
                <a:ea typeface="Cambria"/>
                <a:cs typeface="Calibri"/>
              </a:rPr>
              <a:t>provides</a:t>
            </a:r>
            <a:r>
              <a:rPr lang="es-ES" dirty="0">
                <a:latin typeface="Cambria"/>
                <a:ea typeface="Cambria"/>
                <a:cs typeface="Calibri"/>
              </a:rPr>
              <a:t> real-time data. </a:t>
            </a:r>
          </a:p>
          <a:p>
            <a:pPr marL="457200" indent="-457200">
              <a:buAutoNum type="arabicPeriod"/>
            </a:pPr>
            <a:endParaRPr lang="es-ES" dirty="0">
              <a:latin typeface="Cambria"/>
              <a:ea typeface="Cambria"/>
              <a:cs typeface="Calibri"/>
            </a:endParaRPr>
          </a:p>
          <a:p>
            <a:pPr marL="457200" indent="-457200">
              <a:buAutoNum type="arabicPeriod"/>
            </a:pPr>
            <a:r>
              <a:rPr lang="es-ES" b="1" err="1">
                <a:latin typeface="Cambria"/>
                <a:ea typeface="Cambria"/>
                <a:cs typeface="Calibri"/>
              </a:rPr>
              <a:t>Saving</a:t>
            </a:r>
            <a:r>
              <a:rPr lang="es-ES" b="1" dirty="0">
                <a:latin typeface="Cambria"/>
                <a:ea typeface="Cambria"/>
                <a:cs typeface="Calibri"/>
              </a:rPr>
              <a:t> Money: </a:t>
            </a:r>
            <a:r>
              <a:rPr lang="es-ES" dirty="0">
                <a:latin typeface="Cambria"/>
                <a:ea typeface="Cambria"/>
                <a:cs typeface="Calibri"/>
              </a:rPr>
              <a:t>No more </a:t>
            </a:r>
            <a:r>
              <a:rPr lang="es-ES" err="1">
                <a:latin typeface="Cambria"/>
                <a:ea typeface="Cambria"/>
                <a:cs typeface="Calibri"/>
              </a:rPr>
              <a:t>excessive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charge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by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the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electric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companies</a:t>
            </a:r>
            <a:r>
              <a:rPr lang="es-ES" dirty="0">
                <a:latin typeface="Cambria"/>
                <a:ea typeface="Cambria"/>
                <a:cs typeface="Calibri" panose="020F0502020204030204"/>
              </a:rPr>
              <a:t>.</a:t>
            </a:r>
          </a:p>
          <a:p>
            <a:pPr marL="457200" indent="-457200">
              <a:buAutoNum type="arabicPeriod"/>
            </a:pPr>
            <a:endParaRPr lang="es-ES" dirty="0">
              <a:latin typeface="Cambria"/>
              <a:ea typeface="Cambria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s-ES" b="1" err="1">
                <a:latin typeface="Cambria"/>
                <a:ea typeface="Cambria"/>
                <a:cs typeface="Calibri"/>
              </a:rPr>
              <a:t>Fair</a:t>
            </a:r>
            <a:r>
              <a:rPr lang="es-ES" b="1" dirty="0">
                <a:latin typeface="Cambria"/>
                <a:ea typeface="Cambria"/>
                <a:cs typeface="Calibri"/>
              </a:rPr>
              <a:t> </a:t>
            </a:r>
            <a:r>
              <a:rPr lang="es-ES" b="1" err="1">
                <a:latin typeface="Cambria"/>
                <a:ea typeface="Cambria"/>
                <a:cs typeface="Calibri"/>
              </a:rPr>
              <a:t>Billing</a:t>
            </a:r>
            <a:r>
              <a:rPr lang="es-ES" b="1" dirty="0">
                <a:latin typeface="Cambria"/>
                <a:ea typeface="Cambria"/>
                <a:cs typeface="Calibri"/>
              </a:rPr>
              <a:t>: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The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owner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is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able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to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bill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electric</a:t>
            </a:r>
            <a:r>
              <a:rPr lang="es-ES" dirty="0">
                <a:latin typeface="Cambria"/>
                <a:ea typeface="Cambria"/>
                <a:cs typeface="Calibri"/>
              </a:rPr>
              <a:t>-use </a:t>
            </a:r>
            <a:r>
              <a:rPr lang="es-ES" err="1">
                <a:latin typeface="Cambria"/>
                <a:ea typeface="Cambria"/>
                <a:cs typeface="Calibri"/>
              </a:rPr>
              <a:t>to</a:t>
            </a:r>
            <a:r>
              <a:rPr lang="es-ES" dirty="0">
                <a:latin typeface="Cambria"/>
                <a:ea typeface="Cambria"/>
                <a:cs typeface="Calibri"/>
              </a:rPr>
              <a:t> individual </a:t>
            </a:r>
            <a:r>
              <a:rPr lang="es-ES" err="1">
                <a:latin typeface="Cambria"/>
                <a:ea typeface="Cambria"/>
                <a:cs typeface="Calibri"/>
              </a:rPr>
              <a:t>apartments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on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an</a:t>
            </a:r>
            <a:r>
              <a:rPr lang="es-ES" dirty="0">
                <a:latin typeface="Cambria"/>
                <a:ea typeface="Cambria"/>
                <a:cs typeface="Calibri"/>
              </a:rPr>
              <a:t> actual-</a:t>
            </a:r>
            <a:r>
              <a:rPr lang="es-ES" err="1">
                <a:latin typeface="Cambria"/>
                <a:ea typeface="Cambria"/>
                <a:cs typeface="Calibri"/>
              </a:rPr>
              <a:t>consumption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basis</a:t>
            </a:r>
            <a:r>
              <a:rPr lang="es-ES" dirty="0">
                <a:latin typeface="Cambria"/>
                <a:ea typeface="Cambria"/>
                <a:cs typeface="Calibri"/>
              </a:rPr>
              <a:t>.</a:t>
            </a:r>
          </a:p>
          <a:p>
            <a:pPr marL="457200" indent="-457200">
              <a:buAutoNum type="arabicPeriod"/>
            </a:pPr>
            <a:endParaRPr lang="es-ES" dirty="0">
              <a:latin typeface="Cambria"/>
              <a:ea typeface="Cambria"/>
              <a:cs typeface="Calibri"/>
            </a:endParaRPr>
          </a:p>
          <a:p>
            <a:pPr marL="457200" indent="-457200">
              <a:buAutoNum type="arabicPeriod"/>
            </a:pPr>
            <a:r>
              <a:rPr lang="es-ES" b="1" dirty="0">
                <a:latin typeface="Cambria"/>
                <a:ea typeface="Cambria"/>
                <a:cs typeface="Calibri"/>
              </a:rPr>
              <a:t>Eco-</a:t>
            </a:r>
            <a:r>
              <a:rPr lang="es-ES" b="1" err="1">
                <a:latin typeface="Cambria"/>
                <a:ea typeface="Cambria"/>
                <a:cs typeface="Calibri"/>
              </a:rPr>
              <a:t>friendly</a:t>
            </a:r>
            <a:r>
              <a:rPr lang="es-ES" b="1" dirty="0">
                <a:latin typeface="Cambria"/>
                <a:ea typeface="Cambria"/>
                <a:cs typeface="Calibri"/>
              </a:rPr>
              <a:t> </a:t>
            </a:r>
            <a:r>
              <a:rPr lang="es-ES" b="1" err="1">
                <a:latin typeface="Cambria"/>
                <a:ea typeface="Cambria"/>
                <a:cs typeface="Calibri"/>
              </a:rPr>
              <a:t>enviroments</a:t>
            </a:r>
            <a:r>
              <a:rPr lang="es-ES" b="1" dirty="0">
                <a:latin typeface="Cambria"/>
                <a:ea typeface="Cambria"/>
                <a:cs typeface="Calibri"/>
              </a:rPr>
              <a:t>: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When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property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owners</a:t>
            </a:r>
            <a:r>
              <a:rPr lang="es-ES" dirty="0">
                <a:latin typeface="Cambria"/>
                <a:ea typeface="Cambria"/>
                <a:cs typeface="Calibri"/>
              </a:rPr>
              <a:t> do </a:t>
            </a:r>
            <a:r>
              <a:rPr lang="es-ES" err="1">
                <a:latin typeface="Cambria"/>
                <a:ea typeface="Cambria"/>
                <a:cs typeface="Calibri"/>
              </a:rPr>
              <a:t>not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charge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for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utilities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separately</a:t>
            </a:r>
            <a:r>
              <a:rPr lang="es-ES" dirty="0">
                <a:latin typeface="Cambria"/>
                <a:ea typeface="Cambria"/>
                <a:cs typeface="Calibri"/>
              </a:rPr>
              <a:t>, </a:t>
            </a:r>
            <a:r>
              <a:rPr lang="es-ES" err="1">
                <a:latin typeface="Cambria"/>
                <a:ea typeface="Cambria"/>
                <a:cs typeface="Calibri"/>
              </a:rPr>
              <a:t>residents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have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little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reason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err="1">
                <a:latin typeface="Cambria"/>
                <a:ea typeface="Cambria"/>
                <a:cs typeface="Calibri"/>
              </a:rPr>
              <a:t>or</a:t>
            </a:r>
            <a:r>
              <a:rPr lang="es-ES" dirty="0">
                <a:latin typeface="Cambria"/>
                <a:ea typeface="Cambria"/>
                <a:cs typeface="Calibri"/>
              </a:rPr>
              <a:t> incentive </a:t>
            </a:r>
            <a:r>
              <a:rPr lang="es-ES" err="1">
                <a:latin typeface="Cambria"/>
                <a:ea typeface="Cambria"/>
                <a:cs typeface="Calibri"/>
              </a:rPr>
              <a:t>to</a:t>
            </a:r>
            <a:r>
              <a:rPr lang="es-ES" dirty="0">
                <a:latin typeface="Cambria"/>
                <a:ea typeface="Cambria"/>
                <a:cs typeface="Calibri"/>
              </a:rPr>
              <a:t> conserve </a:t>
            </a:r>
            <a:r>
              <a:rPr lang="es-ES" err="1">
                <a:latin typeface="Cambria"/>
                <a:ea typeface="Cambria"/>
                <a:cs typeface="Calibri"/>
              </a:rPr>
              <a:t>energy</a:t>
            </a:r>
            <a:endParaRPr lang="es-ES">
              <a:latin typeface="Cambria"/>
              <a:ea typeface="Cambria"/>
              <a:cs typeface="Calibri"/>
            </a:endParaRPr>
          </a:p>
          <a:p>
            <a:pPr marL="457200" indent="-457200">
              <a:buAutoNum type="arabicPeriod"/>
            </a:pPr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4" name="Imagen 4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FA71E4B1-6C2B-4BDF-9905-C4474FA2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459" y="3643040"/>
            <a:ext cx="1080101" cy="549576"/>
          </a:xfrm>
          <a:prstGeom prst="rect">
            <a:avLst/>
          </a:prstGeom>
        </p:spPr>
      </p:pic>
      <p:pic>
        <p:nvPicPr>
          <p:cNvPr id="8" name="Imagen 8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1892E5E5-ED10-486F-B45C-9EC16EF6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815" y="5076645"/>
            <a:ext cx="1075427" cy="1061050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19F69019-5F0D-4258-BD26-23B4B1D64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566" y="2209980"/>
            <a:ext cx="1085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931415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r>
              <a:rPr lang="en-US" dirty="0"/>
              <a:t>By SERGI CHIMENO </a:t>
            </a:r>
            <a:endParaRPr lang="es-ES"/>
          </a:p>
          <a:p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analytics</a:t>
            </a:r>
            <a:endParaRPr lang="en-US" dirty="0">
              <a:latin typeface="+mn-lt"/>
              <a:cs typeface="Calibri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716CC9D-A1E7-451C-8C6B-73CC0D02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620" y="1549706"/>
            <a:ext cx="10058400" cy="1409557"/>
          </a:xfrm>
        </p:spPr>
        <p:txBody>
          <a:bodyPr/>
          <a:lstStyle/>
          <a:p>
            <a:pPr algn="ctr"/>
            <a:r>
              <a:rPr lang="es-ES" dirty="0" err="1">
                <a:cs typeface="Calibri Light"/>
              </a:rPr>
              <a:t>Thank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6460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3937-A674-4A7E-9D8B-76D23DBF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7245"/>
            <a:ext cx="10058400" cy="1120078"/>
          </a:xfrm>
        </p:spPr>
        <p:txBody>
          <a:bodyPr/>
          <a:lstStyle/>
          <a:p>
            <a:r>
              <a:rPr lang="es-ES" dirty="0"/>
              <a:t>INDEX</a:t>
            </a:r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ADAE1-11F8-41CE-8387-34A2815C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90362" cy="123415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400" dirty="0">
              <a:cs typeface="Calibri" panose="020F0502020204030204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 sz="2400"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31F24B-ED39-41DA-B706-CD15FB7689DF}"/>
              </a:ext>
            </a:extLst>
          </p:cNvPr>
          <p:cNvSpPr txBox="1"/>
          <p:nvPr/>
        </p:nvSpPr>
        <p:spPr>
          <a:xfrm>
            <a:off x="1015041" y="1848928"/>
            <a:ext cx="10550105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31F20"/>
              </a:solidFill>
              <a:latin typeface="Open Sans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231F20"/>
                </a:solidFill>
                <a:latin typeface="Cambria"/>
              </a:rPr>
              <a:t>Objective/Goals</a:t>
            </a:r>
            <a:endParaRPr lang="en-US" sz="2000">
              <a:solidFill>
                <a:srgbClr val="000000"/>
              </a:solidFill>
              <a:latin typeface="Cambria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rgbClr val="231F20"/>
              </a:solidFill>
              <a:latin typeface="Cambria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231F20"/>
                </a:solidFill>
                <a:latin typeface="Cambria"/>
              </a:rPr>
              <a:t>Background </a:t>
            </a:r>
            <a:endParaRPr lang="en-US" sz="2000">
              <a:latin typeface="Cambria"/>
              <a:cs typeface="Calibri" panose="020F0502020204030204"/>
            </a:endParaRPr>
          </a:p>
          <a:p>
            <a:pPr>
              <a:buAutoNum type="arabicPeriod"/>
            </a:pPr>
            <a:endParaRPr lang="en-US" sz="2000" dirty="0">
              <a:solidFill>
                <a:srgbClr val="231F20"/>
              </a:solidFill>
              <a:latin typeface="Cambria"/>
            </a:endParaRPr>
          </a:p>
          <a:p>
            <a:pPr>
              <a:buAutoNum type="arabicPeriod"/>
            </a:pPr>
            <a:r>
              <a:rPr lang="en-US" sz="2000" dirty="0">
                <a:latin typeface="Cambria"/>
              </a:rPr>
              <a:t>Data Management </a:t>
            </a:r>
            <a:endParaRPr lang="en-US" sz="2000" dirty="0">
              <a:solidFill>
                <a:srgbClr val="231F20"/>
              </a:solidFill>
              <a:latin typeface="Cambria"/>
            </a:endParaRPr>
          </a:p>
          <a:p>
            <a:pPr>
              <a:buAutoNum type="arabicPeriod"/>
            </a:pPr>
            <a:endParaRPr lang="en-US" sz="2000" dirty="0">
              <a:solidFill>
                <a:srgbClr val="231F20"/>
              </a:solidFill>
              <a:latin typeface="Cambria"/>
            </a:endParaRPr>
          </a:p>
          <a:p>
            <a:pPr>
              <a:buAutoNum type="arabicPeriod"/>
            </a:pPr>
            <a:r>
              <a:rPr lang="en-US" sz="2000" dirty="0">
                <a:solidFill>
                  <a:srgbClr val="231F20"/>
                </a:solidFill>
                <a:latin typeface="Cambria"/>
              </a:rPr>
              <a:t>Exploratory Analysis</a:t>
            </a:r>
            <a:endParaRPr lang="en-US" dirty="0"/>
          </a:p>
          <a:p>
            <a:pPr>
              <a:buAutoNum type="arabicPeriod"/>
            </a:pPr>
            <a:endParaRPr lang="en-US" sz="2000" dirty="0">
              <a:solidFill>
                <a:srgbClr val="231F20"/>
              </a:solidFill>
              <a:latin typeface="Cambria"/>
            </a:endParaRPr>
          </a:p>
          <a:p>
            <a:pPr>
              <a:buAutoNum type="arabicPeriod"/>
            </a:pPr>
            <a:r>
              <a:rPr lang="en-US" sz="2000" dirty="0">
                <a:solidFill>
                  <a:srgbClr val="231F20"/>
                </a:solidFill>
                <a:latin typeface="Cambria"/>
              </a:rPr>
              <a:t>Our Project</a:t>
            </a:r>
            <a:endParaRPr lang="en-US" dirty="0"/>
          </a:p>
          <a:p>
            <a:pPr>
              <a:buAutoNum type="arabicPeriod"/>
            </a:pPr>
            <a:endParaRPr lang="en-US" sz="2000" dirty="0">
              <a:solidFill>
                <a:srgbClr val="231F20"/>
              </a:solidFill>
              <a:latin typeface="Cambria"/>
            </a:endParaRPr>
          </a:p>
          <a:p>
            <a:pPr>
              <a:buAutoNum type="arabicPeriod"/>
            </a:pPr>
            <a:r>
              <a:rPr lang="en-US" sz="2000" dirty="0">
                <a:solidFill>
                  <a:srgbClr val="231F20"/>
                </a:solidFill>
                <a:latin typeface="Cambria"/>
              </a:rPr>
              <a:t>Feedback/Recommendations </a:t>
            </a:r>
            <a:endParaRPr lang="en-US" sz="2000" dirty="0">
              <a:solidFill>
                <a:srgbClr val="231F20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9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01CB7-4C93-4EC4-8AEF-17763DF6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1 </a:t>
            </a:r>
            <a:r>
              <a:rPr lang="es-ES" dirty="0" err="1">
                <a:cs typeface="Calibri Light"/>
              </a:rPr>
              <a:t>Objective</a:t>
            </a:r>
            <a:r>
              <a:rPr lang="es-ES" dirty="0">
                <a:cs typeface="Calibri Light"/>
              </a:rPr>
              <a:t>/</a:t>
            </a:r>
            <a:r>
              <a:rPr lang="es-ES" dirty="0" err="1">
                <a:cs typeface="Calibri Light"/>
              </a:rPr>
              <a:t>Goals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8243D-F82F-4451-B298-99F11CF0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s-ES" b="1" dirty="0" err="1">
                <a:latin typeface="Cambria"/>
                <a:ea typeface="Cambria"/>
                <a:cs typeface="Calibri"/>
              </a:rPr>
              <a:t>Main</a:t>
            </a:r>
            <a:r>
              <a:rPr lang="es-ES" b="1" dirty="0">
                <a:latin typeface="Cambria"/>
                <a:ea typeface="Cambria"/>
                <a:cs typeface="Calibri"/>
              </a:rPr>
              <a:t> </a:t>
            </a:r>
            <a:r>
              <a:rPr lang="es-ES" b="1" dirty="0" err="1">
                <a:latin typeface="Cambria"/>
                <a:ea typeface="Cambria"/>
                <a:cs typeface="Calibri"/>
              </a:rPr>
              <a:t>objective</a:t>
            </a:r>
            <a:r>
              <a:rPr lang="es-ES" b="1" dirty="0">
                <a:latin typeface="Cambria"/>
                <a:ea typeface="Cambria"/>
                <a:cs typeface="Calibri"/>
              </a:rPr>
              <a:t>:</a:t>
            </a:r>
            <a:endParaRPr lang="en-US">
              <a:latin typeface="Cambria"/>
              <a:ea typeface="Cambria"/>
              <a:cs typeface="Calibri"/>
            </a:endParaRPr>
          </a:p>
          <a:p>
            <a:pPr marL="285750" indent="-285750">
              <a:buFont typeface="Arial,Sans-Serif" panose="020F0502020204030204" pitchFamily="34" charset="0"/>
              <a:buChar char="•"/>
            </a:pPr>
            <a:r>
              <a:rPr lang="es-ES" dirty="0" err="1">
                <a:latin typeface="Cambria"/>
                <a:ea typeface="Cambria"/>
                <a:cs typeface="Calibri"/>
              </a:rPr>
              <a:t>Consider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dirty="0" err="1">
                <a:latin typeface="Cambria"/>
                <a:ea typeface="Cambria"/>
                <a:cs typeface="Calibri"/>
              </a:rPr>
              <a:t>transitioning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dirty="0" err="1">
                <a:latin typeface="Cambria"/>
                <a:ea typeface="Cambria"/>
                <a:cs typeface="Calibri"/>
              </a:rPr>
              <a:t>from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dirty="0" err="1">
                <a:latin typeface="Cambria"/>
                <a:ea typeface="Cambria"/>
                <a:cs typeface="Calibri"/>
              </a:rPr>
              <a:t>traditional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dirty="0" err="1">
                <a:latin typeface="Cambria"/>
                <a:ea typeface="Cambria"/>
                <a:cs typeface="Calibri"/>
              </a:rPr>
              <a:t>house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dirty="0" err="1">
                <a:latin typeface="Cambria"/>
                <a:ea typeface="Cambria"/>
                <a:cs typeface="Calibri"/>
              </a:rPr>
              <a:t>building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dirty="0" err="1">
                <a:latin typeface="Cambria"/>
                <a:ea typeface="Cambria"/>
                <a:cs typeface="Calibri"/>
              </a:rPr>
              <a:t>towards</a:t>
            </a:r>
            <a:r>
              <a:rPr lang="es-ES" b="1" dirty="0">
                <a:latin typeface="Cambria"/>
                <a:ea typeface="Cambria"/>
                <a:cs typeface="Calibri"/>
              </a:rPr>
              <a:t> </a:t>
            </a:r>
            <a:r>
              <a:rPr lang="es-ES" b="1" dirty="0" err="1">
                <a:latin typeface="Cambria"/>
                <a:ea typeface="Cambria"/>
                <a:cs typeface="Calibri"/>
              </a:rPr>
              <a:t>smarthouse</a:t>
            </a:r>
            <a:r>
              <a:rPr lang="es-ES" b="1" dirty="0">
                <a:latin typeface="Cambria"/>
                <a:ea typeface="Cambria"/>
                <a:cs typeface="Calibri"/>
              </a:rPr>
              <a:t> </a:t>
            </a:r>
            <a:endParaRPr lang="en-US" b="1">
              <a:latin typeface="Cambria"/>
              <a:ea typeface="Cambria"/>
              <a:cs typeface="Calibri"/>
            </a:endParaRPr>
          </a:p>
          <a:p>
            <a:pPr marL="285750" indent="-285750">
              <a:buFont typeface="Arial,Sans-Serif" panose="020F0502020204030204" pitchFamily="34" charset="0"/>
              <a:buChar char="•"/>
            </a:pPr>
            <a:r>
              <a:rPr lang="es-ES" dirty="0" err="1">
                <a:latin typeface="Cambria"/>
                <a:ea typeface="Cambria"/>
                <a:cs typeface="Calibri"/>
              </a:rPr>
              <a:t>Consider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dirty="0" err="1">
                <a:latin typeface="Cambria"/>
                <a:ea typeface="Cambria"/>
                <a:cs typeface="Calibri"/>
              </a:rPr>
              <a:t>if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dirty="0" err="1">
                <a:latin typeface="Cambria"/>
                <a:ea typeface="Cambria"/>
                <a:cs typeface="Calibri"/>
              </a:rPr>
              <a:t>the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dirty="0" err="1">
                <a:latin typeface="Cambria"/>
                <a:ea typeface="Cambria"/>
                <a:cs typeface="Calibri"/>
              </a:rPr>
              <a:t>installation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dirty="0" err="1">
                <a:latin typeface="Cambria"/>
                <a:ea typeface="Cambria"/>
                <a:cs typeface="Calibri"/>
              </a:rPr>
              <a:t>of</a:t>
            </a:r>
            <a:r>
              <a:rPr lang="es-ES" dirty="0">
                <a:latin typeface="Cambria"/>
                <a:ea typeface="Cambria"/>
                <a:cs typeface="Calibri"/>
              </a:rPr>
              <a:t> </a:t>
            </a:r>
            <a:r>
              <a:rPr lang="es-ES" b="1" dirty="0">
                <a:latin typeface="Cambria"/>
                <a:ea typeface="Cambria"/>
                <a:cs typeface="Calibri"/>
              </a:rPr>
              <a:t>sub </a:t>
            </a:r>
            <a:r>
              <a:rPr lang="es-ES" b="1" dirty="0" err="1">
                <a:latin typeface="Cambria"/>
                <a:ea typeface="Cambria"/>
                <a:cs typeface="Calibri"/>
              </a:rPr>
              <a:t>meters</a:t>
            </a:r>
            <a:r>
              <a:rPr lang="es-ES" dirty="0">
                <a:latin typeface="Cambria"/>
                <a:ea typeface="Cambria"/>
                <a:cs typeface="Calibri"/>
              </a:rPr>
              <a:t> and  can be beneficial </a:t>
            </a:r>
            <a:r>
              <a:rPr lang="es-ES" dirty="0" err="1">
                <a:latin typeface="Cambria"/>
                <a:ea typeface="Cambria"/>
                <a:cs typeface="Calibri"/>
              </a:rPr>
              <a:t>for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dirty="0" err="1">
                <a:latin typeface="Cambria"/>
                <a:ea typeface="Cambria"/>
                <a:cs typeface="Calibri"/>
              </a:rPr>
              <a:t>the</a:t>
            </a:r>
            <a:r>
              <a:rPr lang="es-ES" dirty="0">
                <a:latin typeface="Cambria"/>
                <a:ea typeface="Cambria"/>
                <a:cs typeface="Calibri"/>
              </a:rPr>
              <a:t> </a:t>
            </a:r>
            <a:r>
              <a:rPr lang="es-ES" dirty="0" err="1">
                <a:latin typeface="Cambria"/>
                <a:ea typeface="Cambria"/>
                <a:cs typeface="Calibri"/>
              </a:rPr>
              <a:t>builder</a:t>
            </a:r>
            <a:r>
              <a:rPr lang="es-ES" dirty="0">
                <a:latin typeface="Cambria"/>
                <a:ea typeface="Cambria"/>
                <a:cs typeface="Calibri"/>
              </a:rPr>
              <a:t>.</a:t>
            </a:r>
            <a:endParaRPr lang="en-US">
              <a:latin typeface="Cambria"/>
              <a:ea typeface="Cambria"/>
              <a:cs typeface="Calibri"/>
            </a:endParaRPr>
          </a:p>
          <a:p>
            <a:endParaRPr lang="en-US" b="1" dirty="0">
              <a:solidFill>
                <a:srgbClr val="231F20"/>
              </a:solidFill>
              <a:latin typeface="Cambria"/>
              <a:ea typeface="Cambria"/>
              <a:cs typeface="Calibri"/>
            </a:endParaRPr>
          </a:p>
          <a:p>
            <a:endParaRPr lang="en-US" b="1" dirty="0">
              <a:solidFill>
                <a:srgbClr val="231F20"/>
              </a:solidFill>
              <a:latin typeface="Cambria"/>
              <a:ea typeface="Cambria"/>
              <a:cs typeface="Calibri"/>
            </a:endParaRPr>
          </a:p>
          <a:p>
            <a:r>
              <a:rPr lang="en-US" b="1" dirty="0">
                <a:solidFill>
                  <a:srgbClr val="404040"/>
                </a:solidFill>
                <a:latin typeface="Cambria"/>
                <a:ea typeface="Cambria"/>
                <a:cs typeface="Calibri"/>
              </a:rPr>
              <a:t>If it's decided to install submetering: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Cambria"/>
                <a:ea typeface="Cambria"/>
                <a:cs typeface="Calibri"/>
              </a:rPr>
              <a:t>   How the submeters should be distributed.</a:t>
            </a:r>
            <a:endParaRPr lang="en-US">
              <a:latin typeface="Cambria"/>
              <a:ea typeface="Cambria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Cambria"/>
                <a:ea typeface="Cambria"/>
                <a:cs typeface="Calibri"/>
              </a:rPr>
              <a:t>   Implement a analytic interface both for the home-builder and home owner</a:t>
            </a:r>
          </a:p>
          <a:p>
            <a:endParaRPr lang="en-US" dirty="0">
              <a:solidFill>
                <a:srgbClr val="231F2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6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3937-A674-4A7E-9D8B-76D23DBF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7245"/>
            <a:ext cx="10590362" cy="1120078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 2 </a:t>
            </a:r>
            <a:r>
              <a:rPr lang="es-ES" dirty="0" err="1">
                <a:cs typeface="Calibri Light"/>
              </a:rPr>
              <a:t>What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is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the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background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of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this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project</a:t>
            </a:r>
            <a:r>
              <a:rPr lang="es-ES" dirty="0">
                <a:cs typeface="Calibri Light"/>
              </a:rPr>
              <a:t>?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D1A90E-088E-4ACC-AD3A-5E04649FC00A}"/>
              </a:ext>
            </a:extLst>
          </p:cNvPr>
          <p:cNvSpPr txBox="1"/>
          <p:nvPr/>
        </p:nvSpPr>
        <p:spPr>
          <a:xfrm>
            <a:off x="6464061" y="2251495"/>
            <a:ext cx="477040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a" sz="1600" b="1" dirty="0" err="1">
                <a:latin typeface="Cambria"/>
                <a:cs typeface="Calibri Light"/>
              </a:rPr>
              <a:t>Smart</a:t>
            </a:r>
            <a:r>
              <a:rPr lang="ca" sz="1600" b="1" dirty="0">
                <a:latin typeface="Cambria"/>
                <a:cs typeface="Calibri Light"/>
              </a:rPr>
              <a:t> Homes:</a:t>
            </a:r>
            <a:endParaRPr lang="es-ES" dirty="0"/>
          </a:p>
          <a:p>
            <a:endParaRPr lang="ca" sz="1600" u="sng" dirty="0">
              <a:latin typeface="Cambria"/>
              <a:cs typeface="Calibri Light"/>
            </a:endParaRPr>
          </a:p>
          <a:p>
            <a:r>
              <a:rPr lang="ca" sz="1600" u="sng" dirty="0">
                <a:latin typeface="Cambria"/>
                <a:cs typeface="Calibri Light"/>
              </a:rPr>
              <a:t>Pros</a:t>
            </a:r>
            <a:r>
              <a:rPr lang="ca" sz="1600" dirty="0">
                <a:latin typeface="Cambria"/>
                <a:cs typeface="Calibri Light"/>
              </a:rPr>
              <a:t>:</a:t>
            </a:r>
            <a:r>
              <a:rPr lang="en-US" sz="1600" dirty="0">
                <a:latin typeface="Cambria"/>
                <a:cs typeface="Calibri Light"/>
              </a:rPr>
              <a:t> </a:t>
            </a:r>
            <a:endParaRPr lang="en-US" dirty="0">
              <a:cs typeface="Calibri"/>
            </a:endParaRPr>
          </a:p>
          <a:p>
            <a:r>
              <a:rPr lang="ca" sz="1600" dirty="0">
                <a:latin typeface="Cambria"/>
                <a:cs typeface="Calibri Light"/>
              </a:rPr>
              <a:t>1.    </a:t>
            </a:r>
            <a:r>
              <a:rPr lang="ca" sz="1600" dirty="0" err="1">
                <a:latin typeface="Cambria"/>
                <a:cs typeface="Calibri Light"/>
              </a:rPr>
              <a:t>Providing</a:t>
            </a:r>
            <a:r>
              <a:rPr lang="ca" sz="1600" dirty="0">
                <a:latin typeface="Cambria"/>
                <a:cs typeface="Calibri Light"/>
              </a:rPr>
              <a:t> consumers </a:t>
            </a:r>
            <a:r>
              <a:rPr lang="ca" sz="1600" dirty="0" err="1">
                <a:latin typeface="Cambria"/>
                <a:cs typeface="Calibri Light"/>
              </a:rPr>
              <a:t>with</a:t>
            </a:r>
            <a:r>
              <a:rPr lang="ca" sz="1600" dirty="0">
                <a:latin typeface="Cambria"/>
                <a:cs typeface="Calibri Light"/>
              </a:rPr>
              <a:t> </a:t>
            </a:r>
            <a:r>
              <a:rPr lang="ca" sz="1600" b="1" dirty="0" err="1">
                <a:latin typeface="Cambria"/>
                <a:cs typeface="Calibri Light"/>
              </a:rPr>
              <a:t>better</a:t>
            </a:r>
            <a:r>
              <a:rPr lang="ca" sz="1600" b="1" dirty="0">
                <a:latin typeface="Cambria"/>
                <a:cs typeface="Calibri Light"/>
              </a:rPr>
              <a:t> </a:t>
            </a:r>
            <a:r>
              <a:rPr lang="ca" sz="1600" b="1" dirty="0" err="1">
                <a:latin typeface="Cambria"/>
                <a:cs typeface="Calibri"/>
              </a:rPr>
              <a:t>information</a:t>
            </a:r>
            <a:r>
              <a:rPr lang="ca" sz="1600" dirty="0">
                <a:latin typeface="Cambria"/>
                <a:cs typeface="Calibri"/>
              </a:rPr>
              <a:t> </a:t>
            </a:r>
            <a:r>
              <a:rPr lang="ca" sz="1600" dirty="0" err="1">
                <a:latin typeface="Cambria"/>
                <a:cs typeface="Calibri"/>
              </a:rPr>
              <a:t>through</a:t>
            </a:r>
            <a:r>
              <a:rPr lang="ca" sz="1600" dirty="0">
                <a:latin typeface="Cambria"/>
                <a:cs typeface="Calibri"/>
              </a:rPr>
              <a:t> </a:t>
            </a:r>
            <a:r>
              <a:rPr lang="ca" sz="1600" dirty="0" err="1">
                <a:latin typeface="Cambria"/>
                <a:cs typeface="Calibri"/>
              </a:rPr>
              <a:t>technology</a:t>
            </a:r>
            <a:r>
              <a:rPr lang="ca" sz="1600" dirty="0">
                <a:latin typeface="Cambria"/>
                <a:cs typeface="Calibri"/>
              </a:rPr>
              <a:t>.</a:t>
            </a:r>
            <a:r>
              <a:rPr lang="en-US" sz="1600" dirty="0">
                <a:latin typeface="Cambria"/>
                <a:cs typeface="Calibri"/>
              </a:rPr>
              <a:t> </a:t>
            </a:r>
            <a:endParaRPr lang="en-US" sz="1600" dirty="0">
              <a:latin typeface="Cambria"/>
              <a:cs typeface="Calibri Light"/>
            </a:endParaRPr>
          </a:p>
          <a:p>
            <a:r>
              <a:rPr lang="ca" sz="1600" dirty="0">
                <a:latin typeface="Cambria"/>
                <a:cs typeface="Calibri"/>
              </a:rPr>
              <a:t>         </a:t>
            </a:r>
            <a:r>
              <a:rPr lang="ca" sz="1200" i="1" dirty="0" err="1">
                <a:latin typeface="Cambria"/>
                <a:cs typeface="Calibri"/>
              </a:rPr>
              <a:t>Endesa's</a:t>
            </a:r>
            <a:r>
              <a:rPr lang="ca" sz="1200" b="1" i="1" dirty="0">
                <a:latin typeface="Cambria"/>
                <a:cs typeface="Calibri"/>
              </a:rPr>
              <a:t> </a:t>
            </a:r>
            <a:r>
              <a:rPr lang="ca" sz="1200" i="1" dirty="0">
                <a:latin typeface="Cambria"/>
                <a:cs typeface="Calibri"/>
              </a:rPr>
              <a:t> </a:t>
            </a:r>
            <a:r>
              <a:rPr lang="ca" sz="1200" i="1" dirty="0">
                <a:latin typeface="Cambria"/>
                <a:cs typeface="Calibri"/>
                <a:hlinkClick r:id="rId2"/>
              </a:rPr>
              <a:t>Nexo Smart Home</a:t>
            </a:r>
            <a:r>
              <a:rPr lang="ca" sz="1200" i="1" dirty="0">
                <a:latin typeface="Cambria"/>
                <a:cs typeface="Calibri"/>
              </a:rPr>
              <a:t> </a:t>
            </a:r>
            <a:r>
              <a:rPr lang="ca" sz="1200" i="1" dirty="0" err="1">
                <a:latin typeface="Cambria"/>
                <a:cs typeface="Calibri"/>
              </a:rPr>
              <a:t>service</a:t>
            </a:r>
            <a:r>
              <a:rPr lang="ca" sz="1200" i="1" dirty="0">
                <a:latin typeface="Cambria"/>
                <a:cs typeface="Calibri"/>
              </a:rPr>
              <a:t>, </a:t>
            </a:r>
            <a:r>
              <a:rPr lang="ca" sz="1200" i="1" dirty="0" err="1">
                <a:latin typeface="Cambria"/>
                <a:cs typeface="Calibri"/>
              </a:rPr>
              <a:t>using</a:t>
            </a:r>
            <a:r>
              <a:rPr lang="ca" sz="1200" i="1" dirty="0">
                <a:latin typeface="Cambria"/>
                <a:cs typeface="Calibri"/>
              </a:rPr>
              <a:t>  </a:t>
            </a:r>
            <a:r>
              <a:rPr lang="ca" sz="1200" i="1" dirty="0">
                <a:latin typeface="Cambria"/>
                <a:cs typeface="Calibri"/>
                <a:hlinkClick r:id="rId3"/>
              </a:rPr>
              <a:t>Smart Plugs</a:t>
            </a:r>
            <a:r>
              <a:rPr lang="ca" sz="1200" i="1" dirty="0">
                <a:latin typeface="Cambria"/>
                <a:cs typeface="Calibri"/>
              </a:rPr>
              <a:t>.</a:t>
            </a:r>
            <a:r>
              <a:rPr lang="en-US" sz="1200" dirty="0">
                <a:latin typeface="Cambria"/>
                <a:cs typeface="Calibri"/>
              </a:rPr>
              <a:t> </a:t>
            </a:r>
            <a:endParaRPr lang="en-US" sz="1200" dirty="0">
              <a:latin typeface="Cambria"/>
              <a:cs typeface="Calibri Light"/>
            </a:endParaRPr>
          </a:p>
          <a:p>
            <a:r>
              <a:rPr lang="ca" sz="1600" dirty="0">
                <a:latin typeface="Cambria"/>
                <a:cs typeface="Calibri"/>
              </a:rPr>
              <a:t>2.    </a:t>
            </a:r>
            <a:r>
              <a:rPr lang="ca" sz="1600" b="1" dirty="0">
                <a:latin typeface="Cambria"/>
                <a:cs typeface="Calibri"/>
              </a:rPr>
              <a:t>Automation</a:t>
            </a:r>
            <a:r>
              <a:rPr lang="ca" sz="1600" dirty="0">
                <a:latin typeface="Cambria"/>
                <a:cs typeface="Calibri"/>
              </a:rPr>
              <a:t> in </a:t>
            </a:r>
            <a:r>
              <a:rPr lang="ca" sz="1600" dirty="0" err="1">
                <a:latin typeface="Cambria"/>
                <a:cs typeface="Calibri"/>
              </a:rPr>
              <a:t>the</a:t>
            </a:r>
            <a:r>
              <a:rPr lang="ca" sz="1600" dirty="0">
                <a:latin typeface="Cambria"/>
                <a:cs typeface="Calibri"/>
              </a:rPr>
              <a:t> </a:t>
            </a:r>
            <a:r>
              <a:rPr lang="ca" sz="1600" dirty="0" err="1">
                <a:latin typeface="Cambria"/>
                <a:cs typeface="Calibri"/>
              </a:rPr>
              <a:t>smart</a:t>
            </a:r>
            <a:r>
              <a:rPr lang="ca" sz="1600" dirty="0">
                <a:latin typeface="Cambria"/>
                <a:cs typeface="Calibri"/>
              </a:rPr>
              <a:t> home</a:t>
            </a:r>
            <a:r>
              <a:rPr lang="en-US" sz="1600" dirty="0">
                <a:latin typeface="Cambria"/>
                <a:cs typeface="Calibri"/>
              </a:rPr>
              <a:t> </a:t>
            </a:r>
            <a:endParaRPr lang="en-US" sz="1600" dirty="0">
              <a:latin typeface="Cambria"/>
              <a:cs typeface="Calibri Light"/>
            </a:endParaRPr>
          </a:p>
          <a:p>
            <a:r>
              <a:rPr lang="ca" sz="1600" dirty="0">
                <a:latin typeface="Cambria"/>
                <a:cs typeface="Calibri"/>
              </a:rPr>
              <a:t>3.    </a:t>
            </a:r>
            <a:r>
              <a:rPr lang="ca" sz="1600" dirty="0" err="1">
                <a:latin typeface="Cambria"/>
                <a:cs typeface="Calibri"/>
              </a:rPr>
              <a:t>Healthier</a:t>
            </a:r>
            <a:r>
              <a:rPr lang="ca" sz="1600" dirty="0">
                <a:latin typeface="Cambria"/>
                <a:cs typeface="Calibri"/>
              </a:rPr>
              <a:t> </a:t>
            </a:r>
            <a:r>
              <a:rPr lang="ca" sz="1600" dirty="0" err="1">
                <a:latin typeface="Cambria"/>
                <a:cs typeface="Calibri"/>
              </a:rPr>
              <a:t>and</a:t>
            </a:r>
            <a:r>
              <a:rPr lang="ca" sz="1600" dirty="0">
                <a:latin typeface="Cambria"/>
                <a:cs typeface="Calibri"/>
              </a:rPr>
              <a:t> </a:t>
            </a:r>
            <a:r>
              <a:rPr lang="ca" sz="1600" b="1" dirty="0">
                <a:latin typeface="Cambria"/>
                <a:cs typeface="Calibri"/>
              </a:rPr>
              <a:t>Eco-</a:t>
            </a:r>
            <a:r>
              <a:rPr lang="ca" sz="1600" b="1" dirty="0" err="1">
                <a:latin typeface="Cambria"/>
                <a:cs typeface="Calibri"/>
              </a:rPr>
              <a:t>friendlier</a:t>
            </a:r>
            <a:r>
              <a:rPr lang="ca" sz="1600" b="1" dirty="0">
                <a:latin typeface="Cambria"/>
                <a:cs typeface="Calibri"/>
              </a:rPr>
              <a:t> </a:t>
            </a:r>
            <a:r>
              <a:rPr lang="ca" sz="1600" b="1" dirty="0" err="1">
                <a:latin typeface="Cambria"/>
                <a:cs typeface="Calibri"/>
              </a:rPr>
              <a:t>enviroment</a:t>
            </a:r>
            <a:endParaRPr lang="en-US" sz="1600" b="1">
              <a:latin typeface="Cambria"/>
              <a:cs typeface="Calibri Ligh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B8F74F-67A6-4E34-8814-C259B741926C}"/>
              </a:ext>
            </a:extLst>
          </p:cNvPr>
          <p:cNvSpPr txBox="1"/>
          <p:nvPr/>
        </p:nvSpPr>
        <p:spPr>
          <a:xfrm>
            <a:off x="943155" y="1906438"/>
            <a:ext cx="5532406" cy="2555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endParaRPr lang="es-ES" sz="1600" b="1" dirty="0">
              <a:latin typeface="Cambria"/>
              <a:cs typeface="Calibri"/>
            </a:endParaRPr>
          </a:p>
          <a:p>
            <a:endParaRPr lang="ca-ES" sz="1600" b="1" dirty="0">
              <a:latin typeface="Cambria"/>
              <a:cs typeface="Calibri"/>
            </a:endParaRPr>
          </a:p>
          <a:p>
            <a:r>
              <a:rPr lang="ca-ES" sz="1600" b="1" err="1">
                <a:latin typeface="Cambria"/>
                <a:cs typeface="Calibri"/>
              </a:rPr>
              <a:t>Sub</a:t>
            </a:r>
            <a:r>
              <a:rPr lang="ca-ES" sz="1600" b="1" dirty="0">
                <a:latin typeface="Cambria"/>
                <a:cs typeface="Calibri"/>
              </a:rPr>
              <a:t> </a:t>
            </a:r>
            <a:r>
              <a:rPr lang="ca-ES" sz="1600" b="1" err="1">
                <a:latin typeface="Cambria"/>
                <a:cs typeface="Calibri"/>
              </a:rPr>
              <a:t>metering</a:t>
            </a:r>
            <a:r>
              <a:rPr lang="ca-ES" sz="1600" b="1" dirty="0">
                <a:latin typeface="Cambria"/>
                <a:cs typeface="Calibri"/>
              </a:rPr>
              <a:t>:</a:t>
            </a:r>
            <a:endParaRPr lang="ca-ES">
              <a:latin typeface="Cambria"/>
              <a:ea typeface="Cambria"/>
            </a:endParaRPr>
          </a:p>
          <a:p>
            <a:pPr marL="285750" indent="-285750">
              <a:buFont typeface="Arial"/>
              <a:buChar char="•"/>
            </a:pPr>
            <a:r>
              <a:rPr lang="ca-ES" sz="1600" b="1" err="1">
                <a:latin typeface="Cambria"/>
                <a:cs typeface="Arial"/>
              </a:rPr>
              <a:t>Low</a:t>
            </a:r>
            <a:r>
              <a:rPr lang="ca-ES" sz="1600" b="1" dirty="0">
                <a:latin typeface="Cambria"/>
                <a:cs typeface="Arial"/>
              </a:rPr>
              <a:t> cost</a:t>
            </a:r>
            <a:endParaRPr lang="ca-ES" sz="1600" dirty="0">
              <a:latin typeface="Cambria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ca-ES" sz="1600" dirty="0">
              <a:latin typeface="Cambria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ca-ES" sz="1600" err="1">
                <a:latin typeface="Cambria"/>
                <a:cs typeface="Arial"/>
              </a:rPr>
              <a:t>Provides</a:t>
            </a:r>
            <a:r>
              <a:rPr lang="ca-ES" sz="1600" b="1" dirty="0">
                <a:latin typeface="Cambria"/>
                <a:cs typeface="Arial"/>
              </a:rPr>
              <a:t> full </a:t>
            </a:r>
            <a:r>
              <a:rPr lang="ca-ES" sz="1600" b="1" err="1">
                <a:latin typeface="Cambria"/>
                <a:cs typeface="Arial"/>
              </a:rPr>
              <a:t>transparency</a:t>
            </a:r>
            <a:r>
              <a:rPr lang="ca-ES" sz="1600" b="1" dirty="0">
                <a:latin typeface="Cambria"/>
                <a:cs typeface="Arial"/>
              </a:rPr>
              <a:t> </a:t>
            </a:r>
            <a:r>
              <a:rPr lang="ca-ES" sz="1600" dirty="0">
                <a:latin typeface="Cambria"/>
                <a:cs typeface="Arial"/>
              </a:rPr>
              <a:t>of individual </a:t>
            </a:r>
            <a:r>
              <a:rPr lang="ca-ES" sz="1600" err="1">
                <a:latin typeface="Cambria"/>
                <a:cs typeface="Arial"/>
              </a:rPr>
              <a:t>energy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consumption</a:t>
            </a:r>
            <a:r>
              <a:rPr lang="ca-ES" sz="1600" dirty="0">
                <a:latin typeface="Cambria"/>
                <a:cs typeface="Arial"/>
              </a:rPr>
              <a:t> to </a:t>
            </a:r>
            <a:r>
              <a:rPr lang="ca-ES" sz="1600" err="1">
                <a:latin typeface="Cambria"/>
                <a:cs typeface="Arial"/>
              </a:rPr>
              <a:t>tenants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and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apartment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owners</a:t>
            </a:r>
            <a:r>
              <a:rPr lang="ca-ES" sz="1600" dirty="0">
                <a:latin typeface="Cambria"/>
                <a:cs typeface="Arial"/>
              </a:rPr>
              <a:t>. </a:t>
            </a:r>
            <a:endParaRPr lang="ca-ES">
              <a:latin typeface="Cambria"/>
              <a:ea typeface="Cambria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ca-ES" sz="1600" dirty="0">
              <a:latin typeface="Cambria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ca-ES" sz="1600" err="1">
                <a:latin typeface="Cambria"/>
                <a:cs typeface="Arial"/>
              </a:rPr>
              <a:t>Making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sure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everyone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only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pays</a:t>
            </a:r>
            <a:r>
              <a:rPr lang="ca-ES" sz="1600" dirty="0">
                <a:latin typeface="Cambria"/>
                <a:cs typeface="Arial"/>
              </a:rPr>
              <a:t> for </a:t>
            </a:r>
            <a:r>
              <a:rPr lang="ca-ES" sz="1600" err="1">
                <a:latin typeface="Cambria"/>
                <a:cs typeface="Arial"/>
              </a:rPr>
              <a:t>what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they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actually</a:t>
            </a:r>
            <a:r>
              <a:rPr lang="ca-ES" sz="1600" dirty="0">
                <a:latin typeface="Cambria"/>
                <a:cs typeface="Arial"/>
              </a:rPr>
              <a:t> </a:t>
            </a:r>
            <a:r>
              <a:rPr lang="ca-ES" sz="1600" err="1">
                <a:latin typeface="Cambria"/>
                <a:cs typeface="Arial"/>
              </a:rPr>
              <a:t>consume</a:t>
            </a:r>
            <a:r>
              <a:rPr lang="ca-ES" sz="1600" dirty="0">
                <a:latin typeface="Cambria"/>
                <a:cs typeface="Arial"/>
              </a:rPr>
              <a:t>.</a:t>
            </a:r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8679213-4D4D-487C-9EFC-9A23E146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67" y="4507155"/>
            <a:ext cx="4022784" cy="16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01CB7-4C93-4EC4-8AEF-17763DF6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1622"/>
            <a:ext cx="10058400" cy="1005059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3 </a:t>
            </a:r>
            <a:r>
              <a:rPr lang="en-US">
                <a:cs typeface="Calibri Light"/>
              </a:rPr>
              <a:t>DATA MANAGEMENT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8243D-F82F-4451-B298-99F11CF0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latin typeface="Cambria"/>
                <a:cs typeface="Calibri"/>
              </a:rPr>
              <a:t>- Date &amp; Time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/>
                <a:cs typeface="Calibri"/>
              </a:rPr>
              <a:t>- </a:t>
            </a:r>
            <a:r>
              <a:rPr lang="ca" dirty="0" err="1">
                <a:latin typeface="Cambria"/>
                <a:cs typeface="Calibri"/>
              </a:rPr>
              <a:t>Active</a:t>
            </a:r>
            <a:r>
              <a:rPr lang="ca" dirty="0">
                <a:latin typeface="Cambria"/>
                <a:cs typeface="Calibri"/>
              </a:rPr>
              <a:t> </a:t>
            </a:r>
            <a:r>
              <a:rPr lang="ca" dirty="0" err="1">
                <a:latin typeface="Cambria"/>
                <a:cs typeface="Calibri"/>
              </a:rPr>
              <a:t>Power</a:t>
            </a:r>
            <a:r>
              <a:rPr lang="ca" dirty="0">
                <a:latin typeface="Cambria"/>
                <a:cs typeface="Calibri"/>
              </a:rPr>
              <a:t>, </a:t>
            </a:r>
            <a:r>
              <a:rPr lang="ca" dirty="0" err="1">
                <a:latin typeface="Cambria"/>
                <a:cs typeface="Calibri"/>
              </a:rPr>
              <a:t>Reactive</a:t>
            </a:r>
            <a:r>
              <a:rPr lang="ca" dirty="0">
                <a:latin typeface="Cambria"/>
                <a:cs typeface="Calibri"/>
              </a:rPr>
              <a:t> </a:t>
            </a:r>
            <a:r>
              <a:rPr lang="ca" dirty="0" err="1">
                <a:latin typeface="Cambria"/>
                <a:cs typeface="Calibri"/>
              </a:rPr>
              <a:t>power</a:t>
            </a:r>
            <a:r>
              <a:rPr lang="ca" dirty="0">
                <a:latin typeface="Cambria"/>
                <a:cs typeface="Calibri"/>
              </a:rPr>
              <a:t>, </a:t>
            </a:r>
            <a:endParaRPr lang="en-US" dirty="0">
              <a:latin typeface="Calibri" panose="020F0502020204030204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ca" dirty="0">
                <a:latin typeface="Cambria"/>
                <a:cs typeface="Calibri"/>
              </a:rPr>
              <a:t>   </a:t>
            </a:r>
            <a:r>
              <a:rPr lang="ca" dirty="0" err="1">
                <a:latin typeface="Cambria"/>
                <a:cs typeface="Calibri"/>
              </a:rPr>
              <a:t>Intensity</a:t>
            </a:r>
            <a:r>
              <a:rPr lang="ca" dirty="0">
                <a:latin typeface="Cambria"/>
                <a:cs typeface="Calibri"/>
              </a:rPr>
              <a:t> </a:t>
            </a:r>
            <a:r>
              <a:rPr lang="ca" dirty="0" err="1">
                <a:latin typeface="Cambria"/>
                <a:cs typeface="Calibri"/>
              </a:rPr>
              <a:t>and</a:t>
            </a:r>
            <a:r>
              <a:rPr lang="ca" dirty="0">
                <a:latin typeface="Cambria"/>
                <a:cs typeface="Calibri"/>
              </a:rPr>
              <a:t> </a:t>
            </a:r>
            <a:r>
              <a:rPr lang="ca" dirty="0" err="1">
                <a:latin typeface="Cambria"/>
                <a:cs typeface="Calibri"/>
              </a:rPr>
              <a:t>voltage</a:t>
            </a:r>
            <a:r>
              <a:rPr lang="ca" dirty="0">
                <a:latin typeface="Cambria"/>
                <a:cs typeface="Calibri"/>
              </a:rPr>
              <a:t>.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 </a:t>
            </a:r>
          </a:p>
          <a:p>
            <a:endParaRPr lang="en-US" dirty="0">
              <a:solidFill>
                <a:srgbClr val="231F20"/>
              </a:solidFill>
              <a:cs typeface="Calibri"/>
            </a:endParaRPr>
          </a:p>
          <a:p>
            <a:endParaRPr lang="en-US" dirty="0">
              <a:solidFill>
                <a:srgbClr val="231F20"/>
              </a:solidFill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A2BF2F7-9260-452A-9531-B8CCA913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12" y="2072031"/>
            <a:ext cx="1722408" cy="1619236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10907658-4201-4DB6-8E1C-4D75932E3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29" b="8088"/>
          <a:stretch/>
        </p:blipFill>
        <p:spPr>
          <a:xfrm>
            <a:off x="1245080" y="3695092"/>
            <a:ext cx="2049498" cy="1347676"/>
          </a:xfrm>
          <a:prstGeom prst="rect">
            <a:avLst/>
          </a:prstGeom>
        </p:spPr>
      </p:pic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B4E79843-3BF1-4E4E-8DE5-8763D1266F09}"/>
              </a:ext>
            </a:extLst>
          </p:cNvPr>
          <p:cNvSpPr/>
          <p:nvPr/>
        </p:nvSpPr>
        <p:spPr>
          <a:xfrm rot="14760000">
            <a:off x="3743879" y="2917529"/>
            <a:ext cx="517584" cy="1351471"/>
          </a:xfrm>
          <a:prstGeom prst="upArrow">
            <a:avLst/>
          </a:prstGeom>
          <a:solidFill>
            <a:schemeClr val="bg2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bg2">
                    <a:lumMod val="50000"/>
                  </a:schemeClr>
                </a:solidFill>
                <a:cs typeface="Calibri"/>
              </a:rPr>
              <a:t>1</a:t>
            </a:r>
          </a:p>
        </p:txBody>
      </p:sp>
      <p:pic>
        <p:nvPicPr>
          <p:cNvPr id="10" name="Imagen 10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AF4BCF5D-A49E-4FFF-9653-D0DD2C6D2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952" y="4316847"/>
            <a:ext cx="1176068" cy="1666366"/>
          </a:xfrm>
          <a:prstGeom prst="rect">
            <a:avLst/>
          </a:prstGeom>
        </p:spPr>
      </p:pic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9CECC341-07C3-4BAB-A0D4-3284C9CBC2B3}"/>
              </a:ext>
            </a:extLst>
          </p:cNvPr>
          <p:cNvSpPr/>
          <p:nvPr/>
        </p:nvSpPr>
        <p:spPr>
          <a:xfrm rot="13080000">
            <a:off x="4663081" y="3705487"/>
            <a:ext cx="546338" cy="954980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cs typeface="Calibri"/>
              </a:rPr>
              <a:t>2</a:t>
            </a:r>
            <a:endParaRPr lang="es-ES" sz="3600" dirty="0"/>
          </a:p>
        </p:txBody>
      </p:sp>
      <p:pic>
        <p:nvPicPr>
          <p:cNvPr id="17" name="Imagen 17">
            <a:extLst>
              <a:ext uri="{FF2B5EF4-FFF2-40B4-BE49-F238E27FC236}">
                <a16:creationId xmlns:a16="http://schemas.microsoft.com/office/drawing/2014/main" id="{3FF25416-CA60-4ECB-9AF6-DD07ADDD61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6" b="30208"/>
          <a:stretch/>
        </p:blipFill>
        <p:spPr>
          <a:xfrm>
            <a:off x="6402252" y="4773769"/>
            <a:ext cx="546601" cy="800438"/>
          </a:xfrm>
          <a:prstGeom prst="rect">
            <a:avLst/>
          </a:prstGeom>
        </p:spPr>
      </p:pic>
      <p:sp>
        <p:nvSpPr>
          <p:cNvPr id="19" name="Flecha: hacia arriba 18">
            <a:extLst>
              <a:ext uri="{FF2B5EF4-FFF2-40B4-BE49-F238E27FC236}">
                <a16:creationId xmlns:a16="http://schemas.microsoft.com/office/drawing/2014/main" id="{6F9C0E8C-A38C-46FE-9CD7-27378199AD4D}"/>
              </a:ext>
            </a:extLst>
          </p:cNvPr>
          <p:cNvSpPr/>
          <p:nvPr/>
        </p:nvSpPr>
        <p:spPr>
          <a:xfrm rot="9420000">
            <a:off x="5995622" y="3749698"/>
            <a:ext cx="488830" cy="1055621"/>
          </a:xfrm>
          <a:prstGeom prst="up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cs typeface="Calibri"/>
              </a:rPr>
              <a:t>3</a:t>
            </a:r>
          </a:p>
        </p:txBody>
      </p:sp>
      <p:pic>
        <p:nvPicPr>
          <p:cNvPr id="22" name="Imagen 22" descr="Imagen que contiene herramienta, llave inglesa&#10;&#10;Descripción generada con confianza alta">
            <a:extLst>
              <a:ext uri="{FF2B5EF4-FFF2-40B4-BE49-F238E27FC236}">
                <a16:creationId xmlns:a16="http://schemas.microsoft.com/office/drawing/2014/main" id="{7EC9DA00-23B2-4F98-93EC-D5F7F3543E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396" t="17204" r="3297" b="18279"/>
          <a:stretch/>
        </p:blipFill>
        <p:spPr>
          <a:xfrm>
            <a:off x="6313331" y="5545965"/>
            <a:ext cx="992807" cy="640484"/>
          </a:xfrm>
          <a:prstGeom prst="rect">
            <a:avLst/>
          </a:prstGeom>
        </p:spPr>
      </p:pic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26F8BFB-1A9A-4236-945F-B20590980DA6}"/>
              </a:ext>
            </a:extLst>
          </p:cNvPr>
          <p:cNvCxnSpPr/>
          <p:nvPr/>
        </p:nvCxnSpPr>
        <p:spPr>
          <a:xfrm>
            <a:off x="6729480" y="3139494"/>
            <a:ext cx="1891047" cy="603161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n 2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F8185909-0F87-469E-B2F3-432B23922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090" y="2744428"/>
            <a:ext cx="1251398" cy="961312"/>
          </a:xfrm>
          <a:prstGeom prst="rect">
            <a:avLst/>
          </a:prstGeom>
        </p:spPr>
      </p:pic>
      <p:pic>
        <p:nvPicPr>
          <p:cNvPr id="27" name="Imagen 27">
            <a:extLst>
              <a:ext uri="{FF2B5EF4-FFF2-40B4-BE49-F238E27FC236}">
                <a16:creationId xmlns:a16="http://schemas.microsoft.com/office/drawing/2014/main" id="{61D32AF0-AAFA-4D09-B94C-E0CE54580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9301" y="3806780"/>
            <a:ext cx="1444581" cy="14445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9AFFE5D-3937-471A-A0F7-C56AEAE95B98}"/>
              </a:ext>
            </a:extLst>
          </p:cNvPr>
          <p:cNvSpPr txBox="1"/>
          <p:nvPr/>
        </p:nvSpPr>
        <p:spPr>
          <a:xfrm>
            <a:off x="6665345" y="2725948"/>
            <a:ext cx="25850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latin typeface="Cambria"/>
                <a:cs typeface="Calibri"/>
              </a:rPr>
              <a:t>REMAINING  SOURCES</a:t>
            </a:r>
            <a:endParaRPr lang="es-ES" dirty="0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AE092826-8D0E-4093-9096-02AABCE1C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7796" y="4185249"/>
            <a:ext cx="787880" cy="7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3937-A674-4A7E-9D8B-76D23DBF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7245"/>
            <a:ext cx="10058400" cy="1120078"/>
          </a:xfrm>
        </p:spPr>
        <p:txBody>
          <a:bodyPr/>
          <a:lstStyle/>
          <a:p>
            <a:r>
              <a:rPr lang="es-ES" dirty="0">
                <a:cs typeface="Calibri Light"/>
              </a:rPr>
              <a:t>4 EXPLORATORY ANALYSIS</a:t>
            </a:r>
          </a:p>
        </p:txBody>
      </p:sp>
      <p:pic>
        <p:nvPicPr>
          <p:cNvPr id="6" name="Imagen 10" descr="Imagen que contiene mapa, percha, texto&#10;&#10;Descripción generada con confianza alta">
            <a:extLst>
              <a:ext uri="{FF2B5EF4-FFF2-40B4-BE49-F238E27FC236}">
                <a16:creationId xmlns:a16="http://schemas.microsoft.com/office/drawing/2014/main" id="{FB1FFF4E-AF28-46EC-A6A9-B44A7BA9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30" y="1841983"/>
            <a:ext cx="3612724" cy="2763164"/>
          </a:xfrm>
          <a:prstGeom prst="rect">
            <a:avLst/>
          </a:prstGeom>
        </p:spPr>
      </p:pic>
      <p:pic>
        <p:nvPicPr>
          <p:cNvPr id="5" name="Imagen 6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4811DDB6-FF00-46B2-8704-A627D99D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43" y="4639048"/>
            <a:ext cx="3692106" cy="1648694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2527FB-BF48-46CD-A7B8-4D5513A1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90889" cy="4339661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mbria"/>
                <a:cs typeface="Calibri"/>
              </a:rPr>
              <a:t>After an exploratory analysis of our data we saw some relevant factors: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mbria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sz="1800" b="1" dirty="0">
                <a:latin typeface="Cambria"/>
                <a:cs typeface="Calibri"/>
              </a:rPr>
              <a:t>Sub-meter 3 uses the most power</a:t>
            </a:r>
            <a:r>
              <a:rPr lang="en-US" sz="1800" dirty="0">
                <a:latin typeface="Cambria"/>
                <a:cs typeface="Calibri"/>
              </a:rPr>
              <a:t> (heater and air conditioner) </a:t>
            </a:r>
          </a:p>
          <a:p>
            <a:pPr marL="38354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sz="1400" i="1" dirty="0">
                <a:latin typeface="Cambria"/>
                <a:cs typeface="Calibri"/>
              </a:rPr>
              <a:t>may be a good idea to split  them into two different submeters.</a:t>
            </a:r>
            <a:endParaRPr lang="en-US" sz="1400" i="1" dirty="0"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sz="1800" dirty="0">
                <a:latin typeface="Cambria"/>
                <a:cs typeface="Calibri"/>
              </a:rPr>
              <a:t>Spikes during winter and weekends. </a:t>
            </a:r>
          </a:p>
          <a:p>
            <a:pPr marL="38354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sz="1400" i="1" dirty="0">
                <a:latin typeface="Cambria"/>
                <a:cs typeface="Calibri"/>
              </a:rPr>
              <a:t>May be the most interesting data frame to focus on how to save power..</a:t>
            </a:r>
            <a:endParaRPr lang="en-US" sz="1400" i="1" dirty="0">
              <a:latin typeface="Calibri"/>
              <a:cs typeface="Calibri"/>
            </a:endParaRPr>
          </a:p>
          <a:p>
            <a:pPr marL="285750" indent="-285750">
              <a:buFont typeface="Arial,Sans-Serif" panose="020F0502020204030204" pitchFamily="34" charset="0"/>
              <a:buChar char="•"/>
            </a:pPr>
            <a:r>
              <a:rPr lang="es-ES" sz="1800" dirty="0" err="1">
                <a:latin typeface="Cambria"/>
                <a:cs typeface="Calibri"/>
              </a:rPr>
              <a:t>Not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Submetered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power</a:t>
            </a:r>
            <a:r>
              <a:rPr lang="es-ES" sz="1800" dirty="0">
                <a:latin typeface="Cambria"/>
                <a:cs typeface="Calibri"/>
              </a:rPr>
              <a:t> </a:t>
            </a:r>
            <a:r>
              <a:rPr lang="es-ES" sz="1800" dirty="0" err="1">
                <a:latin typeface="Cambria"/>
                <a:cs typeface="Calibri"/>
              </a:rPr>
              <a:t>source</a:t>
            </a:r>
            <a:r>
              <a:rPr lang="es-ES" sz="1800" dirty="0">
                <a:latin typeface="Cambria"/>
                <a:cs typeface="Calibri"/>
              </a:rPr>
              <a:t> </a:t>
            </a:r>
            <a:r>
              <a:rPr lang="es-ES" sz="1800" dirty="0" err="1">
                <a:latin typeface="Cambria"/>
                <a:cs typeface="Calibri"/>
              </a:rPr>
              <a:t>not</a:t>
            </a:r>
            <a:r>
              <a:rPr lang="es-ES" sz="1800" dirty="0">
                <a:latin typeface="Cambria"/>
                <a:cs typeface="Calibri"/>
              </a:rPr>
              <a:t> </a:t>
            </a:r>
            <a:r>
              <a:rPr lang="es-ES" sz="1800" dirty="0" err="1">
                <a:latin typeface="Cambria"/>
                <a:cs typeface="Calibri"/>
              </a:rPr>
              <a:t>specified</a:t>
            </a:r>
            <a:r>
              <a:rPr lang="es-ES" sz="1800" dirty="0">
                <a:latin typeface="Cambria"/>
                <a:cs typeface="Calibri"/>
              </a:rPr>
              <a:t>, </a:t>
            </a:r>
            <a:r>
              <a:rPr lang="es-ES" sz="1800" dirty="0" err="1">
                <a:latin typeface="Cambria"/>
                <a:cs typeface="Calibri"/>
              </a:rPr>
              <a:t>but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it's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shown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to</a:t>
            </a:r>
            <a:r>
              <a:rPr lang="es-ES" sz="1800" dirty="0">
                <a:latin typeface="Cambria"/>
                <a:cs typeface="Calibri"/>
              </a:rPr>
              <a:t> be </a:t>
            </a:r>
            <a:r>
              <a:rPr lang="es-ES" sz="1800" dirty="0" err="1">
                <a:latin typeface="Cambria"/>
                <a:cs typeface="Calibri"/>
              </a:rPr>
              <a:t>very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high</a:t>
            </a:r>
            <a:r>
              <a:rPr lang="es-ES" sz="1800" dirty="0">
                <a:latin typeface="Cambria"/>
                <a:cs typeface="Calibri"/>
              </a:rPr>
              <a:t>.</a:t>
            </a:r>
            <a:endParaRPr lang="en-US" sz="1800" dirty="0">
              <a:latin typeface="Cambria"/>
              <a:cs typeface="Calibri"/>
            </a:endParaRPr>
          </a:p>
          <a:p>
            <a:pPr marL="285750" indent="-285750">
              <a:buFont typeface="Arial,Sans-Serif" panose="020F0502020204030204" pitchFamily="34" charset="0"/>
              <a:buChar char="•"/>
            </a:pPr>
            <a:r>
              <a:rPr lang="en-US" sz="1800" dirty="0">
                <a:latin typeface="Cambria"/>
                <a:cs typeface="Calibri"/>
              </a:rPr>
              <a:t>Knowing the </a:t>
            </a:r>
            <a:r>
              <a:rPr lang="en-US" sz="1800" err="1">
                <a:latin typeface="Cambria"/>
                <a:cs typeface="Calibri"/>
              </a:rPr>
              <a:t>electricty</a:t>
            </a:r>
            <a:r>
              <a:rPr lang="en-US" sz="1800" dirty="0">
                <a:latin typeface="Cambria"/>
                <a:cs typeface="Calibri"/>
              </a:rPr>
              <a:t> bill rate we can show the money spent (monthly, weekly...).</a:t>
            </a:r>
          </a:p>
          <a:p>
            <a:pPr marL="285750" indent="-285750">
              <a:buFont typeface="Arial,Sans-Serif" panose="020F0502020204030204" pitchFamily="34" charset="0"/>
              <a:buChar char="•"/>
            </a:pPr>
            <a:r>
              <a:rPr lang="es-ES" sz="1800" dirty="0" err="1">
                <a:latin typeface="Cambria"/>
                <a:cs typeface="Calibri"/>
              </a:rPr>
              <a:t>Some</a:t>
            </a:r>
            <a:r>
              <a:rPr lang="es-ES" sz="1800" dirty="0">
                <a:latin typeface="Cambria"/>
                <a:cs typeface="Calibri"/>
              </a:rPr>
              <a:t> data </a:t>
            </a:r>
            <a:r>
              <a:rPr lang="es-ES" sz="1800" dirty="0" err="1">
                <a:latin typeface="Cambria"/>
                <a:cs typeface="Calibri"/>
              </a:rPr>
              <a:t>is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unavailable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due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power</a:t>
            </a:r>
            <a:r>
              <a:rPr lang="es-ES" sz="1800" dirty="0">
                <a:latin typeface="Cambria"/>
                <a:cs typeface="Calibri"/>
              </a:rPr>
              <a:t> </a:t>
            </a:r>
            <a:r>
              <a:rPr lang="es-ES" sz="1800" dirty="0" err="1">
                <a:latin typeface="Cambria"/>
                <a:cs typeface="Calibri"/>
              </a:rPr>
              <a:t>outages</a:t>
            </a:r>
            <a:r>
              <a:rPr lang="es-ES" sz="1800" dirty="0">
                <a:latin typeface="Cambria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 sz="1800" dirty="0">
              <a:latin typeface="Cambria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ca" sz="1500" i="1" dirty="0">
              <a:latin typeface="Cambria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Initial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analysis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based</a:t>
            </a:r>
            <a:r>
              <a:rPr lang="ca" sz="1500" i="1" dirty="0">
                <a:latin typeface="Cambria"/>
                <a:cs typeface="Calibri"/>
              </a:rPr>
              <a:t> on a single </a:t>
            </a:r>
            <a:r>
              <a:rPr lang="ca" sz="1500" i="1" dirty="0" err="1">
                <a:latin typeface="Cambria"/>
                <a:cs typeface="Calibri"/>
              </a:rPr>
              <a:t>households</a:t>
            </a:r>
            <a:r>
              <a:rPr lang="ca" sz="1500" i="1" dirty="0">
                <a:latin typeface="Cambria"/>
                <a:cs typeface="Calibri"/>
              </a:rPr>
              <a:t>,  for </a:t>
            </a:r>
            <a:r>
              <a:rPr lang="ca" sz="1500" i="1" dirty="0" err="1">
                <a:latin typeface="Cambria"/>
                <a:cs typeface="Calibri"/>
              </a:rPr>
              <a:t>an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intensive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analysis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towards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city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building</a:t>
            </a:r>
            <a:r>
              <a:rPr lang="ca" sz="1500" i="1" dirty="0">
                <a:latin typeface="Cambria"/>
                <a:cs typeface="Calibri"/>
              </a:rPr>
              <a:t> </a:t>
            </a:r>
            <a:r>
              <a:rPr lang="ca" sz="1500" i="1" dirty="0" err="1">
                <a:latin typeface="Cambria"/>
                <a:cs typeface="Calibri"/>
              </a:rPr>
              <a:t>should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consider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diferentt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measurement</a:t>
            </a:r>
            <a:r>
              <a:rPr lang="ca" sz="1500" i="1" dirty="0">
                <a:latin typeface="Cambria"/>
                <a:cs typeface="Calibri"/>
              </a:rPr>
              <a:t> </a:t>
            </a:r>
            <a:r>
              <a:rPr lang="ca" sz="1500" i="1" dirty="0" err="1">
                <a:latin typeface="Cambria"/>
                <a:cs typeface="Calibri"/>
              </a:rPr>
              <a:t>approach</a:t>
            </a:r>
            <a:r>
              <a:rPr lang="ca" sz="1500" i="1" dirty="0">
                <a:latin typeface="Cambria"/>
                <a:cs typeface="Calibri"/>
              </a:rPr>
              <a:t>.</a:t>
            </a:r>
            <a:endParaRPr lang="es-ES" sz="1500" dirty="0">
              <a:cs typeface="Calibri"/>
            </a:endParaRPr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9BD3844E-32F2-434A-B22A-4B6F2DC8A247}"/>
              </a:ext>
            </a:extLst>
          </p:cNvPr>
          <p:cNvSpPr/>
          <p:nvPr/>
        </p:nvSpPr>
        <p:spPr>
          <a:xfrm>
            <a:off x="10824879" y="2696955"/>
            <a:ext cx="977660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Total</a:t>
            </a:r>
            <a:endParaRPr lang="es-ES" dirty="0"/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810358E6-8DD5-4E07-9EF4-5ABBECB5707F}"/>
              </a:ext>
            </a:extLst>
          </p:cNvPr>
          <p:cNvSpPr/>
          <p:nvPr/>
        </p:nvSpPr>
        <p:spPr>
          <a:xfrm>
            <a:off x="10824877" y="3329558"/>
            <a:ext cx="977660" cy="38818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No SM</a:t>
            </a:r>
            <a:endParaRPr lang="es-ES" dirty="0"/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C8F92239-7A0D-41EF-8025-FC981F1527C4}"/>
              </a:ext>
            </a:extLst>
          </p:cNvPr>
          <p:cNvSpPr/>
          <p:nvPr/>
        </p:nvSpPr>
        <p:spPr>
          <a:xfrm>
            <a:off x="10824876" y="3674614"/>
            <a:ext cx="977660" cy="38818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cs typeface="Calibri"/>
              </a:rPr>
              <a:t>SM3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Flecha: hacia la izquierda 14">
            <a:extLst>
              <a:ext uri="{FF2B5EF4-FFF2-40B4-BE49-F238E27FC236}">
                <a16:creationId xmlns:a16="http://schemas.microsoft.com/office/drawing/2014/main" id="{F4C4D012-298F-43D5-B43C-235E494CC490}"/>
              </a:ext>
            </a:extLst>
          </p:cNvPr>
          <p:cNvSpPr/>
          <p:nvPr/>
        </p:nvSpPr>
        <p:spPr>
          <a:xfrm>
            <a:off x="10824875" y="4105934"/>
            <a:ext cx="977660" cy="388189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cs typeface="Calibri"/>
              </a:rPr>
              <a:t>SM1&amp;2</a:t>
            </a:r>
          </a:p>
        </p:txBody>
      </p:sp>
    </p:spTree>
    <p:extLst>
      <p:ext uri="{BB962C8B-B14F-4D97-AF65-F5344CB8AC3E}">
        <p14:creationId xmlns:p14="http://schemas.microsoft.com/office/powerpoint/2010/main" val="14681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3937-A674-4A7E-9D8B-76D23DBF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7245"/>
            <a:ext cx="10058400" cy="1120078"/>
          </a:xfrm>
        </p:spPr>
        <p:txBody>
          <a:bodyPr/>
          <a:lstStyle/>
          <a:p>
            <a:r>
              <a:rPr lang="es-ES" dirty="0">
                <a:cs typeface="Calibri Light"/>
              </a:rPr>
              <a:t>5 OUR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ADAE1-11F8-41CE-8387-34A2815C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90362" cy="123415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400" dirty="0">
              <a:cs typeface="Calibri" panose="020F0502020204030204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>
              <a:cs typeface="Calibri"/>
            </a:endParaRPr>
          </a:p>
          <a:p>
            <a:endParaRPr lang="es-ES" sz="240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D1A90E-088E-4ACC-AD3A-5E04649FC00A}"/>
              </a:ext>
            </a:extLst>
          </p:cNvPr>
          <p:cNvSpPr txBox="1"/>
          <p:nvPr/>
        </p:nvSpPr>
        <p:spPr>
          <a:xfrm>
            <a:off x="756250" y="2035834"/>
            <a:ext cx="10535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mbria"/>
              </a:rPr>
              <a:t>Using R-Shiny or similar tools we can implement a very </a:t>
            </a:r>
            <a:r>
              <a:rPr lang="en-US" err="1">
                <a:latin typeface="Cambria"/>
              </a:rPr>
              <a:t>accesible</a:t>
            </a:r>
            <a:r>
              <a:rPr lang="en-US" dirty="0">
                <a:latin typeface="Cambria"/>
              </a:rPr>
              <a:t> dashboard for the householder:</a:t>
            </a:r>
            <a:br>
              <a:rPr lang="en-US" dirty="0">
                <a:latin typeface="Cambria"/>
              </a:rPr>
            </a:br>
            <a:br>
              <a:rPr lang="en-US" dirty="0">
                <a:latin typeface="Cambria"/>
              </a:rPr>
            </a:br>
            <a:endParaRPr lang="en-US">
              <a:latin typeface="Open Sans"/>
              <a:cs typeface="Calibri"/>
            </a:endParaRPr>
          </a:p>
        </p:txBody>
      </p:sp>
      <p:pic>
        <p:nvPicPr>
          <p:cNvPr id="5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4161BA1F-1C6C-4A0A-85FD-CB4E5E560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67" y="2462308"/>
            <a:ext cx="4556974" cy="3296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7C42E4-A0E8-4316-A378-D6097EE785E3}"/>
              </a:ext>
            </a:extLst>
          </p:cNvPr>
          <p:cNvSpPr txBox="1"/>
          <p:nvPr/>
        </p:nvSpPr>
        <p:spPr>
          <a:xfrm>
            <a:off x="1010992" y="5711780"/>
            <a:ext cx="46106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i="1"/>
              <a:t>(Rshiny sample image, final design may change)</a:t>
            </a:r>
            <a:endParaRPr lang="es-ES" sz="1200" i="1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0C424C-21FC-4BB0-B454-ACE24A043482}"/>
              </a:ext>
            </a:extLst>
          </p:cNvPr>
          <p:cNvSpPr txBox="1"/>
          <p:nvPr/>
        </p:nvSpPr>
        <p:spPr>
          <a:xfrm>
            <a:off x="5704402" y="2495416"/>
            <a:ext cx="5340439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latin typeface="Cambria"/>
              </a:rPr>
              <a:t>Our</a:t>
            </a:r>
            <a:r>
              <a:rPr lang="es-ES" dirty="0">
                <a:latin typeface="Cambria"/>
              </a:rPr>
              <a:t> interface </a:t>
            </a:r>
            <a:r>
              <a:rPr lang="es-ES" dirty="0" err="1">
                <a:latin typeface="Cambria"/>
              </a:rPr>
              <a:t>will</a:t>
            </a:r>
            <a:r>
              <a:rPr lang="es-ES" dirty="0">
                <a:latin typeface="Cambria"/>
              </a:rPr>
              <a:t> </a:t>
            </a:r>
            <a:r>
              <a:rPr lang="es-ES" dirty="0" err="1">
                <a:latin typeface="Cambria"/>
              </a:rPr>
              <a:t>contain</a:t>
            </a:r>
            <a:r>
              <a:rPr lang="es-ES" dirty="0">
                <a:latin typeface="Cambria"/>
              </a:rPr>
              <a:t>:</a:t>
            </a:r>
          </a:p>
          <a:p>
            <a:endParaRPr lang="es-ES" dirty="0">
              <a:latin typeface="Cambria"/>
              <a:cs typeface="Calibri"/>
            </a:endParaRPr>
          </a:p>
          <a:p>
            <a:r>
              <a:rPr lang="es-ES" dirty="0">
                <a:latin typeface="Cambria"/>
                <a:cs typeface="Calibri"/>
              </a:rPr>
              <a:t>- Easy </a:t>
            </a:r>
            <a:r>
              <a:rPr lang="es-ES" dirty="0" err="1">
                <a:latin typeface="Cambria"/>
                <a:cs typeface="Calibri"/>
              </a:rPr>
              <a:t>to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read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statistics</a:t>
            </a:r>
            <a:r>
              <a:rPr lang="es-ES" dirty="0">
                <a:latin typeface="Cambria"/>
                <a:cs typeface="Calibri"/>
              </a:rPr>
              <a:t> and </a:t>
            </a:r>
            <a:r>
              <a:rPr lang="es-ES" dirty="0" err="1">
                <a:latin typeface="Cambria"/>
                <a:cs typeface="Calibri"/>
              </a:rPr>
              <a:t>graphs</a:t>
            </a:r>
            <a:endParaRPr lang="es-ES">
              <a:latin typeface="Cambria"/>
              <a:cs typeface="Calibri"/>
            </a:endParaRPr>
          </a:p>
          <a:p>
            <a:r>
              <a:rPr lang="es-ES" dirty="0">
                <a:latin typeface="Cambria"/>
                <a:cs typeface="Calibri"/>
              </a:rPr>
              <a:t>   </a:t>
            </a:r>
            <a:r>
              <a:rPr lang="es-ES" sz="1200" dirty="0">
                <a:latin typeface="Cambria"/>
                <a:cs typeface="Calibri"/>
              </a:rPr>
              <a:t>   Also including conversion to €/kW </a:t>
            </a:r>
            <a:r>
              <a:rPr lang="es-ES" sz="1200" dirty="0" err="1">
                <a:latin typeface="Cambria"/>
                <a:cs typeface="Calibri"/>
              </a:rPr>
              <a:t>according</a:t>
            </a:r>
            <a:r>
              <a:rPr lang="es-ES" sz="1200" dirty="0">
                <a:latin typeface="Cambria"/>
                <a:cs typeface="Calibri"/>
              </a:rPr>
              <a:t> </a:t>
            </a:r>
            <a:r>
              <a:rPr lang="es-ES" sz="1200" dirty="0" err="1">
                <a:latin typeface="Cambria"/>
                <a:cs typeface="Calibri"/>
              </a:rPr>
              <a:t>to</a:t>
            </a:r>
            <a:r>
              <a:rPr lang="es-ES" sz="1200" dirty="0">
                <a:latin typeface="Cambria"/>
                <a:cs typeface="Calibri"/>
              </a:rPr>
              <a:t> </a:t>
            </a:r>
            <a:r>
              <a:rPr lang="es-ES" sz="1200" dirty="0" err="1">
                <a:latin typeface="Cambria"/>
                <a:cs typeface="Calibri"/>
              </a:rPr>
              <a:t>the</a:t>
            </a:r>
            <a:r>
              <a:rPr lang="es-ES" sz="1200" dirty="0">
                <a:latin typeface="Cambria"/>
                <a:cs typeface="Calibri"/>
              </a:rPr>
              <a:t> </a:t>
            </a:r>
            <a:r>
              <a:rPr lang="es-ES" sz="1200" dirty="0" err="1">
                <a:latin typeface="Cambria"/>
                <a:cs typeface="Calibri"/>
              </a:rPr>
              <a:t>hired</a:t>
            </a:r>
            <a:r>
              <a:rPr lang="es-ES" sz="1200" dirty="0">
                <a:latin typeface="Cambria"/>
                <a:cs typeface="Calibri"/>
              </a:rPr>
              <a:t> </a:t>
            </a:r>
            <a:r>
              <a:rPr lang="es-ES" sz="1200" dirty="0" err="1">
                <a:latin typeface="Cambria"/>
                <a:cs typeface="Calibri"/>
              </a:rPr>
              <a:t>company</a:t>
            </a:r>
            <a:r>
              <a:rPr lang="es-ES" sz="1200" dirty="0">
                <a:latin typeface="Cambria"/>
                <a:cs typeface="Calibri"/>
              </a:rPr>
              <a:t> </a:t>
            </a:r>
            <a:r>
              <a:rPr lang="es-ES" sz="1200" dirty="0" err="1">
                <a:latin typeface="Cambria"/>
                <a:cs typeface="Calibri"/>
              </a:rPr>
              <a:t>rate</a:t>
            </a:r>
            <a:r>
              <a:rPr lang="es-ES" sz="1200" dirty="0">
                <a:latin typeface="Cambria"/>
                <a:cs typeface="Calibri"/>
              </a:rPr>
              <a:t>.</a:t>
            </a:r>
          </a:p>
          <a:p>
            <a:endParaRPr lang="es-ES" dirty="0">
              <a:latin typeface="Cambria"/>
              <a:cs typeface="Calibri"/>
            </a:endParaRPr>
          </a:p>
          <a:p>
            <a:r>
              <a:rPr lang="es-ES" dirty="0">
                <a:latin typeface="Cambria"/>
                <a:cs typeface="Calibri"/>
              </a:rPr>
              <a:t>- </a:t>
            </a:r>
            <a:r>
              <a:rPr lang="es-ES" dirty="0" err="1">
                <a:latin typeface="Cambria"/>
                <a:cs typeface="Calibri"/>
              </a:rPr>
              <a:t>Power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consumption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by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any</a:t>
            </a:r>
            <a:r>
              <a:rPr lang="es-ES" dirty="0">
                <a:latin typeface="Cambria"/>
                <a:cs typeface="Calibri"/>
              </a:rPr>
              <a:t> time </a:t>
            </a:r>
            <a:r>
              <a:rPr lang="es-ES" dirty="0" err="1">
                <a:latin typeface="Cambria"/>
                <a:cs typeface="Calibri"/>
              </a:rPr>
              <a:t>frame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available</a:t>
            </a:r>
            <a:endParaRPr lang="es-ES">
              <a:latin typeface="Cambria"/>
              <a:cs typeface="Calibri"/>
            </a:endParaRPr>
          </a:p>
          <a:p>
            <a:r>
              <a:rPr lang="es-ES" dirty="0">
                <a:latin typeface="Cambria"/>
                <a:cs typeface="Calibri"/>
              </a:rPr>
              <a:t>     </a:t>
            </a:r>
            <a:r>
              <a:rPr lang="es-ES" sz="1200" dirty="0" err="1">
                <a:latin typeface="Cambria"/>
                <a:cs typeface="Calibri"/>
              </a:rPr>
              <a:t>Yearly</a:t>
            </a:r>
            <a:r>
              <a:rPr lang="es-ES" sz="1200" dirty="0">
                <a:latin typeface="Cambria"/>
                <a:cs typeface="Calibri"/>
              </a:rPr>
              <a:t>, </a:t>
            </a:r>
            <a:r>
              <a:rPr lang="es-ES" sz="1200" dirty="0" err="1">
                <a:latin typeface="Cambria"/>
                <a:cs typeface="Calibri"/>
              </a:rPr>
              <a:t>monthly</a:t>
            </a:r>
            <a:r>
              <a:rPr lang="es-ES" sz="1200" dirty="0">
                <a:latin typeface="Cambria"/>
                <a:cs typeface="Calibri"/>
              </a:rPr>
              <a:t>, </a:t>
            </a:r>
            <a:r>
              <a:rPr lang="es-ES" sz="1200" dirty="0" err="1">
                <a:latin typeface="Cambria"/>
                <a:cs typeface="Calibri"/>
              </a:rPr>
              <a:t>weekly</a:t>
            </a:r>
            <a:r>
              <a:rPr lang="es-ES" sz="1200" dirty="0">
                <a:latin typeface="Cambria"/>
                <a:cs typeface="Calibri"/>
              </a:rPr>
              <a:t>, </a:t>
            </a:r>
            <a:r>
              <a:rPr lang="es-ES" sz="1200" dirty="0" err="1">
                <a:latin typeface="Cambria"/>
                <a:cs typeface="Calibri"/>
              </a:rPr>
              <a:t>daily</a:t>
            </a:r>
            <a:r>
              <a:rPr lang="es-ES" sz="1200" dirty="0">
                <a:latin typeface="Cambria"/>
                <a:cs typeface="Calibri"/>
              </a:rPr>
              <a:t>....</a:t>
            </a:r>
          </a:p>
          <a:p>
            <a:endParaRPr lang="es-ES" dirty="0">
              <a:latin typeface="Cambria"/>
              <a:cs typeface="Calibri"/>
            </a:endParaRPr>
          </a:p>
          <a:p>
            <a:r>
              <a:rPr lang="es-ES" dirty="0">
                <a:latin typeface="Cambria"/>
                <a:cs typeface="Calibri"/>
              </a:rPr>
              <a:t>- </a:t>
            </a:r>
            <a:r>
              <a:rPr lang="es-ES" dirty="0" err="1">
                <a:latin typeface="Cambria"/>
                <a:cs typeface="Calibri"/>
              </a:rPr>
              <a:t>Power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consumption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according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to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the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submetering</a:t>
            </a:r>
            <a:r>
              <a:rPr lang="es-ES" dirty="0">
                <a:latin typeface="Cambria"/>
                <a:cs typeface="Calibri"/>
              </a:rPr>
              <a:t> </a:t>
            </a:r>
          </a:p>
          <a:p>
            <a:r>
              <a:rPr lang="es-ES" sz="1200" dirty="0">
                <a:latin typeface="Cambria"/>
                <a:cs typeface="Calibri"/>
              </a:rPr>
              <a:t>        </a:t>
            </a:r>
            <a:r>
              <a:rPr lang="es-ES" sz="1200" dirty="0" err="1">
                <a:latin typeface="Cambria"/>
                <a:cs typeface="Calibri"/>
              </a:rPr>
              <a:t>Kitchen</a:t>
            </a:r>
            <a:r>
              <a:rPr lang="es-ES" sz="1200" dirty="0">
                <a:latin typeface="Cambria"/>
                <a:cs typeface="Calibri"/>
              </a:rPr>
              <a:t>, </a:t>
            </a:r>
            <a:r>
              <a:rPr lang="es-ES" sz="1200" dirty="0" err="1">
                <a:latin typeface="Cambria"/>
                <a:cs typeface="Calibri"/>
              </a:rPr>
              <a:t>laundry</a:t>
            </a:r>
            <a:r>
              <a:rPr lang="es-ES" sz="1200" dirty="0">
                <a:latin typeface="Cambria"/>
                <a:cs typeface="Calibri"/>
              </a:rPr>
              <a:t> </a:t>
            </a:r>
            <a:r>
              <a:rPr lang="es-ES" sz="1200" dirty="0" err="1">
                <a:latin typeface="Cambria"/>
                <a:cs typeface="Calibri"/>
              </a:rPr>
              <a:t>room</a:t>
            </a:r>
            <a:r>
              <a:rPr lang="es-ES" sz="1200" dirty="0">
                <a:latin typeface="Cambria"/>
                <a:cs typeface="Calibri"/>
              </a:rPr>
              <a:t>...</a:t>
            </a:r>
          </a:p>
          <a:p>
            <a:endParaRPr lang="es-ES" sz="1200" dirty="0">
              <a:latin typeface="Cambria"/>
              <a:cs typeface="Calibri"/>
            </a:endParaRPr>
          </a:p>
          <a:p>
            <a:r>
              <a:rPr lang="es-ES" dirty="0">
                <a:latin typeface="Cambria"/>
                <a:cs typeface="Calibri"/>
              </a:rPr>
              <a:t>- Smartphone and </a:t>
            </a:r>
            <a:r>
              <a:rPr lang="es-ES" dirty="0" err="1">
                <a:latin typeface="Cambria"/>
                <a:cs typeface="Calibri"/>
              </a:rPr>
              <a:t>computer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compatibilty</a:t>
            </a:r>
            <a:endParaRPr lang="es-ES">
              <a:latin typeface="Cambria"/>
              <a:cs typeface="Calibri"/>
            </a:endParaRPr>
          </a:p>
          <a:p>
            <a:r>
              <a:rPr lang="es-ES" dirty="0">
                <a:latin typeface="Cambria"/>
                <a:cs typeface="Calibri"/>
              </a:rPr>
              <a:t>      </a:t>
            </a:r>
            <a:r>
              <a:rPr lang="es-ES" sz="1200" dirty="0" err="1">
                <a:latin typeface="Cambria"/>
                <a:cs typeface="Calibri"/>
              </a:rPr>
              <a:t>Check</a:t>
            </a:r>
            <a:r>
              <a:rPr lang="es-ES" sz="1200" dirty="0">
                <a:latin typeface="Cambria"/>
                <a:cs typeface="Calibri"/>
              </a:rPr>
              <a:t> </a:t>
            </a:r>
            <a:r>
              <a:rPr lang="es-ES" sz="1200" dirty="0" err="1">
                <a:latin typeface="Cambria"/>
                <a:cs typeface="Calibri"/>
              </a:rPr>
              <a:t>your</a:t>
            </a:r>
            <a:r>
              <a:rPr lang="es-ES" sz="1200" dirty="0">
                <a:latin typeface="Cambria"/>
                <a:cs typeface="Calibri"/>
              </a:rPr>
              <a:t> </a:t>
            </a:r>
            <a:r>
              <a:rPr lang="es-ES" sz="1200" dirty="0" err="1">
                <a:latin typeface="Cambria"/>
                <a:cs typeface="Calibri"/>
              </a:rPr>
              <a:t>information</a:t>
            </a:r>
            <a:r>
              <a:rPr lang="es-ES" sz="1200" dirty="0">
                <a:latin typeface="Cambria"/>
                <a:cs typeface="Calibri"/>
              </a:rPr>
              <a:t> </a:t>
            </a:r>
            <a:r>
              <a:rPr lang="es-ES" sz="1200" dirty="0" err="1">
                <a:latin typeface="Cambria"/>
                <a:cs typeface="Calibri"/>
              </a:rPr>
              <a:t>anytime</a:t>
            </a:r>
            <a:r>
              <a:rPr lang="es-ES" sz="1200" dirty="0">
                <a:latin typeface="Cambria"/>
                <a:cs typeface="Calibri"/>
              </a:rPr>
              <a:t>, </a:t>
            </a:r>
            <a:r>
              <a:rPr lang="es-ES" sz="1200" dirty="0" err="1">
                <a:latin typeface="Cambria"/>
                <a:cs typeface="Calibri"/>
              </a:rPr>
              <a:t>anywhere</a:t>
            </a:r>
            <a:r>
              <a:rPr lang="es-ES" sz="1200" dirty="0">
                <a:latin typeface="Cambria"/>
                <a:cs typeface="Calibri"/>
              </a:rPr>
              <a:t>.</a:t>
            </a:r>
          </a:p>
          <a:p>
            <a:r>
              <a:rPr lang="es-ES" dirty="0">
                <a:cs typeface="Calibri"/>
              </a:rPr>
              <a:t>- </a:t>
            </a:r>
            <a:r>
              <a:rPr lang="es-ES" dirty="0" err="1">
                <a:latin typeface="Cambria"/>
                <a:cs typeface="Calibri"/>
              </a:rPr>
              <a:t>Anomaly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detection</a:t>
            </a:r>
            <a:r>
              <a:rPr lang="es-ES" dirty="0">
                <a:latin typeface="Cambria"/>
                <a:cs typeface="Calibri"/>
              </a:rPr>
              <a:t> -&gt; </a:t>
            </a:r>
            <a:r>
              <a:rPr lang="es-ES" dirty="0" err="1">
                <a:latin typeface="Cambria"/>
                <a:cs typeface="Calibri"/>
              </a:rPr>
              <a:t>Instant</a:t>
            </a:r>
            <a:r>
              <a:rPr lang="es-ES" dirty="0">
                <a:latin typeface="Cambria"/>
                <a:cs typeface="Calibri"/>
              </a:rPr>
              <a:t> </a:t>
            </a:r>
            <a:r>
              <a:rPr lang="es-ES" dirty="0" err="1">
                <a:latin typeface="Cambria"/>
                <a:cs typeface="Calibri"/>
              </a:rPr>
              <a:t>Notification</a:t>
            </a:r>
          </a:p>
          <a:p>
            <a:r>
              <a:rPr lang="es-ES" sz="1200" dirty="0">
                <a:cs typeface="Calibri"/>
              </a:rPr>
              <a:t>         </a:t>
            </a:r>
            <a:r>
              <a:rPr lang="es-ES" sz="1200" dirty="0" err="1">
                <a:cs typeface="Calibri"/>
              </a:rPr>
              <a:t>Power</a:t>
            </a:r>
            <a:r>
              <a:rPr lang="es-ES" sz="1200" dirty="0">
                <a:cs typeface="Calibri"/>
              </a:rPr>
              <a:t> </a:t>
            </a:r>
            <a:r>
              <a:rPr lang="es-ES" sz="1200" dirty="0" err="1">
                <a:cs typeface="Calibri"/>
              </a:rPr>
              <a:t>spikes</a:t>
            </a:r>
            <a:r>
              <a:rPr lang="es-ES" sz="1200" dirty="0">
                <a:cs typeface="Calibri"/>
              </a:rPr>
              <a:t>, </a:t>
            </a:r>
            <a:r>
              <a:rPr lang="es-ES" sz="1200" dirty="0" err="1">
                <a:cs typeface="Calibri"/>
              </a:rPr>
              <a:t>shortages</a:t>
            </a:r>
            <a:r>
              <a:rPr lang="es-ES" sz="1200" dirty="0">
                <a:cs typeface="Calibri"/>
              </a:rPr>
              <a:t>, </a:t>
            </a:r>
            <a:r>
              <a:rPr lang="es-ES" sz="1200" dirty="0" err="1">
                <a:cs typeface="Calibri"/>
              </a:rPr>
              <a:t>manipulation</a:t>
            </a:r>
            <a:r>
              <a:rPr lang="es-ES" sz="1200" dirty="0">
                <a:cs typeface="Calibri"/>
              </a:rPr>
              <a:t> ...</a:t>
            </a:r>
          </a:p>
          <a:p>
            <a:r>
              <a:rPr lang="es-ES" sz="1200" dirty="0">
                <a:cs typeface="Calibri"/>
              </a:rPr>
              <a:t>       </a:t>
            </a:r>
          </a:p>
          <a:p>
            <a:r>
              <a:rPr lang="es-ES" sz="1200" dirty="0">
                <a:cs typeface="Calibri"/>
              </a:rPr>
              <a:t>       </a:t>
            </a:r>
          </a:p>
          <a:p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93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3937-A674-4A7E-9D8B-76D23DBF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7245"/>
            <a:ext cx="10058400" cy="1120078"/>
          </a:xfrm>
        </p:spPr>
        <p:txBody>
          <a:bodyPr/>
          <a:lstStyle/>
          <a:p>
            <a:r>
              <a:rPr lang="es-ES" dirty="0">
                <a:cs typeface="Calibri Light"/>
              </a:rPr>
              <a:t>5 OUR PROJECT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D1A90E-088E-4ACC-AD3A-5E04649FC00A}"/>
              </a:ext>
            </a:extLst>
          </p:cNvPr>
          <p:cNvSpPr txBox="1"/>
          <p:nvPr/>
        </p:nvSpPr>
        <p:spPr>
          <a:xfrm>
            <a:off x="669986" y="1848928"/>
            <a:ext cx="105357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mbria"/>
                <a:ea typeface="Cambria"/>
              </a:rPr>
              <a:t>Visualization Samples</a:t>
            </a:r>
          </a:p>
          <a:p>
            <a:endParaRPr lang="en-US" dirty="0">
              <a:latin typeface="Cambria"/>
              <a:ea typeface="Cambria"/>
            </a:endParaRPr>
          </a:p>
          <a:p>
            <a:r>
              <a:rPr lang="en-US" dirty="0">
                <a:latin typeface="Cambria"/>
                <a:ea typeface="Cambria"/>
              </a:rPr>
              <a:t>By hour:     </a:t>
            </a:r>
            <a:r>
              <a:rPr lang="en-US" dirty="0">
                <a:latin typeface="Open Sans"/>
              </a:rPr>
              <a:t>                                                              </a:t>
            </a:r>
          </a:p>
          <a:p>
            <a:endParaRPr lang="en-US" dirty="0">
              <a:latin typeface="Open Sans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2E8B958C-CC9E-4D8B-B69E-52555462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4" y="2689969"/>
            <a:ext cx="4600107" cy="3007528"/>
          </a:xfrm>
          <a:prstGeom prst="rect">
            <a:avLst/>
          </a:prstGeom>
        </p:spPr>
      </p:pic>
      <p:pic>
        <p:nvPicPr>
          <p:cNvPr id="5" name="Imagen 6">
            <a:extLst>
              <a:ext uri="{FF2B5EF4-FFF2-40B4-BE49-F238E27FC236}">
                <a16:creationId xmlns:a16="http://schemas.microsoft.com/office/drawing/2014/main" id="{F18A31A7-A3B8-4AD2-87BC-C1548E9F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752" y="3157122"/>
            <a:ext cx="3934497" cy="2057025"/>
          </a:xfrm>
          <a:prstGeom prst="rect">
            <a:avLst/>
          </a:prstGeom>
        </p:spPr>
      </p:pic>
      <p:pic>
        <p:nvPicPr>
          <p:cNvPr id="7" name="Imagen 7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F5474520-7B53-42C8-A4C2-696995032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216" y="3085308"/>
            <a:ext cx="2743200" cy="225431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8E77CE-C481-4FD9-B24C-586C6A143A2C}"/>
              </a:ext>
            </a:extLst>
          </p:cNvPr>
          <p:cNvSpPr txBox="1"/>
          <p:nvPr/>
        </p:nvSpPr>
        <p:spPr>
          <a:xfrm>
            <a:off x="581696" y="5582992"/>
            <a:ext cx="46428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i="1" dirty="0" err="1"/>
              <a:t>Continuous</a:t>
            </a:r>
            <a:r>
              <a:rPr lang="es-ES" sz="1200" i="1" dirty="0"/>
              <a:t> </a:t>
            </a:r>
            <a:r>
              <a:rPr lang="es-ES" sz="1200" i="1" dirty="0" err="1"/>
              <a:t>diagram</a:t>
            </a:r>
            <a:endParaRPr lang="es-ES" sz="1200" i="1" dirty="0" err="1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2E26A1-6DA8-47E3-8A8D-4337AAF2E6D7}"/>
              </a:ext>
            </a:extLst>
          </p:cNvPr>
          <p:cNvSpPr txBox="1"/>
          <p:nvPr/>
        </p:nvSpPr>
        <p:spPr>
          <a:xfrm>
            <a:off x="5078569" y="5443471"/>
            <a:ext cx="46428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i="1" dirty="0"/>
              <a:t>Pie chart</a:t>
            </a:r>
            <a:endParaRPr lang="es-ES" sz="1200" i="1" dirty="0"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7E9AA5-90E8-4EAA-9CDD-A05DBCEF59E9}"/>
              </a:ext>
            </a:extLst>
          </p:cNvPr>
          <p:cNvSpPr txBox="1"/>
          <p:nvPr/>
        </p:nvSpPr>
        <p:spPr>
          <a:xfrm>
            <a:off x="8384146" y="5411273"/>
            <a:ext cx="46428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i="1" dirty="0"/>
              <a:t>Bar Chart</a:t>
            </a:r>
            <a:endParaRPr lang="es-ES" sz="12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4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3937-A674-4A7E-9D8B-76D23DBF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7245"/>
            <a:ext cx="10058400" cy="1120078"/>
          </a:xfrm>
        </p:spPr>
        <p:txBody>
          <a:bodyPr/>
          <a:lstStyle/>
          <a:p>
            <a:r>
              <a:rPr lang="es-ES" dirty="0">
                <a:cs typeface="Calibri Light"/>
              </a:rPr>
              <a:t>5 OUR PROJECT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D1A90E-088E-4ACC-AD3A-5E04649FC00A}"/>
              </a:ext>
            </a:extLst>
          </p:cNvPr>
          <p:cNvSpPr txBox="1"/>
          <p:nvPr/>
        </p:nvSpPr>
        <p:spPr>
          <a:xfrm>
            <a:off x="669986" y="1848928"/>
            <a:ext cx="105357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mbria"/>
              </a:rPr>
              <a:t>Visualization Samples</a:t>
            </a:r>
            <a:endParaRPr lang="en-US" dirty="0">
              <a:latin typeface="Cambria"/>
              <a:ea typeface="Cambria"/>
            </a:endParaRPr>
          </a:p>
          <a:p>
            <a:endParaRPr lang="en-US" dirty="0">
              <a:latin typeface="Cambria"/>
            </a:endParaRPr>
          </a:p>
          <a:p>
            <a:r>
              <a:rPr lang="en-US" dirty="0">
                <a:latin typeface="Cambria"/>
              </a:rPr>
              <a:t>By year: </a:t>
            </a:r>
            <a:r>
              <a:rPr lang="en-US" dirty="0">
                <a:latin typeface="Cambria"/>
                <a:ea typeface="Cambria"/>
              </a:rPr>
              <a:t>         </a:t>
            </a:r>
            <a:r>
              <a:rPr lang="en-US" dirty="0">
                <a:latin typeface="Open Sans"/>
              </a:rPr>
              <a:t>                                                         </a:t>
            </a:r>
          </a:p>
          <a:p>
            <a:endParaRPr lang="en-US" dirty="0">
              <a:latin typeface="Open Sans"/>
            </a:endParaRPr>
          </a:p>
        </p:txBody>
      </p:sp>
      <p:pic>
        <p:nvPicPr>
          <p:cNvPr id="10" name="Imagen 10" descr="Imagen que contiene mapa, percha, texto&#10;&#10;Descripción generada con confianza alta">
            <a:extLst>
              <a:ext uri="{FF2B5EF4-FFF2-40B4-BE49-F238E27FC236}">
                <a16:creationId xmlns:a16="http://schemas.microsoft.com/office/drawing/2014/main" id="{7544D5C9-7A89-4C03-AC96-C35825B9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05" y="2077083"/>
            <a:ext cx="4589171" cy="356890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F881E61-CD89-46FD-832A-A2BCBCD75D10}"/>
              </a:ext>
            </a:extLst>
          </p:cNvPr>
          <p:cNvSpPr txBox="1"/>
          <p:nvPr/>
        </p:nvSpPr>
        <p:spPr>
          <a:xfrm>
            <a:off x="940523" y="5730207"/>
            <a:ext cx="40954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err="1">
                <a:latin typeface="Calibri"/>
              </a:rPr>
              <a:t>With</a:t>
            </a:r>
            <a:r>
              <a:rPr lang="es-ES" sz="1400" i="1" dirty="0">
                <a:latin typeface="Calibri"/>
              </a:rPr>
              <a:t> </a:t>
            </a:r>
            <a:r>
              <a:rPr lang="es-ES" sz="1400" i="1" err="1">
                <a:latin typeface="Calibri"/>
              </a:rPr>
              <a:t>only</a:t>
            </a:r>
            <a:r>
              <a:rPr lang="es-ES" sz="1400" i="1" dirty="0">
                <a:latin typeface="Calibri"/>
              </a:rPr>
              <a:t> </a:t>
            </a:r>
            <a:r>
              <a:rPr lang="es-ES" sz="1400" i="1" err="1">
                <a:latin typeface="Calibri"/>
              </a:rPr>
              <a:t>one</a:t>
            </a:r>
            <a:r>
              <a:rPr lang="es-ES" sz="1400" i="1" dirty="0">
                <a:latin typeface="Calibri"/>
              </a:rPr>
              <a:t> </a:t>
            </a:r>
            <a:r>
              <a:rPr lang="es-ES" sz="1400" i="1" err="1">
                <a:latin typeface="Calibri"/>
              </a:rPr>
              <a:t>sub-meter</a:t>
            </a:r>
            <a:r>
              <a:rPr lang="es-ES" sz="1400" i="1" dirty="0">
                <a:latin typeface="Calibri"/>
              </a:rPr>
              <a:t> (</a:t>
            </a:r>
            <a:r>
              <a:rPr lang="es-ES" sz="1400" i="1" err="1">
                <a:latin typeface="Calibri"/>
              </a:rPr>
              <a:t>Useful</a:t>
            </a:r>
            <a:r>
              <a:rPr lang="es-ES" sz="1400" i="1" dirty="0">
                <a:latin typeface="Calibri"/>
              </a:rPr>
              <a:t> </a:t>
            </a:r>
            <a:r>
              <a:rPr lang="es-ES" sz="1400" i="1" err="1">
                <a:latin typeface="Calibri"/>
              </a:rPr>
              <a:t>for</a:t>
            </a:r>
            <a:r>
              <a:rPr lang="es-ES" sz="1400" i="1" dirty="0">
                <a:latin typeface="Calibri"/>
              </a:rPr>
              <a:t> </a:t>
            </a:r>
            <a:r>
              <a:rPr lang="es-ES" sz="1400" i="1" err="1">
                <a:latin typeface="Calibri"/>
              </a:rPr>
              <a:t>spike</a:t>
            </a:r>
            <a:r>
              <a:rPr lang="es-ES" sz="1400" i="1" dirty="0">
                <a:latin typeface="Calibri"/>
              </a:rPr>
              <a:t> </a:t>
            </a:r>
            <a:r>
              <a:rPr lang="es-ES" sz="1400" i="1" err="1">
                <a:latin typeface="Calibri"/>
              </a:rPr>
              <a:t>detection</a:t>
            </a:r>
            <a:r>
              <a:rPr lang="es-ES" sz="1400" i="1" dirty="0">
                <a:latin typeface="Calibri"/>
              </a:rPr>
              <a:t>)</a:t>
            </a:r>
            <a:endParaRPr lang="es-ES" sz="1400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36E6FB-560A-4B96-AF79-65A2AE3A33A2}"/>
              </a:ext>
            </a:extLst>
          </p:cNvPr>
          <p:cNvSpPr txBox="1"/>
          <p:nvPr/>
        </p:nvSpPr>
        <p:spPr>
          <a:xfrm>
            <a:off x="5497132" y="5743977"/>
            <a:ext cx="57482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 err="1"/>
              <a:t>With</a:t>
            </a:r>
            <a:r>
              <a:rPr lang="es-ES" sz="1400" i="1" dirty="0"/>
              <a:t> </a:t>
            </a:r>
            <a:r>
              <a:rPr lang="es-ES" sz="1400" i="1" dirty="0" err="1"/>
              <a:t>all</a:t>
            </a:r>
            <a:r>
              <a:rPr lang="es-ES" sz="1400" i="1" dirty="0"/>
              <a:t> </a:t>
            </a:r>
            <a:r>
              <a:rPr lang="es-ES" sz="1400" i="1" dirty="0" err="1"/>
              <a:t>sub-meter</a:t>
            </a:r>
            <a:r>
              <a:rPr lang="es-ES" sz="1400" i="1" dirty="0"/>
              <a:t> and </a:t>
            </a:r>
            <a:r>
              <a:rPr lang="es-ES" sz="1400" i="1" dirty="0" err="1"/>
              <a:t>remaining</a:t>
            </a:r>
            <a:r>
              <a:rPr lang="es-ES" sz="1400" i="1" dirty="0"/>
              <a:t> (</a:t>
            </a:r>
            <a:r>
              <a:rPr lang="es-ES" sz="1400" i="1" dirty="0" err="1"/>
              <a:t>Useful</a:t>
            </a:r>
            <a:r>
              <a:rPr lang="es-ES" sz="1400" i="1" dirty="0"/>
              <a:t> </a:t>
            </a:r>
            <a:r>
              <a:rPr lang="es-ES" sz="1400" i="1" dirty="0" err="1"/>
              <a:t>for</a:t>
            </a:r>
            <a:r>
              <a:rPr lang="es-ES" sz="1400" i="1" dirty="0"/>
              <a:t> </a:t>
            </a:r>
            <a:r>
              <a:rPr lang="es-ES" sz="1400" i="1" dirty="0" err="1"/>
              <a:t>comparison</a:t>
            </a:r>
            <a:r>
              <a:rPr lang="es-ES" sz="1400" i="1" dirty="0"/>
              <a:t>)</a:t>
            </a:r>
            <a:endParaRPr lang="es-ES" sz="1400" dirty="0"/>
          </a:p>
        </p:txBody>
      </p:sp>
      <p:pic>
        <p:nvPicPr>
          <p:cNvPr id="3" name="Imagen 4" descr="Imagen que contiene cielo, pared, cometa, grande&#10;&#10;Descripción generada con confianza alta">
            <a:extLst>
              <a:ext uri="{FF2B5EF4-FFF2-40B4-BE49-F238E27FC236}">
                <a16:creationId xmlns:a16="http://schemas.microsoft.com/office/drawing/2014/main" id="{36CD535E-A2FF-4D7A-B48D-9D68FF7F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6" y="2731473"/>
            <a:ext cx="4396596" cy="29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187</Words>
  <Application>Microsoft Office PowerPoint</Application>
  <PresentationFormat>Panorámica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Calibri Light</vt:lpstr>
      <vt:lpstr>Cambria</vt:lpstr>
      <vt:lpstr>Open Sans</vt:lpstr>
      <vt:lpstr>Retrospección</vt:lpstr>
      <vt:lpstr>SUB-METERING &amp; SMART HOUSES   Business Proposition and Exploratory Data Analysis  </vt:lpstr>
      <vt:lpstr>INDEX</vt:lpstr>
      <vt:lpstr>1 Objective/Goals</vt:lpstr>
      <vt:lpstr> 2 What is the background of this project?</vt:lpstr>
      <vt:lpstr>  3 DATA MANAGEMENT</vt:lpstr>
      <vt:lpstr>4 EXPLORATORY ANALYSIS</vt:lpstr>
      <vt:lpstr>5 OUR PROJECT</vt:lpstr>
      <vt:lpstr>5 OUR PROJECT</vt:lpstr>
      <vt:lpstr>5 OUR PROJECT</vt:lpstr>
      <vt:lpstr>6 PROJECT SCHEDULE</vt:lpstr>
      <vt:lpstr>7 FEEDBACK/SUGGESTIONS</vt:lpstr>
      <vt:lpstr>7 CUSTOMER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365</cp:lastModifiedBy>
  <cp:revision>2178</cp:revision>
  <dcterms:created xsi:type="dcterms:W3CDTF">2013-07-30T10:51:27Z</dcterms:created>
  <dcterms:modified xsi:type="dcterms:W3CDTF">2019-04-24T13:18:04Z</dcterms:modified>
</cp:coreProperties>
</file>