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66" r:id="rId6"/>
    <p:sldId id="267" r:id="rId7"/>
    <p:sldId id="260" r:id="rId8"/>
    <p:sldId id="268" r:id="rId9"/>
    <p:sldId id="269" r:id="rId10"/>
    <p:sldId id="261" r:id="rId11"/>
    <p:sldId id="270" r:id="rId12"/>
    <p:sldId id="272" r:id="rId13"/>
    <p:sldId id="273" r:id="rId14"/>
    <p:sldId id="274" r:id="rId15"/>
    <p:sldId id="262" r:id="rId16"/>
    <p:sldId id="275" r:id="rId17"/>
    <p:sldId id="263" r:id="rId18"/>
    <p:sldId id="264" r:id="rId19"/>
    <p:sldId id="276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584" y="-5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0"/>
            <a:ext cx="896448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informatik.uni-freiburg.de/~cziegler/B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1800" y="2571750"/>
            <a:ext cx="485901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altLang="ko-KR" sz="11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b="1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12S17005 - </a:t>
            </a:r>
            <a:r>
              <a:rPr lang="en-US" altLang="ko-KR" sz="11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Kiky</a:t>
            </a:r>
            <a:r>
              <a:rPr lang="en-US" altLang="ko-KR" sz="11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Purnamasari</a:t>
            </a:r>
            <a:r>
              <a:rPr lang="en-US" altLang="ko-KR" sz="11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Napitupulu</a:t>
            </a:r>
            <a:endParaRPr lang="en-US" altLang="ko-KR" sz="1100" b="1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12S17006 </a:t>
            </a:r>
            <a:r>
              <a:rPr lang="en-US" altLang="ko-KR" sz="1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1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Tripheni</a:t>
            </a:r>
            <a:r>
              <a:rPr lang="en-US" altLang="ko-KR" sz="1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Simanjuntak</a:t>
            </a:r>
            <a:endParaRPr lang="en-US" altLang="ko-KR" sz="1100" b="1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12S17023 </a:t>
            </a:r>
            <a:r>
              <a:rPr lang="en-US" altLang="ko-KR" sz="1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1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Jessycha</a:t>
            </a:r>
            <a:r>
              <a:rPr lang="en-US" altLang="ko-KR" sz="1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Royanti</a:t>
            </a:r>
            <a:r>
              <a:rPr lang="en-US" altLang="ko-KR" sz="11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Tampubolon</a:t>
            </a:r>
            <a:endParaRPr kumimoji="0" lang="en-US" altLang="ko-KR" sz="11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21800" y="915566"/>
            <a:ext cx="514704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n-NO" altLang="ko-KR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Sistem Rekomendasi Buku Menggunakan Algoritma Apriori </a:t>
            </a:r>
            <a:endParaRPr lang="en-US" altLang="ko-KR" sz="3200" b="1" dirty="0" smtClean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3.1 Data Set Description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177476971"/>
              </p:ext>
            </p:extLst>
          </p:nvPr>
        </p:nvGraphicFramePr>
        <p:xfrm>
          <a:off x="406400" y="1808162"/>
          <a:ext cx="8496300" cy="3067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552"/>
                <a:gridCol w="4762748"/>
              </a:tblGrid>
              <a:tr h="306784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Data Books – Ratings: </a:t>
                      </a:r>
                    </a:p>
                    <a:p>
                      <a:endParaRPr lang="en-US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Data Users:</a:t>
                      </a:r>
                    </a:p>
                    <a:p>
                      <a:endParaRPr lang="en-US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en-US" altLang="ko-KR" dirty="0" smtClean="0"/>
              <a:t>. Data Preparation</a:t>
            </a:r>
            <a:endParaRPr lang="en-US" dirty="0"/>
          </a:p>
        </p:txBody>
      </p:sp>
      <p:pic>
        <p:nvPicPr>
          <p:cNvPr id="8" name="image3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9552" y="2355726"/>
            <a:ext cx="2838450" cy="1895475"/>
          </a:xfrm>
          <a:prstGeom prst="rect">
            <a:avLst/>
          </a:prstGeom>
          <a:ln/>
        </p:spPr>
      </p:pic>
      <p:pic>
        <p:nvPicPr>
          <p:cNvPr id="9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83968" y="2275809"/>
            <a:ext cx="3790950" cy="19145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960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3.2 Select Data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3139753"/>
          </a:xfrm>
        </p:spPr>
        <p:txBody>
          <a:bodyPr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rating </a:t>
            </a:r>
            <a:r>
              <a:rPr lang="en-US" dirty="0" err="1"/>
              <a:t>nol</a:t>
            </a:r>
            <a:r>
              <a:rPr lang="en-US" dirty="0"/>
              <a:t> (0). </a:t>
            </a:r>
            <a:r>
              <a:rPr lang="en-US" dirty="0" err="1"/>
              <a:t>Skala</a:t>
            </a:r>
            <a:r>
              <a:rPr lang="en-US" dirty="0"/>
              <a:t> rating yang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hingga</a:t>
            </a:r>
            <a:r>
              <a:rPr lang="en-US" dirty="0"/>
              <a:t> 10 yang </a:t>
            </a:r>
            <a:r>
              <a:rPr lang="en-US" dirty="0" err="1"/>
              <a:t>disebut</a:t>
            </a:r>
            <a:r>
              <a:rPr lang="en-US" dirty="0"/>
              <a:t>  </a:t>
            </a:r>
            <a:r>
              <a:rPr lang="en-US" dirty="0" err="1"/>
              <a:t>sebagai</a:t>
            </a:r>
            <a:r>
              <a:rPr lang="en-US" dirty="0"/>
              <a:t> rating '</a:t>
            </a:r>
            <a:r>
              <a:rPr lang="en-US" dirty="0" err="1"/>
              <a:t>eksplisit</a:t>
            </a:r>
            <a:r>
              <a:rPr lang="en-US" dirty="0"/>
              <a:t>'), </a:t>
            </a:r>
            <a:r>
              <a:rPr lang="en-US" dirty="0" err="1"/>
              <a:t>sementara</a:t>
            </a:r>
            <a:r>
              <a:rPr lang="en-US" dirty="0"/>
              <a:t> rating 0 </a:t>
            </a:r>
            <a:r>
              <a:rPr lang="en-US" dirty="0" err="1"/>
              <a:t>menunjukkan</a:t>
            </a:r>
            <a:r>
              <a:rPr lang="en-US" dirty="0"/>
              <a:t> rating '</a:t>
            </a:r>
            <a:r>
              <a:rPr lang="en-US" dirty="0" err="1"/>
              <a:t>implisit</a:t>
            </a:r>
            <a:r>
              <a:rPr lang="en-US" dirty="0"/>
              <a:t>'.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/>
              <a:t>pemodelan</a:t>
            </a:r>
            <a:r>
              <a:rPr lang="en-US" dirty="0"/>
              <a:t>,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rating </a:t>
            </a:r>
            <a:r>
              <a:rPr lang="en-US" dirty="0" err="1"/>
              <a:t>eksplisit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rating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‘Age’ di data Users,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hingga</a:t>
            </a:r>
            <a:r>
              <a:rPr lang="en-US" dirty="0"/>
              <a:t> 244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/>
              <a:t>benar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,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5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100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 data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realistis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3</a:t>
            </a:r>
            <a:r>
              <a:rPr lang="en-US" altLang="ko-KR" dirty="0"/>
              <a:t>. Data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3.3 Clean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1627585"/>
          </a:xfrm>
        </p:spPr>
        <p:txBody>
          <a:bodyPr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outliers,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‘Age’ </a:t>
            </a:r>
            <a:r>
              <a:rPr lang="en-US" dirty="0" err="1"/>
              <a:t>dimana</a:t>
            </a:r>
            <a:r>
              <a:rPr lang="en-US" dirty="0"/>
              <a:t> ['Age'] &gt; </a:t>
            </a:r>
            <a:r>
              <a:rPr lang="en-US" dirty="0" smtClean="0"/>
              <a:t>100aadalah </a:t>
            </a:r>
            <a:r>
              <a:rPr lang="en-US" dirty="0"/>
              <a:t>2910.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Terdapat</a:t>
            </a:r>
            <a:r>
              <a:rPr lang="en-US" dirty="0"/>
              <a:t> 4619 yang di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'0', </a:t>
            </a:r>
            <a:r>
              <a:rPr lang="en-US" dirty="0" err="1"/>
              <a:t>dan</a:t>
            </a:r>
            <a:r>
              <a:rPr lang="en-US" dirty="0"/>
              <a:t> 3 yang di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di </a:t>
            </a:r>
            <a:r>
              <a:rPr lang="en-US" dirty="0" err="1"/>
              <a:t>kolom</a:t>
            </a:r>
            <a:r>
              <a:rPr lang="en-US" dirty="0"/>
              <a:t>  </a:t>
            </a:r>
            <a:r>
              <a:rPr lang="en-US" dirty="0" smtClean="0"/>
              <a:t>Year-Of-</a:t>
            </a:r>
            <a:r>
              <a:rPr lang="en-US" dirty="0" err="1" smtClean="0"/>
              <a:t>Publicationsehingga</a:t>
            </a:r>
            <a:r>
              <a:rPr lang="en-US" dirty="0" smtClean="0"/>
              <a:t> </a:t>
            </a:r>
            <a:r>
              <a:rPr lang="en-US" dirty="0" err="1"/>
              <a:t>semua</a:t>
            </a:r>
            <a:r>
              <a:rPr lang="en-US" dirty="0"/>
              <a:t> ‘Year-Of-Publication’ yang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Data </a:t>
            </a:r>
            <a:r>
              <a:rPr lang="en-US" i="1" dirty="0"/>
              <a:t>Books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 </a:t>
            </a:r>
            <a:r>
              <a:rPr lang="en-US" dirty="0" err="1"/>
              <a:t>karakter</a:t>
            </a:r>
            <a:r>
              <a:rPr lang="en-US" dirty="0"/>
              <a:t> ampersand, yang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'&amp; amp'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/>
              <a:t>pembersihan</a:t>
            </a:r>
            <a:r>
              <a:rPr lang="en-US" dirty="0"/>
              <a:t> </a:t>
            </a:r>
            <a:r>
              <a:rPr lang="en-US" i="1" dirty="0"/>
              <a:t>ampersand formatting</a:t>
            </a:r>
            <a:r>
              <a:rPr lang="en-US" dirty="0"/>
              <a:t> di </a:t>
            </a:r>
            <a:r>
              <a:rPr lang="en-US" dirty="0" err="1"/>
              <a:t>kolom</a:t>
            </a:r>
            <a:r>
              <a:rPr lang="en-US" dirty="0"/>
              <a:t>  ‘Publisher’. </a:t>
            </a:r>
          </a:p>
          <a:p>
            <a:pPr lvl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3</a:t>
            </a:r>
            <a:r>
              <a:rPr lang="en-US" altLang="ko-KR" dirty="0"/>
              <a:t>. Data Preparation</a:t>
            </a:r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95536" y="317641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3.4 Construct Data</a:t>
            </a:r>
            <a:endParaRPr lang="en-US" b="1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05880" y="3795886"/>
            <a:ext cx="8496944" cy="1094929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dilakukan</a:t>
            </a:r>
            <a:r>
              <a:rPr lang="en-US" dirty="0" smtClean="0"/>
              <a:t> proses </a:t>
            </a:r>
            <a:r>
              <a:rPr lang="en-US" dirty="0" err="1" smtClean="0"/>
              <a:t>pembuatan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file ‘Books’, ‘book-Ratings’, </a:t>
            </a:r>
            <a:r>
              <a:rPr lang="en-US" dirty="0" err="1" smtClean="0"/>
              <a:t>dan</a:t>
            </a:r>
            <a:r>
              <a:rPr lang="en-US" dirty="0" smtClean="0"/>
              <a:t> ‘Users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12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'User-ID', 'ISBN', 'Book-Rating', 'Location', 'Age', </a:t>
            </a:r>
          </a:p>
          <a:p>
            <a:r>
              <a:rPr lang="en-US" dirty="0" smtClean="0"/>
              <a:t>'Book-Title', 'Book-Author', 'Year-Of-Publication', 'Publisher', 'Image-URL-S', 'Image-URL-M', </a:t>
            </a:r>
          </a:p>
          <a:p>
            <a:r>
              <a:rPr lang="en-US" dirty="0" smtClean="0"/>
              <a:t>'Image-URL-L' </a:t>
            </a:r>
            <a:r>
              <a:rPr lang="en-US" dirty="0" err="1" smtClean="0"/>
              <a:t>dan</a:t>
            </a:r>
            <a:r>
              <a:rPr lang="en-US" dirty="0" smtClean="0"/>
              <a:t> 1031136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102.270263671875  MB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3.5 Investigate Data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455842206"/>
              </p:ext>
            </p:extLst>
          </p:nvPr>
        </p:nvGraphicFramePr>
        <p:xfrm>
          <a:off x="406400" y="1808163"/>
          <a:ext cx="8496300" cy="3139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0"/>
                <a:gridCol w="2832100"/>
                <a:gridCol w="2832100"/>
              </a:tblGrid>
              <a:tr h="31398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bg2"/>
                          </a:solidFill>
                          <a:effectLst/>
                        </a:rPr>
                        <a:t>Rating </a:t>
                      </a:r>
                      <a:r>
                        <a:rPr lang="en-US" sz="1400" u="none" strike="noStrike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Buku</a:t>
                      </a:r>
                      <a:r>
                        <a:rPr lang="en-US" sz="1400" u="none" strike="noStrike" kern="1200" dirty="0" smtClean="0">
                          <a:solidFill>
                            <a:schemeClr val="bg2"/>
                          </a:solidFill>
                          <a:effectLst/>
                        </a:rPr>
                        <a:t>:</a:t>
                      </a: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Pada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histogram,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dapat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disimpulkan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bahwa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skala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rating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buku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adalah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dari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1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hingga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10</a:t>
                      </a:r>
                      <a:r>
                        <a:rPr lang="en-US" sz="1400" kern="1200" baseline="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adalah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rating yang paling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sering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diberikan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user. </a:t>
                      </a:r>
                      <a:endParaRPr lang="en-US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bg2"/>
                          </a:solidFill>
                          <a:effectLst/>
                        </a:rPr>
                        <a:t>User:</a:t>
                      </a: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Jumlah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user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adalah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sebanyak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92106 orang.</a:t>
                      </a:r>
                      <a:endParaRPr lang="en-US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Buku</a:t>
                      </a:r>
                      <a:r>
                        <a:rPr lang="en-US" sz="1400" u="none" strike="noStrike" kern="1200" dirty="0" smtClean="0">
                          <a:solidFill>
                            <a:schemeClr val="bg2"/>
                          </a:solidFill>
                          <a:effectLst/>
                        </a:rPr>
                        <a:t>:</a:t>
                      </a:r>
                    </a:p>
                    <a:p>
                      <a:endParaRPr lang="en-US" sz="1400" dirty="0" smtClean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Ada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sebanyak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270151 yang </a:t>
                      </a:r>
                    </a:p>
                    <a:p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diidentifikasi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unik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sedangkan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untuk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total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keseluruhan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terdapat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1031136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buku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.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Buku</a:t>
                      </a:r>
                      <a:r>
                        <a:rPr lang="en-US" sz="1400" kern="1200" baseline="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dengan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judul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buku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yang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sama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namun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versinya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berbeda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akan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memiliki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ISBN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berbeda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–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misal</a:t>
                      </a:r>
                      <a:endParaRPr lang="en-US" sz="1400" kern="1200" dirty="0" smtClean="0">
                        <a:solidFill>
                          <a:schemeClr val="bg2"/>
                        </a:solidFill>
                        <a:effectLst/>
                      </a:endParaRPr>
                    </a:p>
                    <a:p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nya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 paperback ,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ebook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bg2"/>
                          </a:solidFill>
                          <a:effectLst/>
                        </a:rPr>
                        <a:t>dll</a:t>
                      </a: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effectLst/>
                        </a:rPr>
                        <a:t>. </a:t>
                      </a:r>
                      <a:endParaRPr lang="en-US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3</a:t>
            </a:r>
            <a:r>
              <a:rPr lang="en-US" altLang="ko-KR" dirty="0"/>
              <a:t>. Data Preparation</a:t>
            </a:r>
            <a:endParaRPr lang="en-US" dirty="0"/>
          </a:p>
        </p:txBody>
      </p:sp>
      <p:pic>
        <p:nvPicPr>
          <p:cNvPr id="11" name="image2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67545" y="2139702"/>
            <a:ext cx="2592288" cy="1512168"/>
          </a:xfrm>
          <a:prstGeom prst="rect">
            <a:avLst/>
          </a:prstGeom>
          <a:ln/>
        </p:spPr>
      </p:pic>
      <p:pic>
        <p:nvPicPr>
          <p:cNvPr id="12" name="image3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22100" y="2139702"/>
            <a:ext cx="2618051" cy="151216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53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4.1 Select Modeling Technique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association rule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smtClean="0"/>
              <a:t>item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i="1" dirty="0"/>
              <a:t>rules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item A </a:t>
            </a:r>
            <a:r>
              <a:rPr lang="en-US" dirty="0" err="1"/>
              <a:t>dan</a:t>
            </a:r>
            <a:r>
              <a:rPr lang="en-US" dirty="0"/>
              <a:t> B. 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rules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support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smtClean="0"/>
              <a:t>confidence.</a:t>
            </a:r>
            <a:endParaRPr lang="en-US" dirty="0" smtClean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i="1" dirty="0"/>
              <a:t>candidate </a:t>
            </a:r>
            <a:r>
              <a:rPr lang="en-US" i="1" dirty="0" err="1"/>
              <a:t>itemsets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frequent </a:t>
            </a:r>
            <a:r>
              <a:rPr lang="en-US" i="1" dirty="0" err="1"/>
              <a:t>itemsets</a:t>
            </a: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dirty="0" err="1" smtClean="0"/>
              <a:t>sebelumnya</a:t>
            </a:r>
            <a:r>
              <a:rPr lang="en-US" dirty="0"/>
              <a:t>.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i="1" dirty="0"/>
              <a:t>frequent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</a:t>
            </a:r>
            <a:endParaRPr lang="en-US" dirty="0" smtClean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Ide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i="1" dirty="0"/>
              <a:t>frequent </a:t>
            </a:r>
            <a:r>
              <a:rPr lang="en-US" i="1" dirty="0" err="1"/>
              <a:t>itemset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item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minimum </a:t>
            </a:r>
            <a:r>
              <a:rPr lang="en-US" i="1" dirty="0"/>
              <a:t>support</a:t>
            </a:r>
            <a:r>
              <a:rPr lang="en-US" dirty="0"/>
              <a:t>,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level </a:t>
            </a:r>
            <a:r>
              <a:rPr lang="en-US" i="1" dirty="0"/>
              <a:t>minimum support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i="1" dirty="0"/>
              <a:t>association rule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itemset</a:t>
            </a:r>
            <a:r>
              <a:rPr lang="en-US" dirty="0"/>
              <a:t>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smtClean="0"/>
              <a:t>  minimum </a:t>
            </a:r>
            <a:r>
              <a:rPr lang="en-US" i="1" dirty="0"/>
              <a:t>confidence.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4.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4.2 Build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b="1" dirty="0" err="1" smtClean="0"/>
              <a:t>Implementasi</a:t>
            </a:r>
            <a:r>
              <a:rPr lang="en-US" b="1" dirty="0" smtClean="0"/>
              <a:t> </a:t>
            </a: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 smtClean="0"/>
              <a:t>Apriori</a:t>
            </a:r>
            <a:endParaRPr lang="en-US" b="1" dirty="0"/>
          </a:p>
          <a:p>
            <a:pPr marL="265113"/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merekomendasikan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merekomendasikan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”.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    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i="1" dirty="0"/>
              <a:t>user </a:t>
            </a:r>
            <a:r>
              <a:rPr lang="en-US" dirty="0" err="1"/>
              <a:t>merekomendasikan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  </a:t>
            </a:r>
            <a:r>
              <a:rPr lang="en-US" dirty="0" err="1" smtClean="0"/>
              <a:t>yaitu</a:t>
            </a:r>
            <a:r>
              <a:rPr lang="en-US" dirty="0" smtClean="0"/>
              <a:t>       “</a:t>
            </a:r>
            <a:r>
              <a:rPr lang="en-US" dirty="0" err="1"/>
              <a:t>Populer</a:t>
            </a:r>
            <a:r>
              <a:rPr lang="en-US" dirty="0"/>
              <a:t>”,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“True”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rating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 smtClean="0"/>
              <a:t>untuk</a:t>
            </a:r>
            <a:r>
              <a:rPr lang="en-US" dirty="0" smtClean="0"/>
              <a:t>      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/>
              <a:t>buku</a:t>
            </a:r>
            <a:r>
              <a:rPr lang="en-US" dirty="0"/>
              <a:t>. </a:t>
            </a:r>
            <a:endParaRPr lang="en-US" b="1" i="1" dirty="0"/>
          </a:p>
          <a:p>
            <a:pPr marL="342900" lvl="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Extracting association rules</a:t>
            </a:r>
          </a:p>
          <a:p>
            <a:pPr marL="360363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i="1" dirty="0"/>
              <a:t>frequent </a:t>
            </a:r>
            <a:r>
              <a:rPr lang="en-US" i="1" dirty="0" err="1"/>
              <a:t>itemsets</a:t>
            </a:r>
            <a:r>
              <a:rPr lang="en-US" i="1" dirty="0"/>
              <a:t>.</a:t>
            </a:r>
            <a:r>
              <a:rPr lang="en-US" dirty="0"/>
              <a:t> Association rule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frequent </a:t>
            </a:r>
            <a:r>
              <a:rPr lang="en-US" i="1" dirty="0" err="1"/>
              <a:t>itemset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di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menandainya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kesimpulan</a:t>
            </a:r>
            <a:r>
              <a:rPr lang="en-US" dirty="0"/>
              <a:t>. </a:t>
            </a:r>
            <a:r>
              <a:rPr lang="en-US" dirty="0" err="1"/>
              <a:t>Buku</a:t>
            </a:r>
            <a:r>
              <a:rPr lang="en-US" dirty="0"/>
              <a:t> lain di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premis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aturannya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err="1"/>
              <a:t>merekomendasikan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premis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merekomendasikan</a:t>
            </a: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kesimpulan</a:t>
            </a:r>
            <a:r>
              <a:rPr lang="en-US" dirty="0" smtClean="0"/>
              <a:t>.</a:t>
            </a:r>
            <a:endParaRPr lang="en-US" b="1" dirty="0" smtClean="0"/>
          </a:p>
          <a:p>
            <a:pPr lvl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4.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059582"/>
            <a:ext cx="8496944" cy="2995737"/>
          </a:xfrm>
        </p:spPr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, </a:t>
            </a:r>
            <a:r>
              <a:rPr lang="en-US" i="1" dirty="0"/>
              <a:t>rule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confidence</a:t>
            </a:r>
            <a:r>
              <a:rPr lang="en-US" dirty="0"/>
              <a:t> paling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rule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smtClean="0"/>
              <a:t>  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0.500.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model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yang </a:t>
            </a:r>
            <a:r>
              <a:rPr lang="en-US" dirty="0" smtClean="0"/>
              <a:t>    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/>
              <a:t>tergolong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5. Evaluation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-190639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51670"/>
            <a:ext cx="682625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8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016173"/>
            <a:ext cx="8496944" cy="3787825"/>
          </a:xfrm>
        </p:spPr>
        <p:txBody>
          <a:bodyPr/>
          <a:lstStyle/>
          <a:p>
            <a:pPr lvl="0" fontAlgn="base"/>
            <a:r>
              <a:rPr lang="en-US" b="1" dirty="0"/>
              <a:t>Deployment </a:t>
            </a:r>
            <a:r>
              <a:rPr lang="en-US" b="1" dirty="0" smtClean="0"/>
              <a:t>Plan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 err="1"/>
              <a:t>T</a:t>
            </a:r>
            <a:r>
              <a:rPr lang="en-US" dirty="0" err="1" smtClean="0"/>
              <a:t>ahap</a:t>
            </a:r>
            <a:r>
              <a:rPr lang="en-US" dirty="0" smtClean="0"/>
              <a:t> </a:t>
            </a:r>
            <a:r>
              <a:rPr lang="en-US" i="1" dirty="0"/>
              <a:t>analysis,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smtClean="0"/>
              <a:t>yang   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.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 err="1"/>
              <a:t>T</a:t>
            </a:r>
            <a:r>
              <a:rPr lang="en-US" dirty="0" err="1" smtClean="0"/>
              <a:t>ahap</a:t>
            </a:r>
            <a:r>
              <a:rPr lang="en-US" dirty="0" smtClean="0"/>
              <a:t> </a:t>
            </a:r>
            <a:r>
              <a:rPr lang="en-US" i="1" dirty="0"/>
              <a:t>design,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/>
              <a:t>design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endParaRPr lang="en-US" dirty="0" smtClean="0"/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i="1" dirty="0"/>
              <a:t>code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editor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.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 err="1"/>
              <a:t>T</a:t>
            </a:r>
            <a:r>
              <a:rPr lang="en-US" dirty="0" err="1" smtClean="0"/>
              <a:t>ahap</a:t>
            </a:r>
            <a:r>
              <a:rPr lang="en-US" dirty="0" smtClean="0"/>
              <a:t> </a:t>
            </a:r>
            <a:r>
              <a:rPr lang="en-US" i="1" dirty="0"/>
              <a:t>testing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i="1" dirty="0" smtClean="0"/>
              <a:t>user.</a:t>
            </a:r>
            <a:r>
              <a:rPr lang="en-US" i="1" dirty="0"/>
              <a:t>  </a:t>
            </a:r>
            <a:endParaRPr lang="en-US" i="1" dirty="0" smtClean="0"/>
          </a:p>
          <a:p>
            <a:pPr fontAlgn="base"/>
            <a:r>
              <a:rPr lang="en-US" b="1" dirty="0"/>
              <a:t>Monitoring and Maintenance</a:t>
            </a:r>
            <a:endParaRPr lang="en-US" dirty="0"/>
          </a:p>
          <a:p>
            <a:pPr lvl="0" fontAlgn="base"/>
            <a:r>
              <a:rPr lang="en-US" dirty="0"/>
              <a:t>P</a:t>
            </a:r>
            <a:r>
              <a:rPr lang="en-US" dirty="0" smtClean="0"/>
              <a:t>roses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apriori</a:t>
            </a:r>
            <a:r>
              <a:rPr lang="en-US" dirty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/>
              <a:t>kelemahan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,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 smtClean="0"/>
              <a:t>direkomendasikan</a:t>
            </a:r>
            <a:r>
              <a:rPr lang="en-US" dirty="0"/>
              <a:t> </a:t>
            </a:r>
            <a:r>
              <a:rPr lang="en-US" dirty="0" err="1" smtClean="0"/>
              <a:t>berdasarkan</a:t>
            </a:r>
            <a:r>
              <a:rPr lang="en-US" dirty="0"/>
              <a:t> </a:t>
            </a:r>
            <a:r>
              <a:rPr lang="en-US" dirty="0" smtClean="0"/>
              <a:t>ISBN </a:t>
            </a:r>
            <a:r>
              <a:rPr lang="en-US" dirty="0" err="1" smtClean="0"/>
              <a:t>buku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i="1" dirty="0"/>
              <a:t>developer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maintenance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develop </a:t>
            </a:r>
            <a:r>
              <a:rPr lang="en-US" i="1" dirty="0" smtClean="0"/>
              <a:t> 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agar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i="1" dirty="0"/>
              <a:t>user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6.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2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1851670"/>
            <a:ext cx="8964488" cy="88446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1.1 Determine Business Objectives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Dalam</a:t>
            </a:r>
            <a:r>
              <a:rPr lang="en-US" altLang="ko-KR" dirty="0"/>
              <a:t> </a:t>
            </a:r>
            <a:r>
              <a:rPr lang="en-US" altLang="ko-KR" dirty="0" err="1"/>
              <a:t>sebuah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r>
              <a:rPr lang="en-US" altLang="ko-KR" dirty="0"/>
              <a:t>, </a:t>
            </a:r>
            <a:r>
              <a:rPr lang="en-US" altLang="ko-KR" dirty="0" err="1"/>
              <a:t>terkadang</a:t>
            </a:r>
            <a:r>
              <a:rPr lang="en-US" altLang="ko-KR" dirty="0"/>
              <a:t> </a:t>
            </a:r>
            <a:r>
              <a:rPr lang="en-US" altLang="ko-KR" dirty="0" err="1"/>
              <a:t>dijumpai</a:t>
            </a:r>
            <a:r>
              <a:rPr lang="en-US" altLang="ko-KR" dirty="0"/>
              <a:t> </a:t>
            </a:r>
            <a:r>
              <a:rPr lang="en-US" altLang="ko-KR" dirty="0" err="1"/>
              <a:t>pembaca</a:t>
            </a:r>
            <a:r>
              <a:rPr lang="en-US" altLang="ko-KR" dirty="0"/>
              <a:t> </a:t>
            </a:r>
            <a:r>
              <a:rPr lang="en-US" altLang="ko-KR" dirty="0" err="1"/>
              <a:t>hanya</a:t>
            </a:r>
            <a:r>
              <a:rPr lang="en-US" altLang="ko-KR" dirty="0"/>
              <a:t> </a:t>
            </a:r>
            <a:r>
              <a:rPr lang="en-US" altLang="ko-KR" dirty="0" err="1"/>
              <a:t>ingin</a:t>
            </a:r>
            <a:r>
              <a:rPr lang="en-US" altLang="ko-KR" dirty="0"/>
              <a:t> </a:t>
            </a:r>
            <a:r>
              <a:rPr lang="en-US" altLang="ko-KR" dirty="0" err="1"/>
              <a:t>membaca</a:t>
            </a:r>
            <a:r>
              <a:rPr lang="en-US" altLang="ko-KR" dirty="0"/>
              <a:t> </a:t>
            </a:r>
            <a:r>
              <a:rPr lang="en-US" altLang="ko-KR" dirty="0" err="1"/>
              <a:t>buku-buku</a:t>
            </a:r>
            <a:r>
              <a:rPr lang="en-US" altLang="ko-KR" dirty="0"/>
              <a:t> yang </a:t>
            </a:r>
            <a:r>
              <a:rPr lang="en-US" altLang="ko-KR" dirty="0" err="1"/>
              <a:t>dengan</a:t>
            </a:r>
            <a:r>
              <a:rPr lang="en-US" altLang="ko-KR" dirty="0"/>
              <a:t> </a:t>
            </a:r>
            <a:r>
              <a:rPr lang="en-US" altLang="ko-KR" dirty="0" err="1"/>
              <a:t>memiliki</a:t>
            </a:r>
            <a:r>
              <a:rPr lang="en-US" altLang="ko-KR" dirty="0"/>
              <a:t> </a:t>
            </a:r>
            <a:r>
              <a:rPr lang="en-US" altLang="ko-KR" dirty="0" err="1"/>
              <a:t>nilai</a:t>
            </a:r>
            <a:r>
              <a:rPr lang="en-US" altLang="ko-KR" dirty="0"/>
              <a:t> </a:t>
            </a:r>
            <a:r>
              <a:rPr lang="en-US" altLang="ko-KR" dirty="0" err="1"/>
              <a:t>penjualan</a:t>
            </a:r>
            <a:r>
              <a:rPr lang="en-US" altLang="ko-KR" dirty="0"/>
              <a:t> yang </a:t>
            </a:r>
            <a:r>
              <a:rPr lang="en-US" altLang="ko-KR" dirty="0" err="1"/>
              <a:t>terbaik</a:t>
            </a:r>
            <a:r>
              <a:rPr lang="en-US" altLang="ko-KR" dirty="0"/>
              <a:t>. </a:t>
            </a:r>
            <a:r>
              <a:rPr lang="en-US" altLang="ko-KR" dirty="0" err="1"/>
              <a:t>Namun</a:t>
            </a:r>
            <a:r>
              <a:rPr lang="en-US" altLang="ko-KR" dirty="0"/>
              <a:t>, </a:t>
            </a:r>
            <a:r>
              <a:rPr lang="en-US" altLang="ko-KR" dirty="0" err="1"/>
              <a:t>ada</a:t>
            </a:r>
            <a:r>
              <a:rPr lang="en-US" altLang="ko-KR" dirty="0"/>
              <a:t> pula </a:t>
            </a:r>
            <a:r>
              <a:rPr lang="en-US" altLang="ko-KR" dirty="0" err="1"/>
              <a:t>pembaca</a:t>
            </a:r>
            <a:r>
              <a:rPr lang="en-US" altLang="ko-KR" dirty="0"/>
              <a:t> yang </a:t>
            </a:r>
            <a:r>
              <a:rPr lang="en-US" altLang="ko-KR" dirty="0" err="1"/>
              <a:t>hanya</a:t>
            </a:r>
            <a:r>
              <a:rPr lang="en-US" altLang="ko-KR" dirty="0"/>
              <a:t> </a:t>
            </a:r>
            <a:r>
              <a:rPr lang="en-US" altLang="ko-KR" dirty="0" err="1"/>
              <a:t>ingin</a:t>
            </a:r>
            <a:r>
              <a:rPr lang="en-US" altLang="ko-KR" dirty="0"/>
              <a:t> </a:t>
            </a:r>
            <a:r>
              <a:rPr lang="en-US" altLang="ko-KR" dirty="0" err="1"/>
              <a:t>membaca</a:t>
            </a:r>
            <a:r>
              <a:rPr lang="en-US" altLang="ko-KR" dirty="0"/>
              <a:t> </a:t>
            </a:r>
            <a:r>
              <a:rPr lang="en-US" altLang="ko-KR" dirty="0" err="1"/>
              <a:t>buku</a:t>
            </a:r>
            <a:r>
              <a:rPr lang="en-US" altLang="ko-KR" dirty="0"/>
              <a:t> yang </a:t>
            </a:r>
            <a:r>
              <a:rPr lang="en-US" altLang="ko-KR" dirty="0" err="1"/>
              <a:t>mirip</a:t>
            </a:r>
            <a:r>
              <a:rPr lang="en-US" altLang="ko-KR" dirty="0"/>
              <a:t> </a:t>
            </a:r>
            <a:r>
              <a:rPr lang="en-US" altLang="ko-KR" dirty="0" err="1"/>
              <a:t>dengan</a:t>
            </a:r>
            <a:r>
              <a:rPr lang="en-US" altLang="ko-KR" dirty="0"/>
              <a:t> </a:t>
            </a:r>
            <a:r>
              <a:rPr lang="en-US" altLang="ko-KR" dirty="0" err="1"/>
              <a:t>buku-buku</a:t>
            </a:r>
            <a:r>
              <a:rPr lang="en-US" altLang="ko-KR" dirty="0"/>
              <a:t> yang </a:t>
            </a:r>
            <a:r>
              <a:rPr lang="en-US" altLang="ko-KR" dirty="0" err="1"/>
              <a:t>sudah</a:t>
            </a:r>
            <a:r>
              <a:rPr lang="en-US" altLang="ko-KR" dirty="0"/>
              <a:t> </a:t>
            </a:r>
            <a:r>
              <a:rPr lang="en-US" altLang="ko-KR" dirty="0" err="1"/>
              <a:t>pernah</a:t>
            </a:r>
            <a:r>
              <a:rPr lang="en-US" altLang="ko-KR" dirty="0"/>
              <a:t> </a:t>
            </a:r>
            <a:r>
              <a:rPr lang="en-US" altLang="ko-KR" dirty="0" err="1"/>
              <a:t>dibaca</a:t>
            </a:r>
            <a:r>
              <a:rPr lang="en-US" altLang="ko-KR" dirty="0"/>
              <a:t> </a:t>
            </a:r>
            <a:r>
              <a:rPr lang="en-US" altLang="ko-KR" dirty="0" err="1"/>
              <a:t>sebelumnya</a:t>
            </a:r>
            <a:r>
              <a:rPr lang="en-US" altLang="ko-KR" dirty="0"/>
              <a:t>. </a:t>
            </a:r>
            <a:r>
              <a:rPr lang="en-US" altLang="ko-KR" dirty="0" err="1"/>
              <a:t>Bahkan</a:t>
            </a:r>
            <a:r>
              <a:rPr lang="en-US" altLang="ko-KR" dirty="0"/>
              <a:t> </a:t>
            </a:r>
            <a:r>
              <a:rPr lang="en-US" altLang="ko-KR" dirty="0" err="1"/>
              <a:t>tidak</a:t>
            </a:r>
            <a:r>
              <a:rPr lang="en-US" altLang="ko-KR" dirty="0"/>
              <a:t> </a:t>
            </a:r>
            <a:r>
              <a:rPr lang="en-US" altLang="ko-KR" dirty="0" err="1"/>
              <a:t>jarang</a:t>
            </a:r>
            <a:r>
              <a:rPr lang="en-US" altLang="ko-KR" dirty="0"/>
              <a:t> </a:t>
            </a:r>
            <a:r>
              <a:rPr lang="en-US" altLang="ko-KR" dirty="0" err="1"/>
              <a:t>ditemui</a:t>
            </a:r>
            <a:r>
              <a:rPr lang="en-US" altLang="ko-KR" dirty="0"/>
              <a:t> </a:t>
            </a:r>
            <a:r>
              <a:rPr lang="en-US" altLang="ko-KR" dirty="0" err="1"/>
              <a:t>pembaca</a:t>
            </a:r>
            <a:r>
              <a:rPr lang="en-US" altLang="ko-KR" dirty="0"/>
              <a:t> yang </a:t>
            </a:r>
            <a:r>
              <a:rPr lang="en-US" altLang="ko-KR" dirty="0" err="1"/>
              <a:t>hanya</a:t>
            </a:r>
            <a:r>
              <a:rPr lang="en-US" altLang="ko-KR" dirty="0"/>
              <a:t> </a:t>
            </a:r>
            <a:r>
              <a:rPr lang="en-US" altLang="ko-KR" dirty="0" err="1"/>
              <a:t>akan</a:t>
            </a:r>
            <a:r>
              <a:rPr lang="en-US" altLang="ko-KR" dirty="0"/>
              <a:t> </a:t>
            </a:r>
            <a:r>
              <a:rPr lang="en-US" altLang="ko-KR" dirty="0" err="1"/>
              <a:t>membaca</a:t>
            </a:r>
            <a:r>
              <a:rPr lang="en-US" altLang="ko-KR" dirty="0"/>
              <a:t> yang </a:t>
            </a:r>
            <a:r>
              <a:rPr lang="en-US" altLang="ko-KR" dirty="0" err="1"/>
              <a:t>menentukan</a:t>
            </a:r>
            <a:r>
              <a:rPr lang="en-US" altLang="ko-KR" dirty="0"/>
              <a:t> </a:t>
            </a:r>
            <a:r>
              <a:rPr lang="en-US" altLang="ko-KR" dirty="0" err="1"/>
              <a:t>buku-buku</a:t>
            </a:r>
            <a:r>
              <a:rPr lang="en-US" altLang="ko-KR" dirty="0"/>
              <a:t> yang </a:t>
            </a:r>
            <a:r>
              <a:rPr lang="en-US" altLang="ko-KR" dirty="0" err="1"/>
              <a:t>akan</a:t>
            </a:r>
            <a:r>
              <a:rPr lang="en-US" altLang="ko-KR" dirty="0"/>
              <a:t> </a:t>
            </a:r>
            <a:r>
              <a:rPr lang="en-US" altLang="ko-KR" dirty="0" err="1"/>
              <a:t>dibaca</a:t>
            </a:r>
            <a:r>
              <a:rPr lang="en-US" altLang="ko-KR" dirty="0"/>
              <a:t> </a:t>
            </a:r>
            <a:r>
              <a:rPr lang="en-US" altLang="ko-KR" dirty="0" err="1"/>
              <a:t>selanjutnya</a:t>
            </a:r>
            <a:r>
              <a:rPr lang="en-US" altLang="ko-KR" dirty="0"/>
              <a:t> </a:t>
            </a:r>
            <a:r>
              <a:rPr lang="en-US" altLang="ko-KR" dirty="0" err="1"/>
              <a:t>berdasarkan</a:t>
            </a:r>
            <a:r>
              <a:rPr lang="en-US" altLang="ko-KR" dirty="0"/>
              <a:t> rating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buku-buku</a:t>
            </a:r>
            <a:r>
              <a:rPr lang="en-US" altLang="ko-KR" dirty="0"/>
              <a:t> yang </a:t>
            </a:r>
            <a:r>
              <a:rPr lang="en-US" altLang="ko-KR" dirty="0" err="1"/>
              <a:t>telah</a:t>
            </a:r>
            <a:r>
              <a:rPr lang="en-US" altLang="ko-KR" dirty="0"/>
              <a:t> </a:t>
            </a:r>
            <a:r>
              <a:rPr lang="en-US" altLang="ko-KR" dirty="0" err="1"/>
              <a:t>dilihat</a:t>
            </a:r>
            <a:r>
              <a:rPr lang="en-US" altLang="ko-KR" dirty="0"/>
              <a:t> </a:t>
            </a:r>
            <a:r>
              <a:rPr lang="en-US" altLang="ko-KR" dirty="0" err="1"/>
              <a:t>oleh</a:t>
            </a:r>
            <a:r>
              <a:rPr lang="en-US" altLang="ko-KR" dirty="0"/>
              <a:t> </a:t>
            </a:r>
            <a:r>
              <a:rPr lang="en-US" altLang="ko-KR" dirty="0" err="1"/>
              <a:t>pembaca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err="1"/>
              <a:t>Untuk</a:t>
            </a:r>
            <a:r>
              <a:rPr lang="en-US" altLang="ko-KR" dirty="0"/>
              <a:t> </a:t>
            </a:r>
            <a:r>
              <a:rPr lang="en-US" altLang="ko-KR" dirty="0" err="1"/>
              <a:t>menentukan</a:t>
            </a:r>
            <a:r>
              <a:rPr lang="en-US" altLang="ko-KR" dirty="0"/>
              <a:t> </a:t>
            </a:r>
            <a:r>
              <a:rPr lang="en-US" altLang="ko-KR" dirty="0" err="1"/>
              <a:t>tinggi</a:t>
            </a:r>
            <a:r>
              <a:rPr lang="en-US" altLang="ko-KR" dirty="0"/>
              <a:t> </a:t>
            </a:r>
            <a:r>
              <a:rPr lang="en-US" altLang="ko-KR" dirty="0" err="1"/>
              <a:t>rendahnya</a:t>
            </a:r>
            <a:r>
              <a:rPr lang="en-US" altLang="ko-KR" dirty="0"/>
              <a:t> rating </a:t>
            </a:r>
            <a:r>
              <a:rPr lang="en-US" altLang="ko-KR" dirty="0" err="1"/>
              <a:t>terhadap</a:t>
            </a:r>
            <a:r>
              <a:rPr lang="en-US" altLang="ko-KR" dirty="0"/>
              <a:t> </a:t>
            </a:r>
            <a:r>
              <a:rPr lang="en-US" altLang="ko-KR" dirty="0" err="1"/>
              <a:t>buku</a:t>
            </a:r>
            <a:r>
              <a:rPr lang="en-US" altLang="ko-KR" dirty="0"/>
              <a:t> yang </a:t>
            </a:r>
            <a:r>
              <a:rPr lang="en-US" altLang="ko-KR" dirty="0" err="1"/>
              <a:t>akan</a:t>
            </a:r>
            <a:r>
              <a:rPr lang="en-US" altLang="ko-KR" dirty="0"/>
              <a:t> </a:t>
            </a:r>
            <a:r>
              <a:rPr lang="en-US" altLang="ko-KR" dirty="0" err="1"/>
              <a:t>dicari</a:t>
            </a:r>
            <a:r>
              <a:rPr lang="en-US" altLang="ko-KR" dirty="0"/>
              <a:t> </a:t>
            </a:r>
            <a:r>
              <a:rPr lang="en-US" altLang="ko-KR" dirty="0" err="1"/>
              <a:t>oleh</a:t>
            </a:r>
            <a:r>
              <a:rPr lang="en-US" altLang="ko-KR" dirty="0"/>
              <a:t> </a:t>
            </a:r>
            <a:r>
              <a:rPr lang="en-US" altLang="ko-KR" dirty="0" err="1"/>
              <a:t>pembaca</a:t>
            </a:r>
            <a:r>
              <a:rPr lang="en-US" altLang="ko-KR" dirty="0"/>
              <a:t>, </a:t>
            </a:r>
            <a:r>
              <a:rPr lang="en-US" altLang="ko-KR" dirty="0" err="1"/>
              <a:t>dapat</a:t>
            </a:r>
            <a:r>
              <a:rPr lang="en-US" altLang="ko-KR" dirty="0"/>
              <a:t> </a:t>
            </a:r>
            <a:r>
              <a:rPr lang="en-US" altLang="ko-KR" dirty="0" err="1"/>
              <a:t>mempengaruhi</a:t>
            </a:r>
            <a:r>
              <a:rPr lang="en-US" altLang="ko-KR" dirty="0"/>
              <a:t> </a:t>
            </a:r>
            <a:r>
              <a:rPr lang="en-US" altLang="ko-KR" dirty="0" err="1"/>
              <a:t>buku-buku</a:t>
            </a:r>
            <a:r>
              <a:rPr lang="en-US" altLang="ko-KR" dirty="0"/>
              <a:t> yang </a:t>
            </a:r>
            <a:r>
              <a:rPr lang="en-US" altLang="ko-KR" dirty="0" err="1"/>
              <a:t>akan</a:t>
            </a:r>
            <a:r>
              <a:rPr lang="en-US" altLang="ko-KR" dirty="0"/>
              <a:t> </a:t>
            </a:r>
            <a:r>
              <a:rPr lang="en-US" altLang="ko-KR" dirty="0" err="1"/>
              <a:t>direkomendasikan</a:t>
            </a:r>
            <a:r>
              <a:rPr lang="en-US" altLang="ko-KR" dirty="0"/>
              <a:t> </a:t>
            </a:r>
            <a:r>
              <a:rPr lang="en-US" altLang="ko-KR" dirty="0" err="1"/>
              <a:t>oleh</a:t>
            </a:r>
            <a:r>
              <a:rPr lang="en-US" altLang="ko-KR" dirty="0"/>
              <a:t> </a:t>
            </a:r>
            <a:r>
              <a:rPr lang="en-US" altLang="ko-KR" dirty="0" err="1"/>
              <a:t>sistem</a:t>
            </a:r>
            <a:r>
              <a:rPr lang="en-US" altLang="ko-KR" dirty="0"/>
              <a:t> yang </a:t>
            </a:r>
            <a:r>
              <a:rPr lang="en-US" altLang="ko-KR" dirty="0" err="1"/>
              <a:t>akan</a:t>
            </a:r>
            <a:r>
              <a:rPr lang="en-US" altLang="ko-KR" dirty="0"/>
              <a:t> </a:t>
            </a:r>
            <a:r>
              <a:rPr lang="en-US" altLang="ko-KR" dirty="0" err="1"/>
              <a:t>dibangun</a:t>
            </a:r>
            <a:r>
              <a:rPr lang="en-US" altLang="ko-KR" dirty="0"/>
              <a:t>. </a:t>
            </a:r>
            <a:r>
              <a:rPr lang="en-US" altLang="ko-KR" dirty="0" err="1"/>
              <a:t>Nilai</a:t>
            </a:r>
            <a:r>
              <a:rPr lang="en-US" altLang="ko-KR" dirty="0"/>
              <a:t> </a:t>
            </a:r>
            <a:r>
              <a:rPr lang="en-US" altLang="ko-KR" dirty="0" err="1"/>
              <a:t>kemiripan</a:t>
            </a:r>
            <a:r>
              <a:rPr lang="en-US" altLang="ko-KR" dirty="0"/>
              <a:t> </a:t>
            </a:r>
            <a:r>
              <a:rPr lang="en-US" altLang="ko-KR" dirty="0" err="1"/>
              <a:t>antara</a:t>
            </a:r>
            <a:r>
              <a:rPr lang="en-US" altLang="ko-KR" dirty="0"/>
              <a:t> </a:t>
            </a:r>
            <a:r>
              <a:rPr lang="en-US" altLang="ko-KR" dirty="0" err="1"/>
              <a:t>buku</a:t>
            </a:r>
            <a:r>
              <a:rPr lang="en-US" altLang="ko-KR" dirty="0"/>
              <a:t> </a:t>
            </a:r>
            <a:r>
              <a:rPr lang="en-US" altLang="ko-KR" dirty="0" err="1"/>
              <a:t>dan</a:t>
            </a:r>
            <a:r>
              <a:rPr lang="en-US" altLang="ko-KR" dirty="0"/>
              <a:t> rating </a:t>
            </a:r>
            <a:r>
              <a:rPr lang="en-US" altLang="ko-KR" dirty="0" err="1"/>
              <a:t>buku</a:t>
            </a:r>
            <a:r>
              <a:rPr lang="en-US" altLang="ko-KR" dirty="0"/>
              <a:t> </a:t>
            </a:r>
            <a:r>
              <a:rPr lang="en-US" altLang="ko-KR" dirty="0" err="1"/>
              <a:t>dapat</a:t>
            </a:r>
            <a:r>
              <a:rPr lang="en-US" altLang="ko-KR" dirty="0"/>
              <a:t> </a:t>
            </a:r>
            <a:r>
              <a:rPr lang="en-US" altLang="ko-KR" dirty="0" err="1"/>
              <a:t>dijadikan</a:t>
            </a:r>
            <a:r>
              <a:rPr lang="en-US" altLang="ko-KR" dirty="0"/>
              <a:t> </a:t>
            </a:r>
            <a:r>
              <a:rPr lang="en-US" altLang="ko-KR" dirty="0" err="1"/>
              <a:t>sebagai</a:t>
            </a:r>
            <a:r>
              <a:rPr lang="en-US" altLang="ko-KR" dirty="0"/>
              <a:t> </a:t>
            </a:r>
            <a:r>
              <a:rPr lang="en-US" altLang="ko-KR" dirty="0" err="1"/>
              <a:t>landasan</a:t>
            </a:r>
            <a:r>
              <a:rPr lang="en-US" altLang="ko-KR" dirty="0"/>
              <a:t> </a:t>
            </a:r>
            <a:r>
              <a:rPr lang="en-US" altLang="ko-KR" dirty="0" err="1"/>
              <a:t>untuk</a:t>
            </a:r>
            <a:r>
              <a:rPr lang="en-US" altLang="ko-KR" dirty="0"/>
              <a:t> </a:t>
            </a:r>
            <a:r>
              <a:rPr lang="en-US" altLang="ko-KR" dirty="0" err="1"/>
              <a:t>memberikan</a:t>
            </a:r>
            <a:r>
              <a:rPr lang="en-US" altLang="ko-KR" dirty="0"/>
              <a:t> </a:t>
            </a:r>
            <a:r>
              <a:rPr lang="en-US" altLang="ko-KR" dirty="0" err="1"/>
              <a:t>rekomendasi</a:t>
            </a:r>
            <a:r>
              <a:rPr lang="en-US" altLang="ko-KR" dirty="0"/>
              <a:t> </a:t>
            </a:r>
            <a:r>
              <a:rPr lang="en-US" altLang="ko-KR" dirty="0" err="1"/>
              <a:t>buku</a:t>
            </a:r>
            <a:r>
              <a:rPr lang="en-US" altLang="ko-KR" dirty="0"/>
              <a:t> </a:t>
            </a:r>
            <a:r>
              <a:rPr lang="en-US" altLang="ko-KR" dirty="0" err="1"/>
              <a:t>kepada</a:t>
            </a:r>
            <a:r>
              <a:rPr lang="en-US" altLang="ko-KR" dirty="0"/>
              <a:t> </a:t>
            </a:r>
            <a:r>
              <a:rPr lang="en-US" altLang="ko-KR" dirty="0" err="1"/>
              <a:t>pembaca</a:t>
            </a:r>
            <a:r>
              <a:rPr lang="en-US" altLang="ko-KR" dirty="0" smtClean="0"/>
              <a:t>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1. Business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 1.2 Situation Assessment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Dengan</a:t>
            </a:r>
            <a:r>
              <a:rPr lang="en-US" altLang="ko-KR" dirty="0"/>
              <a:t> </a:t>
            </a:r>
            <a:r>
              <a:rPr lang="en-US" altLang="ko-KR" dirty="0" err="1"/>
              <a:t>adanya</a:t>
            </a:r>
            <a:r>
              <a:rPr lang="en-US" altLang="ko-KR" dirty="0"/>
              <a:t> </a:t>
            </a:r>
            <a:r>
              <a:rPr lang="en-US" altLang="ko-KR" dirty="0" err="1"/>
              <a:t>banyak</a:t>
            </a:r>
            <a:r>
              <a:rPr lang="en-US" altLang="ko-KR" dirty="0"/>
              <a:t> </a:t>
            </a:r>
            <a:r>
              <a:rPr lang="en-US" altLang="ko-KR" dirty="0" err="1"/>
              <a:t>sekali</a:t>
            </a:r>
            <a:r>
              <a:rPr lang="en-US" altLang="ko-KR" dirty="0"/>
              <a:t> </a:t>
            </a:r>
            <a:r>
              <a:rPr lang="en-US" altLang="ko-KR" dirty="0" err="1"/>
              <a:t>jumlah</a:t>
            </a:r>
            <a:r>
              <a:rPr lang="en-US" altLang="ko-KR" dirty="0"/>
              <a:t> </a:t>
            </a:r>
            <a:r>
              <a:rPr lang="en-US" altLang="ko-KR" dirty="0" err="1"/>
              <a:t>buku</a:t>
            </a:r>
            <a:r>
              <a:rPr lang="en-US" altLang="ko-KR" dirty="0"/>
              <a:t>, </a:t>
            </a:r>
            <a:r>
              <a:rPr lang="en-US" altLang="ko-KR" dirty="0" err="1"/>
              <a:t>sistem</a:t>
            </a:r>
            <a:r>
              <a:rPr lang="en-US" altLang="ko-KR" dirty="0"/>
              <a:t> </a:t>
            </a:r>
            <a:r>
              <a:rPr lang="en-US" altLang="ko-KR" dirty="0" err="1"/>
              <a:t>rekomendasi</a:t>
            </a:r>
            <a:r>
              <a:rPr lang="en-US" altLang="ko-KR" dirty="0"/>
              <a:t> </a:t>
            </a:r>
            <a:r>
              <a:rPr lang="en-US" altLang="ko-KR" dirty="0" err="1"/>
              <a:t>buku</a:t>
            </a:r>
            <a:r>
              <a:rPr lang="en-US" altLang="ko-KR" dirty="0"/>
              <a:t> </a:t>
            </a:r>
            <a:r>
              <a:rPr lang="en-US" altLang="ko-KR" dirty="0" err="1"/>
              <a:t>dapat</a:t>
            </a:r>
            <a:r>
              <a:rPr lang="en-US" altLang="ko-KR" dirty="0"/>
              <a:t> </a:t>
            </a:r>
            <a:r>
              <a:rPr lang="en-US" altLang="ko-KR" dirty="0" err="1"/>
              <a:t>menjadi</a:t>
            </a:r>
            <a:r>
              <a:rPr lang="en-US" altLang="ko-KR" dirty="0"/>
              <a:t> </a:t>
            </a:r>
            <a:r>
              <a:rPr lang="en-US" altLang="ko-KR" dirty="0" err="1"/>
              <a:t>alternatif</a:t>
            </a:r>
            <a:r>
              <a:rPr lang="en-US" altLang="ko-KR" dirty="0"/>
              <a:t> </a:t>
            </a:r>
            <a:r>
              <a:rPr lang="en-US" altLang="ko-KR" dirty="0" err="1"/>
              <a:t>untuk</a:t>
            </a:r>
            <a:r>
              <a:rPr lang="en-US" altLang="ko-KR" dirty="0"/>
              <a:t> orang - orang yang </a:t>
            </a:r>
            <a:r>
              <a:rPr lang="en-US" altLang="ko-KR" dirty="0" err="1"/>
              <a:t>bingung</a:t>
            </a:r>
            <a:r>
              <a:rPr lang="en-US" altLang="ko-KR" dirty="0"/>
              <a:t> </a:t>
            </a:r>
            <a:r>
              <a:rPr lang="en-US" altLang="ko-KR" dirty="0" err="1"/>
              <a:t>dalam</a:t>
            </a:r>
            <a:r>
              <a:rPr lang="en-US" altLang="ko-KR" dirty="0"/>
              <a:t> </a:t>
            </a:r>
            <a:r>
              <a:rPr lang="en-US" altLang="ko-KR" dirty="0" err="1"/>
              <a:t>menentukan</a:t>
            </a:r>
            <a:r>
              <a:rPr lang="en-US" altLang="ko-KR" dirty="0"/>
              <a:t> </a:t>
            </a:r>
            <a:r>
              <a:rPr lang="en-US" altLang="ko-KR" dirty="0" err="1"/>
              <a:t>buku</a:t>
            </a:r>
            <a:r>
              <a:rPr lang="en-US" altLang="ko-KR" dirty="0"/>
              <a:t> yang </a:t>
            </a:r>
            <a:r>
              <a:rPr lang="en-US" altLang="ko-KR" dirty="0" err="1"/>
              <a:t>ingin</a:t>
            </a:r>
            <a:r>
              <a:rPr lang="en-US" altLang="ko-KR" dirty="0"/>
              <a:t> </a:t>
            </a:r>
            <a:r>
              <a:rPr lang="en-US" altLang="ko-KR" dirty="0" err="1" smtClean="0"/>
              <a:t>dibaca</a:t>
            </a:r>
            <a:endParaRPr lang="en-US" altLang="ko-KR" dirty="0" smtClean="0"/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err="1"/>
              <a:t>Dengan</a:t>
            </a:r>
            <a:r>
              <a:rPr lang="en-US" altLang="ko-KR" dirty="0"/>
              <a:t> </a:t>
            </a:r>
            <a:r>
              <a:rPr lang="en-US" altLang="ko-KR" dirty="0" err="1"/>
              <a:t>memanfaatkan</a:t>
            </a:r>
            <a:r>
              <a:rPr lang="en-US" altLang="ko-KR" dirty="0"/>
              <a:t> </a:t>
            </a:r>
            <a:r>
              <a:rPr lang="en-US" altLang="ko-KR" dirty="0" err="1"/>
              <a:t>algoritma</a:t>
            </a:r>
            <a:r>
              <a:rPr lang="en-US" altLang="ko-KR" dirty="0"/>
              <a:t> </a:t>
            </a:r>
            <a:r>
              <a:rPr lang="en-US" altLang="ko-KR" dirty="0" err="1"/>
              <a:t>apriori</a:t>
            </a:r>
            <a:r>
              <a:rPr lang="en-US" altLang="ko-KR" dirty="0"/>
              <a:t> </a:t>
            </a:r>
            <a:r>
              <a:rPr lang="en-US" altLang="ko-KR" dirty="0" err="1"/>
              <a:t>dalam</a:t>
            </a:r>
            <a:r>
              <a:rPr lang="en-US" altLang="ko-KR" dirty="0"/>
              <a:t> </a:t>
            </a:r>
            <a:r>
              <a:rPr lang="en-US" altLang="ko-KR" dirty="0" err="1"/>
              <a:t>menentukan</a:t>
            </a:r>
            <a:r>
              <a:rPr lang="en-US" altLang="ko-KR" dirty="0"/>
              <a:t> </a:t>
            </a:r>
            <a:r>
              <a:rPr lang="en-US" altLang="ko-KR" dirty="0" err="1"/>
              <a:t>rekomendasi</a:t>
            </a:r>
            <a:r>
              <a:rPr lang="en-US" altLang="ko-KR" dirty="0"/>
              <a:t> </a:t>
            </a:r>
            <a:r>
              <a:rPr lang="en-US" altLang="ko-KR" dirty="0" err="1"/>
              <a:t>buku</a:t>
            </a:r>
            <a:r>
              <a:rPr lang="en-US" altLang="ko-KR" dirty="0"/>
              <a:t>, </a:t>
            </a:r>
            <a:r>
              <a:rPr lang="en-US" altLang="ko-KR" dirty="0" err="1"/>
              <a:t>maka</a:t>
            </a:r>
            <a:r>
              <a:rPr lang="en-US" altLang="ko-KR" dirty="0"/>
              <a:t> </a:t>
            </a:r>
            <a:r>
              <a:rPr lang="en-US" altLang="ko-KR" dirty="0" err="1"/>
              <a:t>akan</a:t>
            </a:r>
            <a:r>
              <a:rPr lang="en-US" altLang="ko-KR" dirty="0"/>
              <a:t> </a:t>
            </a:r>
            <a:r>
              <a:rPr lang="en-US" altLang="ko-KR" dirty="0" err="1"/>
              <a:t>memudahkan</a:t>
            </a:r>
            <a:r>
              <a:rPr lang="en-US" altLang="ko-KR" dirty="0"/>
              <a:t> </a:t>
            </a:r>
            <a:r>
              <a:rPr lang="en-US" altLang="ko-KR" dirty="0" err="1"/>
              <a:t>dalam</a:t>
            </a:r>
            <a:r>
              <a:rPr lang="en-US" altLang="ko-KR" dirty="0"/>
              <a:t> </a:t>
            </a:r>
            <a:r>
              <a:rPr lang="en-US" altLang="ko-KR" dirty="0" err="1"/>
              <a:t>menentukan</a:t>
            </a:r>
            <a:r>
              <a:rPr lang="en-US" altLang="ko-KR" dirty="0"/>
              <a:t> </a:t>
            </a:r>
            <a:r>
              <a:rPr lang="en-US" altLang="ko-KR" dirty="0" err="1"/>
              <a:t>buku</a:t>
            </a:r>
            <a:r>
              <a:rPr lang="en-US" altLang="ko-KR" dirty="0"/>
              <a:t> yang </a:t>
            </a:r>
            <a:r>
              <a:rPr lang="en-US" altLang="ko-KR" dirty="0" err="1"/>
              <a:t>ingin</a:t>
            </a:r>
            <a:r>
              <a:rPr lang="en-US" altLang="ko-KR" dirty="0"/>
              <a:t> </a:t>
            </a:r>
            <a:r>
              <a:rPr lang="en-US" altLang="ko-KR" dirty="0" err="1"/>
              <a:t>direkomendasikan</a:t>
            </a:r>
            <a:r>
              <a:rPr lang="en-US" altLang="ko-KR" dirty="0"/>
              <a:t> </a:t>
            </a:r>
            <a:r>
              <a:rPr lang="en-US" altLang="ko-KR" dirty="0" err="1"/>
              <a:t>pada</a:t>
            </a:r>
            <a:r>
              <a:rPr lang="en-US" altLang="ko-KR" dirty="0"/>
              <a:t> </a:t>
            </a:r>
            <a:r>
              <a:rPr lang="en-US" altLang="ko-KR" dirty="0" err="1"/>
              <a:t>pembaca</a:t>
            </a:r>
            <a:r>
              <a:rPr lang="en-US" altLang="ko-KR" dirty="0"/>
              <a:t>. </a:t>
            </a:r>
            <a:r>
              <a:rPr lang="en-US" altLang="ko-KR" dirty="0" err="1"/>
              <a:t>Batasan</a:t>
            </a:r>
            <a:r>
              <a:rPr lang="en-US" altLang="ko-KR" dirty="0"/>
              <a:t>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proyek</a:t>
            </a:r>
            <a:r>
              <a:rPr lang="en-US" altLang="ko-KR" dirty="0"/>
              <a:t> </a:t>
            </a:r>
            <a:r>
              <a:rPr lang="en-US" altLang="ko-KR" dirty="0" err="1"/>
              <a:t>ini</a:t>
            </a:r>
            <a:r>
              <a:rPr lang="en-US" altLang="ko-KR" dirty="0"/>
              <a:t> </a:t>
            </a:r>
            <a:r>
              <a:rPr lang="en-US" altLang="ko-KR" dirty="0" err="1"/>
              <a:t>adalah</a:t>
            </a:r>
            <a:r>
              <a:rPr lang="en-US" altLang="ko-KR" dirty="0"/>
              <a:t> dataset </a:t>
            </a:r>
            <a:r>
              <a:rPr lang="en-US" altLang="ko-KR" dirty="0" err="1"/>
              <a:t>ini</a:t>
            </a:r>
            <a:r>
              <a:rPr lang="en-US" altLang="ko-KR" dirty="0"/>
              <a:t> </a:t>
            </a:r>
            <a:r>
              <a:rPr lang="en-US" altLang="ko-KR" dirty="0" err="1"/>
              <a:t>dikumpulkan</a:t>
            </a:r>
            <a:r>
              <a:rPr lang="en-US" altLang="ko-KR" dirty="0"/>
              <a:t>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komunitas</a:t>
            </a:r>
            <a:r>
              <a:rPr lang="en-US" altLang="ko-KR" dirty="0"/>
              <a:t> </a:t>
            </a:r>
            <a:r>
              <a:rPr lang="en-US" altLang="ko-KR" dirty="0" err="1"/>
              <a:t>BookCrossing</a:t>
            </a:r>
            <a:r>
              <a:rPr lang="en-US" altLang="ko-KR" dirty="0"/>
              <a:t> </a:t>
            </a:r>
            <a:r>
              <a:rPr lang="en-US" altLang="ko-KR" dirty="0" err="1"/>
              <a:t>pada</a:t>
            </a:r>
            <a:r>
              <a:rPr lang="en-US" altLang="ko-KR" dirty="0"/>
              <a:t> </a:t>
            </a:r>
            <a:r>
              <a:rPr lang="en-US" altLang="ko-KR" dirty="0" err="1"/>
              <a:t>Agustus</a:t>
            </a:r>
            <a:r>
              <a:rPr lang="en-US" altLang="ko-KR" dirty="0"/>
              <a:t>-September </a:t>
            </a:r>
            <a:r>
              <a:rPr lang="en-US" altLang="ko-KR" dirty="0" smtClean="0"/>
              <a:t>2004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err="1"/>
              <a:t>Penentuan</a:t>
            </a:r>
            <a:r>
              <a:rPr lang="en-US" altLang="ko-KR" dirty="0"/>
              <a:t> </a:t>
            </a:r>
            <a:r>
              <a:rPr lang="en-US" altLang="ko-KR" dirty="0" err="1"/>
              <a:t>keputusan</a:t>
            </a:r>
            <a:r>
              <a:rPr lang="en-US" altLang="ko-KR" dirty="0"/>
              <a:t> </a:t>
            </a:r>
            <a:r>
              <a:rPr lang="en-US" altLang="ko-KR" dirty="0" err="1"/>
              <a:t>dalam</a:t>
            </a:r>
            <a:r>
              <a:rPr lang="en-US" altLang="ko-KR" dirty="0"/>
              <a:t> </a:t>
            </a:r>
            <a:r>
              <a:rPr lang="en-US" altLang="ko-KR" dirty="0" err="1"/>
              <a:t>pembuatan</a:t>
            </a:r>
            <a:r>
              <a:rPr lang="en-US" altLang="ko-KR" dirty="0"/>
              <a:t> </a:t>
            </a:r>
            <a:r>
              <a:rPr lang="en-US" altLang="ko-KR" dirty="0" err="1"/>
              <a:t>strategi</a:t>
            </a:r>
            <a:r>
              <a:rPr lang="en-US" altLang="ko-KR" dirty="0"/>
              <a:t>  </a:t>
            </a:r>
            <a:r>
              <a:rPr lang="en-US" altLang="ko-KR" dirty="0" err="1"/>
              <a:t>sistem</a:t>
            </a:r>
            <a:r>
              <a:rPr lang="en-US" altLang="ko-KR" dirty="0"/>
              <a:t> </a:t>
            </a:r>
            <a:r>
              <a:rPr lang="en-US" altLang="ko-KR" dirty="0" err="1"/>
              <a:t>rekomendasi</a:t>
            </a:r>
            <a:r>
              <a:rPr lang="en-US" altLang="ko-KR" dirty="0"/>
              <a:t> </a:t>
            </a:r>
            <a:r>
              <a:rPr lang="en-US" altLang="ko-KR" dirty="0" err="1"/>
              <a:t>buku</a:t>
            </a:r>
            <a:r>
              <a:rPr lang="en-US" altLang="ko-KR" dirty="0"/>
              <a:t> </a:t>
            </a:r>
            <a:r>
              <a:rPr lang="en-US" altLang="ko-KR" dirty="0" err="1"/>
              <a:t>adalah</a:t>
            </a:r>
            <a:r>
              <a:rPr lang="en-US" altLang="ko-KR" dirty="0"/>
              <a:t> </a:t>
            </a:r>
            <a:r>
              <a:rPr lang="en-US" altLang="ko-KR" dirty="0" err="1"/>
              <a:t>berfokus</a:t>
            </a:r>
            <a:r>
              <a:rPr lang="en-US" altLang="ko-KR" dirty="0"/>
              <a:t> </a:t>
            </a:r>
            <a:r>
              <a:rPr lang="en-US" altLang="ko-KR" dirty="0" err="1"/>
              <a:t>pada</a:t>
            </a:r>
            <a:r>
              <a:rPr lang="en-US" altLang="ko-KR" dirty="0"/>
              <a:t> data rating </a:t>
            </a:r>
            <a:r>
              <a:rPr lang="en-US" altLang="ko-KR" dirty="0" err="1"/>
              <a:t>buku</a:t>
            </a:r>
            <a:r>
              <a:rPr lang="en-US" altLang="ko-KR" dirty="0"/>
              <a:t>.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1. Business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1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1.3 Determine Data Mining Goal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penerapan</a:t>
            </a:r>
            <a:r>
              <a:rPr lang="en-US" dirty="0"/>
              <a:t> Data Mining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 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 err="1"/>
              <a:t>Menghasilkan</a:t>
            </a:r>
            <a:r>
              <a:rPr lang="en-US" dirty="0"/>
              <a:t> model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. 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1. Business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1.4 Produce Project Plan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100" dirty="0" err="1"/>
              <a:t>Rencana</a:t>
            </a:r>
            <a:r>
              <a:rPr lang="en-US" sz="1100" dirty="0"/>
              <a:t> </a:t>
            </a:r>
            <a:r>
              <a:rPr lang="en-US" sz="1100" dirty="0" err="1"/>
              <a:t>pengerjaan</a:t>
            </a:r>
            <a:r>
              <a:rPr lang="en-US" sz="1100" dirty="0"/>
              <a:t> </a:t>
            </a:r>
            <a:r>
              <a:rPr lang="en-US" sz="1100" dirty="0" err="1"/>
              <a:t>proyek</a:t>
            </a:r>
            <a:r>
              <a:rPr lang="en-US" sz="1100" dirty="0"/>
              <a:t> yang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endParaRPr lang="en-US" sz="1100" dirty="0" smtClean="0"/>
          </a:p>
          <a:p>
            <a:r>
              <a:rPr lang="en-US" sz="1100" dirty="0" err="1" smtClean="0"/>
              <a:t>dilakukan</a:t>
            </a:r>
            <a:r>
              <a:rPr lang="en-US" sz="1100" dirty="0" smtClean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mencapai</a:t>
            </a:r>
            <a:r>
              <a:rPr lang="en-US" sz="1100" dirty="0"/>
              <a:t> </a:t>
            </a:r>
            <a:r>
              <a:rPr lang="en-US" sz="1100" dirty="0" err="1"/>
              <a:t>tujuan</a:t>
            </a:r>
            <a:r>
              <a:rPr lang="en-US" sz="1100" dirty="0"/>
              <a:t> </a:t>
            </a:r>
            <a:r>
              <a:rPr lang="en-US" sz="1100" i="1" dirty="0"/>
              <a:t>data mining</a:t>
            </a:r>
            <a:r>
              <a:rPr lang="en-US" sz="1100" dirty="0"/>
              <a:t> </a:t>
            </a:r>
            <a:endParaRPr lang="en-US" sz="1100" dirty="0" smtClean="0"/>
          </a:p>
          <a:p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/>
              <a:t>pengerjaan</a:t>
            </a:r>
            <a:r>
              <a:rPr lang="en-US" sz="1100" dirty="0"/>
              <a:t> </a:t>
            </a:r>
            <a:r>
              <a:rPr lang="en-US" sz="1100" dirty="0" err="1"/>
              <a:t>sistem</a:t>
            </a:r>
            <a:r>
              <a:rPr lang="en-US" sz="1100" dirty="0"/>
              <a:t> </a:t>
            </a:r>
            <a:r>
              <a:rPr lang="en-US" sz="1100" dirty="0" err="1"/>
              <a:t>rekomendasi</a:t>
            </a:r>
            <a:r>
              <a:rPr lang="en-US" sz="1100" dirty="0"/>
              <a:t> </a:t>
            </a:r>
            <a:r>
              <a:rPr lang="en-US" sz="1100" dirty="0" err="1"/>
              <a:t>buku</a:t>
            </a:r>
            <a:r>
              <a:rPr lang="en-US" sz="1100" dirty="0"/>
              <a:t> </a:t>
            </a:r>
            <a:endParaRPr lang="en-US" sz="1100" dirty="0" smtClean="0"/>
          </a:p>
          <a:p>
            <a:r>
              <a:rPr lang="en-US" sz="1100" dirty="0" err="1" smtClean="0"/>
              <a:t>menggunakan</a:t>
            </a:r>
            <a:r>
              <a:rPr lang="en-US" sz="1100" dirty="0" smtClean="0"/>
              <a:t> </a:t>
            </a:r>
            <a:r>
              <a:rPr lang="en-US" sz="1100" dirty="0" err="1"/>
              <a:t>algoritma</a:t>
            </a:r>
            <a:r>
              <a:rPr lang="en-US" sz="1100" dirty="0"/>
              <a:t> </a:t>
            </a:r>
            <a:r>
              <a:rPr lang="en-US" sz="1100" dirty="0" err="1"/>
              <a:t>apriori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dilihat</a:t>
            </a:r>
            <a:r>
              <a:rPr lang="en-US" sz="1100" dirty="0"/>
              <a:t> </a:t>
            </a:r>
            <a:endParaRPr lang="en-US" sz="1100" dirty="0" smtClean="0"/>
          </a:p>
          <a:p>
            <a:r>
              <a:rPr lang="en-US" sz="1100" dirty="0" err="1" smtClean="0"/>
              <a:t>pada</a:t>
            </a:r>
            <a:r>
              <a:rPr lang="en-US" sz="1100" dirty="0" smtClean="0"/>
              <a:t> </a:t>
            </a:r>
            <a:r>
              <a:rPr lang="en-US" sz="1100" dirty="0" err="1" smtClean="0"/>
              <a:t>tabel</a:t>
            </a:r>
            <a:r>
              <a:rPr lang="en-US" sz="1100" dirty="0" smtClean="0"/>
              <a:t> </a:t>
            </a:r>
            <a:r>
              <a:rPr lang="en-US" sz="1100" dirty="0" err="1" smtClean="0"/>
              <a:t>disamping</a:t>
            </a:r>
            <a:r>
              <a:rPr lang="en-US" sz="1100" dirty="0" smtClean="0"/>
              <a:t>: </a:t>
            </a:r>
            <a:endParaRPr lang="en-US" altLang="ko-KR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1. Business Understanding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83734"/>
              </p:ext>
            </p:extLst>
          </p:nvPr>
        </p:nvGraphicFramePr>
        <p:xfrm>
          <a:off x="3707904" y="1203598"/>
          <a:ext cx="4062057" cy="3480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792088"/>
                <a:gridCol w="1080120"/>
                <a:gridCol w="1973825"/>
              </a:tblGrid>
              <a:tr h="145445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 dirty="0">
                          <a:effectLst/>
                        </a:rPr>
                        <a:t>No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Tahapan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Kegiatan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 dirty="0" err="1">
                          <a:effectLst/>
                        </a:rPr>
                        <a:t>Keterangan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</a:tr>
              <a:tr h="609724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Business Understanding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1. Determine </a:t>
                      </a:r>
                      <a:r>
                        <a:rPr lang="en-US" sz="500" dirty="0">
                          <a:effectLst/>
                        </a:rPr>
                        <a:t>Business Objectives</a:t>
                      </a:r>
                      <a:endParaRPr lang="en-US" sz="6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2. Situation </a:t>
                      </a:r>
                      <a:r>
                        <a:rPr lang="en-US" sz="500" dirty="0">
                          <a:effectLst/>
                        </a:rPr>
                        <a:t>Assessment </a:t>
                      </a:r>
                      <a:endParaRPr lang="en-US" sz="6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3. Determine </a:t>
                      </a:r>
                      <a:r>
                        <a:rPr lang="en-US" sz="500" dirty="0">
                          <a:effectLst/>
                        </a:rPr>
                        <a:t>Data Mining Goal </a:t>
                      </a:r>
                      <a:endParaRPr lang="en-US" sz="6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1175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4. Produce </a:t>
                      </a:r>
                      <a:r>
                        <a:rPr lang="en-US" sz="500" dirty="0">
                          <a:effectLst/>
                        </a:rPr>
                        <a:t>Project Plan 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Dilakukan proses menentukan tujuan pengerjaan proyek, menilai situasi sistem yang ada saat ini, menentukan tujuan penerapan data mining dan merencanakan tahapan pengerjaan proyek. 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</a:tr>
              <a:tr h="426611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2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Data Understanding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1. Collect </a:t>
                      </a:r>
                      <a:r>
                        <a:rPr lang="en-US" sz="500" dirty="0">
                          <a:effectLst/>
                        </a:rPr>
                        <a:t>Initial Data</a:t>
                      </a:r>
                      <a:endParaRPr lang="en-US" sz="6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2. Describe </a:t>
                      </a:r>
                      <a:r>
                        <a:rPr lang="en-US" sz="500" dirty="0">
                          <a:effectLst/>
                        </a:rPr>
                        <a:t>Data </a:t>
                      </a:r>
                      <a:endParaRPr lang="en-US" sz="6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3. Explore </a:t>
                      </a:r>
                      <a:r>
                        <a:rPr lang="en-US" sz="500" dirty="0">
                          <a:effectLst/>
                        </a:rPr>
                        <a:t>Data</a:t>
                      </a:r>
                      <a:endParaRPr lang="en-US" sz="6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1175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4. Verify </a:t>
                      </a:r>
                      <a:r>
                        <a:rPr lang="en-US" sz="500" dirty="0">
                          <a:effectLst/>
                        </a:rPr>
                        <a:t>Data Quality 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Dilakukan proses mengumpulkan data awal, mendeskripsikan data, explore data, dan memverifikasi kualitas data yang akan digunakan. 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</a:tr>
              <a:tr h="520332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Data Preparation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1.</a:t>
                      </a:r>
                      <a:r>
                        <a:rPr lang="en-US" sz="500" baseline="0" dirty="0" smtClean="0">
                          <a:effectLst/>
                        </a:rPr>
                        <a:t> </a:t>
                      </a:r>
                      <a:r>
                        <a:rPr lang="en-US" sz="500" dirty="0" smtClean="0">
                          <a:effectLst/>
                        </a:rPr>
                        <a:t>Data </a:t>
                      </a:r>
                      <a:r>
                        <a:rPr lang="en-US" sz="500" dirty="0">
                          <a:effectLst/>
                        </a:rPr>
                        <a:t>Set Description</a:t>
                      </a:r>
                      <a:endParaRPr lang="en-US" sz="6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2. Select </a:t>
                      </a:r>
                      <a:r>
                        <a:rPr lang="en-US" sz="500" dirty="0">
                          <a:effectLst/>
                        </a:rPr>
                        <a:t>Data </a:t>
                      </a:r>
                      <a:endParaRPr lang="en-US" sz="6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3. Clean </a:t>
                      </a:r>
                      <a:r>
                        <a:rPr lang="en-US" sz="500" dirty="0">
                          <a:effectLst/>
                        </a:rPr>
                        <a:t>Data</a:t>
                      </a:r>
                      <a:endParaRPr lang="en-US" sz="6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4. Construct </a:t>
                      </a:r>
                      <a:r>
                        <a:rPr lang="en-US" sz="500" dirty="0">
                          <a:effectLst/>
                        </a:rPr>
                        <a:t>Data</a:t>
                      </a:r>
                      <a:endParaRPr lang="en-US" sz="6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1175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5. Investigate </a:t>
                      </a:r>
                      <a:r>
                        <a:rPr lang="en-US" sz="500" dirty="0">
                          <a:effectLst/>
                        </a:rPr>
                        <a:t>Data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Proses ini menggunakan jupyter notebook untuk menyiapkan dan meninjau data awal, memilih data yang relevan (menghilangkan data duplikat, mengurangi data dan, memisahkan data) dan melakukan perubahan perubahan data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</a:tr>
              <a:tr h="332889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Modeling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1.</a:t>
                      </a:r>
                      <a:r>
                        <a:rPr lang="en-US" sz="500" baseline="0" dirty="0" smtClean="0">
                          <a:effectLst/>
                        </a:rPr>
                        <a:t> </a:t>
                      </a:r>
                      <a:r>
                        <a:rPr lang="en-US" sz="500" dirty="0" smtClean="0">
                          <a:effectLst/>
                        </a:rPr>
                        <a:t>Select </a:t>
                      </a:r>
                      <a:r>
                        <a:rPr lang="en-US" sz="500" dirty="0">
                          <a:effectLst/>
                        </a:rPr>
                        <a:t>Modeling Technique</a:t>
                      </a:r>
                      <a:endParaRPr lang="en-US" sz="6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1175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2. Build </a:t>
                      </a:r>
                      <a:r>
                        <a:rPr lang="en-US" sz="500" dirty="0">
                          <a:effectLst/>
                        </a:rPr>
                        <a:t>Model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Proses ini menggunakan jupyter notebook untuk memodelkan sistem dan membangun mode menggunakan algoritma yang ditentukan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</a:tr>
              <a:tr h="324908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5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Evaluation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Evaluasi Model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Proses ini menggunakan jupyter notebook untuk mengevaluasi performa model sistem rekomendasi.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</a:tr>
              <a:tr h="799602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6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>
                          <a:effectLst/>
                        </a:rPr>
                        <a:t>Deployment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1. Deployment </a:t>
                      </a:r>
                      <a:r>
                        <a:rPr lang="en-US" sz="500" dirty="0">
                          <a:effectLst/>
                        </a:rPr>
                        <a:t>Plan</a:t>
                      </a:r>
                      <a:endParaRPr lang="en-US" sz="600" dirty="0">
                        <a:effectLst/>
                      </a:endParaRPr>
                    </a:p>
                    <a:p>
                      <a:pPr marL="0" lvl="0" indent="0" algn="just">
                        <a:lnSpc>
                          <a:spcPct val="151000"/>
                        </a:lnSpc>
                        <a:spcAft>
                          <a:spcPts val="1175"/>
                        </a:spcAft>
                        <a:buFont typeface="+mj-lt"/>
                        <a:buNone/>
                      </a:pPr>
                      <a:r>
                        <a:rPr lang="en-US" sz="500" dirty="0" smtClean="0">
                          <a:effectLst/>
                        </a:rPr>
                        <a:t>2. Monitoring </a:t>
                      </a:r>
                      <a:r>
                        <a:rPr lang="en-US" sz="500" dirty="0">
                          <a:effectLst/>
                        </a:rPr>
                        <a:t>and maintenance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1000"/>
                        </a:lnSpc>
                        <a:spcAft>
                          <a:spcPts val="1175"/>
                        </a:spcAft>
                      </a:pPr>
                      <a:r>
                        <a:rPr lang="en-US" sz="500" dirty="0">
                          <a:effectLst/>
                        </a:rPr>
                        <a:t>Proses </a:t>
                      </a:r>
                      <a:r>
                        <a:rPr lang="en-US" sz="500" dirty="0" err="1">
                          <a:effectLst/>
                        </a:rPr>
                        <a:t>ini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dilakukan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untuk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merencanakan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kegiatan</a:t>
                      </a:r>
                      <a:r>
                        <a:rPr lang="en-US" sz="500" dirty="0">
                          <a:effectLst/>
                        </a:rPr>
                        <a:t> deploy </a:t>
                      </a:r>
                      <a:r>
                        <a:rPr lang="en-US" sz="500" dirty="0" err="1">
                          <a:effectLst/>
                        </a:rPr>
                        <a:t>terhadap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performa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dari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sistem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rekomendasi</a:t>
                      </a:r>
                      <a:r>
                        <a:rPr lang="en-US" sz="500" dirty="0">
                          <a:effectLst/>
                        </a:rPr>
                        <a:t> yang </a:t>
                      </a:r>
                      <a:r>
                        <a:rPr lang="en-US" sz="500" dirty="0" err="1">
                          <a:effectLst/>
                        </a:rPr>
                        <a:t>sudah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dibangun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serta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melakukan</a:t>
                      </a:r>
                      <a:r>
                        <a:rPr lang="en-US" sz="500" dirty="0">
                          <a:effectLst/>
                        </a:rPr>
                        <a:t> monitoring </a:t>
                      </a:r>
                      <a:r>
                        <a:rPr lang="en-US" sz="500" dirty="0" err="1">
                          <a:effectLst/>
                        </a:rPr>
                        <a:t>dan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melakukan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pemeliharaan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terhadap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sistem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rekomendasi</a:t>
                      </a:r>
                      <a:r>
                        <a:rPr lang="en-US" sz="500" dirty="0">
                          <a:effectLst/>
                        </a:rPr>
                        <a:t> yang </a:t>
                      </a:r>
                      <a:r>
                        <a:rPr lang="en-US" sz="500" dirty="0" err="1">
                          <a:effectLst/>
                        </a:rPr>
                        <a:t>sudah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dibangun</a:t>
                      </a:r>
                      <a:r>
                        <a:rPr lang="en-US" sz="500" dirty="0">
                          <a:effectLst/>
                        </a:rPr>
                        <a:t>, agar </a:t>
                      </a:r>
                      <a:r>
                        <a:rPr lang="en-US" sz="500" dirty="0" err="1">
                          <a:effectLst/>
                        </a:rPr>
                        <a:t>apabila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terdapat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kelemahan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pada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sistem</a:t>
                      </a:r>
                      <a:r>
                        <a:rPr lang="en-US" sz="500" dirty="0">
                          <a:effectLst/>
                        </a:rPr>
                        <a:t> yang </a:t>
                      </a:r>
                      <a:r>
                        <a:rPr lang="en-US" sz="500" dirty="0" err="1">
                          <a:effectLst/>
                        </a:rPr>
                        <a:t>sudah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dibangun</a:t>
                      </a:r>
                      <a:r>
                        <a:rPr lang="en-US" sz="500" dirty="0">
                          <a:effectLst/>
                        </a:rPr>
                        <a:t>, </a:t>
                      </a:r>
                      <a:r>
                        <a:rPr lang="en-US" sz="500" dirty="0" err="1">
                          <a:effectLst/>
                        </a:rPr>
                        <a:t>dapat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segera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ditangani</a:t>
                      </a:r>
                      <a:r>
                        <a:rPr lang="en-US" sz="500" dirty="0">
                          <a:effectLst/>
                        </a:rPr>
                        <a:t> </a:t>
                      </a:r>
                      <a:r>
                        <a:rPr lang="en-US" sz="500" dirty="0" err="1">
                          <a:effectLst/>
                        </a:rPr>
                        <a:t>oleh</a:t>
                      </a:r>
                      <a:r>
                        <a:rPr lang="en-US" sz="500" dirty="0">
                          <a:effectLst/>
                        </a:rPr>
                        <a:t> developer.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1343" marR="31343" marT="31343" marB="3134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8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2.1 Collect Initial Data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707654"/>
            <a:ext cx="8496944" cy="979513"/>
          </a:xfrm>
        </p:spPr>
        <p:txBody>
          <a:bodyPr/>
          <a:lstStyle/>
          <a:p>
            <a:pPr algn="just"/>
            <a:r>
              <a:rPr lang="en-US" dirty="0"/>
              <a:t>Data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c</a:t>
            </a:r>
            <a:r>
              <a:rPr lang="en-US" dirty="0" err="1" smtClean="0"/>
              <a:t>sv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diunduh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non </a:t>
            </a:r>
            <a:r>
              <a:rPr lang="en-US" dirty="0" err="1"/>
              <a:t>komersial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</a:p>
          <a:p>
            <a:pPr algn="just"/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i="1" dirty="0"/>
              <a:t>open source</a:t>
            </a:r>
            <a:r>
              <a:rPr lang="en-US" dirty="0"/>
              <a:t>. Dataset </a:t>
            </a:r>
            <a:r>
              <a:rPr lang="en-US" dirty="0" err="1"/>
              <a:t>dapat</a:t>
            </a:r>
            <a:r>
              <a:rPr lang="en-US" dirty="0"/>
              <a:t> di download di link </a:t>
            </a:r>
            <a:r>
              <a:rPr lang="en-US" dirty="0" err="1"/>
              <a:t>berikut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http://www2.informatik.uni-freiburg.de/~cziegler/BX</a:t>
            </a:r>
            <a:r>
              <a:rPr lang="en-US" u="sng" dirty="0" smtClean="0">
                <a:hlinkClick r:id="rId2"/>
              </a:rPr>
              <a:t>/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altLang="ko-KR" dirty="0" smtClean="0"/>
              <a:t>. Data Understanding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95536" y="2687166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2.2 Describe Data 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95536" y="3176413"/>
            <a:ext cx="8496944" cy="126754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D</a:t>
            </a:r>
            <a:r>
              <a:rPr lang="en-US" i="1" dirty="0" smtClean="0"/>
              <a:t>ataset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Book-Crossing Dataset. Book-Crossing Dataset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yang </a:t>
            </a:r>
            <a:endParaRPr lang="en-US" dirty="0" smtClean="0"/>
          </a:p>
          <a:p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Cai</a:t>
            </a:r>
            <a:r>
              <a:rPr lang="en-US" dirty="0"/>
              <a:t>-Nicolas Ziegler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Book Crossing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278.858 </a:t>
            </a:r>
            <a:r>
              <a:rPr lang="en-US" dirty="0" err="1"/>
              <a:t>ribu</a:t>
            </a:r>
            <a:r>
              <a:rPr lang="en-US" dirty="0"/>
              <a:t> data </a:t>
            </a:r>
            <a:r>
              <a:rPr lang="en-US" i="1" dirty="0"/>
              <a:t>user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disamarkan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 1.149.780 data </a:t>
            </a:r>
            <a:r>
              <a:rPr lang="en-US" i="1" dirty="0"/>
              <a:t>rating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implisit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271.379 data </a:t>
            </a:r>
            <a:endParaRPr lang="en-US" dirty="0" smtClean="0"/>
          </a:p>
          <a:p>
            <a:r>
              <a:rPr lang="en-US" dirty="0" err="1" smtClean="0"/>
              <a:t>buku</a:t>
            </a:r>
            <a:r>
              <a:rPr 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7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2.3 Explore Data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dataset</a:t>
            </a:r>
            <a:r>
              <a:rPr lang="en-US" dirty="0"/>
              <a:t> </a:t>
            </a:r>
            <a:r>
              <a:rPr lang="en-US" dirty="0" err="1"/>
              <a:t>BookCrossing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BX-Users, BX-Books, </a:t>
            </a:r>
            <a:r>
              <a:rPr lang="en-US" dirty="0" err="1"/>
              <a:t>dan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BX-Book-Ratings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/>
              <a:t>BX-Users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user ID</a:t>
            </a:r>
            <a:r>
              <a:rPr lang="en-US" dirty="0"/>
              <a:t> yang </a:t>
            </a:r>
            <a:r>
              <a:rPr lang="en-US" dirty="0" err="1" smtClean="0"/>
              <a:t>dipetakan</a:t>
            </a:r>
            <a:r>
              <a:rPr lang="en-US" dirty="0"/>
              <a:t> 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i="1" dirty="0" smtClean="0"/>
              <a:t>integer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demografi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i="1" dirty="0" smtClean="0"/>
              <a:t>location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age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Null-Values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Tabel</a:t>
            </a:r>
            <a:r>
              <a:rPr lang="en-US" dirty="0" smtClean="0"/>
              <a:t> BX-Books </a:t>
            </a:r>
            <a:r>
              <a:rPr lang="en-US" dirty="0" err="1"/>
              <a:t>terdapat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diidentifikasikan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ISBN yang valid, </a:t>
            </a:r>
            <a:r>
              <a:rPr lang="en-US" dirty="0" smtClean="0"/>
              <a:t>             </a:t>
            </a:r>
            <a:r>
              <a:rPr lang="en-US" i="1" dirty="0" smtClean="0"/>
              <a:t>Book-Title</a:t>
            </a:r>
            <a:r>
              <a:rPr lang="en-US" i="1" dirty="0"/>
              <a:t>, Book-Author, Year-Of-Publication, Publisher,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URL Amazon Website yang </a:t>
            </a:r>
            <a:r>
              <a:rPr lang="en-US" dirty="0" err="1" smtClean="0"/>
              <a:t>merujuk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(</a:t>
            </a:r>
            <a:r>
              <a:rPr lang="en-US" i="1" dirty="0"/>
              <a:t>small </a:t>
            </a:r>
            <a:r>
              <a:rPr lang="en-US" dirty="0"/>
              <a:t>(S)</a:t>
            </a:r>
            <a:r>
              <a:rPr lang="en-US" i="1" dirty="0"/>
              <a:t>, medium</a:t>
            </a:r>
            <a:r>
              <a:rPr lang="en-US" dirty="0"/>
              <a:t> (M) </a:t>
            </a:r>
            <a:r>
              <a:rPr lang="en-US" i="1" dirty="0"/>
              <a:t>,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large</a:t>
            </a:r>
            <a:r>
              <a:rPr lang="en-US" dirty="0"/>
              <a:t> (L)).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Tabel</a:t>
            </a:r>
            <a:r>
              <a:rPr lang="en-US" dirty="0" smtClean="0"/>
              <a:t> BX-Book-Ratings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i="1" dirty="0"/>
              <a:t>rating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(Book-Rating)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   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/>
              <a:t>1-10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0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implisit</a:t>
            </a:r>
            <a:r>
              <a:rPr lang="en-US" dirty="0"/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altLang="ko-KR" dirty="0" smtClean="0"/>
              <a:t>. Data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2.4 Verify Data Quality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1411561"/>
          </a:xfrm>
        </p:spPr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i="1" dirty="0"/>
              <a:t>dataset</a:t>
            </a:r>
            <a:r>
              <a:rPr lang="en-US" dirty="0"/>
              <a:t> Book-Crossing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/>
              <a:t>dataset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i="1" dirty="0" err="1"/>
              <a:t>sparsity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tinggi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i="1" dirty="0"/>
              <a:t>dataset </a:t>
            </a:r>
            <a:r>
              <a:rPr lang="en-US" dirty="0"/>
              <a:t>Book-Crossing </a:t>
            </a:r>
            <a:r>
              <a:rPr lang="en-US" dirty="0" err="1"/>
              <a:t>dilakukan</a:t>
            </a:r>
            <a:r>
              <a:rPr lang="en-US" dirty="0"/>
              <a:t> proses </a:t>
            </a:r>
            <a:r>
              <a:rPr lang="en-US" i="1" dirty="0" smtClean="0"/>
              <a:t>condensation yang </a:t>
            </a:r>
            <a:r>
              <a:rPr lang="en-US" dirty="0" err="1"/>
              <a:t>akan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memadatkan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taksonomi</a:t>
            </a:r>
            <a:r>
              <a:rPr lang="en-US" dirty="0"/>
              <a:t> yang </a:t>
            </a:r>
            <a:r>
              <a:rPr lang="en-US" dirty="0" err="1"/>
              <a:t>buruk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penambangan</a:t>
            </a:r>
            <a:r>
              <a:rPr lang="en-US" dirty="0"/>
              <a:t> data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 smtClean="0"/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altLang="ko-KR" dirty="0" smtClean="0"/>
              <a:t>. Data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3.1 Data Set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Books:</a:t>
            </a: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en-US" altLang="ko-KR" dirty="0" smtClean="0"/>
              <a:t>. Data Preparation</a:t>
            </a:r>
            <a:endParaRPr lang="en-US" dirty="0"/>
          </a:p>
        </p:txBody>
      </p:sp>
      <p:pic>
        <p:nvPicPr>
          <p:cNvPr id="6" name="image2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27584" y="2146094"/>
            <a:ext cx="5760640" cy="26642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037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1546</Words>
  <Application>Microsoft Office PowerPoint</Application>
  <PresentationFormat>On-screen Show (16:9)</PresentationFormat>
  <Paragraphs>173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PowerPoint Presentation</vt:lpstr>
      <vt:lpstr> 1. Business Understanding</vt:lpstr>
      <vt:lpstr> 1. Business Understanding</vt:lpstr>
      <vt:lpstr> 1. Business Understanding</vt:lpstr>
      <vt:lpstr> 1. Business Understanding</vt:lpstr>
      <vt:lpstr> 2. Data Understanding</vt:lpstr>
      <vt:lpstr> 2. Data Understanding</vt:lpstr>
      <vt:lpstr> 2. Data Understanding</vt:lpstr>
      <vt:lpstr> 3. Data Preparation</vt:lpstr>
      <vt:lpstr> 3. Data Preparation</vt:lpstr>
      <vt:lpstr> 3. Data Preparation</vt:lpstr>
      <vt:lpstr> 3. Data Preparation</vt:lpstr>
      <vt:lpstr> 3. Data Preparation</vt:lpstr>
      <vt:lpstr> 4. Modeling</vt:lpstr>
      <vt:lpstr> 4. Modeling</vt:lpstr>
      <vt:lpstr> 5. Evaluation</vt:lpstr>
      <vt:lpstr> 6. Deployment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Kiky Napitupulu</dc:creator>
  <cp:lastModifiedBy>user</cp:lastModifiedBy>
  <cp:revision>41</cp:revision>
  <dcterms:created xsi:type="dcterms:W3CDTF">2014-04-01T16:27:38Z</dcterms:created>
  <dcterms:modified xsi:type="dcterms:W3CDTF">2021-01-03T02:18:35Z</dcterms:modified>
</cp:coreProperties>
</file>