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Arimo" charset="1" panose="020B0604020202020204"/>
      <p:regular r:id="rId26"/>
    </p:embeddedFont>
    <p:embeddedFont>
      <p:font typeface="Arimo Bold" charset="1" panose="020B07040202020202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 Id="rId3" Target="../media/image41.png" Type="http://schemas.openxmlformats.org/officeDocument/2006/relationships/image"/><Relationship Id="rId4" Target="../media/image42.png" Type="http://schemas.openxmlformats.org/officeDocument/2006/relationships/image"/><Relationship Id="rId5" Target="../media/image43.png" Type="http://schemas.openxmlformats.org/officeDocument/2006/relationships/image"/><Relationship Id="rId6" Target="../media/image44.png" Type="http://schemas.openxmlformats.org/officeDocument/2006/relationships/image"/><Relationship Id="rId7" Target="../media/image4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6.png" Type="http://schemas.openxmlformats.org/officeDocument/2006/relationships/image"/><Relationship Id="rId3" Target="../media/image4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8.png" Type="http://schemas.openxmlformats.org/officeDocument/2006/relationships/image"/><Relationship Id="rId3" Target="../media/image4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0.png" Type="http://schemas.openxmlformats.org/officeDocument/2006/relationships/image"/><Relationship Id="rId3" Target="../media/image51.png" Type="http://schemas.openxmlformats.org/officeDocument/2006/relationships/image"/><Relationship Id="rId4" Target="../media/image52.png" Type="http://schemas.openxmlformats.org/officeDocument/2006/relationships/image"/><Relationship Id="rId5" Target="../media/image53.png" Type="http://schemas.openxmlformats.org/officeDocument/2006/relationships/image"/><Relationship Id="rId6" Target="../media/image54.png" Type="http://schemas.openxmlformats.org/officeDocument/2006/relationships/image"/><Relationship Id="rId7" Target="../media/image5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6.png" Type="http://schemas.openxmlformats.org/officeDocument/2006/relationships/image"/><Relationship Id="rId3" Target="../media/image57.png" Type="http://schemas.openxmlformats.org/officeDocument/2006/relationships/image"/><Relationship Id="rId4" Target="../media/image58.png" Type="http://schemas.openxmlformats.org/officeDocument/2006/relationships/image"/><Relationship Id="rId5" Target="../media/image59.png" Type="http://schemas.openxmlformats.org/officeDocument/2006/relationships/image"/><Relationship Id="rId6" Target="../media/image6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1.png" Type="http://schemas.openxmlformats.org/officeDocument/2006/relationships/image"/><Relationship Id="rId3" Target="../media/image6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3.png" Type="http://schemas.openxmlformats.org/officeDocument/2006/relationships/image"/><Relationship Id="rId3" Target="../media/image64.png" Type="http://schemas.openxmlformats.org/officeDocument/2006/relationships/image"/><Relationship Id="rId4" Target="../media/image65.png" Type="http://schemas.openxmlformats.org/officeDocument/2006/relationships/image"/><Relationship Id="rId5" Target="../media/image66.png" Type="http://schemas.openxmlformats.org/officeDocument/2006/relationships/image"/><Relationship Id="rId6" Target="../media/image6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8.png" Type="http://schemas.openxmlformats.org/officeDocument/2006/relationships/image"/><Relationship Id="rId3" Target="../media/image69.png" Type="http://schemas.openxmlformats.org/officeDocument/2006/relationships/image"/><Relationship Id="rId4" Target="../media/image70.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1.png" Type="http://schemas.openxmlformats.org/officeDocument/2006/relationships/image"/><Relationship Id="rId3" Target="../media/image72.png" Type="http://schemas.openxmlformats.org/officeDocument/2006/relationships/image"/><Relationship Id="rId4" Target="../media/image73.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4.png" Type="http://schemas.openxmlformats.org/officeDocument/2006/relationships/image"/><Relationship Id="rId3" Target="../media/image75.png" Type="http://schemas.openxmlformats.org/officeDocument/2006/relationships/image"/><Relationship Id="rId4" Target="../media/image76.png" Type="http://schemas.openxmlformats.org/officeDocument/2006/relationships/image"/><Relationship Id="rId5" Target="../media/image7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png" Type="http://schemas.openxmlformats.org/officeDocument/2006/relationships/image"/><Relationship Id="rId12" Target="../media/image12.png" Type="http://schemas.openxmlformats.org/officeDocument/2006/relationships/image"/><Relationship Id="rId13" Target="../media/image13.png" Type="http://schemas.openxmlformats.org/officeDocument/2006/relationships/image"/><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 Id="rId8" Target="../media/image8.png" Type="http://schemas.openxmlformats.org/officeDocument/2006/relationships/image"/><Relationship Id="rId9" Target="../media/image9.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 Id="rId6" Target="../media/image16.png" Type="http://schemas.openxmlformats.org/officeDocument/2006/relationships/image"/><Relationship Id="rId7" Target="../media/image17.png" Type="http://schemas.openxmlformats.org/officeDocument/2006/relationships/image"/><Relationship Id="rId8" Target="../media/image18.png" Type="http://schemas.openxmlformats.org/officeDocument/2006/relationships/image"/><Relationship Id="rId9" Target="../media/image1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png" Type="http://schemas.openxmlformats.org/officeDocument/2006/relationships/image"/><Relationship Id="rId4" Target="../media/image26.png" Type="http://schemas.openxmlformats.org/officeDocument/2006/relationships/image"/><Relationship Id="rId5" Target="../media/image2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png" Type="http://schemas.openxmlformats.org/officeDocument/2006/relationships/image"/><Relationship Id="rId4" Target="../media/image32.png" Type="http://schemas.openxmlformats.org/officeDocument/2006/relationships/image"/><Relationship Id="rId5" Target="../media/image3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png" Type="http://schemas.openxmlformats.org/officeDocument/2006/relationships/image"/><Relationship Id="rId4" Target="../media/image36.png" Type="http://schemas.openxmlformats.org/officeDocument/2006/relationships/image"/><Relationship Id="rId5" Target="../media/image37.png" Type="http://schemas.openxmlformats.org/officeDocument/2006/relationships/image"/><Relationship Id="rId6" Target="../media/image38.png" Type="http://schemas.openxmlformats.org/officeDocument/2006/relationships/image"/><Relationship Id="rId7" Target="../media/image3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36" r="0" b="-9236"/>
            </a:stretch>
          </a:blipFill>
        </p:spPr>
      </p:sp>
      <p:grpSp>
        <p:nvGrpSpPr>
          <p:cNvPr name="Group 3" id="3"/>
          <p:cNvGrpSpPr/>
          <p:nvPr/>
        </p:nvGrpSpPr>
        <p:grpSpPr>
          <a:xfrm rot="0">
            <a:off x="0" y="0"/>
            <a:ext cx="18288000" cy="10287000"/>
            <a:chOff x="0" y="0"/>
            <a:chExt cx="24384000" cy="13716000"/>
          </a:xfrm>
        </p:grpSpPr>
        <p:sp>
          <p:nvSpPr>
            <p:cNvPr name="Freeform 4" id="4"/>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DEEBF7">
                <a:alpha val="89804"/>
              </a:srgbClr>
            </a:solidFill>
          </p:spPr>
        </p:sp>
      </p:grpSp>
      <p:grpSp>
        <p:nvGrpSpPr>
          <p:cNvPr name="Group 5" id="5"/>
          <p:cNvGrpSpPr/>
          <p:nvPr/>
        </p:nvGrpSpPr>
        <p:grpSpPr>
          <a:xfrm rot="0">
            <a:off x="517494" y="4114800"/>
            <a:ext cx="17252346" cy="2057400"/>
            <a:chOff x="0" y="0"/>
            <a:chExt cx="23003128" cy="2743200"/>
          </a:xfrm>
        </p:grpSpPr>
        <p:sp>
          <p:nvSpPr>
            <p:cNvPr name="Freeform 6" id="6"/>
            <p:cNvSpPr/>
            <p:nvPr/>
          </p:nvSpPr>
          <p:spPr>
            <a:xfrm flipH="false" flipV="false" rot="0">
              <a:off x="0" y="0"/>
              <a:ext cx="23003129" cy="2743200"/>
            </a:xfrm>
            <a:custGeom>
              <a:avLst/>
              <a:gdLst/>
              <a:ahLst/>
              <a:cxnLst/>
              <a:rect r="r" b="b" t="t" l="l"/>
              <a:pathLst>
                <a:path h="2743200" w="23003129">
                  <a:moveTo>
                    <a:pt x="0" y="0"/>
                  </a:moveTo>
                  <a:lnTo>
                    <a:pt x="23003129" y="0"/>
                  </a:lnTo>
                  <a:lnTo>
                    <a:pt x="23003129" y="2743200"/>
                  </a:lnTo>
                  <a:lnTo>
                    <a:pt x="0" y="2743200"/>
                  </a:lnTo>
                  <a:close/>
                </a:path>
              </a:pathLst>
            </a:custGeom>
            <a:solidFill>
              <a:srgbClr val="FFFFFF">
                <a:alpha val="40000"/>
              </a:srgbClr>
            </a:solidFill>
          </p:spPr>
        </p:sp>
      </p:grpSp>
      <p:sp>
        <p:nvSpPr>
          <p:cNvPr name="TextBox 7" id="7"/>
          <p:cNvSpPr txBox="true"/>
          <p:nvPr/>
        </p:nvSpPr>
        <p:spPr>
          <a:xfrm rot="0">
            <a:off x="1558290" y="4260399"/>
            <a:ext cx="15171420" cy="1737628"/>
          </a:xfrm>
          <a:prstGeom prst="rect">
            <a:avLst/>
          </a:prstGeom>
        </p:spPr>
        <p:txBody>
          <a:bodyPr anchor="t" rtlCol="false" tIns="0" lIns="0" bIns="0" rIns="0">
            <a:spAutoFit/>
          </a:bodyPr>
          <a:lstStyle/>
          <a:p>
            <a:pPr algn="ctr">
              <a:lnSpc>
                <a:spcPts val="6480"/>
              </a:lnSpc>
            </a:pPr>
            <a:r>
              <a:rPr lang="en-US" sz="5400">
                <a:solidFill>
                  <a:srgbClr val="000000"/>
                </a:solidFill>
                <a:latin typeface="Arimo"/>
                <a:ea typeface="Arimo"/>
                <a:cs typeface="Arimo"/>
                <a:sym typeface="Arimo"/>
              </a:rPr>
              <a:t>PHÂN TÍCH VÀ TRỰC QUAN HÓA DỮ LIỆU</a:t>
            </a:r>
          </a:p>
          <a:p>
            <a:pPr algn="ctr">
              <a:lnSpc>
                <a:spcPts val="6480"/>
              </a:lnSpc>
            </a:pPr>
            <a:r>
              <a:rPr lang="en-US" sz="5400">
                <a:solidFill>
                  <a:srgbClr val="000000"/>
                </a:solidFill>
                <a:latin typeface="Arimo"/>
                <a:ea typeface="Arimo"/>
                <a:cs typeface="Arimo"/>
                <a:sym typeface="Arimo"/>
              </a:rPr>
              <a:t>TRONG NGÀNH </a:t>
            </a:r>
            <a:r>
              <a:rPr lang="en-US" sz="5400">
                <a:solidFill>
                  <a:srgbClr val="C00000"/>
                </a:solidFill>
                <a:latin typeface="Arimo"/>
                <a:ea typeface="Arimo"/>
                <a:cs typeface="Arimo"/>
                <a:sym typeface="Arimo"/>
              </a:rPr>
              <a:t>BẢO HIỂM Y TẾ</a:t>
            </a:r>
            <a:r>
              <a:rPr lang="en-US" sz="5400">
                <a:solidFill>
                  <a:srgbClr val="000000"/>
                </a:solidFill>
                <a:latin typeface="Arimo"/>
                <a:ea typeface="Arimo"/>
                <a:cs typeface="Arimo"/>
                <a:sym typeface="Arimo"/>
              </a:rPr>
              <a:t> TẠI HOA KỲ</a:t>
            </a:r>
          </a:p>
        </p:txBody>
      </p:sp>
      <p:sp>
        <p:nvSpPr>
          <p:cNvPr name="TextBox 8" id="8"/>
          <p:cNvSpPr txBox="true"/>
          <p:nvPr/>
        </p:nvSpPr>
        <p:spPr>
          <a:xfrm rot="0">
            <a:off x="11932920" y="9398875"/>
            <a:ext cx="5745480" cy="583466"/>
          </a:xfrm>
          <a:prstGeom prst="rect">
            <a:avLst/>
          </a:prstGeom>
        </p:spPr>
        <p:txBody>
          <a:bodyPr anchor="t" rtlCol="false" tIns="0" lIns="0" bIns="0" rIns="0">
            <a:spAutoFit/>
          </a:bodyPr>
          <a:lstStyle/>
          <a:p>
            <a:pPr algn="ctr">
              <a:lnSpc>
                <a:spcPts val="3960"/>
              </a:lnSpc>
            </a:pPr>
            <a:r>
              <a:rPr lang="en-US" sz="3300">
                <a:solidFill>
                  <a:srgbClr val="000000"/>
                </a:solidFill>
                <a:latin typeface="Arimo"/>
                <a:ea typeface="Arimo"/>
                <a:cs typeface="Arimo"/>
                <a:sym typeface="Arimo"/>
              </a:rPr>
              <a:t>BIỂU DIỄN TRỰC QUAN DỮ LIỆU</a:t>
            </a:r>
          </a:p>
        </p:txBody>
      </p:sp>
      <p:sp>
        <p:nvSpPr>
          <p:cNvPr name="TextBox 9" id="9"/>
          <p:cNvSpPr txBox="true"/>
          <p:nvPr/>
        </p:nvSpPr>
        <p:spPr>
          <a:xfrm rot="0">
            <a:off x="10652760" y="681532"/>
            <a:ext cx="7025640" cy="583466"/>
          </a:xfrm>
          <a:prstGeom prst="rect">
            <a:avLst/>
          </a:prstGeom>
        </p:spPr>
        <p:txBody>
          <a:bodyPr anchor="t" rtlCol="false" tIns="0" lIns="0" bIns="0" rIns="0">
            <a:spAutoFit/>
          </a:bodyPr>
          <a:lstStyle/>
          <a:p>
            <a:pPr algn="ctr">
              <a:lnSpc>
                <a:spcPts val="3960"/>
              </a:lnSpc>
            </a:pPr>
            <a:r>
              <a:rPr lang="en-US" sz="3300">
                <a:solidFill>
                  <a:srgbClr val="000000"/>
                </a:solidFill>
                <a:latin typeface="Arimo"/>
                <a:ea typeface="Arimo"/>
                <a:cs typeface="Arimo"/>
                <a:sym typeface="Arimo"/>
              </a:rPr>
              <a:t>BÁO CÁO ĐỀ ÁN KẾT THÚC HỌC PHẦN</a:t>
            </a:r>
          </a:p>
        </p:txBody>
      </p:sp>
      <p:sp>
        <p:nvSpPr>
          <p:cNvPr name="TextBox 10" id="10"/>
          <p:cNvSpPr txBox="true"/>
          <p:nvPr/>
        </p:nvSpPr>
        <p:spPr>
          <a:xfrm rot="0">
            <a:off x="608934" y="9447366"/>
            <a:ext cx="5745480" cy="523875"/>
          </a:xfrm>
          <a:prstGeom prst="rect">
            <a:avLst/>
          </a:prstGeom>
        </p:spPr>
        <p:txBody>
          <a:bodyPr anchor="t" rtlCol="false" tIns="0" lIns="0" bIns="0" rIns="0">
            <a:spAutoFit/>
          </a:bodyPr>
          <a:lstStyle/>
          <a:p>
            <a:pPr algn="l">
              <a:lnSpc>
                <a:spcPts val="3960"/>
              </a:lnSpc>
            </a:pPr>
            <a:r>
              <a:rPr lang="en-US" sz="3300">
                <a:solidFill>
                  <a:srgbClr val="000000"/>
                </a:solidFill>
                <a:latin typeface="Arimo"/>
                <a:ea typeface="Arimo"/>
                <a:cs typeface="Arimo"/>
                <a:sym typeface="Arimo"/>
              </a:rPr>
              <a:t>GVHD: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167678"/>
            <a:ext cx="6089904" cy="137160"/>
            <a:chOff x="0" y="0"/>
            <a:chExt cx="8119872" cy="182880"/>
          </a:xfrm>
        </p:grpSpPr>
        <p:sp>
          <p:nvSpPr>
            <p:cNvPr name="Freeform 3" id="3"/>
            <p:cNvSpPr/>
            <p:nvPr/>
          </p:nvSpPr>
          <p:spPr>
            <a:xfrm flipH="false" flipV="false" rot="0">
              <a:off x="0" y="0"/>
              <a:ext cx="8119872" cy="182880"/>
            </a:xfrm>
            <a:custGeom>
              <a:avLst/>
              <a:gdLst/>
              <a:ahLst/>
              <a:cxnLst/>
              <a:rect r="r" b="b" t="t" l="l"/>
              <a:pathLst>
                <a:path h="182880" w="8119872">
                  <a:moveTo>
                    <a:pt x="0" y="0"/>
                  </a:moveTo>
                  <a:lnTo>
                    <a:pt x="8119872" y="0"/>
                  </a:lnTo>
                  <a:lnTo>
                    <a:pt x="8119872" y="182880"/>
                  </a:lnTo>
                  <a:lnTo>
                    <a:pt x="0" y="182880"/>
                  </a:lnTo>
                  <a:close/>
                </a:path>
              </a:pathLst>
            </a:custGeom>
            <a:solidFill>
              <a:srgbClr val="A4D7F4"/>
            </a:solidFill>
          </p:spPr>
        </p:sp>
      </p:grpSp>
      <p:grpSp>
        <p:nvGrpSpPr>
          <p:cNvPr name="Group 4" id="4"/>
          <p:cNvGrpSpPr/>
          <p:nvPr/>
        </p:nvGrpSpPr>
        <p:grpSpPr>
          <a:xfrm rot="0">
            <a:off x="6094476" y="10167678"/>
            <a:ext cx="6094476" cy="137160"/>
            <a:chOff x="0" y="0"/>
            <a:chExt cx="8125968" cy="182880"/>
          </a:xfrm>
        </p:grpSpPr>
        <p:sp>
          <p:nvSpPr>
            <p:cNvPr name="Freeform 5" id="5"/>
            <p:cNvSpPr/>
            <p:nvPr/>
          </p:nvSpPr>
          <p:spPr>
            <a:xfrm flipH="false" flipV="false" rot="0">
              <a:off x="0" y="0"/>
              <a:ext cx="8125968" cy="182880"/>
            </a:xfrm>
            <a:custGeom>
              <a:avLst/>
              <a:gdLst/>
              <a:ahLst/>
              <a:cxnLst/>
              <a:rect r="r" b="b" t="t" l="l"/>
              <a:pathLst>
                <a:path h="182880" w="8125968">
                  <a:moveTo>
                    <a:pt x="0" y="0"/>
                  </a:moveTo>
                  <a:lnTo>
                    <a:pt x="8125968" y="0"/>
                  </a:lnTo>
                  <a:lnTo>
                    <a:pt x="8125968" y="182880"/>
                  </a:lnTo>
                  <a:lnTo>
                    <a:pt x="0" y="182880"/>
                  </a:lnTo>
                  <a:close/>
                </a:path>
              </a:pathLst>
            </a:custGeom>
            <a:solidFill>
              <a:srgbClr val="87CEEA"/>
            </a:solidFill>
          </p:spPr>
        </p:sp>
      </p:grpSp>
      <p:grpSp>
        <p:nvGrpSpPr>
          <p:cNvPr name="Group 6" id="6"/>
          <p:cNvGrpSpPr/>
          <p:nvPr/>
        </p:nvGrpSpPr>
        <p:grpSpPr>
          <a:xfrm rot="0">
            <a:off x="12188952" y="10167678"/>
            <a:ext cx="6099048" cy="137160"/>
            <a:chOff x="0" y="0"/>
            <a:chExt cx="8132064" cy="182880"/>
          </a:xfrm>
        </p:grpSpPr>
        <p:sp>
          <p:nvSpPr>
            <p:cNvPr name="Freeform 7" id="7"/>
            <p:cNvSpPr/>
            <p:nvPr/>
          </p:nvSpPr>
          <p:spPr>
            <a:xfrm flipH="false" flipV="false" rot="0">
              <a:off x="0" y="0"/>
              <a:ext cx="8132064" cy="182880"/>
            </a:xfrm>
            <a:custGeom>
              <a:avLst/>
              <a:gdLst/>
              <a:ahLst/>
              <a:cxnLst/>
              <a:rect r="r" b="b" t="t" l="l"/>
              <a:pathLst>
                <a:path h="182880" w="8132064">
                  <a:moveTo>
                    <a:pt x="0" y="0"/>
                  </a:moveTo>
                  <a:lnTo>
                    <a:pt x="8132064" y="0"/>
                  </a:lnTo>
                  <a:lnTo>
                    <a:pt x="8132064" y="182880"/>
                  </a:lnTo>
                  <a:lnTo>
                    <a:pt x="0" y="182880"/>
                  </a:lnTo>
                  <a:close/>
                </a:path>
              </a:pathLst>
            </a:custGeom>
            <a:solidFill>
              <a:srgbClr val="3190C6"/>
            </a:solidFill>
          </p:spPr>
        </p:sp>
      </p:grpSp>
      <p:grpSp>
        <p:nvGrpSpPr>
          <p:cNvPr name="Group 8" id="8"/>
          <p:cNvGrpSpPr/>
          <p:nvPr/>
        </p:nvGrpSpPr>
        <p:grpSpPr>
          <a:xfrm rot="0">
            <a:off x="1" y="0"/>
            <a:ext cx="18287998" cy="822960"/>
            <a:chOff x="0" y="0"/>
            <a:chExt cx="24383998" cy="1097280"/>
          </a:xfrm>
        </p:grpSpPr>
        <p:sp>
          <p:nvSpPr>
            <p:cNvPr name="Freeform 9" id="9"/>
            <p:cNvSpPr/>
            <p:nvPr/>
          </p:nvSpPr>
          <p:spPr>
            <a:xfrm flipH="false" flipV="false" rot="0">
              <a:off x="0" y="0"/>
              <a:ext cx="24384000" cy="1097280"/>
            </a:xfrm>
            <a:custGeom>
              <a:avLst/>
              <a:gdLst/>
              <a:ahLst/>
              <a:cxnLst/>
              <a:rect r="r" b="b" t="t" l="l"/>
              <a:pathLst>
                <a:path h="1097280" w="24384000">
                  <a:moveTo>
                    <a:pt x="0" y="0"/>
                  </a:moveTo>
                  <a:lnTo>
                    <a:pt x="24384000" y="0"/>
                  </a:lnTo>
                  <a:lnTo>
                    <a:pt x="24384000" y="1097280"/>
                  </a:lnTo>
                  <a:lnTo>
                    <a:pt x="0" y="1097280"/>
                  </a:lnTo>
                  <a:close/>
                </a:path>
              </a:pathLst>
            </a:custGeom>
            <a:solidFill>
              <a:srgbClr val="5DB6DD"/>
            </a:solidFill>
          </p:spPr>
        </p:sp>
      </p:grpSp>
      <p:sp>
        <p:nvSpPr>
          <p:cNvPr name="TextBox 10" id="10"/>
          <p:cNvSpPr txBox="true"/>
          <p:nvPr/>
        </p:nvSpPr>
        <p:spPr>
          <a:xfrm rot="0">
            <a:off x="5730975" y="154305"/>
            <a:ext cx="6826050" cy="583465"/>
          </a:xfrm>
          <a:prstGeom prst="rect">
            <a:avLst/>
          </a:prstGeom>
        </p:spPr>
        <p:txBody>
          <a:bodyPr anchor="t" rtlCol="false" tIns="0" lIns="0" bIns="0" rIns="0">
            <a:spAutoFit/>
          </a:bodyPr>
          <a:lstStyle/>
          <a:p>
            <a:pPr algn="ctr">
              <a:lnSpc>
                <a:spcPts val="3960"/>
              </a:lnSpc>
            </a:pPr>
            <a:r>
              <a:rPr lang="en-US" sz="3300">
                <a:solidFill>
                  <a:srgbClr val="FFFFFF"/>
                </a:solidFill>
                <a:latin typeface="Arimo"/>
                <a:ea typeface="Arimo"/>
                <a:cs typeface="Arimo"/>
                <a:sym typeface="Arimo"/>
              </a:rPr>
              <a:t>XỬ LÝ GIÁ TRỊ OUTLIERS</a:t>
            </a:r>
          </a:p>
        </p:txBody>
      </p:sp>
      <p:sp>
        <p:nvSpPr>
          <p:cNvPr name="TextBox 11" id="11"/>
          <p:cNvSpPr txBox="true"/>
          <p:nvPr/>
        </p:nvSpPr>
        <p:spPr>
          <a:xfrm rot="0">
            <a:off x="1289723" y="1104197"/>
            <a:ext cx="5446358" cy="583465"/>
          </a:xfrm>
          <a:prstGeom prst="rect">
            <a:avLst/>
          </a:prstGeom>
        </p:spPr>
        <p:txBody>
          <a:bodyPr anchor="t" rtlCol="false" tIns="0" lIns="0" bIns="0" rIns="0">
            <a:spAutoFit/>
          </a:bodyPr>
          <a:lstStyle/>
          <a:p>
            <a:pPr algn="ctr">
              <a:lnSpc>
                <a:spcPts val="3960"/>
              </a:lnSpc>
            </a:pPr>
            <a:r>
              <a:rPr lang="en-US" sz="3300" u="sng">
                <a:solidFill>
                  <a:srgbClr val="000000"/>
                </a:solidFill>
                <a:latin typeface="Arimo"/>
                <a:ea typeface="Arimo"/>
                <a:cs typeface="Arimo"/>
                <a:sym typeface="Arimo"/>
              </a:rPr>
              <a:t>QUY TẮC 3-SIGMA</a:t>
            </a:r>
          </a:p>
        </p:txBody>
      </p:sp>
      <p:sp>
        <p:nvSpPr>
          <p:cNvPr name="Freeform 12" id="12" descr="A black screen with white text  Description automatically generated"/>
          <p:cNvSpPr/>
          <p:nvPr/>
        </p:nvSpPr>
        <p:spPr>
          <a:xfrm flipH="false" flipV="false" rot="0">
            <a:off x="1043481" y="2379712"/>
            <a:ext cx="5938837" cy="1318260"/>
          </a:xfrm>
          <a:custGeom>
            <a:avLst/>
            <a:gdLst/>
            <a:ahLst/>
            <a:cxnLst/>
            <a:rect r="r" b="b" t="t" l="l"/>
            <a:pathLst>
              <a:path h="1318260" w="5938837">
                <a:moveTo>
                  <a:pt x="0" y="0"/>
                </a:moveTo>
                <a:lnTo>
                  <a:pt x="5938837" y="0"/>
                </a:lnTo>
                <a:lnTo>
                  <a:pt x="5938837" y="1318260"/>
                </a:lnTo>
                <a:lnTo>
                  <a:pt x="0" y="1318260"/>
                </a:lnTo>
                <a:lnTo>
                  <a:pt x="0" y="0"/>
                </a:lnTo>
                <a:close/>
              </a:path>
            </a:pathLst>
          </a:custGeom>
          <a:blipFill>
            <a:blip r:embed="rId2"/>
            <a:stretch>
              <a:fillRect l="-422" t="0" r="-422" b="0"/>
            </a:stretch>
          </a:blipFill>
        </p:spPr>
      </p:sp>
      <p:sp>
        <p:nvSpPr>
          <p:cNvPr name="Freeform 13" id="13"/>
          <p:cNvSpPr/>
          <p:nvPr/>
        </p:nvSpPr>
        <p:spPr>
          <a:xfrm flipH="false" flipV="false" rot="0">
            <a:off x="1012998" y="3836472"/>
            <a:ext cx="5938838" cy="2715928"/>
          </a:xfrm>
          <a:custGeom>
            <a:avLst/>
            <a:gdLst/>
            <a:ahLst/>
            <a:cxnLst/>
            <a:rect r="r" b="b" t="t" l="l"/>
            <a:pathLst>
              <a:path h="2715928" w="5938838">
                <a:moveTo>
                  <a:pt x="0" y="0"/>
                </a:moveTo>
                <a:lnTo>
                  <a:pt x="5938838" y="0"/>
                </a:lnTo>
                <a:lnTo>
                  <a:pt x="5938838" y="2715928"/>
                </a:lnTo>
                <a:lnTo>
                  <a:pt x="0" y="2715928"/>
                </a:lnTo>
                <a:lnTo>
                  <a:pt x="0" y="0"/>
                </a:lnTo>
                <a:close/>
              </a:path>
            </a:pathLst>
          </a:custGeom>
          <a:blipFill>
            <a:blip r:embed="rId3"/>
            <a:stretch>
              <a:fillRect l="-915" t="0" r="-103797" b="-19"/>
            </a:stretch>
          </a:blipFill>
        </p:spPr>
      </p:sp>
      <p:sp>
        <p:nvSpPr>
          <p:cNvPr name="Freeform 14" id="14"/>
          <p:cNvSpPr/>
          <p:nvPr/>
        </p:nvSpPr>
        <p:spPr>
          <a:xfrm flipH="false" flipV="false" rot="0">
            <a:off x="1012995" y="6690900"/>
            <a:ext cx="5938839" cy="2727549"/>
          </a:xfrm>
          <a:custGeom>
            <a:avLst/>
            <a:gdLst/>
            <a:ahLst/>
            <a:cxnLst/>
            <a:rect r="r" b="b" t="t" l="l"/>
            <a:pathLst>
              <a:path h="2727549" w="5938839">
                <a:moveTo>
                  <a:pt x="0" y="0"/>
                </a:moveTo>
                <a:lnTo>
                  <a:pt x="5938839" y="0"/>
                </a:lnTo>
                <a:lnTo>
                  <a:pt x="5938839" y="2727549"/>
                </a:lnTo>
                <a:lnTo>
                  <a:pt x="0" y="2727549"/>
                </a:lnTo>
                <a:lnTo>
                  <a:pt x="0" y="0"/>
                </a:lnTo>
                <a:close/>
              </a:path>
            </a:pathLst>
          </a:custGeom>
          <a:blipFill>
            <a:blip r:embed="rId3"/>
            <a:stretch>
              <a:fillRect l="-105587" t="0" r="0" b="-19"/>
            </a:stretch>
          </a:blipFill>
        </p:spPr>
      </p:sp>
      <p:sp>
        <p:nvSpPr>
          <p:cNvPr name="TextBox 15" id="15"/>
          <p:cNvSpPr txBox="true"/>
          <p:nvPr/>
        </p:nvSpPr>
        <p:spPr>
          <a:xfrm rot="0">
            <a:off x="1883015" y="1769577"/>
            <a:ext cx="4198802" cy="425916"/>
          </a:xfrm>
          <a:prstGeom prst="rect">
            <a:avLst/>
          </a:prstGeom>
        </p:spPr>
        <p:txBody>
          <a:bodyPr anchor="t" rtlCol="false" tIns="0" lIns="0" bIns="0" rIns="0">
            <a:spAutoFit/>
          </a:bodyPr>
          <a:lstStyle/>
          <a:p>
            <a:pPr algn="l">
              <a:lnSpc>
                <a:spcPts val="2879"/>
              </a:lnSpc>
            </a:pPr>
            <a:r>
              <a:rPr lang="en-US" sz="2400">
                <a:solidFill>
                  <a:srgbClr val="C00000"/>
                </a:solidFill>
                <a:latin typeface="Arimo"/>
                <a:ea typeface="Arimo"/>
                <a:cs typeface="Arimo"/>
                <a:sym typeface="Arimo"/>
              </a:rPr>
              <a:t>XÁC ĐỊNH &amp; LOẠI BỎ OUTLIERS</a:t>
            </a:r>
          </a:p>
        </p:txBody>
      </p:sp>
      <p:sp>
        <p:nvSpPr>
          <p:cNvPr name="Freeform 16" id="16"/>
          <p:cNvSpPr/>
          <p:nvPr/>
        </p:nvSpPr>
        <p:spPr>
          <a:xfrm flipH="false" flipV="false" rot="0">
            <a:off x="9383553" y="1747337"/>
            <a:ext cx="7598093" cy="1672590"/>
          </a:xfrm>
          <a:custGeom>
            <a:avLst/>
            <a:gdLst/>
            <a:ahLst/>
            <a:cxnLst/>
            <a:rect r="r" b="b" t="t" l="l"/>
            <a:pathLst>
              <a:path h="1672590" w="7598093">
                <a:moveTo>
                  <a:pt x="0" y="0"/>
                </a:moveTo>
                <a:lnTo>
                  <a:pt x="7598093" y="0"/>
                </a:lnTo>
                <a:lnTo>
                  <a:pt x="7598093" y="1672590"/>
                </a:lnTo>
                <a:lnTo>
                  <a:pt x="0" y="1672590"/>
                </a:lnTo>
                <a:lnTo>
                  <a:pt x="0" y="0"/>
                </a:lnTo>
                <a:close/>
              </a:path>
            </a:pathLst>
          </a:custGeom>
          <a:blipFill>
            <a:blip r:embed="rId4"/>
            <a:stretch>
              <a:fillRect l="0" t="-5" r="0" b="-5"/>
            </a:stretch>
          </a:blipFill>
        </p:spPr>
      </p:sp>
      <p:sp>
        <p:nvSpPr>
          <p:cNvPr name="TextBox 17" id="17"/>
          <p:cNvSpPr txBox="true"/>
          <p:nvPr/>
        </p:nvSpPr>
        <p:spPr>
          <a:xfrm rot="0">
            <a:off x="11320041" y="1275701"/>
            <a:ext cx="3725113" cy="425916"/>
          </a:xfrm>
          <a:prstGeom prst="rect">
            <a:avLst/>
          </a:prstGeom>
        </p:spPr>
        <p:txBody>
          <a:bodyPr anchor="t" rtlCol="false" tIns="0" lIns="0" bIns="0" rIns="0">
            <a:spAutoFit/>
          </a:bodyPr>
          <a:lstStyle/>
          <a:p>
            <a:pPr algn="l">
              <a:lnSpc>
                <a:spcPts val="2879"/>
              </a:lnSpc>
            </a:pPr>
            <a:r>
              <a:rPr lang="en-US" sz="2400">
                <a:solidFill>
                  <a:srgbClr val="C00000"/>
                </a:solidFill>
                <a:latin typeface="Arimo"/>
                <a:ea typeface="Arimo"/>
                <a:cs typeface="Arimo"/>
                <a:sym typeface="Arimo"/>
              </a:rPr>
              <a:t>SAU KHI LOẠI BỎ OUTLIERS</a:t>
            </a:r>
          </a:p>
        </p:txBody>
      </p:sp>
      <p:sp>
        <p:nvSpPr>
          <p:cNvPr name="TextBox 18" id="18"/>
          <p:cNvSpPr txBox="true"/>
          <p:nvPr/>
        </p:nvSpPr>
        <p:spPr>
          <a:xfrm rot="0">
            <a:off x="10452668" y="3437071"/>
            <a:ext cx="5446357" cy="583466"/>
          </a:xfrm>
          <a:prstGeom prst="rect">
            <a:avLst/>
          </a:prstGeom>
        </p:spPr>
        <p:txBody>
          <a:bodyPr anchor="t" rtlCol="false" tIns="0" lIns="0" bIns="0" rIns="0">
            <a:spAutoFit/>
          </a:bodyPr>
          <a:lstStyle/>
          <a:p>
            <a:pPr algn="ctr">
              <a:lnSpc>
                <a:spcPts val="3960"/>
              </a:lnSpc>
            </a:pPr>
            <a:r>
              <a:rPr lang="en-US" sz="3300" u="sng">
                <a:solidFill>
                  <a:srgbClr val="000000"/>
                </a:solidFill>
                <a:latin typeface="Arimo"/>
                <a:ea typeface="Arimo"/>
                <a:cs typeface="Arimo"/>
                <a:sym typeface="Arimo"/>
              </a:rPr>
              <a:t>KHOẢNG TỨ PHÂN VỊ (IQR)</a:t>
            </a:r>
          </a:p>
        </p:txBody>
      </p:sp>
      <p:sp>
        <p:nvSpPr>
          <p:cNvPr name="Freeform 19" id="19"/>
          <p:cNvSpPr/>
          <p:nvPr/>
        </p:nvSpPr>
        <p:spPr>
          <a:xfrm flipH="false" flipV="false" rot="0">
            <a:off x="10192615" y="4712588"/>
            <a:ext cx="5966460" cy="641602"/>
          </a:xfrm>
          <a:custGeom>
            <a:avLst/>
            <a:gdLst/>
            <a:ahLst/>
            <a:cxnLst/>
            <a:rect r="r" b="b" t="t" l="l"/>
            <a:pathLst>
              <a:path h="641602" w="5966460">
                <a:moveTo>
                  <a:pt x="0" y="0"/>
                </a:moveTo>
                <a:lnTo>
                  <a:pt x="5966460" y="0"/>
                </a:lnTo>
                <a:lnTo>
                  <a:pt x="5966460" y="641602"/>
                </a:lnTo>
                <a:lnTo>
                  <a:pt x="0" y="641602"/>
                </a:lnTo>
                <a:lnTo>
                  <a:pt x="0" y="0"/>
                </a:lnTo>
                <a:close/>
              </a:path>
            </a:pathLst>
          </a:custGeom>
          <a:blipFill>
            <a:blip r:embed="rId5"/>
            <a:stretch>
              <a:fillRect l="-385" t="0" r="-131875" b="3681"/>
            </a:stretch>
          </a:blipFill>
        </p:spPr>
      </p:sp>
      <p:sp>
        <p:nvSpPr>
          <p:cNvPr name="TextBox 20" id="20"/>
          <p:cNvSpPr txBox="true"/>
          <p:nvPr/>
        </p:nvSpPr>
        <p:spPr>
          <a:xfrm rot="0">
            <a:off x="10501768" y="4102452"/>
            <a:ext cx="5348154" cy="425916"/>
          </a:xfrm>
          <a:prstGeom prst="rect">
            <a:avLst/>
          </a:prstGeom>
        </p:spPr>
        <p:txBody>
          <a:bodyPr anchor="t" rtlCol="false" tIns="0" lIns="0" bIns="0" rIns="0">
            <a:spAutoFit/>
          </a:bodyPr>
          <a:lstStyle/>
          <a:p>
            <a:pPr algn="l">
              <a:lnSpc>
                <a:spcPts val="2879"/>
              </a:lnSpc>
            </a:pPr>
            <a:r>
              <a:rPr lang="en-US" sz="2400">
                <a:solidFill>
                  <a:srgbClr val="C00000"/>
                </a:solidFill>
                <a:latin typeface="Arimo"/>
                <a:ea typeface="Arimo"/>
                <a:cs typeface="Arimo"/>
                <a:sym typeface="Arimo"/>
              </a:rPr>
              <a:t>XÁC ĐỊNH &amp; LOẠI BỎ OUTLIERS CÒN LẠI</a:t>
            </a:r>
          </a:p>
        </p:txBody>
      </p:sp>
      <p:sp>
        <p:nvSpPr>
          <p:cNvPr name="Freeform 21" id="21"/>
          <p:cNvSpPr/>
          <p:nvPr/>
        </p:nvSpPr>
        <p:spPr>
          <a:xfrm flipH="false" flipV="false" rot="0">
            <a:off x="11215096" y="5769348"/>
            <a:ext cx="3921498" cy="1594386"/>
          </a:xfrm>
          <a:custGeom>
            <a:avLst/>
            <a:gdLst/>
            <a:ahLst/>
            <a:cxnLst/>
            <a:rect r="r" b="b" t="t" l="l"/>
            <a:pathLst>
              <a:path h="1594386" w="3921498">
                <a:moveTo>
                  <a:pt x="0" y="0"/>
                </a:moveTo>
                <a:lnTo>
                  <a:pt x="3921498" y="0"/>
                </a:lnTo>
                <a:lnTo>
                  <a:pt x="3921498" y="1594386"/>
                </a:lnTo>
                <a:lnTo>
                  <a:pt x="0" y="1594386"/>
                </a:lnTo>
                <a:lnTo>
                  <a:pt x="0" y="0"/>
                </a:lnTo>
                <a:close/>
              </a:path>
            </a:pathLst>
          </a:custGeom>
          <a:blipFill>
            <a:blip r:embed="rId6"/>
            <a:stretch>
              <a:fillRect l="-1" t="0" r="-1" b="0"/>
            </a:stretch>
          </a:blipFill>
        </p:spPr>
      </p:sp>
      <p:sp>
        <p:nvSpPr>
          <p:cNvPr name="Freeform 22" id="22"/>
          <p:cNvSpPr/>
          <p:nvPr/>
        </p:nvSpPr>
        <p:spPr>
          <a:xfrm flipH="false" flipV="false" rot="0">
            <a:off x="11213818" y="7738348"/>
            <a:ext cx="3922776" cy="1787723"/>
          </a:xfrm>
          <a:custGeom>
            <a:avLst/>
            <a:gdLst/>
            <a:ahLst/>
            <a:cxnLst/>
            <a:rect r="r" b="b" t="t" l="l"/>
            <a:pathLst>
              <a:path h="1787723" w="3922776">
                <a:moveTo>
                  <a:pt x="0" y="0"/>
                </a:moveTo>
                <a:lnTo>
                  <a:pt x="3922776" y="0"/>
                </a:lnTo>
                <a:lnTo>
                  <a:pt x="3922776" y="1787723"/>
                </a:lnTo>
                <a:lnTo>
                  <a:pt x="0" y="1787723"/>
                </a:lnTo>
                <a:lnTo>
                  <a:pt x="0" y="0"/>
                </a:lnTo>
                <a:close/>
              </a:path>
            </a:pathLst>
          </a:custGeom>
          <a:blipFill>
            <a:blip r:embed="rId7"/>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 y="0"/>
            <a:ext cx="18287998" cy="822960"/>
            <a:chOff x="0" y="0"/>
            <a:chExt cx="24383998" cy="1097280"/>
          </a:xfrm>
        </p:grpSpPr>
        <p:sp>
          <p:nvSpPr>
            <p:cNvPr name="Freeform 3" id="3"/>
            <p:cNvSpPr/>
            <p:nvPr/>
          </p:nvSpPr>
          <p:spPr>
            <a:xfrm flipH="false" flipV="false" rot="0">
              <a:off x="0" y="0"/>
              <a:ext cx="24384000" cy="1097280"/>
            </a:xfrm>
            <a:custGeom>
              <a:avLst/>
              <a:gdLst/>
              <a:ahLst/>
              <a:cxnLst/>
              <a:rect r="r" b="b" t="t" l="l"/>
              <a:pathLst>
                <a:path h="1097280" w="24384000">
                  <a:moveTo>
                    <a:pt x="0" y="0"/>
                  </a:moveTo>
                  <a:lnTo>
                    <a:pt x="24384000" y="0"/>
                  </a:lnTo>
                  <a:lnTo>
                    <a:pt x="24384000" y="1097280"/>
                  </a:lnTo>
                  <a:lnTo>
                    <a:pt x="0" y="1097280"/>
                  </a:lnTo>
                  <a:close/>
                </a:path>
              </a:pathLst>
            </a:custGeom>
            <a:solidFill>
              <a:srgbClr val="87CEEA"/>
            </a:solidFill>
          </p:spPr>
        </p:sp>
      </p:grpSp>
      <p:grpSp>
        <p:nvGrpSpPr>
          <p:cNvPr name="Group 4" id="4"/>
          <p:cNvGrpSpPr/>
          <p:nvPr/>
        </p:nvGrpSpPr>
        <p:grpSpPr>
          <a:xfrm rot="0">
            <a:off x="0" y="10167678"/>
            <a:ext cx="6089904" cy="137160"/>
            <a:chOff x="0" y="0"/>
            <a:chExt cx="8119872" cy="182880"/>
          </a:xfrm>
        </p:grpSpPr>
        <p:sp>
          <p:nvSpPr>
            <p:cNvPr name="Freeform 5" id="5"/>
            <p:cNvSpPr/>
            <p:nvPr/>
          </p:nvSpPr>
          <p:spPr>
            <a:xfrm flipH="false" flipV="false" rot="0">
              <a:off x="0" y="0"/>
              <a:ext cx="8119872" cy="182880"/>
            </a:xfrm>
            <a:custGeom>
              <a:avLst/>
              <a:gdLst/>
              <a:ahLst/>
              <a:cxnLst/>
              <a:rect r="r" b="b" t="t" l="l"/>
              <a:pathLst>
                <a:path h="182880" w="8119872">
                  <a:moveTo>
                    <a:pt x="0" y="0"/>
                  </a:moveTo>
                  <a:lnTo>
                    <a:pt x="8119872" y="0"/>
                  </a:lnTo>
                  <a:lnTo>
                    <a:pt x="8119872" y="182880"/>
                  </a:lnTo>
                  <a:lnTo>
                    <a:pt x="0" y="182880"/>
                  </a:lnTo>
                  <a:close/>
                </a:path>
              </a:pathLst>
            </a:custGeom>
            <a:solidFill>
              <a:srgbClr val="87CEEA"/>
            </a:solidFill>
          </p:spPr>
        </p:sp>
      </p:grpSp>
      <p:grpSp>
        <p:nvGrpSpPr>
          <p:cNvPr name="Group 6" id="6"/>
          <p:cNvGrpSpPr/>
          <p:nvPr/>
        </p:nvGrpSpPr>
        <p:grpSpPr>
          <a:xfrm rot="0">
            <a:off x="6094476" y="10167678"/>
            <a:ext cx="6094476" cy="137160"/>
            <a:chOff x="0" y="0"/>
            <a:chExt cx="8125968" cy="182880"/>
          </a:xfrm>
        </p:grpSpPr>
        <p:sp>
          <p:nvSpPr>
            <p:cNvPr name="Freeform 7" id="7"/>
            <p:cNvSpPr/>
            <p:nvPr/>
          </p:nvSpPr>
          <p:spPr>
            <a:xfrm flipH="false" flipV="false" rot="0">
              <a:off x="0" y="0"/>
              <a:ext cx="8125968" cy="182880"/>
            </a:xfrm>
            <a:custGeom>
              <a:avLst/>
              <a:gdLst/>
              <a:ahLst/>
              <a:cxnLst/>
              <a:rect r="r" b="b" t="t" l="l"/>
              <a:pathLst>
                <a:path h="182880" w="8125968">
                  <a:moveTo>
                    <a:pt x="0" y="0"/>
                  </a:moveTo>
                  <a:lnTo>
                    <a:pt x="8125968" y="0"/>
                  </a:lnTo>
                  <a:lnTo>
                    <a:pt x="8125968" y="182880"/>
                  </a:lnTo>
                  <a:lnTo>
                    <a:pt x="0" y="182880"/>
                  </a:lnTo>
                  <a:close/>
                </a:path>
              </a:pathLst>
            </a:custGeom>
            <a:solidFill>
              <a:srgbClr val="5DB6DD"/>
            </a:solidFill>
          </p:spPr>
        </p:sp>
      </p:grpSp>
      <p:grpSp>
        <p:nvGrpSpPr>
          <p:cNvPr name="Group 8" id="8"/>
          <p:cNvGrpSpPr/>
          <p:nvPr/>
        </p:nvGrpSpPr>
        <p:grpSpPr>
          <a:xfrm rot="0">
            <a:off x="12188952" y="10167678"/>
            <a:ext cx="6099048" cy="137160"/>
            <a:chOff x="0" y="0"/>
            <a:chExt cx="8132064" cy="182880"/>
          </a:xfrm>
        </p:grpSpPr>
        <p:sp>
          <p:nvSpPr>
            <p:cNvPr name="Freeform 9" id="9"/>
            <p:cNvSpPr/>
            <p:nvPr/>
          </p:nvSpPr>
          <p:spPr>
            <a:xfrm flipH="false" flipV="false" rot="0">
              <a:off x="0" y="0"/>
              <a:ext cx="8132064" cy="182880"/>
            </a:xfrm>
            <a:custGeom>
              <a:avLst/>
              <a:gdLst/>
              <a:ahLst/>
              <a:cxnLst/>
              <a:rect r="r" b="b" t="t" l="l"/>
              <a:pathLst>
                <a:path h="182880" w="8132064">
                  <a:moveTo>
                    <a:pt x="0" y="0"/>
                  </a:moveTo>
                  <a:lnTo>
                    <a:pt x="8132064" y="0"/>
                  </a:lnTo>
                  <a:lnTo>
                    <a:pt x="8132064" y="182880"/>
                  </a:lnTo>
                  <a:lnTo>
                    <a:pt x="0" y="182880"/>
                  </a:lnTo>
                  <a:close/>
                </a:path>
              </a:pathLst>
            </a:custGeom>
            <a:solidFill>
              <a:srgbClr val="3190C6"/>
            </a:solidFill>
          </p:spPr>
        </p:sp>
      </p:grpSp>
      <p:sp>
        <p:nvSpPr>
          <p:cNvPr name="TextBox 10" id="10"/>
          <p:cNvSpPr txBox="true"/>
          <p:nvPr/>
        </p:nvSpPr>
        <p:spPr>
          <a:xfrm rot="0">
            <a:off x="5625819" y="154717"/>
            <a:ext cx="6826050" cy="583465"/>
          </a:xfrm>
          <a:prstGeom prst="rect">
            <a:avLst/>
          </a:prstGeom>
        </p:spPr>
        <p:txBody>
          <a:bodyPr anchor="t" rtlCol="false" tIns="0" lIns="0" bIns="0" rIns="0">
            <a:spAutoFit/>
          </a:bodyPr>
          <a:lstStyle/>
          <a:p>
            <a:pPr algn="ctr">
              <a:lnSpc>
                <a:spcPts val="3960"/>
              </a:lnSpc>
            </a:pPr>
            <a:r>
              <a:rPr lang="en-US" sz="3300">
                <a:solidFill>
                  <a:srgbClr val="FFFFFF"/>
                </a:solidFill>
                <a:latin typeface="Arimo"/>
                <a:ea typeface="Arimo"/>
                <a:cs typeface="Arimo"/>
                <a:sym typeface="Arimo"/>
              </a:rPr>
              <a:t>KIỂM ĐỊNH THỐNG KÊ</a:t>
            </a:r>
          </a:p>
        </p:txBody>
      </p:sp>
      <p:sp>
        <p:nvSpPr>
          <p:cNvPr name="TextBox 11" id="11"/>
          <p:cNvSpPr txBox="true"/>
          <p:nvPr/>
        </p:nvSpPr>
        <p:spPr>
          <a:xfrm rot="0">
            <a:off x="91440" y="1113723"/>
            <a:ext cx="18105120" cy="527775"/>
          </a:xfrm>
          <a:prstGeom prst="rect">
            <a:avLst/>
          </a:prstGeom>
        </p:spPr>
        <p:txBody>
          <a:bodyPr anchor="t" rtlCol="false" tIns="0" lIns="0" bIns="0" rIns="0">
            <a:spAutoFit/>
          </a:bodyPr>
          <a:lstStyle/>
          <a:p>
            <a:pPr algn="ctr">
              <a:lnSpc>
                <a:spcPts val="3600"/>
              </a:lnSpc>
            </a:pPr>
            <a:r>
              <a:rPr lang="en-US" sz="3000" u="sng">
                <a:solidFill>
                  <a:srgbClr val="000000"/>
                </a:solidFill>
                <a:latin typeface="Arimo"/>
                <a:ea typeface="Arimo"/>
                <a:cs typeface="Arimo"/>
                <a:sym typeface="Arimo"/>
              </a:rPr>
              <a:t>NHÂN KHẨU HỌC (DEMOGRAPHICS)</a:t>
            </a:r>
          </a:p>
        </p:txBody>
      </p:sp>
      <p:sp>
        <p:nvSpPr>
          <p:cNvPr name="TextBox 12" id="12"/>
          <p:cNvSpPr txBox="true"/>
          <p:nvPr/>
        </p:nvSpPr>
        <p:spPr>
          <a:xfrm rot="0">
            <a:off x="2286000" y="1723413"/>
            <a:ext cx="13711428" cy="379751"/>
          </a:xfrm>
          <a:prstGeom prst="rect">
            <a:avLst/>
          </a:prstGeom>
        </p:spPr>
        <p:txBody>
          <a:bodyPr anchor="t" rtlCol="false" tIns="0" lIns="0" bIns="0" rIns="0">
            <a:spAutoFit/>
          </a:bodyPr>
          <a:lstStyle/>
          <a:p>
            <a:pPr algn="ctr">
              <a:lnSpc>
                <a:spcPts val="2520"/>
              </a:lnSpc>
            </a:pPr>
            <a:r>
              <a:rPr lang="en-US" sz="2100">
                <a:solidFill>
                  <a:srgbClr val="C00000"/>
                </a:solidFill>
                <a:latin typeface="Arimo"/>
                <a:ea typeface="Arimo"/>
                <a:cs typeface="Arimo"/>
                <a:sym typeface="Arimo"/>
              </a:rPr>
              <a:t>KIỂM ĐỊNH 3: </a:t>
            </a:r>
            <a:r>
              <a:rPr lang="en-US" sz="2100">
                <a:solidFill>
                  <a:srgbClr val="000000"/>
                </a:solidFill>
                <a:latin typeface="Arimo"/>
                <a:ea typeface="Arimo"/>
                <a:cs typeface="Arimo"/>
                <a:sym typeface="Arimo"/>
              </a:rPr>
              <a:t>Số lần trung bình đóng lại BHYT của nhóm KH cao tuổI (từ 50 tuổI trở lên) không ít hơn 39 lần. ĐỘ TIN CẬY 95%.</a:t>
            </a:r>
          </a:p>
        </p:txBody>
      </p:sp>
      <p:sp>
        <p:nvSpPr>
          <p:cNvPr name="Freeform 13" id="13"/>
          <p:cNvSpPr/>
          <p:nvPr/>
        </p:nvSpPr>
        <p:spPr>
          <a:xfrm flipH="false" flipV="false" rot="0">
            <a:off x="6174582" y="3323412"/>
            <a:ext cx="5938837" cy="582930"/>
          </a:xfrm>
          <a:custGeom>
            <a:avLst/>
            <a:gdLst/>
            <a:ahLst/>
            <a:cxnLst/>
            <a:rect r="r" b="b" t="t" l="l"/>
            <a:pathLst>
              <a:path h="582930" w="5938837">
                <a:moveTo>
                  <a:pt x="0" y="0"/>
                </a:moveTo>
                <a:lnTo>
                  <a:pt x="5938838" y="0"/>
                </a:lnTo>
                <a:lnTo>
                  <a:pt x="5938838" y="582930"/>
                </a:lnTo>
                <a:lnTo>
                  <a:pt x="0" y="582930"/>
                </a:lnTo>
                <a:lnTo>
                  <a:pt x="0" y="0"/>
                </a:lnTo>
                <a:close/>
              </a:path>
            </a:pathLst>
          </a:custGeom>
          <a:blipFill>
            <a:blip r:embed="rId2"/>
            <a:stretch>
              <a:fillRect l="0" t="-61" r="0" b="-61"/>
            </a:stretch>
          </a:blipFill>
        </p:spPr>
      </p:sp>
      <p:sp>
        <p:nvSpPr>
          <p:cNvPr name="Freeform 14" id="14" descr="A graph with numbers and lines  Description automatically generated with medium confidence"/>
          <p:cNvSpPr/>
          <p:nvPr/>
        </p:nvSpPr>
        <p:spPr>
          <a:xfrm flipH="false" flipV="false" rot="0">
            <a:off x="1233171" y="4119392"/>
            <a:ext cx="9423657" cy="5262549"/>
          </a:xfrm>
          <a:custGeom>
            <a:avLst/>
            <a:gdLst/>
            <a:ahLst/>
            <a:cxnLst/>
            <a:rect r="r" b="b" t="t" l="l"/>
            <a:pathLst>
              <a:path h="5262549" w="9423657">
                <a:moveTo>
                  <a:pt x="0" y="0"/>
                </a:moveTo>
                <a:lnTo>
                  <a:pt x="9423657" y="0"/>
                </a:lnTo>
                <a:lnTo>
                  <a:pt x="9423657" y="5262548"/>
                </a:lnTo>
                <a:lnTo>
                  <a:pt x="0" y="5262548"/>
                </a:lnTo>
                <a:lnTo>
                  <a:pt x="0" y="0"/>
                </a:lnTo>
                <a:close/>
              </a:path>
            </a:pathLst>
          </a:custGeom>
          <a:blipFill>
            <a:blip r:embed="rId3"/>
            <a:stretch>
              <a:fillRect l="0" t="-5480" r="-6696" b="-6"/>
            </a:stretch>
          </a:blipFill>
        </p:spPr>
      </p:sp>
      <p:sp>
        <p:nvSpPr>
          <p:cNvPr name="TextBox 15" id="15"/>
          <p:cNvSpPr txBox="true"/>
          <p:nvPr/>
        </p:nvSpPr>
        <p:spPr>
          <a:xfrm rot="0">
            <a:off x="11716330" y="4501563"/>
            <a:ext cx="4787895" cy="1942396"/>
          </a:xfrm>
          <a:prstGeom prst="rect">
            <a:avLst/>
          </a:prstGeom>
        </p:spPr>
        <p:txBody>
          <a:bodyPr anchor="t" rtlCol="false" tIns="0" lIns="0" bIns="0" rIns="0">
            <a:spAutoFit/>
          </a:bodyPr>
          <a:lstStyle/>
          <a:p>
            <a:pPr algn="just">
              <a:lnSpc>
                <a:spcPts val="2520"/>
              </a:lnSpc>
            </a:pPr>
            <a:r>
              <a:rPr lang="en-US" sz="2100">
                <a:solidFill>
                  <a:srgbClr val="000000"/>
                </a:solidFill>
                <a:latin typeface="Arimo"/>
                <a:ea typeface="Arimo"/>
                <a:cs typeface="Arimo"/>
                <a:sym typeface="Arimo"/>
              </a:rPr>
              <a:t>Số lượng KH có số lần đóng lại bảo nhiều hơn 37 lần chiếm đa phần trong tổng số. Trong khi, lượng KH đóng bảo hiểm chỉ khi cần thiết tương đối thấp khi so với xu hướng này (khoảng 84 người).</a:t>
            </a:r>
          </a:p>
        </p:txBody>
      </p:sp>
      <p:grpSp>
        <p:nvGrpSpPr>
          <p:cNvPr name="Group 16" id="16"/>
          <p:cNvGrpSpPr/>
          <p:nvPr/>
        </p:nvGrpSpPr>
        <p:grpSpPr>
          <a:xfrm rot="0">
            <a:off x="11106466" y="4109866"/>
            <a:ext cx="5957888" cy="5148615"/>
            <a:chOff x="0" y="0"/>
            <a:chExt cx="7943850" cy="6864820"/>
          </a:xfrm>
        </p:grpSpPr>
        <p:sp>
          <p:nvSpPr>
            <p:cNvPr name="Freeform 17" id="17"/>
            <p:cNvSpPr/>
            <p:nvPr/>
          </p:nvSpPr>
          <p:spPr>
            <a:xfrm flipH="false" flipV="false" rot="0">
              <a:off x="0" y="0"/>
              <a:ext cx="7943850" cy="6864858"/>
            </a:xfrm>
            <a:custGeom>
              <a:avLst/>
              <a:gdLst/>
              <a:ahLst/>
              <a:cxnLst/>
              <a:rect r="r" b="b" t="t" l="l"/>
              <a:pathLst>
                <a:path h="6864858" w="7943850">
                  <a:moveTo>
                    <a:pt x="12700" y="0"/>
                  </a:moveTo>
                  <a:lnTo>
                    <a:pt x="7931150" y="0"/>
                  </a:lnTo>
                  <a:cubicBezTo>
                    <a:pt x="7938135" y="0"/>
                    <a:pt x="7943850" y="5715"/>
                    <a:pt x="7943850" y="12700"/>
                  </a:cubicBezTo>
                  <a:lnTo>
                    <a:pt x="7943850" y="6852158"/>
                  </a:lnTo>
                  <a:cubicBezTo>
                    <a:pt x="7943850" y="6859143"/>
                    <a:pt x="7938135" y="6864858"/>
                    <a:pt x="7931150" y="6864858"/>
                  </a:cubicBezTo>
                  <a:lnTo>
                    <a:pt x="12700" y="6864858"/>
                  </a:lnTo>
                  <a:cubicBezTo>
                    <a:pt x="5715" y="6864858"/>
                    <a:pt x="0" y="6859143"/>
                    <a:pt x="0" y="6852158"/>
                  </a:cubicBezTo>
                  <a:lnTo>
                    <a:pt x="0" y="12700"/>
                  </a:lnTo>
                  <a:cubicBezTo>
                    <a:pt x="0" y="5715"/>
                    <a:pt x="5715" y="0"/>
                    <a:pt x="12700" y="0"/>
                  </a:cubicBezTo>
                  <a:moveTo>
                    <a:pt x="12700" y="25400"/>
                  </a:moveTo>
                  <a:lnTo>
                    <a:pt x="12700" y="12700"/>
                  </a:lnTo>
                  <a:lnTo>
                    <a:pt x="25400" y="12700"/>
                  </a:lnTo>
                  <a:lnTo>
                    <a:pt x="25400" y="6852158"/>
                  </a:lnTo>
                  <a:lnTo>
                    <a:pt x="12700" y="6852158"/>
                  </a:lnTo>
                  <a:lnTo>
                    <a:pt x="12700" y="6839458"/>
                  </a:lnTo>
                  <a:lnTo>
                    <a:pt x="7931150" y="6839458"/>
                  </a:lnTo>
                  <a:lnTo>
                    <a:pt x="7931150" y="6852158"/>
                  </a:lnTo>
                  <a:lnTo>
                    <a:pt x="7918450" y="6852158"/>
                  </a:lnTo>
                  <a:lnTo>
                    <a:pt x="7918450" y="12700"/>
                  </a:lnTo>
                  <a:lnTo>
                    <a:pt x="7931150" y="12700"/>
                  </a:lnTo>
                  <a:lnTo>
                    <a:pt x="7931150" y="25400"/>
                  </a:lnTo>
                  <a:lnTo>
                    <a:pt x="12700" y="25400"/>
                  </a:lnTo>
                  <a:close/>
                </a:path>
              </a:pathLst>
            </a:custGeom>
            <a:solidFill>
              <a:srgbClr val="FFFFFF"/>
            </a:solidFill>
          </p:spPr>
        </p:sp>
      </p:grpSp>
      <p:sp>
        <p:nvSpPr>
          <p:cNvPr name="TextBox 18" id="18"/>
          <p:cNvSpPr txBox="true"/>
          <p:nvPr/>
        </p:nvSpPr>
        <p:spPr>
          <a:xfrm rot="0">
            <a:off x="11507680" y="6208985"/>
            <a:ext cx="5205195" cy="2641908"/>
          </a:xfrm>
          <a:prstGeom prst="rect">
            <a:avLst/>
          </a:prstGeom>
        </p:spPr>
        <p:txBody>
          <a:bodyPr anchor="t" rtlCol="false" tIns="0" lIns="0" bIns="0" rIns="0">
            <a:spAutoFit/>
          </a:bodyPr>
          <a:lstStyle/>
          <a:p>
            <a:pPr algn="just" marL="380048" indent="-190024" lvl="1">
              <a:lnSpc>
                <a:spcPts val="2520"/>
              </a:lnSpc>
              <a:buFont typeface="Arial"/>
              <a:buChar char="•"/>
            </a:pPr>
            <a:r>
              <a:rPr lang="en-US" sz="2100">
                <a:solidFill>
                  <a:srgbClr val="000000"/>
                </a:solidFill>
                <a:latin typeface="Arimo"/>
                <a:ea typeface="Arimo"/>
                <a:cs typeface="Arimo"/>
                <a:sym typeface="Arimo"/>
              </a:rPr>
              <a:t>Quy luật: chọn BHYT không quan trọng về giới tính, việc chọn mua loại BHYT nào được quyết định ở độ tuổi, tuổi càng cao thì mua bảo hiểm lại càng nhiều.</a:t>
            </a:r>
          </a:p>
          <a:p>
            <a:pPr algn="just" marL="380048" indent="-190024" lvl="1">
              <a:lnSpc>
                <a:spcPts val="2520"/>
              </a:lnSpc>
              <a:buFont typeface="Arial"/>
              <a:buChar char="•"/>
            </a:pPr>
            <a:r>
              <a:rPr lang="en-US" sz="2100">
                <a:solidFill>
                  <a:srgbClr val="000000"/>
                </a:solidFill>
                <a:latin typeface="Arimo"/>
                <a:ea typeface="Arimo"/>
                <a:cs typeface="Arimo"/>
                <a:sym typeface="Arimo"/>
              </a:rPr>
              <a:t>Đề xuất: doanh nghiệp BHYT có thể tập trung đến khía cạnh đóng bảo hiểm thường niên của nhóm người cao tuổi để quảng bá các gói bảo hiểm BHYT theo kỳ.</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 y="0"/>
            <a:ext cx="18287998" cy="822960"/>
            <a:chOff x="0" y="0"/>
            <a:chExt cx="24383998" cy="1097280"/>
          </a:xfrm>
        </p:grpSpPr>
        <p:sp>
          <p:nvSpPr>
            <p:cNvPr name="Freeform 3" id="3"/>
            <p:cNvSpPr/>
            <p:nvPr/>
          </p:nvSpPr>
          <p:spPr>
            <a:xfrm flipH="false" flipV="false" rot="0">
              <a:off x="0" y="0"/>
              <a:ext cx="24384000" cy="1097280"/>
            </a:xfrm>
            <a:custGeom>
              <a:avLst/>
              <a:gdLst/>
              <a:ahLst/>
              <a:cxnLst/>
              <a:rect r="r" b="b" t="t" l="l"/>
              <a:pathLst>
                <a:path h="1097280" w="24384000">
                  <a:moveTo>
                    <a:pt x="0" y="0"/>
                  </a:moveTo>
                  <a:lnTo>
                    <a:pt x="24384000" y="0"/>
                  </a:lnTo>
                  <a:lnTo>
                    <a:pt x="24384000" y="1097280"/>
                  </a:lnTo>
                  <a:lnTo>
                    <a:pt x="0" y="1097280"/>
                  </a:lnTo>
                  <a:close/>
                </a:path>
              </a:pathLst>
            </a:custGeom>
            <a:solidFill>
              <a:srgbClr val="87CEEA"/>
            </a:solidFill>
          </p:spPr>
        </p:sp>
      </p:grpSp>
      <p:grpSp>
        <p:nvGrpSpPr>
          <p:cNvPr name="Group 4" id="4"/>
          <p:cNvGrpSpPr/>
          <p:nvPr/>
        </p:nvGrpSpPr>
        <p:grpSpPr>
          <a:xfrm rot="0">
            <a:off x="0" y="10167678"/>
            <a:ext cx="6089904" cy="137160"/>
            <a:chOff x="0" y="0"/>
            <a:chExt cx="8119872" cy="182880"/>
          </a:xfrm>
        </p:grpSpPr>
        <p:sp>
          <p:nvSpPr>
            <p:cNvPr name="Freeform 5" id="5"/>
            <p:cNvSpPr/>
            <p:nvPr/>
          </p:nvSpPr>
          <p:spPr>
            <a:xfrm flipH="false" flipV="false" rot="0">
              <a:off x="0" y="0"/>
              <a:ext cx="8119872" cy="182880"/>
            </a:xfrm>
            <a:custGeom>
              <a:avLst/>
              <a:gdLst/>
              <a:ahLst/>
              <a:cxnLst/>
              <a:rect r="r" b="b" t="t" l="l"/>
              <a:pathLst>
                <a:path h="182880" w="8119872">
                  <a:moveTo>
                    <a:pt x="0" y="0"/>
                  </a:moveTo>
                  <a:lnTo>
                    <a:pt x="8119872" y="0"/>
                  </a:lnTo>
                  <a:lnTo>
                    <a:pt x="8119872" y="182880"/>
                  </a:lnTo>
                  <a:lnTo>
                    <a:pt x="0" y="182880"/>
                  </a:lnTo>
                  <a:close/>
                </a:path>
              </a:pathLst>
            </a:custGeom>
            <a:solidFill>
              <a:srgbClr val="87CEEA"/>
            </a:solidFill>
          </p:spPr>
        </p:sp>
      </p:grpSp>
      <p:grpSp>
        <p:nvGrpSpPr>
          <p:cNvPr name="Group 6" id="6"/>
          <p:cNvGrpSpPr/>
          <p:nvPr/>
        </p:nvGrpSpPr>
        <p:grpSpPr>
          <a:xfrm rot="0">
            <a:off x="6094476" y="10167678"/>
            <a:ext cx="6094476" cy="137160"/>
            <a:chOff x="0" y="0"/>
            <a:chExt cx="8125968" cy="182880"/>
          </a:xfrm>
        </p:grpSpPr>
        <p:sp>
          <p:nvSpPr>
            <p:cNvPr name="Freeform 7" id="7"/>
            <p:cNvSpPr/>
            <p:nvPr/>
          </p:nvSpPr>
          <p:spPr>
            <a:xfrm flipH="false" flipV="false" rot="0">
              <a:off x="0" y="0"/>
              <a:ext cx="8125968" cy="182880"/>
            </a:xfrm>
            <a:custGeom>
              <a:avLst/>
              <a:gdLst/>
              <a:ahLst/>
              <a:cxnLst/>
              <a:rect r="r" b="b" t="t" l="l"/>
              <a:pathLst>
                <a:path h="182880" w="8125968">
                  <a:moveTo>
                    <a:pt x="0" y="0"/>
                  </a:moveTo>
                  <a:lnTo>
                    <a:pt x="8125968" y="0"/>
                  </a:lnTo>
                  <a:lnTo>
                    <a:pt x="8125968" y="182880"/>
                  </a:lnTo>
                  <a:lnTo>
                    <a:pt x="0" y="182880"/>
                  </a:lnTo>
                  <a:close/>
                </a:path>
              </a:pathLst>
            </a:custGeom>
            <a:solidFill>
              <a:srgbClr val="5DB6DD"/>
            </a:solidFill>
          </p:spPr>
        </p:sp>
      </p:grpSp>
      <p:grpSp>
        <p:nvGrpSpPr>
          <p:cNvPr name="Group 8" id="8"/>
          <p:cNvGrpSpPr/>
          <p:nvPr/>
        </p:nvGrpSpPr>
        <p:grpSpPr>
          <a:xfrm rot="0">
            <a:off x="12188952" y="10167678"/>
            <a:ext cx="6099048" cy="137160"/>
            <a:chOff x="0" y="0"/>
            <a:chExt cx="8132064" cy="182880"/>
          </a:xfrm>
        </p:grpSpPr>
        <p:sp>
          <p:nvSpPr>
            <p:cNvPr name="Freeform 9" id="9"/>
            <p:cNvSpPr/>
            <p:nvPr/>
          </p:nvSpPr>
          <p:spPr>
            <a:xfrm flipH="false" flipV="false" rot="0">
              <a:off x="0" y="0"/>
              <a:ext cx="8132064" cy="182880"/>
            </a:xfrm>
            <a:custGeom>
              <a:avLst/>
              <a:gdLst/>
              <a:ahLst/>
              <a:cxnLst/>
              <a:rect r="r" b="b" t="t" l="l"/>
              <a:pathLst>
                <a:path h="182880" w="8132064">
                  <a:moveTo>
                    <a:pt x="0" y="0"/>
                  </a:moveTo>
                  <a:lnTo>
                    <a:pt x="8132064" y="0"/>
                  </a:lnTo>
                  <a:lnTo>
                    <a:pt x="8132064" y="182880"/>
                  </a:lnTo>
                  <a:lnTo>
                    <a:pt x="0" y="182880"/>
                  </a:lnTo>
                  <a:close/>
                </a:path>
              </a:pathLst>
            </a:custGeom>
            <a:solidFill>
              <a:srgbClr val="3190C6"/>
            </a:solidFill>
          </p:spPr>
        </p:sp>
      </p:grpSp>
      <p:sp>
        <p:nvSpPr>
          <p:cNvPr name="TextBox 10" id="10"/>
          <p:cNvSpPr txBox="true"/>
          <p:nvPr/>
        </p:nvSpPr>
        <p:spPr>
          <a:xfrm rot="0">
            <a:off x="5625819" y="154717"/>
            <a:ext cx="6826050" cy="583465"/>
          </a:xfrm>
          <a:prstGeom prst="rect">
            <a:avLst/>
          </a:prstGeom>
        </p:spPr>
        <p:txBody>
          <a:bodyPr anchor="t" rtlCol="false" tIns="0" lIns="0" bIns="0" rIns="0">
            <a:spAutoFit/>
          </a:bodyPr>
          <a:lstStyle/>
          <a:p>
            <a:pPr algn="ctr">
              <a:lnSpc>
                <a:spcPts val="3960"/>
              </a:lnSpc>
            </a:pPr>
            <a:r>
              <a:rPr lang="en-US" sz="3300">
                <a:solidFill>
                  <a:srgbClr val="FFFFFF"/>
                </a:solidFill>
                <a:latin typeface="Arimo"/>
                <a:ea typeface="Arimo"/>
                <a:cs typeface="Arimo"/>
                <a:sym typeface="Arimo"/>
              </a:rPr>
              <a:t>KIỂM ĐỊNH THỐNG KÊ</a:t>
            </a:r>
          </a:p>
        </p:txBody>
      </p:sp>
      <p:sp>
        <p:nvSpPr>
          <p:cNvPr name="TextBox 11" id="11"/>
          <p:cNvSpPr txBox="true"/>
          <p:nvPr/>
        </p:nvSpPr>
        <p:spPr>
          <a:xfrm rot="0">
            <a:off x="91440" y="1113723"/>
            <a:ext cx="18105120" cy="527775"/>
          </a:xfrm>
          <a:prstGeom prst="rect">
            <a:avLst/>
          </a:prstGeom>
        </p:spPr>
        <p:txBody>
          <a:bodyPr anchor="t" rtlCol="false" tIns="0" lIns="0" bIns="0" rIns="0">
            <a:spAutoFit/>
          </a:bodyPr>
          <a:lstStyle/>
          <a:p>
            <a:pPr algn="ctr">
              <a:lnSpc>
                <a:spcPts val="3600"/>
              </a:lnSpc>
            </a:pPr>
            <a:r>
              <a:rPr lang="en-US" sz="3000" u="sng">
                <a:solidFill>
                  <a:srgbClr val="000000"/>
                </a:solidFill>
                <a:latin typeface="Arimo"/>
                <a:ea typeface="Arimo"/>
                <a:cs typeface="Arimo"/>
                <a:sym typeface="Arimo"/>
              </a:rPr>
              <a:t>ĐỊA LÝ (GEOGRAPHY)</a:t>
            </a:r>
          </a:p>
        </p:txBody>
      </p:sp>
      <p:sp>
        <p:nvSpPr>
          <p:cNvPr name="TextBox 12" id="12"/>
          <p:cNvSpPr txBox="true"/>
          <p:nvPr/>
        </p:nvSpPr>
        <p:spPr>
          <a:xfrm rot="0">
            <a:off x="2391918" y="1780315"/>
            <a:ext cx="13504164" cy="702915"/>
          </a:xfrm>
          <a:prstGeom prst="rect">
            <a:avLst/>
          </a:prstGeom>
        </p:spPr>
        <p:txBody>
          <a:bodyPr anchor="t" rtlCol="false" tIns="0" lIns="0" bIns="0" rIns="0">
            <a:spAutoFit/>
          </a:bodyPr>
          <a:lstStyle/>
          <a:p>
            <a:pPr algn="ctr">
              <a:lnSpc>
                <a:spcPts val="2520"/>
              </a:lnSpc>
            </a:pPr>
            <a:r>
              <a:rPr lang="en-US" sz="2100">
                <a:solidFill>
                  <a:srgbClr val="C00000"/>
                </a:solidFill>
                <a:latin typeface="Arimo"/>
                <a:ea typeface="Arimo"/>
                <a:cs typeface="Arimo"/>
                <a:sym typeface="Arimo"/>
              </a:rPr>
              <a:t>KIỂM ĐỊNH 4: </a:t>
            </a:r>
            <a:r>
              <a:rPr lang="en-US" sz="2100">
                <a:solidFill>
                  <a:srgbClr val="000000"/>
                </a:solidFill>
                <a:latin typeface="Arimo"/>
                <a:ea typeface="Arimo"/>
                <a:cs typeface="Arimo"/>
                <a:sym typeface="Arimo"/>
              </a:rPr>
              <a:t>Các bang ở các vùng khác nhau có xu hướng chi tiền cho BHYT khác nhau. ĐỘ TIN CẬY 95%</a:t>
            </a:r>
          </a:p>
          <a:p>
            <a:pPr algn="ctr">
              <a:lnSpc>
                <a:spcPts val="2520"/>
              </a:lnSpc>
            </a:pPr>
          </a:p>
        </p:txBody>
      </p:sp>
      <p:sp>
        <p:nvSpPr>
          <p:cNvPr name="TextBox 13" id="13"/>
          <p:cNvSpPr txBox="true"/>
          <p:nvPr/>
        </p:nvSpPr>
        <p:spPr>
          <a:xfrm rot="0">
            <a:off x="10315509" y="5550205"/>
            <a:ext cx="5027163" cy="1769557"/>
          </a:xfrm>
          <a:prstGeom prst="rect">
            <a:avLst/>
          </a:prstGeom>
        </p:spPr>
        <p:txBody>
          <a:bodyPr anchor="t" rtlCol="false" tIns="0" lIns="0" bIns="0" rIns="0">
            <a:spAutoFit/>
          </a:bodyPr>
          <a:lstStyle/>
          <a:p>
            <a:pPr algn="just">
              <a:lnSpc>
                <a:spcPts val="2696"/>
              </a:lnSpc>
            </a:pPr>
            <a:r>
              <a:rPr lang="en-US" sz="2100">
                <a:solidFill>
                  <a:srgbClr val="000000"/>
                </a:solidFill>
                <a:latin typeface="Arimo"/>
                <a:ea typeface="Arimo"/>
                <a:cs typeface="Arimo"/>
                <a:sym typeface="Arimo"/>
              </a:rPr>
              <a:t>Sự phân bố của các vùng có sự khác biệt rất rõ ràng ở các vùng như Midwest và Southeast so với các khu vực còn lại khi các giá trị phân bố lệch hẳn sang hai bên so với giá trị trung bình trong khi 3 vùng còn lại thì không. </a:t>
            </a:r>
          </a:p>
        </p:txBody>
      </p:sp>
      <p:grpSp>
        <p:nvGrpSpPr>
          <p:cNvPr name="Group 14" id="14"/>
          <p:cNvGrpSpPr/>
          <p:nvPr/>
        </p:nvGrpSpPr>
        <p:grpSpPr>
          <a:xfrm rot="0">
            <a:off x="9967468" y="5241322"/>
            <a:ext cx="5723244" cy="3498959"/>
            <a:chOff x="0" y="0"/>
            <a:chExt cx="7630992" cy="4665278"/>
          </a:xfrm>
        </p:grpSpPr>
        <p:sp>
          <p:nvSpPr>
            <p:cNvPr name="Freeform 15" id="15"/>
            <p:cNvSpPr/>
            <p:nvPr/>
          </p:nvSpPr>
          <p:spPr>
            <a:xfrm flipH="false" flipV="false" rot="0">
              <a:off x="0" y="0"/>
              <a:ext cx="7631049" cy="4665218"/>
            </a:xfrm>
            <a:custGeom>
              <a:avLst/>
              <a:gdLst/>
              <a:ahLst/>
              <a:cxnLst/>
              <a:rect r="r" b="b" t="t" l="l"/>
              <a:pathLst>
                <a:path h="4665218" w="7631049">
                  <a:moveTo>
                    <a:pt x="12700" y="0"/>
                  </a:moveTo>
                  <a:lnTo>
                    <a:pt x="7618349" y="0"/>
                  </a:lnTo>
                  <a:cubicBezTo>
                    <a:pt x="7625334" y="0"/>
                    <a:pt x="7631049" y="5715"/>
                    <a:pt x="7631049" y="12700"/>
                  </a:cubicBezTo>
                  <a:lnTo>
                    <a:pt x="7631049" y="4652518"/>
                  </a:lnTo>
                  <a:cubicBezTo>
                    <a:pt x="7631049" y="4659503"/>
                    <a:pt x="7625334" y="4665218"/>
                    <a:pt x="7618349" y="4665218"/>
                  </a:cubicBezTo>
                  <a:lnTo>
                    <a:pt x="12700" y="4665218"/>
                  </a:lnTo>
                  <a:cubicBezTo>
                    <a:pt x="5715" y="4665218"/>
                    <a:pt x="0" y="4659503"/>
                    <a:pt x="0" y="4652518"/>
                  </a:cubicBezTo>
                  <a:lnTo>
                    <a:pt x="0" y="12700"/>
                  </a:lnTo>
                  <a:cubicBezTo>
                    <a:pt x="0" y="5715"/>
                    <a:pt x="5715" y="0"/>
                    <a:pt x="12700" y="0"/>
                  </a:cubicBezTo>
                  <a:moveTo>
                    <a:pt x="12700" y="25400"/>
                  </a:moveTo>
                  <a:lnTo>
                    <a:pt x="12700" y="12700"/>
                  </a:lnTo>
                  <a:lnTo>
                    <a:pt x="25400" y="12700"/>
                  </a:lnTo>
                  <a:lnTo>
                    <a:pt x="25400" y="4652518"/>
                  </a:lnTo>
                  <a:lnTo>
                    <a:pt x="12700" y="4652518"/>
                  </a:lnTo>
                  <a:lnTo>
                    <a:pt x="12700" y="4639818"/>
                  </a:lnTo>
                  <a:lnTo>
                    <a:pt x="7618349" y="4639818"/>
                  </a:lnTo>
                  <a:lnTo>
                    <a:pt x="7618349" y="4652518"/>
                  </a:lnTo>
                  <a:lnTo>
                    <a:pt x="7605649" y="4652518"/>
                  </a:lnTo>
                  <a:lnTo>
                    <a:pt x="7605649" y="12700"/>
                  </a:lnTo>
                  <a:lnTo>
                    <a:pt x="7618349" y="12700"/>
                  </a:lnTo>
                  <a:lnTo>
                    <a:pt x="7618349" y="25400"/>
                  </a:lnTo>
                  <a:lnTo>
                    <a:pt x="12700" y="25400"/>
                  </a:lnTo>
                  <a:close/>
                </a:path>
              </a:pathLst>
            </a:custGeom>
            <a:solidFill>
              <a:srgbClr val="FFFFFF"/>
            </a:solidFill>
          </p:spPr>
        </p:sp>
      </p:grpSp>
      <p:sp>
        <p:nvSpPr>
          <p:cNvPr name="TextBox 16" id="16"/>
          <p:cNvSpPr txBox="true"/>
          <p:nvPr/>
        </p:nvSpPr>
        <p:spPr>
          <a:xfrm rot="0">
            <a:off x="10226493" y="7447968"/>
            <a:ext cx="5205195" cy="1026081"/>
          </a:xfrm>
          <a:prstGeom prst="rect">
            <a:avLst/>
          </a:prstGeom>
        </p:spPr>
        <p:txBody>
          <a:bodyPr anchor="t" rtlCol="false" tIns="0" lIns="0" bIns="0" rIns="0">
            <a:spAutoFit/>
          </a:bodyPr>
          <a:lstStyle/>
          <a:p>
            <a:pPr algn="just" marL="380048" indent="-190024" lvl="1">
              <a:lnSpc>
                <a:spcPts val="2520"/>
              </a:lnSpc>
              <a:buFont typeface="Arial"/>
              <a:buChar char="•"/>
            </a:pPr>
            <a:r>
              <a:rPr lang="en-US" sz="2100">
                <a:solidFill>
                  <a:srgbClr val="000000"/>
                </a:solidFill>
                <a:latin typeface="Arimo"/>
                <a:ea typeface="Arimo"/>
                <a:cs typeface="Arimo"/>
                <a:sym typeface="Arimo"/>
              </a:rPr>
              <a:t>Công ty bảo hiểm nên có những chính sách marketing phù hợp theo từng vùng địa lý khác nhau.</a:t>
            </a:r>
          </a:p>
        </p:txBody>
      </p:sp>
      <p:sp>
        <p:nvSpPr>
          <p:cNvPr name="Freeform 17" id="17" descr="A chart with different colored squares  Description automatically generated"/>
          <p:cNvSpPr/>
          <p:nvPr/>
        </p:nvSpPr>
        <p:spPr>
          <a:xfrm flipH="false" flipV="false" rot="0">
            <a:off x="2606814" y="4244616"/>
            <a:ext cx="6608320" cy="5492372"/>
          </a:xfrm>
          <a:custGeom>
            <a:avLst/>
            <a:gdLst/>
            <a:ahLst/>
            <a:cxnLst/>
            <a:rect r="r" b="b" t="t" l="l"/>
            <a:pathLst>
              <a:path h="5492372" w="6608320">
                <a:moveTo>
                  <a:pt x="0" y="0"/>
                </a:moveTo>
                <a:lnTo>
                  <a:pt x="6608320" y="0"/>
                </a:lnTo>
                <a:lnTo>
                  <a:pt x="6608320" y="5492372"/>
                </a:lnTo>
                <a:lnTo>
                  <a:pt x="0" y="5492372"/>
                </a:lnTo>
                <a:lnTo>
                  <a:pt x="0" y="0"/>
                </a:lnTo>
                <a:close/>
              </a:path>
            </a:pathLst>
          </a:custGeom>
          <a:blipFill>
            <a:blip r:embed="rId2"/>
            <a:stretch>
              <a:fillRect l="0" t="-6593" r="-4406" b="0"/>
            </a:stretch>
          </a:blipFill>
        </p:spPr>
      </p:sp>
      <p:grpSp>
        <p:nvGrpSpPr>
          <p:cNvPr name="Group 18" id="18"/>
          <p:cNvGrpSpPr/>
          <p:nvPr/>
        </p:nvGrpSpPr>
        <p:grpSpPr>
          <a:xfrm rot="0">
            <a:off x="7013626" y="3067166"/>
            <a:ext cx="4251602" cy="746760"/>
            <a:chOff x="0" y="0"/>
            <a:chExt cx="5668802" cy="995680"/>
          </a:xfrm>
        </p:grpSpPr>
        <p:sp>
          <p:nvSpPr>
            <p:cNvPr name="Freeform 19" id="19"/>
            <p:cNvSpPr/>
            <p:nvPr/>
          </p:nvSpPr>
          <p:spPr>
            <a:xfrm flipH="false" flipV="false" rot="0">
              <a:off x="0" y="0"/>
              <a:ext cx="5668772" cy="995680"/>
            </a:xfrm>
            <a:custGeom>
              <a:avLst/>
              <a:gdLst/>
              <a:ahLst/>
              <a:cxnLst/>
              <a:rect r="r" b="b" t="t" l="l"/>
              <a:pathLst>
                <a:path h="995680" w="5668772">
                  <a:moveTo>
                    <a:pt x="0" y="0"/>
                  </a:moveTo>
                  <a:lnTo>
                    <a:pt x="5668772" y="0"/>
                  </a:lnTo>
                  <a:lnTo>
                    <a:pt x="5668772" y="995680"/>
                  </a:lnTo>
                  <a:lnTo>
                    <a:pt x="0" y="995680"/>
                  </a:lnTo>
                  <a:close/>
                </a:path>
              </a:pathLst>
            </a:custGeom>
            <a:solidFill>
              <a:srgbClr val="1E1E1E"/>
            </a:solidFill>
          </p:spPr>
        </p:sp>
      </p:grpSp>
      <p:sp>
        <p:nvSpPr>
          <p:cNvPr name="Freeform 20" id="20"/>
          <p:cNvSpPr/>
          <p:nvPr/>
        </p:nvSpPr>
        <p:spPr>
          <a:xfrm flipH="false" flipV="false" rot="0">
            <a:off x="7013626" y="3121201"/>
            <a:ext cx="4251600" cy="373380"/>
          </a:xfrm>
          <a:custGeom>
            <a:avLst/>
            <a:gdLst/>
            <a:ahLst/>
            <a:cxnLst/>
            <a:rect r="r" b="b" t="t" l="l"/>
            <a:pathLst>
              <a:path h="373380" w="4251600">
                <a:moveTo>
                  <a:pt x="0" y="0"/>
                </a:moveTo>
                <a:lnTo>
                  <a:pt x="4251600" y="0"/>
                </a:lnTo>
                <a:lnTo>
                  <a:pt x="4251600" y="373380"/>
                </a:lnTo>
                <a:lnTo>
                  <a:pt x="0" y="373380"/>
                </a:lnTo>
                <a:lnTo>
                  <a:pt x="0" y="0"/>
                </a:lnTo>
                <a:close/>
              </a:path>
            </a:pathLst>
          </a:custGeom>
          <a:blipFill>
            <a:blip r:embed="rId3"/>
            <a:stretch>
              <a:fillRect l="0" t="0" r="-78715" b="0"/>
            </a:stretch>
          </a:blipFill>
        </p:spPr>
      </p:sp>
      <p:sp>
        <p:nvSpPr>
          <p:cNvPr name="Freeform 21" id="21"/>
          <p:cNvSpPr/>
          <p:nvPr/>
        </p:nvSpPr>
        <p:spPr>
          <a:xfrm flipH="false" flipV="false" rot="0">
            <a:off x="7292722" y="3440545"/>
            <a:ext cx="3318986" cy="373380"/>
          </a:xfrm>
          <a:custGeom>
            <a:avLst/>
            <a:gdLst/>
            <a:ahLst/>
            <a:cxnLst/>
            <a:rect r="r" b="b" t="t" l="l"/>
            <a:pathLst>
              <a:path h="373380" w="3318986">
                <a:moveTo>
                  <a:pt x="0" y="0"/>
                </a:moveTo>
                <a:lnTo>
                  <a:pt x="3318986" y="0"/>
                </a:lnTo>
                <a:lnTo>
                  <a:pt x="3318986" y="373380"/>
                </a:lnTo>
                <a:lnTo>
                  <a:pt x="0" y="373380"/>
                </a:lnTo>
                <a:lnTo>
                  <a:pt x="0" y="0"/>
                </a:lnTo>
                <a:close/>
              </a:path>
            </a:pathLst>
          </a:custGeom>
          <a:blipFill>
            <a:blip r:embed="rId3"/>
            <a:stretch>
              <a:fillRect l="-128930" t="0" r="-2"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 y="0"/>
            <a:ext cx="18287998" cy="822960"/>
            <a:chOff x="0" y="0"/>
            <a:chExt cx="24383998" cy="1097280"/>
          </a:xfrm>
        </p:grpSpPr>
        <p:sp>
          <p:nvSpPr>
            <p:cNvPr name="Freeform 3" id="3"/>
            <p:cNvSpPr/>
            <p:nvPr/>
          </p:nvSpPr>
          <p:spPr>
            <a:xfrm flipH="false" flipV="false" rot="0">
              <a:off x="0" y="0"/>
              <a:ext cx="24384000" cy="1097280"/>
            </a:xfrm>
            <a:custGeom>
              <a:avLst/>
              <a:gdLst/>
              <a:ahLst/>
              <a:cxnLst/>
              <a:rect r="r" b="b" t="t" l="l"/>
              <a:pathLst>
                <a:path h="1097280" w="24384000">
                  <a:moveTo>
                    <a:pt x="0" y="0"/>
                  </a:moveTo>
                  <a:lnTo>
                    <a:pt x="24384000" y="0"/>
                  </a:lnTo>
                  <a:lnTo>
                    <a:pt x="24384000" y="1097280"/>
                  </a:lnTo>
                  <a:lnTo>
                    <a:pt x="0" y="1097280"/>
                  </a:lnTo>
                  <a:close/>
                </a:path>
              </a:pathLst>
            </a:custGeom>
            <a:solidFill>
              <a:srgbClr val="87CEEA"/>
            </a:solidFill>
          </p:spPr>
        </p:sp>
      </p:grpSp>
      <p:grpSp>
        <p:nvGrpSpPr>
          <p:cNvPr name="Group 4" id="4"/>
          <p:cNvGrpSpPr/>
          <p:nvPr/>
        </p:nvGrpSpPr>
        <p:grpSpPr>
          <a:xfrm rot="0">
            <a:off x="0" y="10167678"/>
            <a:ext cx="6089904" cy="137160"/>
            <a:chOff x="0" y="0"/>
            <a:chExt cx="8119872" cy="182880"/>
          </a:xfrm>
        </p:grpSpPr>
        <p:sp>
          <p:nvSpPr>
            <p:cNvPr name="Freeform 5" id="5"/>
            <p:cNvSpPr/>
            <p:nvPr/>
          </p:nvSpPr>
          <p:spPr>
            <a:xfrm flipH="false" flipV="false" rot="0">
              <a:off x="0" y="0"/>
              <a:ext cx="8119872" cy="182880"/>
            </a:xfrm>
            <a:custGeom>
              <a:avLst/>
              <a:gdLst/>
              <a:ahLst/>
              <a:cxnLst/>
              <a:rect r="r" b="b" t="t" l="l"/>
              <a:pathLst>
                <a:path h="182880" w="8119872">
                  <a:moveTo>
                    <a:pt x="0" y="0"/>
                  </a:moveTo>
                  <a:lnTo>
                    <a:pt x="8119872" y="0"/>
                  </a:lnTo>
                  <a:lnTo>
                    <a:pt x="8119872" y="182880"/>
                  </a:lnTo>
                  <a:lnTo>
                    <a:pt x="0" y="182880"/>
                  </a:lnTo>
                  <a:close/>
                </a:path>
              </a:pathLst>
            </a:custGeom>
            <a:solidFill>
              <a:srgbClr val="87CEEA"/>
            </a:solidFill>
          </p:spPr>
        </p:sp>
      </p:grpSp>
      <p:grpSp>
        <p:nvGrpSpPr>
          <p:cNvPr name="Group 6" id="6"/>
          <p:cNvGrpSpPr/>
          <p:nvPr/>
        </p:nvGrpSpPr>
        <p:grpSpPr>
          <a:xfrm rot="0">
            <a:off x="6094476" y="10167678"/>
            <a:ext cx="6094476" cy="137160"/>
            <a:chOff x="0" y="0"/>
            <a:chExt cx="8125968" cy="182880"/>
          </a:xfrm>
        </p:grpSpPr>
        <p:sp>
          <p:nvSpPr>
            <p:cNvPr name="Freeform 7" id="7"/>
            <p:cNvSpPr/>
            <p:nvPr/>
          </p:nvSpPr>
          <p:spPr>
            <a:xfrm flipH="false" flipV="false" rot="0">
              <a:off x="0" y="0"/>
              <a:ext cx="8125968" cy="182880"/>
            </a:xfrm>
            <a:custGeom>
              <a:avLst/>
              <a:gdLst/>
              <a:ahLst/>
              <a:cxnLst/>
              <a:rect r="r" b="b" t="t" l="l"/>
              <a:pathLst>
                <a:path h="182880" w="8125968">
                  <a:moveTo>
                    <a:pt x="0" y="0"/>
                  </a:moveTo>
                  <a:lnTo>
                    <a:pt x="8125968" y="0"/>
                  </a:lnTo>
                  <a:lnTo>
                    <a:pt x="8125968" y="182880"/>
                  </a:lnTo>
                  <a:lnTo>
                    <a:pt x="0" y="182880"/>
                  </a:lnTo>
                  <a:close/>
                </a:path>
              </a:pathLst>
            </a:custGeom>
            <a:solidFill>
              <a:srgbClr val="5DB6DD"/>
            </a:solidFill>
          </p:spPr>
        </p:sp>
      </p:grpSp>
      <p:grpSp>
        <p:nvGrpSpPr>
          <p:cNvPr name="Group 8" id="8"/>
          <p:cNvGrpSpPr/>
          <p:nvPr/>
        </p:nvGrpSpPr>
        <p:grpSpPr>
          <a:xfrm rot="0">
            <a:off x="12188952" y="10167678"/>
            <a:ext cx="6099048" cy="137160"/>
            <a:chOff x="0" y="0"/>
            <a:chExt cx="8132064" cy="182880"/>
          </a:xfrm>
        </p:grpSpPr>
        <p:sp>
          <p:nvSpPr>
            <p:cNvPr name="Freeform 9" id="9"/>
            <p:cNvSpPr/>
            <p:nvPr/>
          </p:nvSpPr>
          <p:spPr>
            <a:xfrm flipH="false" flipV="false" rot="0">
              <a:off x="0" y="0"/>
              <a:ext cx="8132064" cy="182880"/>
            </a:xfrm>
            <a:custGeom>
              <a:avLst/>
              <a:gdLst/>
              <a:ahLst/>
              <a:cxnLst/>
              <a:rect r="r" b="b" t="t" l="l"/>
              <a:pathLst>
                <a:path h="182880" w="8132064">
                  <a:moveTo>
                    <a:pt x="0" y="0"/>
                  </a:moveTo>
                  <a:lnTo>
                    <a:pt x="8132064" y="0"/>
                  </a:lnTo>
                  <a:lnTo>
                    <a:pt x="8132064" y="182880"/>
                  </a:lnTo>
                  <a:lnTo>
                    <a:pt x="0" y="182880"/>
                  </a:lnTo>
                  <a:close/>
                </a:path>
              </a:pathLst>
            </a:custGeom>
            <a:solidFill>
              <a:srgbClr val="3190C6"/>
            </a:solidFill>
          </p:spPr>
        </p:sp>
      </p:grpSp>
      <p:sp>
        <p:nvSpPr>
          <p:cNvPr name="TextBox 10" id="10"/>
          <p:cNvSpPr txBox="true"/>
          <p:nvPr/>
        </p:nvSpPr>
        <p:spPr>
          <a:xfrm rot="0">
            <a:off x="5625819" y="154717"/>
            <a:ext cx="6826050" cy="583465"/>
          </a:xfrm>
          <a:prstGeom prst="rect">
            <a:avLst/>
          </a:prstGeom>
        </p:spPr>
        <p:txBody>
          <a:bodyPr anchor="t" rtlCol="false" tIns="0" lIns="0" bIns="0" rIns="0">
            <a:spAutoFit/>
          </a:bodyPr>
          <a:lstStyle/>
          <a:p>
            <a:pPr algn="ctr">
              <a:lnSpc>
                <a:spcPts val="3960"/>
              </a:lnSpc>
            </a:pPr>
            <a:r>
              <a:rPr lang="en-US" sz="3300">
                <a:solidFill>
                  <a:srgbClr val="FFFFFF"/>
                </a:solidFill>
                <a:latin typeface="Arimo"/>
                <a:ea typeface="Arimo"/>
                <a:cs typeface="Arimo"/>
                <a:sym typeface="Arimo"/>
              </a:rPr>
              <a:t>KIỂM ĐỊNH THỐNG KÊ</a:t>
            </a:r>
          </a:p>
        </p:txBody>
      </p:sp>
      <p:sp>
        <p:nvSpPr>
          <p:cNvPr name="TextBox 11" id="11"/>
          <p:cNvSpPr txBox="true"/>
          <p:nvPr/>
        </p:nvSpPr>
        <p:spPr>
          <a:xfrm rot="0">
            <a:off x="91440" y="1113723"/>
            <a:ext cx="18105120" cy="527775"/>
          </a:xfrm>
          <a:prstGeom prst="rect">
            <a:avLst/>
          </a:prstGeom>
        </p:spPr>
        <p:txBody>
          <a:bodyPr anchor="t" rtlCol="false" tIns="0" lIns="0" bIns="0" rIns="0">
            <a:spAutoFit/>
          </a:bodyPr>
          <a:lstStyle/>
          <a:p>
            <a:pPr algn="ctr">
              <a:lnSpc>
                <a:spcPts val="3600"/>
              </a:lnSpc>
            </a:pPr>
            <a:r>
              <a:rPr lang="en-US" sz="3000" u="sng">
                <a:solidFill>
                  <a:srgbClr val="000000"/>
                </a:solidFill>
                <a:latin typeface="Arimo"/>
                <a:ea typeface="Arimo"/>
                <a:cs typeface="Arimo"/>
                <a:sym typeface="Arimo"/>
              </a:rPr>
              <a:t>THÓI QUEN VÀ LỐI SỐNG</a:t>
            </a:r>
          </a:p>
        </p:txBody>
      </p:sp>
      <p:sp>
        <p:nvSpPr>
          <p:cNvPr name="TextBox 12" id="12"/>
          <p:cNvSpPr txBox="true"/>
          <p:nvPr/>
        </p:nvSpPr>
        <p:spPr>
          <a:xfrm rot="0">
            <a:off x="1321320" y="1775471"/>
            <a:ext cx="15645362" cy="702915"/>
          </a:xfrm>
          <a:prstGeom prst="rect">
            <a:avLst/>
          </a:prstGeom>
        </p:spPr>
        <p:txBody>
          <a:bodyPr anchor="t" rtlCol="false" tIns="0" lIns="0" bIns="0" rIns="0">
            <a:spAutoFit/>
          </a:bodyPr>
          <a:lstStyle/>
          <a:p>
            <a:pPr algn="ctr">
              <a:lnSpc>
                <a:spcPts val="2520"/>
              </a:lnSpc>
            </a:pPr>
            <a:r>
              <a:rPr lang="en-US" sz="2100">
                <a:solidFill>
                  <a:srgbClr val="C00000"/>
                </a:solidFill>
                <a:latin typeface="Arimo"/>
                <a:ea typeface="Arimo"/>
                <a:cs typeface="Arimo"/>
                <a:sym typeface="Arimo"/>
              </a:rPr>
              <a:t>KIỂM ĐỊNH 5: </a:t>
            </a:r>
            <a:r>
              <a:rPr lang="en-US" sz="2100">
                <a:solidFill>
                  <a:srgbClr val="000000"/>
                </a:solidFill>
                <a:latin typeface="Arimo"/>
                <a:ea typeface="Arimo"/>
                <a:cs typeface="Arimo"/>
                <a:sym typeface="Arimo"/>
              </a:rPr>
              <a:t>Số tiền mà người sử dụng thuốc lá chi trả cho BHYT so với ngườI bình thường có giống nhau không? Đồng thời, kiểm định xem thói quen hút thuốc có liên quan đến giới tính của KH hay không? ĐỘ TIN CẬY 95%</a:t>
            </a:r>
          </a:p>
        </p:txBody>
      </p:sp>
      <p:grpSp>
        <p:nvGrpSpPr>
          <p:cNvPr name="Group 13" id="13"/>
          <p:cNvGrpSpPr/>
          <p:nvPr/>
        </p:nvGrpSpPr>
        <p:grpSpPr>
          <a:xfrm rot="0">
            <a:off x="2063342" y="3702649"/>
            <a:ext cx="5938838" cy="1294488"/>
            <a:chOff x="0" y="0"/>
            <a:chExt cx="7918450" cy="1725984"/>
          </a:xfrm>
        </p:grpSpPr>
        <p:sp>
          <p:nvSpPr>
            <p:cNvPr name="Freeform 14" id="14"/>
            <p:cNvSpPr/>
            <p:nvPr/>
          </p:nvSpPr>
          <p:spPr>
            <a:xfrm flipH="false" flipV="false" rot="0">
              <a:off x="0" y="0"/>
              <a:ext cx="7918450" cy="1725930"/>
            </a:xfrm>
            <a:custGeom>
              <a:avLst/>
              <a:gdLst/>
              <a:ahLst/>
              <a:cxnLst/>
              <a:rect r="r" b="b" t="t" l="l"/>
              <a:pathLst>
                <a:path h="1725930" w="7918450">
                  <a:moveTo>
                    <a:pt x="0" y="0"/>
                  </a:moveTo>
                  <a:lnTo>
                    <a:pt x="7918450" y="0"/>
                  </a:lnTo>
                  <a:lnTo>
                    <a:pt x="7918450" y="1725930"/>
                  </a:lnTo>
                  <a:lnTo>
                    <a:pt x="0" y="1725930"/>
                  </a:lnTo>
                  <a:close/>
                </a:path>
              </a:pathLst>
            </a:custGeom>
            <a:solidFill>
              <a:srgbClr val="1E1E1E"/>
            </a:solidFill>
          </p:spPr>
        </p:sp>
      </p:grpSp>
      <p:sp>
        <p:nvSpPr>
          <p:cNvPr name="Freeform 15" id="15"/>
          <p:cNvSpPr/>
          <p:nvPr/>
        </p:nvSpPr>
        <p:spPr>
          <a:xfrm flipH="false" flipV="false" rot="0">
            <a:off x="2063342" y="3715914"/>
            <a:ext cx="4806879" cy="658178"/>
          </a:xfrm>
          <a:custGeom>
            <a:avLst/>
            <a:gdLst/>
            <a:ahLst/>
            <a:cxnLst/>
            <a:rect r="r" b="b" t="t" l="l"/>
            <a:pathLst>
              <a:path h="658178" w="4806879">
                <a:moveTo>
                  <a:pt x="0" y="0"/>
                </a:moveTo>
                <a:lnTo>
                  <a:pt x="4806878" y="0"/>
                </a:lnTo>
                <a:lnTo>
                  <a:pt x="4806878" y="658178"/>
                </a:lnTo>
                <a:lnTo>
                  <a:pt x="0" y="658178"/>
                </a:lnTo>
                <a:lnTo>
                  <a:pt x="0" y="0"/>
                </a:lnTo>
                <a:close/>
              </a:path>
            </a:pathLst>
          </a:custGeom>
          <a:blipFill>
            <a:blip r:embed="rId2"/>
            <a:stretch>
              <a:fillRect l="0" t="0" r="-56374" b="-45"/>
            </a:stretch>
          </a:blipFill>
        </p:spPr>
      </p:sp>
      <p:sp>
        <p:nvSpPr>
          <p:cNvPr name="Freeform 16" id="16"/>
          <p:cNvSpPr/>
          <p:nvPr/>
        </p:nvSpPr>
        <p:spPr>
          <a:xfrm flipH="false" flipV="false" rot="0">
            <a:off x="2063342" y="4386033"/>
            <a:ext cx="5938838" cy="666750"/>
          </a:xfrm>
          <a:custGeom>
            <a:avLst/>
            <a:gdLst/>
            <a:ahLst/>
            <a:cxnLst/>
            <a:rect r="r" b="b" t="t" l="l"/>
            <a:pathLst>
              <a:path h="666750" w="5938838">
                <a:moveTo>
                  <a:pt x="0" y="0"/>
                </a:moveTo>
                <a:lnTo>
                  <a:pt x="5938837" y="0"/>
                </a:lnTo>
                <a:lnTo>
                  <a:pt x="5938837" y="666750"/>
                </a:lnTo>
                <a:lnTo>
                  <a:pt x="0" y="666750"/>
                </a:lnTo>
                <a:lnTo>
                  <a:pt x="0" y="0"/>
                </a:lnTo>
                <a:close/>
              </a:path>
            </a:pathLst>
          </a:custGeom>
          <a:blipFill>
            <a:blip r:embed="rId3"/>
            <a:stretch>
              <a:fillRect l="1" t="0" r="-25749" b="-5"/>
            </a:stretch>
          </a:blipFill>
        </p:spPr>
      </p:sp>
      <p:sp>
        <p:nvSpPr>
          <p:cNvPr name="Freeform 17" id="17" descr="A graph with red and green dots  Description automatically generated"/>
          <p:cNvSpPr/>
          <p:nvPr/>
        </p:nvSpPr>
        <p:spPr>
          <a:xfrm flipH="false" flipV="false" rot="0">
            <a:off x="759351" y="5304816"/>
            <a:ext cx="5168043" cy="3752788"/>
          </a:xfrm>
          <a:custGeom>
            <a:avLst/>
            <a:gdLst/>
            <a:ahLst/>
            <a:cxnLst/>
            <a:rect r="r" b="b" t="t" l="l"/>
            <a:pathLst>
              <a:path h="3752788" w="5168043">
                <a:moveTo>
                  <a:pt x="0" y="0"/>
                </a:moveTo>
                <a:lnTo>
                  <a:pt x="5168043" y="0"/>
                </a:lnTo>
                <a:lnTo>
                  <a:pt x="5168043" y="3752788"/>
                </a:lnTo>
                <a:lnTo>
                  <a:pt x="0" y="3752788"/>
                </a:lnTo>
                <a:lnTo>
                  <a:pt x="0" y="0"/>
                </a:lnTo>
                <a:close/>
              </a:path>
            </a:pathLst>
          </a:custGeom>
          <a:blipFill>
            <a:blip r:embed="rId4"/>
            <a:stretch>
              <a:fillRect l="0" t="-5059" r="0" b="-5361"/>
            </a:stretch>
          </a:blipFill>
        </p:spPr>
      </p:sp>
      <p:sp>
        <p:nvSpPr>
          <p:cNvPr name="Freeform 18" id="18" descr="A black screen with white text  Description automatically generated"/>
          <p:cNvSpPr/>
          <p:nvPr/>
        </p:nvSpPr>
        <p:spPr>
          <a:xfrm flipH="false" flipV="false" rot="0">
            <a:off x="10339860" y="3691452"/>
            <a:ext cx="2452197" cy="1329897"/>
          </a:xfrm>
          <a:custGeom>
            <a:avLst/>
            <a:gdLst/>
            <a:ahLst/>
            <a:cxnLst/>
            <a:rect r="r" b="b" t="t" l="l"/>
            <a:pathLst>
              <a:path h="1329897" w="2452197">
                <a:moveTo>
                  <a:pt x="0" y="0"/>
                </a:moveTo>
                <a:lnTo>
                  <a:pt x="2452197" y="0"/>
                </a:lnTo>
                <a:lnTo>
                  <a:pt x="2452197" y="1329897"/>
                </a:lnTo>
                <a:lnTo>
                  <a:pt x="0" y="1329897"/>
                </a:lnTo>
                <a:lnTo>
                  <a:pt x="0" y="0"/>
                </a:lnTo>
                <a:close/>
              </a:path>
            </a:pathLst>
          </a:custGeom>
          <a:blipFill>
            <a:blip r:embed="rId5"/>
            <a:stretch>
              <a:fillRect l="0" t="0" r="-150475" b="-5232"/>
            </a:stretch>
          </a:blipFill>
        </p:spPr>
      </p:sp>
      <p:sp>
        <p:nvSpPr>
          <p:cNvPr name="Freeform 19" id="19"/>
          <p:cNvSpPr/>
          <p:nvPr/>
        </p:nvSpPr>
        <p:spPr>
          <a:xfrm flipH="false" flipV="false" rot="0">
            <a:off x="12859120" y="3684681"/>
            <a:ext cx="5081884" cy="1329897"/>
          </a:xfrm>
          <a:custGeom>
            <a:avLst/>
            <a:gdLst/>
            <a:ahLst/>
            <a:cxnLst/>
            <a:rect r="r" b="b" t="t" l="l"/>
            <a:pathLst>
              <a:path h="1329897" w="5081884">
                <a:moveTo>
                  <a:pt x="0" y="0"/>
                </a:moveTo>
                <a:lnTo>
                  <a:pt x="5081885" y="0"/>
                </a:lnTo>
                <a:lnTo>
                  <a:pt x="5081885" y="1329897"/>
                </a:lnTo>
                <a:lnTo>
                  <a:pt x="0" y="1329897"/>
                </a:lnTo>
                <a:lnTo>
                  <a:pt x="0" y="0"/>
                </a:lnTo>
                <a:close/>
              </a:path>
            </a:pathLst>
          </a:custGeom>
          <a:blipFill>
            <a:blip r:embed="rId6"/>
            <a:stretch>
              <a:fillRect l="0" t="0" r="-41759" b="-75"/>
            </a:stretch>
          </a:blipFill>
        </p:spPr>
      </p:sp>
      <p:sp>
        <p:nvSpPr>
          <p:cNvPr name="Freeform 20" id="20" descr="A pie chart with numbers and a few words  Description automatically generated"/>
          <p:cNvSpPr/>
          <p:nvPr/>
        </p:nvSpPr>
        <p:spPr>
          <a:xfrm flipH="false" flipV="false" rot="0">
            <a:off x="10224542" y="5322981"/>
            <a:ext cx="3703320" cy="3566160"/>
          </a:xfrm>
          <a:custGeom>
            <a:avLst/>
            <a:gdLst/>
            <a:ahLst/>
            <a:cxnLst/>
            <a:rect r="r" b="b" t="t" l="l"/>
            <a:pathLst>
              <a:path h="3566160" w="3703320">
                <a:moveTo>
                  <a:pt x="0" y="0"/>
                </a:moveTo>
                <a:lnTo>
                  <a:pt x="3703319" y="0"/>
                </a:lnTo>
                <a:lnTo>
                  <a:pt x="3703319" y="3566160"/>
                </a:lnTo>
                <a:lnTo>
                  <a:pt x="0" y="3566160"/>
                </a:lnTo>
                <a:lnTo>
                  <a:pt x="0" y="0"/>
                </a:lnTo>
                <a:close/>
              </a:path>
            </a:pathLst>
          </a:custGeom>
          <a:blipFill>
            <a:blip r:embed="rId7"/>
            <a:stretch>
              <a:fillRect l="-5010" t="-11152" r="-23730" b="-4839"/>
            </a:stretch>
          </a:blipFill>
        </p:spPr>
      </p:sp>
      <p:sp>
        <p:nvSpPr>
          <p:cNvPr name="TextBox 21" id="21"/>
          <p:cNvSpPr txBox="true"/>
          <p:nvPr/>
        </p:nvSpPr>
        <p:spPr>
          <a:xfrm rot="0">
            <a:off x="1534771" y="9172189"/>
            <a:ext cx="15218457" cy="702915"/>
          </a:xfrm>
          <a:prstGeom prst="rect">
            <a:avLst/>
          </a:prstGeom>
        </p:spPr>
        <p:txBody>
          <a:bodyPr anchor="t" rtlCol="false" tIns="0" lIns="0" bIns="0" rIns="0">
            <a:spAutoFit/>
          </a:bodyPr>
          <a:lstStyle/>
          <a:p>
            <a:pPr algn="ctr">
              <a:lnSpc>
                <a:spcPts val="2520"/>
              </a:lnSpc>
            </a:pPr>
            <a:r>
              <a:rPr lang="en-US" sz="2100">
                <a:solidFill>
                  <a:srgbClr val="C00000"/>
                </a:solidFill>
                <a:latin typeface="Arimo"/>
                <a:ea typeface="Arimo"/>
                <a:cs typeface="Arimo"/>
                <a:sym typeface="Arimo"/>
              </a:rPr>
              <a:t>biến is_male không mang lại bất kỳ giá trị thông tin nào, hay việc loại bỏ biến </a:t>
            </a:r>
          </a:p>
          <a:p>
            <a:pPr algn="ctr">
              <a:lnSpc>
                <a:spcPts val="2520"/>
              </a:lnSpc>
            </a:pPr>
            <a:r>
              <a:rPr lang="en-US" sz="2100">
                <a:solidFill>
                  <a:srgbClr val="C00000"/>
                </a:solidFill>
                <a:latin typeface="Arimo"/>
                <a:ea typeface="Arimo"/>
                <a:cs typeface="Arimo"/>
                <a:sym typeface="Arimo"/>
              </a:rPr>
              <a:t>không làm ảnh hưởng đến bất cứ biến nào trong bộ dữ liệu.</a:t>
            </a:r>
          </a:p>
        </p:txBody>
      </p:sp>
      <p:sp>
        <p:nvSpPr>
          <p:cNvPr name="TextBox 22" id="22"/>
          <p:cNvSpPr txBox="true"/>
          <p:nvPr/>
        </p:nvSpPr>
        <p:spPr>
          <a:xfrm rot="0">
            <a:off x="6254061" y="5843992"/>
            <a:ext cx="2928570" cy="2138319"/>
          </a:xfrm>
          <a:prstGeom prst="rect">
            <a:avLst/>
          </a:prstGeom>
        </p:spPr>
        <p:txBody>
          <a:bodyPr anchor="t" rtlCol="false" tIns="0" lIns="0" bIns="0" rIns="0">
            <a:spAutoFit/>
          </a:bodyPr>
          <a:lstStyle/>
          <a:p>
            <a:pPr algn="just">
              <a:lnSpc>
                <a:spcPts val="2311"/>
              </a:lnSpc>
            </a:pPr>
            <a:r>
              <a:rPr lang="en-US" sz="1800">
                <a:solidFill>
                  <a:srgbClr val="000000"/>
                </a:solidFill>
                <a:latin typeface="Arimo"/>
                <a:ea typeface="Arimo"/>
                <a:cs typeface="Arimo"/>
                <a:sym typeface="Arimo"/>
              </a:rPr>
              <a:t>Khi nhìn theo khuynh hướng độ tuổi trên, nhóm xác định được rằng nhóm KH càng lớn tuổi thì có xu hướng trả tiền bảo hiểm càng nhiều hơn, bất chấp cho việc người đó có hút thuốc hay không.</a:t>
            </a:r>
          </a:p>
        </p:txBody>
      </p:sp>
      <p:grpSp>
        <p:nvGrpSpPr>
          <p:cNvPr name="Group 23" id="23"/>
          <p:cNvGrpSpPr/>
          <p:nvPr/>
        </p:nvGrpSpPr>
        <p:grpSpPr>
          <a:xfrm rot="0">
            <a:off x="6080379" y="5670998"/>
            <a:ext cx="3275934" cy="2522409"/>
            <a:chOff x="0" y="0"/>
            <a:chExt cx="4367912" cy="3363212"/>
          </a:xfrm>
        </p:grpSpPr>
        <p:sp>
          <p:nvSpPr>
            <p:cNvPr name="Freeform 24" id="24"/>
            <p:cNvSpPr/>
            <p:nvPr/>
          </p:nvSpPr>
          <p:spPr>
            <a:xfrm flipH="false" flipV="false" rot="0">
              <a:off x="0" y="0"/>
              <a:ext cx="4367911" cy="3363214"/>
            </a:xfrm>
            <a:custGeom>
              <a:avLst/>
              <a:gdLst/>
              <a:ahLst/>
              <a:cxnLst/>
              <a:rect r="r" b="b" t="t" l="l"/>
              <a:pathLst>
                <a:path h="3363214" w="4367911">
                  <a:moveTo>
                    <a:pt x="12700" y="0"/>
                  </a:moveTo>
                  <a:lnTo>
                    <a:pt x="4355211" y="0"/>
                  </a:lnTo>
                  <a:cubicBezTo>
                    <a:pt x="4362196" y="0"/>
                    <a:pt x="4367911" y="5715"/>
                    <a:pt x="4367911" y="12700"/>
                  </a:cubicBezTo>
                  <a:lnTo>
                    <a:pt x="4367911" y="3350514"/>
                  </a:lnTo>
                  <a:cubicBezTo>
                    <a:pt x="4367911" y="3357499"/>
                    <a:pt x="4362196" y="3363214"/>
                    <a:pt x="4355211" y="3363214"/>
                  </a:cubicBezTo>
                  <a:lnTo>
                    <a:pt x="12700" y="3363214"/>
                  </a:lnTo>
                  <a:cubicBezTo>
                    <a:pt x="5715" y="3363214"/>
                    <a:pt x="0" y="3357499"/>
                    <a:pt x="0" y="3350514"/>
                  </a:cubicBezTo>
                  <a:lnTo>
                    <a:pt x="0" y="12700"/>
                  </a:lnTo>
                  <a:cubicBezTo>
                    <a:pt x="0" y="5715"/>
                    <a:pt x="5715" y="0"/>
                    <a:pt x="12700" y="0"/>
                  </a:cubicBezTo>
                  <a:moveTo>
                    <a:pt x="12700" y="25400"/>
                  </a:moveTo>
                  <a:lnTo>
                    <a:pt x="12700" y="12700"/>
                  </a:lnTo>
                  <a:lnTo>
                    <a:pt x="25400" y="12700"/>
                  </a:lnTo>
                  <a:lnTo>
                    <a:pt x="25400" y="3350514"/>
                  </a:lnTo>
                  <a:lnTo>
                    <a:pt x="12700" y="3350514"/>
                  </a:lnTo>
                  <a:lnTo>
                    <a:pt x="12700" y="3337814"/>
                  </a:lnTo>
                  <a:lnTo>
                    <a:pt x="4355211" y="3337814"/>
                  </a:lnTo>
                  <a:lnTo>
                    <a:pt x="4355211" y="3350514"/>
                  </a:lnTo>
                  <a:lnTo>
                    <a:pt x="4342511" y="3350514"/>
                  </a:lnTo>
                  <a:lnTo>
                    <a:pt x="4342511" y="12700"/>
                  </a:lnTo>
                  <a:lnTo>
                    <a:pt x="4355211" y="12700"/>
                  </a:lnTo>
                  <a:lnTo>
                    <a:pt x="4355211" y="25400"/>
                  </a:lnTo>
                  <a:lnTo>
                    <a:pt x="12700" y="25400"/>
                  </a:lnTo>
                  <a:close/>
                </a:path>
              </a:pathLst>
            </a:custGeom>
            <a:solidFill>
              <a:srgbClr val="FFFFFF"/>
            </a:solidFill>
          </p:spPr>
        </p:sp>
      </p:grpSp>
      <p:sp>
        <p:nvSpPr>
          <p:cNvPr name="TextBox 25" id="25"/>
          <p:cNvSpPr txBox="true"/>
          <p:nvPr/>
        </p:nvSpPr>
        <p:spPr>
          <a:xfrm rot="0">
            <a:off x="14362406" y="5897269"/>
            <a:ext cx="2928570" cy="2005103"/>
          </a:xfrm>
          <a:prstGeom prst="rect">
            <a:avLst/>
          </a:prstGeom>
        </p:spPr>
        <p:txBody>
          <a:bodyPr anchor="t" rtlCol="false" tIns="0" lIns="0" bIns="0" rIns="0">
            <a:spAutoFit/>
          </a:bodyPr>
          <a:lstStyle/>
          <a:p>
            <a:pPr algn="just">
              <a:lnSpc>
                <a:spcPts val="2160"/>
              </a:lnSpc>
            </a:pPr>
            <a:r>
              <a:rPr lang="en-US" sz="1800">
                <a:solidFill>
                  <a:srgbClr val="000000"/>
                </a:solidFill>
                <a:latin typeface="Arimo"/>
                <a:ea typeface="Arimo"/>
                <a:cs typeface="Arimo"/>
                <a:sym typeface="Arimo"/>
              </a:rPr>
              <a:t>Số lượng nữ giới không có thói quen hút thuốc là 474, có tính tương đồng với 3 nhóm còn lại. Hay có thế nói, không có sự khác biệt về giới tính trong thói quen hút thuốc của KH.</a:t>
            </a:r>
          </a:p>
        </p:txBody>
      </p:sp>
      <p:grpSp>
        <p:nvGrpSpPr>
          <p:cNvPr name="Group 26" id="26"/>
          <p:cNvGrpSpPr/>
          <p:nvPr/>
        </p:nvGrpSpPr>
        <p:grpSpPr>
          <a:xfrm rot="0">
            <a:off x="14188724" y="5705224"/>
            <a:ext cx="3275934" cy="2383204"/>
            <a:chOff x="0" y="0"/>
            <a:chExt cx="4367912" cy="3177606"/>
          </a:xfrm>
        </p:grpSpPr>
        <p:sp>
          <p:nvSpPr>
            <p:cNvPr name="Freeform 27" id="27"/>
            <p:cNvSpPr/>
            <p:nvPr/>
          </p:nvSpPr>
          <p:spPr>
            <a:xfrm flipH="false" flipV="false" rot="0">
              <a:off x="0" y="0"/>
              <a:ext cx="4367911" cy="3177667"/>
            </a:xfrm>
            <a:custGeom>
              <a:avLst/>
              <a:gdLst/>
              <a:ahLst/>
              <a:cxnLst/>
              <a:rect r="r" b="b" t="t" l="l"/>
              <a:pathLst>
                <a:path h="3177667" w="4367911">
                  <a:moveTo>
                    <a:pt x="12700" y="0"/>
                  </a:moveTo>
                  <a:lnTo>
                    <a:pt x="4355211" y="0"/>
                  </a:lnTo>
                  <a:cubicBezTo>
                    <a:pt x="4362196" y="0"/>
                    <a:pt x="4367911" y="5715"/>
                    <a:pt x="4367911" y="12700"/>
                  </a:cubicBezTo>
                  <a:lnTo>
                    <a:pt x="4367911" y="3164967"/>
                  </a:lnTo>
                  <a:cubicBezTo>
                    <a:pt x="4367911" y="3171952"/>
                    <a:pt x="4362196" y="3177667"/>
                    <a:pt x="4355211" y="3177667"/>
                  </a:cubicBezTo>
                  <a:lnTo>
                    <a:pt x="12700" y="3177667"/>
                  </a:lnTo>
                  <a:cubicBezTo>
                    <a:pt x="5715" y="3177667"/>
                    <a:pt x="0" y="3171952"/>
                    <a:pt x="0" y="3164967"/>
                  </a:cubicBezTo>
                  <a:lnTo>
                    <a:pt x="0" y="12700"/>
                  </a:lnTo>
                  <a:cubicBezTo>
                    <a:pt x="0" y="5715"/>
                    <a:pt x="5715" y="0"/>
                    <a:pt x="12700" y="0"/>
                  </a:cubicBezTo>
                  <a:moveTo>
                    <a:pt x="12700" y="25400"/>
                  </a:moveTo>
                  <a:lnTo>
                    <a:pt x="12700" y="12700"/>
                  </a:lnTo>
                  <a:lnTo>
                    <a:pt x="25400" y="12700"/>
                  </a:lnTo>
                  <a:lnTo>
                    <a:pt x="25400" y="3164967"/>
                  </a:lnTo>
                  <a:lnTo>
                    <a:pt x="12700" y="3164967"/>
                  </a:lnTo>
                  <a:lnTo>
                    <a:pt x="12700" y="3152267"/>
                  </a:lnTo>
                  <a:lnTo>
                    <a:pt x="4355211" y="3152267"/>
                  </a:lnTo>
                  <a:lnTo>
                    <a:pt x="4355211" y="3164967"/>
                  </a:lnTo>
                  <a:lnTo>
                    <a:pt x="4342511" y="3164967"/>
                  </a:lnTo>
                  <a:lnTo>
                    <a:pt x="4342511" y="12700"/>
                  </a:lnTo>
                  <a:lnTo>
                    <a:pt x="4355211" y="12700"/>
                  </a:lnTo>
                  <a:lnTo>
                    <a:pt x="4355211" y="25400"/>
                  </a:lnTo>
                  <a:lnTo>
                    <a:pt x="12700" y="25400"/>
                  </a:lnTo>
                  <a:close/>
                </a:path>
              </a:pathLst>
            </a:custGeom>
            <a:solidFill>
              <a:srgbClr val="FFFFFF"/>
            </a:solidFill>
          </p:spPr>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 y="0"/>
            <a:ext cx="18287998" cy="822960"/>
            <a:chOff x="0" y="0"/>
            <a:chExt cx="24383998" cy="1097280"/>
          </a:xfrm>
        </p:grpSpPr>
        <p:sp>
          <p:nvSpPr>
            <p:cNvPr name="Freeform 3" id="3"/>
            <p:cNvSpPr/>
            <p:nvPr/>
          </p:nvSpPr>
          <p:spPr>
            <a:xfrm flipH="false" flipV="false" rot="0">
              <a:off x="0" y="0"/>
              <a:ext cx="24384000" cy="1097280"/>
            </a:xfrm>
            <a:custGeom>
              <a:avLst/>
              <a:gdLst/>
              <a:ahLst/>
              <a:cxnLst/>
              <a:rect r="r" b="b" t="t" l="l"/>
              <a:pathLst>
                <a:path h="1097280" w="24384000">
                  <a:moveTo>
                    <a:pt x="0" y="0"/>
                  </a:moveTo>
                  <a:lnTo>
                    <a:pt x="24384000" y="0"/>
                  </a:lnTo>
                  <a:lnTo>
                    <a:pt x="24384000" y="1097280"/>
                  </a:lnTo>
                  <a:lnTo>
                    <a:pt x="0" y="1097280"/>
                  </a:lnTo>
                  <a:close/>
                </a:path>
              </a:pathLst>
            </a:custGeom>
            <a:solidFill>
              <a:srgbClr val="87CEEA"/>
            </a:solidFill>
          </p:spPr>
        </p:sp>
      </p:grpSp>
      <p:grpSp>
        <p:nvGrpSpPr>
          <p:cNvPr name="Group 4" id="4"/>
          <p:cNvGrpSpPr/>
          <p:nvPr/>
        </p:nvGrpSpPr>
        <p:grpSpPr>
          <a:xfrm rot="0">
            <a:off x="0" y="10167678"/>
            <a:ext cx="6089904" cy="137160"/>
            <a:chOff x="0" y="0"/>
            <a:chExt cx="8119872" cy="182880"/>
          </a:xfrm>
        </p:grpSpPr>
        <p:sp>
          <p:nvSpPr>
            <p:cNvPr name="Freeform 5" id="5"/>
            <p:cNvSpPr/>
            <p:nvPr/>
          </p:nvSpPr>
          <p:spPr>
            <a:xfrm flipH="false" flipV="false" rot="0">
              <a:off x="0" y="0"/>
              <a:ext cx="8119872" cy="182880"/>
            </a:xfrm>
            <a:custGeom>
              <a:avLst/>
              <a:gdLst/>
              <a:ahLst/>
              <a:cxnLst/>
              <a:rect r="r" b="b" t="t" l="l"/>
              <a:pathLst>
                <a:path h="182880" w="8119872">
                  <a:moveTo>
                    <a:pt x="0" y="0"/>
                  </a:moveTo>
                  <a:lnTo>
                    <a:pt x="8119872" y="0"/>
                  </a:lnTo>
                  <a:lnTo>
                    <a:pt x="8119872" y="182880"/>
                  </a:lnTo>
                  <a:lnTo>
                    <a:pt x="0" y="182880"/>
                  </a:lnTo>
                  <a:close/>
                </a:path>
              </a:pathLst>
            </a:custGeom>
            <a:solidFill>
              <a:srgbClr val="87CEEA"/>
            </a:solidFill>
          </p:spPr>
        </p:sp>
      </p:grpSp>
      <p:grpSp>
        <p:nvGrpSpPr>
          <p:cNvPr name="Group 6" id="6"/>
          <p:cNvGrpSpPr/>
          <p:nvPr/>
        </p:nvGrpSpPr>
        <p:grpSpPr>
          <a:xfrm rot="0">
            <a:off x="6094476" y="10167678"/>
            <a:ext cx="6094476" cy="137160"/>
            <a:chOff x="0" y="0"/>
            <a:chExt cx="8125968" cy="182880"/>
          </a:xfrm>
        </p:grpSpPr>
        <p:sp>
          <p:nvSpPr>
            <p:cNvPr name="Freeform 7" id="7"/>
            <p:cNvSpPr/>
            <p:nvPr/>
          </p:nvSpPr>
          <p:spPr>
            <a:xfrm flipH="false" flipV="false" rot="0">
              <a:off x="0" y="0"/>
              <a:ext cx="8125968" cy="182880"/>
            </a:xfrm>
            <a:custGeom>
              <a:avLst/>
              <a:gdLst/>
              <a:ahLst/>
              <a:cxnLst/>
              <a:rect r="r" b="b" t="t" l="l"/>
              <a:pathLst>
                <a:path h="182880" w="8125968">
                  <a:moveTo>
                    <a:pt x="0" y="0"/>
                  </a:moveTo>
                  <a:lnTo>
                    <a:pt x="8125968" y="0"/>
                  </a:lnTo>
                  <a:lnTo>
                    <a:pt x="8125968" y="182880"/>
                  </a:lnTo>
                  <a:lnTo>
                    <a:pt x="0" y="182880"/>
                  </a:lnTo>
                  <a:close/>
                </a:path>
              </a:pathLst>
            </a:custGeom>
            <a:solidFill>
              <a:srgbClr val="5DB6DD"/>
            </a:solidFill>
          </p:spPr>
        </p:sp>
      </p:grpSp>
      <p:grpSp>
        <p:nvGrpSpPr>
          <p:cNvPr name="Group 8" id="8"/>
          <p:cNvGrpSpPr/>
          <p:nvPr/>
        </p:nvGrpSpPr>
        <p:grpSpPr>
          <a:xfrm rot="0">
            <a:off x="12188952" y="10167678"/>
            <a:ext cx="6099048" cy="137160"/>
            <a:chOff x="0" y="0"/>
            <a:chExt cx="8132064" cy="182880"/>
          </a:xfrm>
        </p:grpSpPr>
        <p:sp>
          <p:nvSpPr>
            <p:cNvPr name="Freeform 9" id="9"/>
            <p:cNvSpPr/>
            <p:nvPr/>
          </p:nvSpPr>
          <p:spPr>
            <a:xfrm flipH="false" flipV="false" rot="0">
              <a:off x="0" y="0"/>
              <a:ext cx="8132064" cy="182880"/>
            </a:xfrm>
            <a:custGeom>
              <a:avLst/>
              <a:gdLst/>
              <a:ahLst/>
              <a:cxnLst/>
              <a:rect r="r" b="b" t="t" l="l"/>
              <a:pathLst>
                <a:path h="182880" w="8132064">
                  <a:moveTo>
                    <a:pt x="0" y="0"/>
                  </a:moveTo>
                  <a:lnTo>
                    <a:pt x="8132064" y="0"/>
                  </a:lnTo>
                  <a:lnTo>
                    <a:pt x="8132064" y="182880"/>
                  </a:lnTo>
                  <a:lnTo>
                    <a:pt x="0" y="182880"/>
                  </a:lnTo>
                  <a:close/>
                </a:path>
              </a:pathLst>
            </a:custGeom>
            <a:solidFill>
              <a:srgbClr val="3190C6"/>
            </a:solidFill>
          </p:spPr>
        </p:sp>
      </p:grpSp>
      <p:sp>
        <p:nvSpPr>
          <p:cNvPr name="TextBox 10" id="10"/>
          <p:cNvSpPr txBox="true"/>
          <p:nvPr/>
        </p:nvSpPr>
        <p:spPr>
          <a:xfrm rot="0">
            <a:off x="5625819" y="154717"/>
            <a:ext cx="6826050" cy="583465"/>
          </a:xfrm>
          <a:prstGeom prst="rect">
            <a:avLst/>
          </a:prstGeom>
        </p:spPr>
        <p:txBody>
          <a:bodyPr anchor="t" rtlCol="false" tIns="0" lIns="0" bIns="0" rIns="0">
            <a:spAutoFit/>
          </a:bodyPr>
          <a:lstStyle/>
          <a:p>
            <a:pPr algn="ctr">
              <a:lnSpc>
                <a:spcPts val="3960"/>
              </a:lnSpc>
            </a:pPr>
            <a:r>
              <a:rPr lang="en-US" sz="3300">
                <a:solidFill>
                  <a:srgbClr val="FFFFFF"/>
                </a:solidFill>
                <a:latin typeface="Arimo"/>
                <a:ea typeface="Arimo"/>
                <a:cs typeface="Arimo"/>
                <a:sym typeface="Arimo"/>
              </a:rPr>
              <a:t>KIỂM ĐỊNH THỐNG KÊ</a:t>
            </a:r>
          </a:p>
        </p:txBody>
      </p:sp>
      <p:sp>
        <p:nvSpPr>
          <p:cNvPr name="TextBox 11" id="11"/>
          <p:cNvSpPr txBox="true"/>
          <p:nvPr/>
        </p:nvSpPr>
        <p:spPr>
          <a:xfrm rot="0">
            <a:off x="91440" y="886048"/>
            <a:ext cx="18105120" cy="527775"/>
          </a:xfrm>
          <a:prstGeom prst="rect">
            <a:avLst/>
          </a:prstGeom>
        </p:spPr>
        <p:txBody>
          <a:bodyPr anchor="t" rtlCol="false" tIns="0" lIns="0" bIns="0" rIns="0">
            <a:spAutoFit/>
          </a:bodyPr>
          <a:lstStyle/>
          <a:p>
            <a:pPr algn="ctr">
              <a:lnSpc>
                <a:spcPts val="3600"/>
              </a:lnSpc>
            </a:pPr>
            <a:r>
              <a:rPr lang="en-US" sz="3000" u="sng">
                <a:solidFill>
                  <a:srgbClr val="000000"/>
                </a:solidFill>
                <a:latin typeface="Arimo"/>
                <a:ea typeface="Arimo"/>
                <a:cs typeface="Arimo"/>
                <a:sym typeface="Arimo"/>
              </a:rPr>
              <a:t>THÓI QUEN VÀ LỐI SỐNG</a:t>
            </a:r>
          </a:p>
        </p:txBody>
      </p:sp>
      <p:grpSp>
        <p:nvGrpSpPr>
          <p:cNvPr name="Group 12" id="12"/>
          <p:cNvGrpSpPr/>
          <p:nvPr/>
        </p:nvGrpSpPr>
        <p:grpSpPr>
          <a:xfrm rot="0">
            <a:off x="0" y="10167678"/>
            <a:ext cx="6089904" cy="137160"/>
            <a:chOff x="0" y="0"/>
            <a:chExt cx="8119872" cy="182880"/>
          </a:xfrm>
        </p:grpSpPr>
        <p:sp>
          <p:nvSpPr>
            <p:cNvPr name="Freeform 13" id="13"/>
            <p:cNvSpPr/>
            <p:nvPr/>
          </p:nvSpPr>
          <p:spPr>
            <a:xfrm flipH="false" flipV="false" rot="0">
              <a:off x="0" y="0"/>
              <a:ext cx="8119872" cy="182880"/>
            </a:xfrm>
            <a:custGeom>
              <a:avLst/>
              <a:gdLst/>
              <a:ahLst/>
              <a:cxnLst/>
              <a:rect r="r" b="b" t="t" l="l"/>
              <a:pathLst>
                <a:path h="182880" w="8119872">
                  <a:moveTo>
                    <a:pt x="0" y="0"/>
                  </a:moveTo>
                  <a:lnTo>
                    <a:pt x="8119872" y="0"/>
                  </a:lnTo>
                  <a:lnTo>
                    <a:pt x="8119872" y="182880"/>
                  </a:lnTo>
                  <a:lnTo>
                    <a:pt x="0" y="182880"/>
                  </a:lnTo>
                  <a:close/>
                </a:path>
              </a:pathLst>
            </a:custGeom>
            <a:solidFill>
              <a:srgbClr val="A4D7F4"/>
            </a:solidFill>
          </p:spPr>
        </p:sp>
      </p:grpSp>
      <p:grpSp>
        <p:nvGrpSpPr>
          <p:cNvPr name="Group 14" id="14"/>
          <p:cNvGrpSpPr/>
          <p:nvPr/>
        </p:nvGrpSpPr>
        <p:grpSpPr>
          <a:xfrm rot="0">
            <a:off x="6094476" y="10167678"/>
            <a:ext cx="6094476" cy="137160"/>
            <a:chOff x="0" y="0"/>
            <a:chExt cx="8125968" cy="182880"/>
          </a:xfrm>
        </p:grpSpPr>
        <p:sp>
          <p:nvSpPr>
            <p:cNvPr name="Freeform 15" id="15"/>
            <p:cNvSpPr/>
            <p:nvPr/>
          </p:nvSpPr>
          <p:spPr>
            <a:xfrm flipH="false" flipV="false" rot="0">
              <a:off x="0" y="0"/>
              <a:ext cx="8125968" cy="182880"/>
            </a:xfrm>
            <a:custGeom>
              <a:avLst/>
              <a:gdLst/>
              <a:ahLst/>
              <a:cxnLst/>
              <a:rect r="r" b="b" t="t" l="l"/>
              <a:pathLst>
                <a:path h="182880" w="8125968">
                  <a:moveTo>
                    <a:pt x="0" y="0"/>
                  </a:moveTo>
                  <a:lnTo>
                    <a:pt x="8125968" y="0"/>
                  </a:lnTo>
                  <a:lnTo>
                    <a:pt x="8125968" y="182880"/>
                  </a:lnTo>
                  <a:lnTo>
                    <a:pt x="0" y="182880"/>
                  </a:lnTo>
                  <a:close/>
                </a:path>
              </a:pathLst>
            </a:custGeom>
            <a:solidFill>
              <a:srgbClr val="5DB6DD"/>
            </a:solidFill>
          </p:spPr>
        </p:sp>
      </p:grpSp>
      <p:grpSp>
        <p:nvGrpSpPr>
          <p:cNvPr name="Group 16" id="16"/>
          <p:cNvGrpSpPr/>
          <p:nvPr/>
        </p:nvGrpSpPr>
        <p:grpSpPr>
          <a:xfrm rot="0">
            <a:off x="12188952" y="10167678"/>
            <a:ext cx="6099048" cy="137160"/>
            <a:chOff x="0" y="0"/>
            <a:chExt cx="8132064" cy="182880"/>
          </a:xfrm>
        </p:grpSpPr>
        <p:sp>
          <p:nvSpPr>
            <p:cNvPr name="Freeform 17" id="17"/>
            <p:cNvSpPr/>
            <p:nvPr/>
          </p:nvSpPr>
          <p:spPr>
            <a:xfrm flipH="false" flipV="false" rot="0">
              <a:off x="0" y="0"/>
              <a:ext cx="8132064" cy="182880"/>
            </a:xfrm>
            <a:custGeom>
              <a:avLst/>
              <a:gdLst/>
              <a:ahLst/>
              <a:cxnLst/>
              <a:rect r="r" b="b" t="t" l="l"/>
              <a:pathLst>
                <a:path h="182880" w="8132064">
                  <a:moveTo>
                    <a:pt x="0" y="0"/>
                  </a:moveTo>
                  <a:lnTo>
                    <a:pt x="8132064" y="0"/>
                  </a:lnTo>
                  <a:lnTo>
                    <a:pt x="8132064" y="182880"/>
                  </a:lnTo>
                  <a:lnTo>
                    <a:pt x="0" y="182880"/>
                  </a:lnTo>
                  <a:close/>
                </a:path>
              </a:pathLst>
            </a:custGeom>
            <a:solidFill>
              <a:srgbClr val="3190C6"/>
            </a:solidFill>
          </p:spPr>
        </p:sp>
      </p:grpSp>
      <p:sp>
        <p:nvSpPr>
          <p:cNvPr name="TextBox 18" id="18"/>
          <p:cNvSpPr txBox="true"/>
          <p:nvPr/>
        </p:nvSpPr>
        <p:spPr>
          <a:xfrm rot="0">
            <a:off x="611019" y="1711521"/>
            <a:ext cx="9057910" cy="1026081"/>
          </a:xfrm>
          <a:prstGeom prst="rect">
            <a:avLst/>
          </a:prstGeom>
        </p:spPr>
        <p:txBody>
          <a:bodyPr anchor="t" rtlCol="false" tIns="0" lIns="0" bIns="0" rIns="0">
            <a:spAutoFit/>
          </a:bodyPr>
          <a:lstStyle/>
          <a:p>
            <a:pPr algn="ctr">
              <a:lnSpc>
                <a:spcPts val="2520"/>
              </a:lnSpc>
            </a:pPr>
            <a:r>
              <a:rPr lang="en-US" sz="2100">
                <a:solidFill>
                  <a:srgbClr val="C00000"/>
                </a:solidFill>
                <a:latin typeface="Arimo"/>
                <a:ea typeface="Arimo"/>
                <a:cs typeface="Arimo"/>
                <a:sym typeface="Arimo"/>
              </a:rPr>
              <a:t>KIỂM ĐỊNH 6: </a:t>
            </a:r>
            <a:r>
              <a:rPr lang="en-US" sz="2100">
                <a:solidFill>
                  <a:srgbClr val="000000"/>
                </a:solidFill>
                <a:latin typeface="Arimo"/>
                <a:ea typeface="Arimo"/>
                <a:cs typeface="Arimo"/>
                <a:sym typeface="Arimo"/>
              </a:rPr>
              <a:t>Số lượng KH có thóI quen hút thuộc ở độ tuổI vị thành niên (từ 18 tuổI đến 29 tuổI) sử dụng BHYT bằng nhóm KH ở độ tuổI trung niên (từ 30 tuổI đến 49 tuổI) , ĐỘ TIN CẬY 95%</a:t>
            </a:r>
          </a:p>
        </p:txBody>
      </p:sp>
      <p:sp>
        <p:nvSpPr>
          <p:cNvPr name="TextBox 19" id="19"/>
          <p:cNvSpPr txBox="true"/>
          <p:nvPr/>
        </p:nvSpPr>
        <p:spPr>
          <a:xfrm rot="0">
            <a:off x="10285513" y="1598057"/>
            <a:ext cx="7008787" cy="702915"/>
          </a:xfrm>
          <a:prstGeom prst="rect">
            <a:avLst/>
          </a:prstGeom>
        </p:spPr>
        <p:txBody>
          <a:bodyPr anchor="t" rtlCol="false" tIns="0" lIns="0" bIns="0" rIns="0">
            <a:spAutoFit/>
          </a:bodyPr>
          <a:lstStyle/>
          <a:p>
            <a:pPr algn="ctr">
              <a:lnSpc>
                <a:spcPts val="2520"/>
              </a:lnSpc>
            </a:pPr>
            <a:r>
              <a:rPr lang="en-US" sz="2100">
                <a:solidFill>
                  <a:srgbClr val="C00000"/>
                </a:solidFill>
                <a:latin typeface="Arimo"/>
                <a:ea typeface="Arimo"/>
                <a:cs typeface="Arimo"/>
                <a:sym typeface="Arimo"/>
              </a:rPr>
              <a:t>KIỂM ĐỊNH 7: </a:t>
            </a:r>
            <a:r>
              <a:rPr lang="en-US" sz="2100">
                <a:solidFill>
                  <a:srgbClr val="000000"/>
                </a:solidFill>
                <a:latin typeface="Arimo"/>
                <a:ea typeface="Arimo"/>
                <a:cs typeface="Arimo"/>
                <a:sym typeface="Arimo"/>
              </a:rPr>
              <a:t>Yếu tố hôn nhân gIa đình có làm ảnh hưởng đến việc chI trả cho BHYT hay không?, ĐỘ TIN CẬY 95%</a:t>
            </a:r>
          </a:p>
        </p:txBody>
      </p:sp>
      <p:sp>
        <p:nvSpPr>
          <p:cNvPr name="Freeform 20" id="20"/>
          <p:cNvSpPr/>
          <p:nvPr/>
        </p:nvSpPr>
        <p:spPr>
          <a:xfrm flipH="false" flipV="false" rot="0">
            <a:off x="817614" y="2736855"/>
            <a:ext cx="8129586" cy="1445421"/>
          </a:xfrm>
          <a:custGeom>
            <a:avLst/>
            <a:gdLst/>
            <a:ahLst/>
            <a:cxnLst/>
            <a:rect r="r" b="b" t="t" l="l"/>
            <a:pathLst>
              <a:path h="1445421" w="8129586">
                <a:moveTo>
                  <a:pt x="0" y="0"/>
                </a:moveTo>
                <a:lnTo>
                  <a:pt x="8129586" y="0"/>
                </a:lnTo>
                <a:lnTo>
                  <a:pt x="8129586" y="1445421"/>
                </a:lnTo>
                <a:lnTo>
                  <a:pt x="0" y="1445421"/>
                </a:lnTo>
                <a:lnTo>
                  <a:pt x="0" y="0"/>
                </a:lnTo>
                <a:close/>
              </a:path>
            </a:pathLst>
          </a:custGeom>
          <a:blipFill>
            <a:blip r:embed="rId2"/>
            <a:stretch>
              <a:fillRect l="0" t="-1151" r="0" b="-1151"/>
            </a:stretch>
          </a:blipFill>
        </p:spPr>
      </p:sp>
      <p:sp>
        <p:nvSpPr>
          <p:cNvPr name="Freeform 21" id="21"/>
          <p:cNvSpPr/>
          <p:nvPr/>
        </p:nvSpPr>
        <p:spPr>
          <a:xfrm flipH="false" flipV="false" rot="0">
            <a:off x="519579" y="4182276"/>
            <a:ext cx="8959701" cy="488962"/>
          </a:xfrm>
          <a:custGeom>
            <a:avLst/>
            <a:gdLst/>
            <a:ahLst/>
            <a:cxnLst/>
            <a:rect r="r" b="b" t="t" l="l"/>
            <a:pathLst>
              <a:path h="488962" w="8959701">
                <a:moveTo>
                  <a:pt x="0" y="0"/>
                </a:moveTo>
                <a:lnTo>
                  <a:pt x="8959701" y="0"/>
                </a:lnTo>
                <a:lnTo>
                  <a:pt x="8959701" y="488962"/>
                </a:lnTo>
                <a:lnTo>
                  <a:pt x="0" y="488962"/>
                </a:lnTo>
                <a:lnTo>
                  <a:pt x="0" y="0"/>
                </a:lnTo>
                <a:close/>
              </a:path>
            </a:pathLst>
          </a:custGeom>
          <a:blipFill>
            <a:blip r:embed="rId3"/>
            <a:stretch>
              <a:fillRect l="0" t="-1678" r="0" b="-1678"/>
            </a:stretch>
          </a:blipFill>
        </p:spPr>
      </p:sp>
      <p:sp>
        <p:nvSpPr>
          <p:cNvPr name="Freeform 22" id="22" descr="A graph with green and red squares  Description automatically generated"/>
          <p:cNvSpPr/>
          <p:nvPr/>
        </p:nvSpPr>
        <p:spPr>
          <a:xfrm flipH="false" flipV="false" rot="0">
            <a:off x="519579" y="4967010"/>
            <a:ext cx="8501010" cy="4621737"/>
          </a:xfrm>
          <a:custGeom>
            <a:avLst/>
            <a:gdLst/>
            <a:ahLst/>
            <a:cxnLst/>
            <a:rect r="r" b="b" t="t" l="l"/>
            <a:pathLst>
              <a:path h="4621737" w="8501010">
                <a:moveTo>
                  <a:pt x="0" y="0"/>
                </a:moveTo>
                <a:lnTo>
                  <a:pt x="8501010" y="0"/>
                </a:lnTo>
                <a:lnTo>
                  <a:pt x="8501010" y="4621737"/>
                </a:lnTo>
                <a:lnTo>
                  <a:pt x="0" y="4621737"/>
                </a:lnTo>
                <a:lnTo>
                  <a:pt x="0" y="0"/>
                </a:lnTo>
                <a:close/>
              </a:path>
            </a:pathLst>
          </a:custGeom>
          <a:blipFill>
            <a:blip r:embed="rId4"/>
            <a:stretch>
              <a:fillRect l="0" t="-6759" r="0" b="-3163"/>
            </a:stretch>
          </a:blipFill>
        </p:spPr>
      </p:sp>
      <p:sp>
        <p:nvSpPr>
          <p:cNvPr name="Freeform 23" id="23"/>
          <p:cNvSpPr/>
          <p:nvPr/>
        </p:nvSpPr>
        <p:spPr>
          <a:xfrm flipH="false" flipV="false" rot="0">
            <a:off x="10744284" y="3255831"/>
            <a:ext cx="5938838" cy="547688"/>
          </a:xfrm>
          <a:custGeom>
            <a:avLst/>
            <a:gdLst/>
            <a:ahLst/>
            <a:cxnLst/>
            <a:rect r="r" b="b" t="t" l="l"/>
            <a:pathLst>
              <a:path h="547688" w="5938838">
                <a:moveTo>
                  <a:pt x="0" y="0"/>
                </a:moveTo>
                <a:lnTo>
                  <a:pt x="5938838" y="0"/>
                </a:lnTo>
                <a:lnTo>
                  <a:pt x="5938838" y="547687"/>
                </a:lnTo>
                <a:lnTo>
                  <a:pt x="0" y="547687"/>
                </a:lnTo>
                <a:lnTo>
                  <a:pt x="0" y="0"/>
                </a:lnTo>
                <a:close/>
              </a:path>
            </a:pathLst>
          </a:custGeom>
          <a:blipFill>
            <a:blip r:embed="rId5"/>
            <a:stretch>
              <a:fillRect l="0" t="-59" r="0" b="-59"/>
            </a:stretch>
          </a:blipFill>
        </p:spPr>
      </p:sp>
      <p:grpSp>
        <p:nvGrpSpPr>
          <p:cNvPr name="Group 24" id="24"/>
          <p:cNvGrpSpPr/>
          <p:nvPr/>
        </p:nvGrpSpPr>
        <p:grpSpPr>
          <a:xfrm rot="0">
            <a:off x="10108346" y="8019356"/>
            <a:ext cx="7210717" cy="1643333"/>
            <a:chOff x="0" y="0"/>
            <a:chExt cx="9614290" cy="2191110"/>
          </a:xfrm>
        </p:grpSpPr>
        <p:sp>
          <p:nvSpPr>
            <p:cNvPr name="Freeform 25" id="25"/>
            <p:cNvSpPr/>
            <p:nvPr/>
          </p:nvSpPr>
          <p:spPr>
            <a:xfrm flipH="false" flipV="false" rot="0">
              <a:off x="0" y="0"/>
              <a:ext cx="9614281" cy="2191131"/>
            </a:xfrm>
            <a:custGeom>
              <a:avLst/>
              <a:gdLst/>
              <a:ahLst/>
              <a:cxnLst/>
              <a:rect r="r" b="b" t="t" l="l"/>
              <a:pathLst>
                <a:path h="2191131" w="9614281">
                  <a:moveTo>
                    <a:pt x="12700" y="0"/>
                  </a:moveTo>
                  <a:lnTo>
                    <a:pt x="9601581" y="0"/>
                  </a:lnTo>
                  <a:cubicBezTo>
                    <a:pt x="9608566" y="0"/>
                    <a:pt x="9614281" y="5715"/>
                    <a:pt x="9614281" y="12700"/>
                  </a:cubicBezTo>
                  <a:lnTo>
                    <a:pt x="9614281" y="2178431"/>
                  </a:lnTo>
                  <a:cubicBezTo>
                    <a:pt x="9614281" y="2185416"/>
                    <a:pt x="9608566" y="2191131"/>
                    <a:pt x="9601581" y="2191131"/>
                  </a:cubicBezTo>
                  <a:lnTo>
                    <a:pt x="12700" y="2191131"/>
                  </a:lnTo>
                  <a:cubicBezTo>
                    <a:pt x="5715" y="2191131"/>
                    <a:pt x="0" y="2185416"/>
                    <a:pt x="0" y="2178431"/>
                  </a:cubicBezTo>
                  <a:lnTo>
                    <a:pt x="0" y="12700"/>
                  </a:lnTo>
                  <a:cubicBezTo>
                    <a:pt x="0" y="5715"/>
                    <a:pt x="5715" y="0"/>
                    <a:pt x="12700" y="0"/>
                  </a:cubicBezTo>
                  <a:moveTo>
                    <a:pt x="12700" y="25400"/>
                  </a:moveTo>
                  <a:lnTo>
                    <a:pt x="12700" y="12700"/>
                  </a:lnTo>
                  <a:lnTo>
                    <a:pt x="25400" y="12700"/>
                  </a:lnTo>
                  <a:lnTo>
                    <a:pt x="25400" y="2178431"/>
                  </a:lnTo>
                  <a:lnTo>
                    <a:pt x="12700" y="2178431"/>
                  </a:lnTo>
                  <a:lnTo>
                    <a:pt x="12700" y="2165731"/>
                  </a:lnTo>
                  <a:lnTo>
                    <a:pt x="9601581" y="2165731"/>
                  </a:lnTo>
                  <a:lnTo>
                    <a:pt x="9601581" y="2178431"/>
                  </a:lnTo>
                  <a:lnTo>
                    <a:pt x="9588881" y="2178431"/>
                  </a:lnTo>
                  <a:lnTo>
                    <a:pt x="9588881" y="12700"/>
                  </a:lnTo>
                  <a:lnTo>
                    <a:pt x="9601581" y="12700"/>
                  </a:lnTo>
                  <a:lnTo>
                    <a:pt x="9601581" y="25400"/>
                  </a:lnTo>
                  <a:lnTo>
                    <a:pt x="12700" y="25400"/>
                  </a:lnTo>
                  <a:close/>
                </a:path>
              </a:pathLst>
            </a:custGeom>
            <a:solidFill>
              <a:srgbClr val="FFFFFF"/>
            </a:solidFill>
          </p:spPr>
        </p:sp>
      </p:grpSp>
      <p:sp>
        <p:nvSpPr>
          <p:cNvPr name="TextBox 26" id="26"/>
          <p:cNvSpPr txBox="true"/>
          <p:nvPr/>
        </p:nvSpPr>
        <p:spPr>
          <a:xfrm rot="0">
            <a:off x="10285514" y="8193781"/>
            <a:ext cx="6932584" cy="1349245"/>
          </a:xfrm>
          <a:prstGeom prst="rect">
            <a:avLst/>
          </a:prstGeom>
        </p:spPr>
        <p:txBody>
          <a:bodyPr anchor="t" rtlCol="false" tIns="0" lIns="0" bIns="0" rIns="0">
            <a:spAutoFit/>
          </a:bodyPr>
          <a:lstStyle/>
          <a:p>
            <a:pPr algn="just">
              <a:lnSpc>
                <a:spcPts val="2520"/>
              </a:lnSpc>
            </a:pPr>
            <a:r>
              <a:rPr lang="en-US" b="true" sz="2100">
                <a:solidFill>
                  <a:srgbClr val="000000"/>
                </a:solidFill>
                <a:latin typeface="Arimo Bold"/>
                <a:ea typeface="Arimo Bold"/>
                <a:cs typeface="Arimo Bold"/>
                <a:sym typeface="Arimo Bold"/>
              </a:rPr>
              <a:t>Quy luật</a:t>
            </a:r>
            <a:r>
              <a:rPr lang="en-US" sz="2100">
                <a:solidFill>
                  <a:srgbClr val="000000"/>
                </a:solidFill>
                <a:latin typeface="Arimo"/>
                <a:ea typeface="Arimo"/>
                <a:cs typeface="Arimo"/>
                <a:sym typeface="Arimo"/>
              </a:rPr>
              <a:t>: khi con người càng lớn tuổi dần và có nhiều mối quan tâm hơn thì họ có khả năng chi trả BHYT cao hơn.</a:t>
            </a:r>
          </a:p>
          <a:p>
            <a:pPr algn="just">
              <a:lnSpc>
                <a:spcPts val="2520"/>
              </a:lnSpc>
            </a:pPr>
            <a:r>
              <a:rPr lang="en-US" b="true" sz="2100">
                <a:solidFill>
                  <a:srgbClr val="000000"/>
                </a:solidFill>
                <a:latin typeface="Arimo Bold"/>
                <a:ea typeface="Arimo Bold"/>
                <a:cs typeface="Arimo Bold"/>
                <a:sym typeface="Arimo Bold"/>
              </a:rPr>
              <a:t>Giải pháp</a:t>
            </a:r>
            <a:r>
              <a:rPr lang="en-US" sz="2100">
                <a:solidFill>
                  <a:srgbClr val="000000"/>
                </a:solidFill>
                <a:latin typeface="Arimo"/>
                <a:ea typeface="Arimo"/>
                <a:cs typeface="Arimo"/>
                <a:sym typeface="Arimo"/>
              </a:rPr>
              <a:t> cho các công ty bảo hiểm: tập trung vào nhóm người có xu hướng lớn tuổi hơn và đã có gia đình.</a:t>
            </a:r>
          </a:p>
        </p:txBody>
      </p:sp>
      <p:sp>
        <p:nvSpPr>
          <p:cNvPr name="Freeform 27" id="27" descr="A graph with blue and green lines  Description automatically generated"/>
          <p:cNvSpPr/>
          <p:nvPr/>
        </p:nvSpPr>
        <p:spPr>
          <a:xfrm flipH="false" flipV="false" rot="0">
            <a:off x="11488490" y="3913358"/>
            <a:ext cx="4345753" cy="4034222"/>
          </a:xfrm>
          <a:custGeom>
            <a:avLst/>
            <a:gdLst/>
            <a:ahLst/>
            <a:cxnLst/>
            <a:rect r="r" b="b" t="t" l="l"/>
            <a:pathLst>
              <a:path h="4034222" w="4345753">
                <a:moveTo>
                  <a:pt x="0" y="0"/>
                </a:moveTo>
                <a:lnTo>
                  <a:pt x="4345753" y="0"/>
                </a:lnTo>
                <a:lnTo>
                  <a:pt x="4345753" y="4034221"/>
                </a:lnTo>
                <a:lnTo>
                  <a:pt x="0" y="4034221"/>
                </a:lnTo>
                <a:lnTo>
                  <a:pt x="0" y="0"/>
                </a:lnTo>
                <a:close/>
              </a:path>
            </a:pathLst>
          </a:custGeom>
          <a:blipFill>
            <a:blip r:embed="rId6"/>
            <a:stretch>
              <a:fillRect l="-2133" t="-2070" r="-3049" b="-1"/>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167678"/>
            <a:ext cx="6089904" cy="137160"/>
            <a:chOff x="0" y="0"/>
            <a:chExt cx="8119872" cy="182880"/>
          </a:xfrm>
        </p:grpSpPr>
        <p:sp>
          <p:nvSpPr>
            <p:cNvPr name="Freeform 3" id="3"/>
            <p:cNvSpPr/>
            <p:nvPr/>
          </p:nvSpPr>
          <p:spPr>
            <a:xfrm flipH="false" flipV="false" rot="0">
              <a:off x="0" y="0"/>
              <a:ext cx="8119872" cy="182880"/>
            </a:xfrm>
            <a:custGeom>
              <a:avLst/>
              <a:gdLst/>
              <a:ahLst/>
              <a:cxnLst/>
              <a:rect r="r" b="b" t="t" l="l"/>
              <a:pathLst>
                <a:path h="182880" w="8119872">
                  <a:moveTo>
                    <a:pt x="0" y="0"/>
                  </a:moveTo>
                  <a:lnTo>
                    <a:pt x="8119872" y="0"/>
                  </a:lnTo>
                  <a:lnTo>
                    <a:pt x="8119872" y="182880"/>
                  </a:lnTo>
                  <a:lnTo>
                    <a:pt x="0" y="182880"/>
                  </a:lnTo>
                  <a:close/>
                </a:path>
              </a:pathLst>
            </a:custGeom>
            <a:solidFill>
              <a:srgbClr val="87CEEA"/>
            </a:solidFill>
          </p:spPr>
        </p:sp>
      </p:grpSp>
      <p:grpSp>
        <p:nvGrpSpPr>
          <p:cNvPr name="Group 4" id="4"/>
          <p:cNvGrpSpPr/>
          <p:nvPr/>
        </p:nvGrpSpPr>
        <p:grpSpPr>
          <a:xfrm rot="0">
            <a:off x="6094476" y="10167678"/>
            <a:ext cx="6094476" cy="137160"/>
            <a:chOff x="0" y="0"/>
            <a:chExt cx="8125968" cy="182880"/>
          </a:xfrm>
        </p:grpSpPr>
        <p:sp>
          <p:nvSpPr>
            <p:cNvPr name="Freeform 5" id="5"/>
            <p:cNvSpPr/>
            <p:nvPr/>
          </p:nvSpPr>
          <p:spPr>
            <a:xfrm flipH="false" flipV="false" rot="0">
              <a:off x="0" y="0"/>
              <a:ext cx="8125968" cy="182880"/>
            </a:xfrm>
            <a:custGeom>
              <a:avLst/>
              <a:gdLst/>
              <a:ahLst/>
              <a:cxnLst/>
              <a:rect r="r" b="b" t="t" l="l"/>
              <a:pathLst>
                <a:path h="182880" w="8125968">
                  <a:moveTo>
                    <a:pt x="0" y="0"/>
                  </a:moveTo>
                  <a:lnTo>
                    <a:pt x="8125968" y="0"/>
                  </a:lnTo>
                  <a:lnTo>
                    <a:pt x="8125968" y="182880"/>
                  </a:lnTo>
                  <a:lnTo>
                    <a:pt x="0" y="182880"/>
                  </a:lnTo>
                  <a:close/>
                </a:path>
              </a:pathLst>
            </a:custGeom>
            <a:solidFill>
              <a:srgbClr val="5DB6DD"/>
            </a:solidFill>
          </p:spPr>
        </p:sp>
      </p:grpSp>
      <p:grpSp>
        <p:nvGrpSpPr>
          <p:cNvPr name="Group 6" id="6"/>
          <p:cNvGrpSpPr/>
          <p:nvPr/>
        </p:nvGrpSpPr>
        <p:grpSpPr>
          <a:xfrm rot="0">
            <a:off x="12188952" y="10167678"/>
            <a:ext cx="6099048" cy="137160"/>
            <a:chOff x="0" y="0"/>
            <a:chExt cx="8132064" cy="182880"/>
          </a:xfrm>
        </p:grpSpPr>
        <p:sp>
          <p:nvSpPr>
            <p:cNvPr name="Freeform 7" id="7"/>
            <p:cNvSpPr/>
            <p:nvPr/>
          </p:nvSpPr>
          <p:spPr>
            <a:xfrm flipH="false" flipV="false" rot="0">
              <a:off x="0" y="0"/>
              <a:ext cx="8132064" cy="182880"/>
            </a:xfrm>
            <a:custGeom>
              <a:avLst/>
              <a:gdLst/>
              <a:ahLst/>
              <a:cxnLst/>
              <a:rect r="r" b="b" t="t" l="l"/>
              <a:pathLst>
                <a:path h="182880" w="8132064">
                  <a:moveTo>
                    <a:pt x="0" y="0"/>
                  </a:moveTo>
                  <a:lnTo>
                    <a:pt x="8132064" y="0"/>
                  </a:lnTo>
                  <a:lnTo>
                    <a:pt x="8132064" y="182880"/>
                  </a:lnTo>
                  <a:lnTo>
                    <a:pt x="0" y="182880"/>
                  </a:lnTo>
                  <a:close/>
                </a:path>
              </a:pathLst>
            </a:custGeom>
            <a:solidFill>
              <a:srgbClr val="3190C6"/>
            </a:solidFill>
          </p:spPr>
        </p:sp>
      </p:grpSp>
      <p:grpSp>
        <p:nvGrpSpPr>
          <p:cNvPr name="Group 8" id="8"/>
          <p:cNvGrpSpPr/>
          <p:nvPr/>
        </p:nvGrpSpPr>
        <p:grpSpPr>
          <a:xfrm rot="0">
            <a:off x="1" y="0"/>
            <a:ext cx="18287998" cy="822960"/>
            <a:chOff x="0" y="0"/>
            <a:chExt cx="24383998" cy="1097280"/>
          </a:xfrm>
        </p:grpSpPr>
        <p:sp>
          <p:nvSpPr>
            <p:cNvPr name="Freeform 9" id="9"/>
            <p:cNvSpPr/>
            <p:nvPr/>
          </p:nvSpPr>
          <p:spPr>
            <a:xfrm flipH="false" flipV="false" rot="0">
              <a:off x="0" y="0"/>
              <a:ext cx="24384000" cy="1097280"/>
            </a:xfrm>
            <a:custGeom>
              <a:avLst/>
              <a:gdLst/>
              <a:ahLst/>
              <a:cxnLst/>
              <a:rect r="r" b="b" t="t" l="l"/>
              <a:pathLst>
                <a:path h="1097280" w="24384000">
                  <a:moveTo>
                    <a:pt x="0" y="0"/>
                  </a:moveTo>
                  <a:lnTo>
                    <a:pt x="24384000" y="0"/>
                  </a:lnTo>
                  <a:lnTo>
                    <a:pt x="24384000" y="1097280"/>
                  </a:lnTo>
                  <a:lnTo>
                    <a:pt x="0" y="1097280"/>
                  </a:lnTo>
                  <a:close/>
                </a:path>
              </a:pathLst>
            </a:custGeom>
            <a:solidFill>
              <a:srgbClr val="A4D7F4"/>
            </a:solidFill>
          </p:spPr>
        </p:sp>
      </p:grpSp>
      <p:sp>
        <p:nvSpPr>
          <p:cNvPr name="TextBox 10" id="10"/>
          <p:cNvSpPr txBox="true"/>
          <p:nvPr/>
        </p:nvSpPr>
        <p:spPr>
          <a:xfrm rot="0">
            <a:off x="5730975" y="154305"/>
            <a:ext cx="6826050" cy="583465"/>
          </a:xfrm>
          <a:prstGeom prst="rect">
            <a:avLst/>
          </a:prstGeom>
        </p:spPr>
        <p:txBody>
          <a:bodyPr anchor="t" rtlCol="false" tIns="0" lIns="0" bIns="0" rIns="0">
            <a:spAutoFit/>
          </a:bodyPr>
          <a:lstStyle/>
          <a:p>
            <a:pPr algn="ctr">
              <a:lnSpc>
                <a:spcPts val="3960"/>
              </a:lnSpc>
            </a:pPr>
            <a:r>
              <a:rPr lang="en-US" sz="3300">
                <a:solidFill>
                  <a:srgbClr val="FFFFFF"/>
                </a:solidFill>
                <a:latin typeface="Arimo"/>
                <a:ea typeface="Arimo"/>
                <a:cs typeface="Arimo"/>
                <a:sym typeface="Arimo"/>
              </a:rPr>
              <a:t>BIỂU DIỄN TRỰC QUAN</a:t>
            </a:r>
          </a:p>
        </p:txBody>
      </p:sp>
      <p:sp>
        <p:nvSpPr>
          <p:cNvPr name="TextBox 11" id="11"/>
          <p:cNvSpPr txBox="true"/>
          <p:nvPr/>
        </p:nvSpPr>
        <p:spPr>
          <a:xfrm rot="0">
            <a:off x="91440" y="1113723"/>
            <a:ext cx="18105120" cy="527775"/>
          </a:xfrm>
          <a:prstGeom prst="rect">
            <a:avLst/>
          </a:prstGeom>
        </p:spPr>
        <p:txBody>
          <a:bodyPr anchor="t" rtlCol="false" tIns="0" lIns="0" bIns="0" rIns="0">
            <a:spAutoFit/>
          </a:bodyPr>
          <a:lstStyle/>
          <a:p>
            <a:pPr algn="ctr">
              <a:lnSpc>
                <a:spcPts val="3600"/>
              </a:lnSpc>
            </a:pPr>
            <a:r>
              <a:rPr lang="en-US" sz="3000" u="sng">
                <a:solidFill>
                  <a:srgbClr val="000000"/>
                </a:solidFill>
                <a:latin typeface="Arimo"/>
                <a:ea typeface="Arimo"/>
                <a:cs typeface="Arimo"/>
                <a:sym typeface="Arimo"/>
              </a:rPr>
              <a:t>PHÂN TÍCH CHUỖI THỜI GIAN</a:t>
            </a:r>
          </a:p>
        </p:txBody>
      </p:sp>
      <p:sp>
        <p:nvSpPr>
          <p:cNvPr name="Freeform 12" id="12" descr="A graph with a line going up  Description automatically generated"/>
          <p:cNvSpPr/>
          <p:nvPr/>
        </p:nvSpPr>
        <p:spPr>
          <a:xfrm flipH="false" flipV="false" rot="0">
            <a:off x="11265693" y="2444650"/>
            <a:ext cx="5943600" cy="4153853"/>
          </a:xfrm>
          <a:custGeom>
            <a:avLst/>
            <a:gdLst/>
            <a:ahLst/>
            <a:cxnLst/>
            <a:rect r="r" b="b" t="t" l="l"/>
            <a:pathLst>
              <a:path h="4153853" w="5943600">
                <a:moveTo>
                  <a:pt x="0" y="0"/>
                </a:moveTo>
                <a:lnTo>
                  <a:pt x="5943600" y="0"/>
                </a:lnTo>
                <a:lnTo>
                  <a:pt x="5943600" y="4153853"/>
                </a:lnTo>
                <a:lnTo>
                  <a:pt x="0" y="4153853"/>
                </a:lnTo>
                <a:lnTo>
                  <a:pt x="0" y="0"/>
                </a:lnTo>
                <a:close/>
              </a:path>
            </a:pathLst>
          </a:custGeom>
          <a:blipFill>
            <a:blip r:embed="rId2"/>
            <a:stretch>
              <a:fillRect l="0" t="0" r="-14163" b="0"/>
            </a:stretch>
          </a:blipFill>
        </p:spPr>
      </p:sp>
      <p:grpSp>
        <p:nvGrpSpPr>
          <p:cNvPr name="Group 13" id="13"/>
          <p:cNvGrpSpPr/>
          <p:nvPr/>
        </p:nvGrpSpPr>
        <p:grpSpPr>
          <a:xfrm rot="0">
            <a:off x="11256168" y="6588976"/>
            <a:ext cx="5962650" cy="2830793"/>
            <a:chOff x="0" y="0"/>
            <a:chExt cx="7950200" cy="3774390"/>
          </a:xfrm>
        </p:grpSpPr>
        <p:sp>
          <p:nvSpPr>
            <p:cNvPr name="Freeform 14" id="14"/>
            <p:cNvSpPr/>
            <p:nvPr/>
          </p:nvSpPr>
          <p:spPr>
            <a:xfrm flipH="false" flipV="false" rot="0">
              <a:off x="0" y="0"/>
              <a:ext cx="7950200" cy="3774440"/>
            </a:xfrm>
            <a:custGeom>
              <a:avLst/>
              <a:gdLst/>
              <a:ahLst/>
              <a:cxnLst/>
              <a:rect r="r" b="b" t="t" l="l"/>
              <a:pathLst>
                <a:path h="3774440" w="7950200">
                  <a:moveTo>
                    <a:pt x="12700" y="0"/>
                  </a:moveTo>
                  <a:lnTo>
                    <a:pt x="7937500" y="0"/>
                  </a:lnTo>
                  <a:cubicBezTo>
                    <a:pt x="7944485" y="0"/>
                    <a:pt x="7950200" y="5715"/>
                    <a:pt x="7950200" y="12700"/>
                  </a:cubicBezTo>
                  <a:lnTo>
                    <a:pt x="7950200" y="3761740"/>
                  </a:lnTo>
                  <a:cubicBezTo>
                    <a:pt x="7950200" y="3768725"/>
                    <a:pt x="7944485" y="3774440"/>
                    <a:pt x="7937500" y="3774440"/>
                  </a:cubicBezTo>
                  <a:lnTo>
                    <a:pt x="12700" y="3774440"/>
                  </a:lnTo>
                  <a:cubicBezTo>
                    <a:pt x="5715" y="3774440"/>
                    <a:pt x="0" y="3768725"/>
                    <a:pt x="0" y="3761740"/>
                  </a:cubicBezTo>
                  <a:lnTo>
                    <a:pt x="0" y="12700"/>
                  </a:lnTo>
                  <a:cubicBezTo>
                    <a:pt x="0" y="5715"/>
                    <a:pt x="5715" y="0"/>
                    <a:pt x="12700" y="0"/>
                  </a:cubicBezTo>
                  <a:moveTo>
                    <a:pt x="12700" y="25400"/>
                  </a:moveTo>
                  <a:lnTo>
                    <a:pt x="12700" y="12700"/>
                  </a:lnTo>
                  <a:lnTo>
                    <a:pt x="25400" y="12700"/>
                  </a:lnTo>
                  <a:lnTo>
                    <a:pt x="25400" y="3761740"/>
                  </a:lnTo>
                  <a:lnTo>
                    <a:pt x="12700" y="3761740"/>
                  </a:lnTo>
                  <a:lnTo>
                    <a:pt x="12700" y="3749040"/>
                  </a:lnTo>
                  <a:lnTo>
                    <a:pt x="7937500" y="3749040"/>
                  </a:lnTo>
                  <a:lnTo>
                    <a:pt x="7937500" y="3761740"/>
                  </a:lnTo>
                  <a:lnTo>
                    <a:pt x="7924800" y="3761740"/>
                  </a:lnTo>
                  <a:lnTo>
                    <a:pt x="7924800" y="12700"/>
                  </a:lnTo>
                  <a:lnTo>
                    <a:pt x="7937500" y="12700"/>
                  </a:lnTo>
                  <a:lnTo>
                    <a:pt x="7937500" y="25400"/>
                  </a:lnTo>
                  <a:lnTo>
                    <a:pt x="12700" y="25400"/>
                  </a:lnTo>
                  <a:close/>
                </a:path>
              </a:pathLst>
            </a:custGeom>
            <a:solidFill>
              <a:srgbClr val="FFFFFF"/>
            </a:solidFill>
          </p:spPr>
        </p:sp>
      </p:grpSp>
      <p:sp>
        <p:nvSpPr>
          <p:cNvPr name="TextBox 15" id="15"/>
          <p:cNvSpPr txBox="true"/>
          <p:nvPr/>
        </p:nvSpPr>
        <p:spPr>
          <a:xfrm rot="0">
            <a:off x="11535912" y="6840239"/>
            <a:ext cx="5403163" cy="2318742"/>
          </a:xfrm>
          <a:prstGeom prst="rect">
            <a:avLst/>
          </a:prstGeom>
        </p:spPr>
        <p:txBody>
          <a:bodyPr anchor="t" rtlCol="false" tIns="0" lIns="0" bIns="0" rIns="0">
            <a:spAutoFit/>
          </a:bodyPr>
          <a:lstStyle/>
          <a:p>
            <a:pPr algn="just">
              <a:lnSpc>
                <a:spcPts val="2520"/>
              </a:lnSpc>
            </a:pPr>
            <a:r>
              <a:rPr lang="en-US" sz="2100">
                <a:solidFill>
                  <a:srgbClr val="000000"/>
                </a:solidFill>
                <a:latin typeface="Arimo"/>
                <a:ea typeface="Arimo"/>
                <a:cs typeface="Arimo"/>
                <a:sym typeface="Arimo"/>
              </a:rPr>
              <a:t>Xu hướng tăng trưởng của số lượng KH tham gia BHYT đã và đang diễn ra một cách tích cực. Đặc biệt, với sự gia tăng mạnh mẽ trong nhóm Độ tuổi Thanh niên và Trung niên, cùng với sự điều chỉnh hợp lý của chính phủ đối với nhóm người Cao tuổi, nhóm có thể kỳ vọng sự gia tăng mạnh về số lượng KH tham gia BHYT trong tương lai. </a:t>
            </a:r>
          </a:p>
        </p:txBody>
      </p:sp>
      <p:sp>
        <p:nvSpPr>
          <p:cNvPr name="Freeform 16" id="16"/>
          <p:cNvSpPr/>
          <p:nvPr/>
        </p:nvSpPr>
        <p:spPr>
          <a:xfrm flipH="false" flipV="false" rot="0">
            <a:off x="0" y="2444650"/>
            <a:ext cx="10779682" cy="6965594"/>
          </a:xfrm>
          <a:custGeom>
            <a:avLst/>
            <a:gdLst/>
            <a:ahLst/>
            <a:cxnLst/>
            <a:rect r="r" b="b" t="t" l="l"/>
            <a:pathLst>
              <a:path h="6965594" w="10779682">
                <a:moveTo>
                  <a:pt x="0" y="0"/>
                </a:moveTo>
                <a:lnTo>
                  <a:pt x="10779682" y="0"/>
                </a:lnTo>
                <a:lnTo>
                  <a:pt x="10779682" y="6965594"/>
                </a:lnTo>
                <a:lnTo>
                  <a:pt x="0" y="6965594"/>
                </a:lnTo>
                <a:lnTo>
                  <a:pt x="0" y="0"/>
                </a:lnTo>
                <a:close/>
              </a:path>
            </a:pathLst>
          </a:custGeom>
          <a:blipFill>
            <a:blip r:embed="rId3"/>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167678"/>
            <a:ext cx="6089904" cy="137160"/>
            <a:chOff x="0" y="0"/>
            <a:chExt cx="8119872" cy="182880"/>
          </a:xfrm>
        </p:grpSpPr>
        <p:sp>
          <p:nvSpPr>
            <p:cNvPr name="Freeform 3" id="3"/>
            <p:cNvSpPr/>
            <p:nvPr/>
          </p:nvSpPr>
          <p:spPr>
            <a:xfrm flipH="false" flipV="false" rot="0">
              <a:off x="0" y="0"/>
              <a:ext cx="8119872" cy="182880"/>
            </a:xfrm>
            <a:custGeom>
              <a:avLst/>
              <a:gdLst/>
              <a:ahLst/>
              <a:cxnLst/>
              <a:rect r="r" b="b" t="t" l="l"/>
              <a:pathLst>
                <a:path h="182880" w="8119872">
                  <a:moveTo>
                    <a:pt x="0" y="0"/>
                  </a:moveTo>
                  <a:lnTo>
                    <a:pt x="8119872" y="0"/>
                  </a:lnTo>
                  <a:lnTo>
                    <a:pt x="8119872" y="182880"/>
                  </a:lnTo>
                  <a:lnTo>
                    <a:pt x="0" y="182880"/>
                  </a:lnTo>
                  <a:close/>
                </a:path>
              </a:pathLst>
            </a:custGeom>
            <a:solidFill>
              <a:srgbClr val="87CEEA"/>
            </a:solidFill>
          </p:spPr>
        </p:sp>
      </p:grpSp>
      <p:grpSp>
        <p:nvGrpSpPr>
          <p:cNvPr name="Group 4" id="4"/>
          <p:cNvGrpSpPr/>
          <p:nvPr/>
        </p:nvGrpSpPr>
        <p:grpSpPr>
          <a:xfrm rot="0">
            <a:off x="6094476" y="10167678"/>
            <a:ext cx="6094476" cy="137160"/>
            <a:chOff x="0" y="0"/>
            <a:chExt cx="8125968" cy="182880"/>
          </a:xfrm>
        </p:grpSpPr>
        <p:sp>
          <p:nvSpPr>
            <p:cNvPr name="Freeform 5" id="5"/>
            <p:cNvSpPr/>
            <p:nvPr/>
          </p:nvSpPr>
          <p:spPr>
            <a:xfrm flipH="false" flipV="false" rot="0">
              <a:off x="0" y="0"/>
              <a:ext cx="8125968" cy="182880"/>
            </a:xfrm>
            <a:custGeom>
              <a:avLst/>
              <a:gdLst/>
              <a:ahLst/>
              <a:cxnLst/>
              <a:rect r="r" b="b" t="t" l="l"/>
              <a:pathLst>
                <a:path h="182880" w="8125968">
                  <a:moveTo>
                    <a:pt x="0" y="0"/>
                  </a:moveTo>
                  <a:lnTo>
                    <a:pt x="8125968" y="0"/>
                  </a:lnTo>
                  <a:lnTo>
                    <a:pt x="8125968" y="182880"/>
                  </a:lnTo>
                  <a:lnTo>
                    <a:pt x="0" y="182880"/>
                  </a:lnTo>
                  <a:close/>
                </a:path>
              </a:pathLst>
            </a:custGeom>
            <a:solidFill>
              <a:srgbClr val="5DB6DD"/>
            </a:solidFill>
          </p:spPr>
        </p:sp>
      </p:grpSp>
      <p:grpSp>
        <p:nvGrpSpPr>
          <p:cNvPr name="Group 6" id="6"/>
          <p:cNvGrpSpPr/>
          <p:nvPr/>
        </p:nvGrpSpPr>
        <p:grpSpPr>
          <a:xfrm rot="0">
            <a:off x="12188952" y="10167678"/>
            <a:ext cx="6099048" cy="137160"/>
            <a:chOff x="0" y="0"/>
            <a:chExt cx="8132064" cy="182880"/>
          </a:xfrm>
        </p:grpSpPr>
        <p:sp>
          <p:nvSpPr>
            <p:cNvPr name="Freeform 7" id="7"/>
            <p:cNvSpPr/>
            <p:nvPr/>
          </p:nvSpPr>
          <p:spPr>
            <a:xfrm flipH="false" flipV="false" rot="0">
              <a:off x="0" y="0"/>
              <a:ext cx="8132064" cy="182880"/>
            </a:xfrm>
            <a:custGeom>
              <a:avLst/>
              <a:gdLst/>
              <a:ahLst/>
              <a:cxnLst/>
              <a:rect r="r" b="b" t="t" l="l"/>
              <a:pathLst>
                <a:path h="182880" w="8132064">
                  <a:moveTo>
                    <a:pt x="0" y="0"/>
                  </a:moveTo>
                  <a:lnTo>
                    <a:pt x="8132064" y="0"/>
                  </a:lnTo>
                  <a:lnTo>
                    <a:pt x="8132064" y="182880"/>
                  </a:lnTo>
                  <a:lnTo>
                    <a:pt x="0" y="182880"/>
                  </a:lnTo>
                  <a:close/>
                </a:path>
              </a:pathLst>
            </a:custGeom>
            <a:solidFill>
              <a:srgbClr val="3190C6"/>
            </a:solidFill>
          </p:spPr>
        </p:sp>
      </p:grpSp>
      <p:grpSp>
        <p:nvGrpSpPr>
          <p:cNvPr name="Group 8" id="8"/>
          <p:cNvGrpSpPr/>
          <p:nvPr/>
        </p:nvGrpSpPr>
        <p:grpSpPr>
          <a:xfrm rot="0">
            <a:off x="1" y="0"/>
            <a:ext cx="18287998" cy="822960"/>
            <a:chOff x="0" y="0"/>
            <a:chExt cx="24383998" cy="1097280"/>
          </a:xfrm>
        </p:grpSpPr>
        <p:sp>
          <p:nvSpPr>
            <p:cNvPr name="Freeform 9" id="9"/>
            <p:cNvSpPr/>
            <p:nvPr/>
          </p:nvSpPr>
          <p:spPr>
            <a:xfrm flipH="false" flipV="false" rot="0">
              <a:off x="0" y="0"/>
              <a:ext cx="24384000" cy="1097280"/>
            </a:xfrm>
            <a:custGeom>
              <a:avLst/>
              <a:gdLst/>
              <a:ahLst/>
              <a:cxnLst/>
              <a:rect r="r" b="b" t="t" l="l"/>
              <a:pathLst>
                <a:path h="1097280" w="24384000">
                  <a:moveTo>
                    <a:pt x="0" y="0"/>
                  </a:moveTo>
                  <a:lnTo>
                    <a:pt x="24384000" y="0"/>
                  </a:lnTo>
                  <a:lnTo>
                    <a:pt x="24384000" y="1097280"/>
                  </a:lnTo>
                  <a:lnTo>
                    <a:pt x="0" y="1097280"/>
                  </a:lnTo>
                  <a:close/>
                </a:path>
              </a:pathLst>
            </a:custGeom>
            <a:solidFill>
              <a:srgbClr val="A4D7F4"/>
            </a:solidFill>
          </p:spPr>
        </p:sp>
      </p:grpSp>
      <p:sp>
        <p:nvSpPr>
          <p:cNvPr name="TextBox 10" id="10"/>
          <p:cNvSpPr txBox="true"/>
          <p:nvPr/>
        </p:nvSpPr>
        <p:spPr>
          <a:xfrm rot="0">
            <a:off x="5730975" y="154305"/>
            <a:ext cx="6826050" cy="583465"/>
          </a:xfrm>
          <a:prstGeom prst="rect">
            <a:avLst/>
          </a:prstGeom>
        </p:spPr>
        <p:txBody>
          <a:bodyPr anchor="t" rtlCol="false" tIns="0" lIns="0" bIns="0" rIns="0">
            <a:spAutoFit/>
          </a:bodyPr>
          <a:lstStyle/>
          <a:p>
            <a:pPr algn="ctr">
              <a:lnSpc>
                <a:spcPts val="3960"/>
              </a:lnSpc>
            </a:pPr>
            <a:r>
              <a:rPr lang="en-US" sz="3300">
                <a:solidFill>
                  <a:srgbClr val="FFFFFF"/>
                </a:solidFill>
                <a:latin typeface="Arimo"/>
                <a:ea typeface="Arimo"/>
                <a:cs typeface="Arimo"/>
                <a:sym typeface="Arimo"/>
              </a:rPr>
              <a:t>BIỂU DIỄN TRỰC QUAN</a:t>
            </a:r>
          </a:p>
        </p:txBody>
      </p:sp>
      <p:sp>
        <p:nvSpPr>
          <p:cNvPr name="TextBox 11" id="11"/>
          <p:cNvSpPr txBox="true"/>
          <p:nvPr/>
        </p:nvSpPr>
        <p:spPr>
          <a:xfrm rot="0">
            <a:off x="91440" y="1113723"/>
            <a:ext cx="18105120" cy="527775"/>
          </a:xfrm>
          <a:prstGeom prst="rect">
            <a:avLst/>
          </a:prstGeom>
        </p:spPr>
        <p:txBody>
          <a:bodyPr anchor="t" rtlCol="false" tIns="0" lIns="0" bIns="0" rIns="0">
            <a:spAutoFit/>
          </a:bodyPr>
          <a:lstStyle/>
          <a:p>
            <a:pPr algn="ctr">
              <a:lnSpc>
                <a:spcPts val="3600"/>
              </a:lnSpc>
            </a:pPr>
            <a:r>
              <a:rPr lang="en-US" sz="3000" u="sng">
                <a:solidFill>
                  <a:srgbClr val="000000"/>
                </a:solidFill>
                <a:latin typeface="Arimo"/>
                <a:ea typeface="Arimo"/>
                <a:cs typeface="Arimo"/>
                <a:sym typeface="Arimo"/>
              </a:rPr>
              <a:t>PHÂN TÍCH KHU VỰC/ MẬT ĐỘ</a:t>
            </a:r>
          </a:p>
        </p:txBody>
      </p:sp>
      <p:sp>
        <p:nvSpPr>
          <p:cNvPr name="Freeform 12" id="12"/>
          <p:cNvSpPr/>
          <p:nvPr/>
        </p:nvSpPr>
        <p:spPr>
          <a:xfrm flipH="false" flipV="false" rot="0">
            <a:off x="2734488" y="2279860"/>
            <a:ext cx="6172200" cy="3368878"/>
          </a:xfrm>
          <a:custGeom>
            <a:avLst/>
            <a:gdLst/>
            <a:ahLst/>
            <a:cxnLst/>
            <a:rect r="r" b="b" t="t" l="l"/>
            <a:pathLst>
              <a:path h="3368878" w="6172200">
                <a:moveTo>
                  <a:pt x="0" y="0"/>
                </a:moveTo>
                <a:lnTo>
                  <a:pt x="6172200" y="0"/>
                </a:lnTo>
                <a:lnTo>
                  <a:pt x="6172200" y="3368879"/>
                </a:lnTo>
                <a:lnTo>
                  <a:pt x="0" y="3368879"/>
                </a:lnTo>
                <a:lnTo>
                  <a:pt x="0" y="0"/>
                </a:lnTo>
                <a:close/>
              </a:path>
            </a:pathLst>
          </a:custGeom>
          <a:blipFill>
            <a:blip r:embed="rId2"/>
            <a:stretch>
              <a:fillRect l="0" t="0" r="0" b="0"/>
            </a:stretch>
          </a:blipFill>
        </p:spPr>
      </p:sp>
      <p:sp>
        <p:nvSpPr>
          <p:cNvPr name="Freeform 13" id="13"/>
          <p:cNvSpPr/>
          <p:nvPr/>
        </p:nvSpPr>
        <p:spPr>
          <a:xfrm flipH="false" flipV="false" rot="0">
            <a:off x="9376738" y="2253974"/>
            <a:ext cx="6172200" cy="3426300"/>
          </a:xfrm>
          <a:custGeom>
            <a:avLst/>
            <a:gdLst/>
            <a:ahLst/>
            <a:cxnLst/>
            <a:rect r="r" b="b" t="t" l="l"/>
            <a:pathLst>
              <a:path h="3426300" w="6172200">
                <a:moveTo>
                  <a:pt x="0" y="0"/>
                </a:moveTo>
                <a:lnTo>
                  <a:pt x="6172200" y="0"/>
                </a:lnTo>
                <a:lnTo>
                  <a:pt x="6172200" y="3426299"/>
                </a:lnTo>
                <a:lnTo>
                  <a:pt x="0" y="3426299"/>
                </a:lnTo>
                <a:lnTo>
                  <a:pt x="0" y="0"/>
                </a:lnTo>
                <a:close/>
              </a:path>
            </a:pathLst>
          </a:custGeom>
          <a:blipFill>
            <a:blip r:embed="rId3"/>
            <a:stretch>
              <a:fillRect l="0" t="0" r="0" b="0"/>
            </a:stretch>
          </a:blipFill>
        </p:spPr>
      </p:sp>
      <p:sp>
        <p:nvSpPr>
          <p:cNvPr name="Freeform 14" id="14"/>
          <p:cNvSpPr/>
          <p:nvPr/>
        </p:nvSpPr>
        <p:spPr>
          <a:xfrm flipH="false" flipV="false" rot="0">
            <a:off x="6398514" y="6247029"/>
            <a:ext cx="5486400" cy="3353895"/>
          </a:xfrm>
          <a:custGeom>
            <a:avLst/>
            <a:gdLst/>
            <a:ahLst/>
            <a:cxnLst/>
            <a:rect r="r" b="b" t="t" l="l"/>
            <a:pathLst>
              <a:path h="3353895" w="5486400">
                <a:moveTo>
                  <a:pt x="0" y="0"/>
                </a:moveTo>
                <a:lnTo>
                  <a:pt x="5486400" y="0"/>
                </a:lnTo>
                <a:lnTo>
                  <a:pt x="5486400" y="3353895"/>
                </a:lnTo>
                <a:lnTo>
                  <a:pt x="0" y="3353895"/>
                </a:lnTo>
                <a:lnTo>
                  <a:pt x="0" y="0"/>
                </a:lnTo>
                <a:close/>
              </a:path>
            </a:pathLst>
          </a:custGeom>
          <a:blipFill>
            <a:blip r:embed="rId4"/>
            <a:stretch>
              <a:fillRect l="0" t="0" r="0" b="0"/>
            </a:stretch>
          </a:blipFill>
        </p:spPr>
      </p:sp>
      <p:sp>
        <p:nvSpPr>
          <p:cNvPr name="Freeform 15" id="15"/>
          <p:cNvSpPr/>
          <p:nvPr/>
        </p:nvSpPr>
        <p:spPr>
          <a:xfrm flipH="false" flipV="false" rot="0">
            <a:off x="656002" y="6247029"/>
            <a:ext cx="5486400" cy="3313815"/>
          </a:xfrm>
          <a:custGeom>
            <a:avLst/>
            <a:gdLst/>
            <a:ahLst/>
            <a:cxnLst/>
            <a:rect r="r" b="b" t="t" l="l"/>
            <a:pathLst>
              <a:path h="3313815" w="5486400">
                <a:moveTo>
                  <a:pt x="0" y="0"/>
                </a:moveTo>
                <a:lnTo>
                  <a:pt x="5486400" y="0"/>
                </a:lnTo>
                <a:lnTo>
                  <a:pt x="5486400" y="3313815"/>
                </a:lnTo>
                <a:lnTo>
                  <a:pt x="0" y="3313815"/>
                </a:lnTo>
                <a:lnTo>
                  <a:pt x="0" y="0"/>
                </a:lnTo>
                <a:close/>
              </a:path>
            </a:pathLst>
          </a:custGeom>
          <a:blipFill>
            <a:blip r:embed="rId5"/>
            <a:stretch>
              <a:fillRect l="0" t="0" r="0" b="0"/>
            </a:stretch>
          </a:blipFill>
        </p:spPr>
      </p:sp>
      <p:sp>
        <p:nvSpPr>
          <p:cNvPr name="Freeform 16" id="16"/>
          <p:cNvSpPr/>
          <p:nvPr/>
        </p:nvSpPr>
        <p:spPr>
          <a:xfrm flipH="false" flipV="false" rot="0">
            <a:off x="12141026" y="6247029"/>
            <a:ext cx="5486400" cy="2891751"/>
          </a:xfrm>
          <a:custGeom>
            <a:avLst/>
            <a:gdLst/>
            <a:ahLst/>
            <a:cxnLst/>
            <a:rect r="r" b="b" t="t" l="l"/>
            <a:pathLst>
              <a:path h="2891751" w="5486400">
                <a:moveTo>
                  <a:pt x="0" y="0"/>
                </a:moveTo>
                <a:lnTo>
                  <a:pt x="5486400" y="0"/>
                </a:lnTo>
                <a:lnTo>
                  <a:pt x="5486400" y="2891751"/>
                </a:lnTo>
                <a:lnTo>
                  <a:pt x="0" y="2891751"/>
                </a:lnTo>
                <a:lnTo>
                  <a:pt x="0" y="0"/>
                </a:lnTo>
                <a:close/>
              </a:path>
            </a:pathLst>
          </a:custGeom>
          <a:blipFill>
            <a:blip r:embed="rId6"/>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167678"/>
            <a:ext cx="6089904" cy="137160"/>
            <a:chOff x="0" y="0"/>
            <a:chExt cx="8119872" cy="182880"/>
          </a:xfrm>
        </p:grpSpPr>
        <p:sp>
          <p:nvSpPr>
            <p:cNvPr name="Freeform 3" id="3"/>
            <p:cNvSpPr/>
            <p:nvPr/>
          </p:nvSpPr>
          <p:spPr>
            <a:xfrm flipH="false" flipV="false" rot="0">
              <a:off x="0" y="0"/>
              <a:ext cx="8119872" cy="182880"/>
            </a:xfrm>
            <a:custGeom>
              <a:avLst/>
              <a:gdLst/>
              <a:ahLst/>
              <a:cxnLst/>
              <a:rect r="r" b="b" t="t" l="l"/>
              <a:pathLst>
                <a:path h="182880" w="8119872">
                  <a:moveTo>
                    <a:pt x="0" y="0"/>
                  </a:moveTo>
                  <a:lnTo>
                    <a:pt x="8119872" y="0"/>
                  </a:lnTo>
                  <a:lnTo>
                    <a:pt x="8119872" y="182880"/>
                  </a:lnTo>
                  <a:lnTo>
                    <a:pt x="0" y="182880"/>
                  </a:lnTo>
                  <a:close/>
                </a:path>
              </a:pathLst>
            </a:custGeom>
            <a:solidFill>
              <a:srgbClr val="87CEEA"/>
            </a:solidFill>
          </p:spPr>
        </p:sp>
      </p:grpSp>
      <p:grpSp>
        <p:nvGrpSpPr>
          <p:cNvPr name="Group 4" id="4"/>
          <p:cNvGrpSpPr/>
          <p:nvPr/>
        </p:nvGrpSpPr>
        <p:grpSpPr>
          <a:xfrm rot="0">
            <a:off x="6094476" y="10167678"/>
            <a:ext cx="6094476" cy="137160"/>
            <a:chOff x="0" y="0"/>
            <a:chExt cx="8125968" cy="182880"/>
          </a:xfrm>
        </p:grpSpPr>
        <p:sp>
          <p:nvSpPr>
            <p:cNvPr name="Freeform 5" id="5"/>
            <p:cNvSpPr/>
            <p:nvPr/>
          </p:nvSpPr>
          <p:spPr>
            <a:xfrm flipH="false" flipV="false" rot="0">
              <a:off x="0" y="0"/>
              <a:ext cx="8125968" cy="182880"/>
            </a:xfrm>
            <a:custGeom>
              <a:avLst/>
              <a:gdLst/>
              <a:ahLst/>
              <a:cxnLst/>
              <a:rect r="r" b="b" t="t" l="l"/>
              <a:pathLst>
                <a:path h="182880" w="8125968">
                  <a:moveTo>
                    <a:pt x="0" y="0"/>
                  </a:moveTo>
                  <a:lnTo>
                    <a:pt x="8125968" y="0"/>
                  </a:lnTo>
                  <a:lnTo>
                    <a:pt x="8125968" y="182880"/>
                  </a:lnTo>
                  <a:lnTo>
                    <a:pt x="0" y="182880"/>
                  </a:lnTo>
                  <a:close/>
                </a:path>
              </a:pathLst>
            </a:custGeom>
            <a:solidFill>
              <a:srgbClr val="5DB6DD"/>
            </a:solidFill>
          </p:spPr>
        </p:sp>
      </p:grpSp>
      <p:grpSp>
        <p:nvGrpSpPr>
          <p:cNvPr name="Group 6" id="6"/>
          <p:cNvGrpSpPr/>
          <p:nvPr/>
        </p:nvGrpSpPr>
        <p:grpSpPr>
          <a:xfrm rot="0">
            <a:off x="12188952" y="10167678"/>
            <a:ext cx="6099048" cy="137160"/>
            <a:chOff x="0" y="0"/>
            <a:chExt cx="8132064" cy="182880"/>
          </a:xfrm>
        </p:grpSpPr>
        <p:sp>
          <p:nvSpPr>
            <p:cNvPr name="Freeform 7" id="7"/>
            <p:cNvSpPr/>
            <p:nvPr/>
          </p:nvSpPr>
          <p:spPr>
            <a:xfrm flipH="false" flipV="false" rot="0">
              <a:off x="0" y="0"/>
              <a:ext cx="8132064" cy="182880"/>
            </a:xfrm>
            <a:custGeom>
              <a:avLst/>
              <a:gdLst/>
              <a:ahLst/>
              <a:cxnLst/>
              <a:rect r="r" b="b" t="t" l="l"/>
              <a:pathLst>
                <a:path h="182880" w="8132064">
                  <a:moveTo>
                    <a:pt x="0" y="0"/>
                  </a:moveTo>
                  <a:lnTo>
                    <a:pt x="8132064" y="0"/>
                  </a:lnTo>
                  <a:lnTo>
                    <a:pt x="8132064" y="182880"/>
                  </a:lnTo>
                  <a:lnTo>
                    <a:pt x="0" y="182880"/>
                  </a:lnTo>
                  <a:close/>
                </a:path>
              </a:pathLst>
            </a:custGeom>
            <a:solidFill>
              <a:srgbClr val="3190C6"/>
            </a:solidFill>
          </p:spPr>
        </p:sp>
      </p:grpSp>
      <p:grpSp>
        <p:nvGrpSpPr>
          <p:cNvPr name="Group 8" id="8"/>
          <p:cNvGrpSpPr/>
          <p:nvPr/>
        </p:nvGrpSpPr>
        <p:grpSpPr>
          <a:xfrm rot="0">
            <a:off x="1" y="0"/>
            <a:ext cx="18287998" cy="822960"/>
            <a:chOff x="0" y="0"/>
            <a:chExt cx="24383998" cy="1097280"/>
          </a:xfrm>
        </p:grpSpPr>
        <p:sp>
          <p:nvSpPr>
            <p:cNvPr name="Freeform 9" id="9"/>
            <p:cNvSpPr/>
            <p:nvPr/>
          </p:nvSpPr>
          <p:spPr>
            <a:xfrm flipH="false" flipV="false" rot="0">
              <a:off x="0" y="0"/>
              <a:ext cx="24384000" cy="1097280"/>
            </a:xfrm>
            <a:custGeom>
              <a:avLst/>
              <a:gdLst/>
              <a:ahLst/>
              <a:cxnLst/>
              <a:rect r="r" b="b" t="t" l="l"/>
              <a:pathLst>
                <a:path h="1097280" w="24384000">
                  <a:moveTo>
                    <a:pt x="0" y="0"/>
                  </a:moveTo>
                  <a:lnTo>
                    <a:pt x="24384000" y="0"/>
                  </a:lnTo>
                  <a:lnTo>
                    <a:pt x="24384000" y="1097280"/>
                  </a:lnTo>
                  <a:lnTo>
                    <a:pt x="0" y="1097280"/>
                  </a:lnTo>
                  <a:close/>
                </a:path>
              </a:pathLst>
            </a:custGeom>
            <a:solidFill>
              <a:srgbClr val="A4D7F4"/>
            </a:solidFill>
          </p:spPr>
        </p:sp>
      </p:grpSp>
      <p:sp>
        <p:nvSpPr>
          <p:cNvPr name="TextBox 10" id="10"/>
          <p:cNvSpPr txBox="true"/>
          <p:nvPr/>
        </p:nvSpPr>
        <p:spPr>
          <a:xfrm rot="0">
            <a:off x="5730975" y="154305"/>
            <a:ext cx="6826050" cy="583465"/>
          </a:xfrm>
          <a:prstGeom prst="rect">
            <a:avLst/>
          </a:prstGeom>
        </p:spPr>
        <p:txBody>
          <a:bodyPr anchor="t" rtlCol="false" tIns="0" lIns="0" bIns="0" rIns="0">
            <a:spAutoFit/>
          </a:bodyPr>
          <a:lstStyle/>
          <a:p>
            <a:pPr algn="ctr">
              <a:lnSpc>
                <a:spcPts val="3960"/>
              </a:lnSpc>
            </a:pPr>
            <a:r>
              <a:rPr lang="en-US" sz="3300">
                <a:solidFill>
                  <a:srgbClr val="FFFFFF"/>
                </a:solidFill>
                <a:latin typeface="Arimo"/>
                <a:ea typeface="Arimo"/>
                <a:cs typeface="Arimo"/>
                <a:sym typeface="Arimo"/>
              </a:rPr>
              <a:t>BIỂU DIỄN TRỰC QUAN</a:t>
            </a:r>
          </a:p>
        </p:txBody>
      </p:sp>
      <p:sp>
        <p:nvSpPr>
          <p:cNvPr name="TextBox 11" id="11"/>
          <p:cNvSpPr txBox="true"/>
          <p:nvPr/>
        </p:nvSpPr>
        <p:spPr>
          <a:xfrm rot="0">
            <a:off x="91440" y="1113723"/>
            <a:ext cx="18105120" cy="527775"/>
          </a:xfrm>
          <a:prstGeom prst="rect">
            <a:avLst/>
          </a:prstGeom>
        </p:spPr>
        <p:txBody>
          <a:bodyPr anchor="t" rtlCol="false" tIns="0" lIns="0" bIns="0" rIns="0">
            <a:spAutoFit/>
          </a:bodyPr>
          <a:lstStyle/>
          <a:p>
            <a:pPr algn="ctr">
              <a:lnSpc>
                <a:spcPts val="3600"/>
              </a:lnSpc>
            </a:pPr>
            <a:r>
              <a:rPr lang="en-US" sz="3000" u="sng">
                <a:solidFill>
                  <a:srgbClr val="000000"/>
                </a:solidFill>
                <a:latin typeface="Arimo"/>
                <a:ea typeface="Arimo"/>
                <a:cs typeface="Arimo"/>
                <a:sym typeface="Arimo"/>
              </a:rPr>
              <a:t>PHÂN TÍCH KHU VỰC/ MẬT ĐỘ</a:t>
            </a:r>
          </a:p>
        </p:txBody>
      </p:sp>
      <p:sp>
        <p:nvSpPr>
          <p:cNvPr name="Freeform 12" id="12"/>
          <p:cNvSpPr/>
          <p:nvPr/>
        </p:nvSpPr>
        <p:spPr>
          <a:xfrm flipH="false" flipV="false" rot="0">
            <a:off x="6089904" y="2029455"/>
            <a:ext cx="5897880" cy="7570006"/>
          </a:xfrm>
          <a:custGeom>
            <a:avLst/>
            <a:gdLst/>
            <a:ahLst/>
            <a:cxnLst/>
            <a:rect r="r" b="b" t="t" l="l"/>
            <a:pathLst>
              <a:path h="7570006" w="5897880">
                <a:moveTo>
                  <a:pt x="0" y="0"/>
                </a:moveTo>
                <a:lnTo>
                  <a:pt x="5897880" y="0"/>
                </a:lnTo>
                <a:lnTo>
                  <a:pt x="5897880" y="7570007"/>
                </a:lnTo>
                <a:lnTo>
                  <a:pt x="0" y="7570007"/>
                </a:lnTo>
                <a:lnTo>
                  <a:pt x="0" y="0"/>
                </a:lnTo>
                <a:close/>
              </a:path>
            </a:pathLst>
          </a:custGeom>
          <a:blipFill>
            <a:blip r:embed="rId2"/>
            <a:stretch>
              <a:fillRect l="0" t="0" r="0" b="0"/>
            </a:stretch>
          </a:blipFill>
        </p:spPr>
      </p:sp>
      <p:sp>
        <p:nvSpPr>
          <p:cNvPr name="Freeform 13" id="13"/>
          <p:cNvSpPr/>
          <p:nvPr/>
        </p:nvSpPr>
        <p:spPr>
          <a:xfrm flipH="false" flipV="false" rot="0">
            <a:off x="364098" y="5842506"/>
            <a:ext cx="5486400" cy="4167633"/>
          </a:xfrm>
          <a:custGeom>
            <a:avLst/>
            <a:gdLst/>
            <a:ahLst/>
            <a:cxnLst/>
            <a:rect r="r" b="b" t="t" l="l"/>
            <a:pathLst>
              <a:path h="4167633" w="5486400">
                <a:moveTo>
                  <a:pt x="0" y="0"/>
                </a:moveTo>
                <a:lnTo>
                  <a:pt x="5486400" y="0"/>
                </a:lnTo>
                <a:lnTo>
                  <a:pt x="5486400" y="4167633"/>
                </a:lnTo>
                <a:lnTo>
                  <a:pt x="0" y="4167633"/>
                </a:lnTo>
                <a:lnTo>
                  <a:pt x="0" y="0"/>
                </a:lnTo>
                <a:close/>
              </a:path>
            </a:pathLst>
          </a:custGeom>
          <a:blipFill>
            <a:blip r:embed="rId3"/>
            <a:stretch>
              <a:fillRect l="0" t="0" r="0" b="0"/>
            </a:stretch>
          </a:blipFill>
        </p:spPr>
      </p:sp>
      <p:sp>
        <p:nvSpPr>
          <p:cNvPr name="Freeform 14" id="14"/>
          <p:cNvSpPr/>
          <p:nvPr/>
        </p:nvSpPr>
        <p:spPr>
          <a:xfrm flipH="false" flipV="false" rot="0">
            <a:off x="364098" y="1618776"/>
            <a:ext cx="5486400" cy="4066191"/>
          </a:xfrm>
          <a:custGeom>
            <a:avLst/>
            <a:gdLst/>
            <a:ahLst/>
            <a:cxnLst/>
            <a:rect r="r" b="b" t="t" l="l"/>
            <a:pathLst>
              <a:path h="4066191" w="5486400">
                <a:moveTo>
                  <a:pt x="0" y="0"/>
                </a:moveTo>
                <a:lnTo>
                  <a:pt x="5486400" y="0"/>
                </a:lnTo>
                <a:lnTo>
                  <a:pt x="5486400" y="4066191"/>
                </a:lnTo>
                <a:lnTo>
                  <a:pt x="0" y="4066191"/>
                </a:lnTo>
                <a:lnTo>
                  <a:pt x="0" y="0"/>
                </a:lnTo>
                <a:close/>
              </a:path>
            </a:pathLst>
          </a:custGeom>
          <a:blipFill>
            <a:blip r:embed="rId4"/>
            <a:stretch>
              <a:fillRect l="0" t="0" r="0" b="0"/>
            </a:stretch>
          </a:blipFill>
        </p:spPr>
      </p:sp>
      <p:sp>
        <p:nvSpPr>
          <p:cNvPr name="TextBox 15" id="15"/>
          <p:cNvSpPr txBox="true"/>
          <p:nvPr/>
        </p:nvSpPr>
        <p:spPr>
          <a:xfrm rot="0">
            <a:off x="12565706" y="2550585"/>
            <a:ext cx="5027163" cy="6039380"/>
          </a:xfrm>
          <a:prstGeom prst="rect">
            <a:avLst/>
          </a:prstGeom>
        </p:spPr>
        <p:txBody>
          <a:bodyPr anchor="t" rtlCol="false" tIns="0" lIns="0" bIns="0" rIns="0">
            <a:spAutoFit/>
          </a:bodyPr>
          <a:lstStyle/>
          <a:p>
            <a:pPr algn="just">
              <a:lnSpc>
                <a:spcPts val="2696"/>
              </a:lnSpc>
            </a:pPr>
            <a:r>
              <a:rPr lang="en-US" sz="2100">
                <a:solidFill>
                  <a:srgbClr val="000000"/>
                </a:solidFill>
                <a:latin typeface="Arimo"/>
                <a:ea typeface="Arimo"/>
                <a:cs typeface="Arimo"/>
                <a:sym typeface="Arimo"/>
              </a:rPr>
              <a:t>Mật độ dân số ảnh hưởng đến khả năng tiếp cận và chi phí bảo hiểm ở Hoa Kỳ. Các khu vực có mật độ dân số cao thường có nhiều lựa chọn bảo hiểm hơn và chi phí thấp hơn so với các khu vực có mật độ dân số thấp.</a:t>
            </a:r>
          </a:p>
          <a:p>
            <a:pPr algn="just">
              <a:lnSpc>
                <a:spcPts val="1050"/>
              </a:lnSpc>
            </a:pPr>
          </a:p>
          <a:p>
            <a:pPr algn="just">
              <a:lnSpc>
                <a:spcPts val="2696"/>
              </a:lnSpc>
            </a:pPr>
            <a:r>
              <a:rPr lang="en-US" sz="2100">
                <a:solidFill>
                  <a:srgbClr val="000000"/>
                </a:solidFill>
                <a:latin typeface="Arimo"/>
                <a:ea typeface="Arimo"/>
                <a:cs typeface="Arimo"/>
                <a:sym typeface="Arimo"/>
              </a:rPr>
              <a:t>Các khu vực có mật độ dân số cao thường có nhiều lựa chọn bảo hiểm hơn. Điều này là do các khu vực này có nhiều người mua bảo hiểm tiềm năng, điều này khiến các công ty bảo hiểm có động lực cung cấp nhiều lựa chọn hơn.</a:t>
            </a:r>
          </a:p>
          <a:p>
            <a:pPr algn="just">
              <a:lnSpc>
                <a:spcPts val="1050"/>
              </a:lnSpc>
            </a:pPr>
          </a:p>
          <a:p>
            <a:pPr algn="l">
              <a:lnSpc>
                <a:spcPts val="2520"/>
              </a:lnSpc>
            </a:pPr>
            <a:r>
              <a:rPr lang="en-US" sz="2100">
                <a:solidFill>
                  <a:srgbClr val="000000"/>
                </a:solidFill>
                <a:latin typeface="Arimo"/>
                <a:ea typeface="Arimo"/>
                <a:cs typeface="Arimo"/>
                <a:sym typeface="Arimo"/>
              </a:rPr>
              <a:t>Ngoài ra, các khu vực có mật độ dân số cao thường có nhiều nguồn lực hơn để hỗ trợ những người không có bảo hiểm. Điều này có thể bao gồm các chương trình Medicaid và Medicare, cũng như các chương trình trợ cấp của tiểu bang và địa phương</a:t>
            </a:r>
          </a:p>
        </p:txBody>
      </p:sp>
      <p:grpSp>
        <p:nvGrpSpPr>
          <p:cNvPr name="Group 16" id="16"/>
          <p:cNvGrpSpPr/>
          <p:nvPr/>
        </p:nvGrpSpPr>
        <p:grpSpPr>
          <a:xfrm rot="0">
            <a:off x="12217665" y="2047638"/>
            <a:ext cx="5723244" cy="7064324"/>
            <a:chOff x="0" y="0"/>
            <a:chExt cx="7630992" cy="9419098"/>
          </a:xfrm>
        </p:grpSpPr>
        <p:sp>
          <p:nvSpPr>
            <p:cNvPr name="Freeform 17" id="17"/>
            <p:cNvSpPr/>
            <p:nvPr/>
          </p:nvSpPr>
          <p:spPr>
            <a:xfrm flipH="false" flipV="false" rot="0">
              <a:off x="0" y="0"/>
              <a:ext cx="7631049" cy="9419082"/>
            </a:xfrm>
            <a:custGeom>
              <a:avLst/>
              <a:gdLst/>
              <a:ahLst/>
              <a:cxnLst/>
              <a:rect r="r" b="b" t="t" l="l"/>
              <a:pathLst>
                <a:path h="9419082" w="7631049">
                  <a:moveTo>
                    <a:pt x="12700" y="0"/>
                  </a:moveTo>
                  <a:lnTo>
                    <a:pt x="7618349" y="0"/>
                  </a:lnTo>
                  <a:cubicBezTo>
                    <a:pt x="7625334" y="0"/>
                    <a:pt x="7631049" y="5715"/>
                    <a:pt x="7631049" y="12700"/>
                  </a:cubicBezTo>
                  <a:lnTo>
                    <a:pt x="7631049" y="9406382"/>
                  </a:lnTo>
                  <a:cubicBezTo>
                    <a:pt x="7631049" y="9413367"/>
                    <a:pt x="7625334" y="9419082"/>
                    <a:pt x="7618349" y="9419082"/>
                  </a:cubicBezTo>
                  <a:lnTo>
                    <a:pt x="12700" y="9419082"/>
                  </a:lnTo>
                  <a:cubicBezTo>
                    <a:pt x="5715" y="9419082"/>
                    <a:pt x="0" y="9413367"/>
                    <a:pt x="0" y="9406382"/>
                  </a:cubicBezTo>
                  <a:lnTo>
                    <a:pt x="0" y="12700"/>
                  </a:lnTo>
                  <a:cubicBezTo>
                    <a:pt x="0" y="5715"/>
                    <a:pt x="5715" y="0"/>
                    <a:pt x="12700" y="0"/>
                  </a:cubicBezTo>
                  <a:moveTo>
                    <a:pt x="12700" y="25400"/>
                  </a:moveTo>
                  <a:lnTo>
                    <a:pt x="12700" y="12700"/>
                  </a:lnTo>
                  <a:lnTo>
                    <a:pt x="25400" y="12700"/>
                  </a:lnTo>
                  <a:lnTo>
                    <a:pt x="25400" y="9406382"/>
                  </a:lnTo>
                  <a:lnTo>
                    <a:pt x="12700" y="9406382"/>
                  </a:lnTo>
                  <a:lnTo>
                    <a:pt x="12700" y="9393682"/>
                  </a:lnTo>
                  <a:lnTo>
                    <a:pt x="7618349" y="9393682"/>
                  </a:lnTo>
                  <a:lnTo>
                    <a:pt x="7618349" y="9406382"/>
                  </a:lnTo>
                  <a:lnTo>
                    <a:pt x="7605649" y="9406382"/>
                  </a:lnTo>
                  <a:lnTo>
                    <a:pt x="7605649" y="12700"/>
                  </a:lnTo>
                  <a:lnTo>
                    <a:pt x="7618349" y="12700"/>
                  </a:lnTo>
                  <a:lnTo>
                    <a:pt x="7618349" y="25400"/>
                  </a:lnTo>
                  <a:lnTo>
                    <a:pt x="12700" y="25400"/>
                  </a:lnTo>
                  <a:close/>
                </a:path>
              </a:pathLst>
            </a:custGeom>
            <a:solidFill>
              <a:srgbClr val="FFFFFF"/>
            </a:solidFill>
          </p:spPr>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167678"/>
            <a:ext cx="6089904" cy="137160"/>
            <a:chOff x="0" y="0"/>
            <a:chExt cx="8119872" cy="182880"/>
          </a:xfrm>
        </p:grpSpPr>
        <p:sp>
          <p:nvSpPr>
            <p:cNvPr name="Freeform 3" id="3"/>
            <p:cNvSpPr/>
            <p:nvPr/>
          </p:nvSpPr>
          <p:spPr>
            <a:xfrm flipH="false" flipV="false" rot="0">
              <a:off x="0" y="0"/>
              <a:ext cx="8119872" cy="182880"/>
            </a:xfrm>
            <a:custGeom>
              <a:avLst/>
              <a:gdLst/>
              <a:ahLst/>
              <a:cxnLst/>
              <a:rect r="r" b="b" t="t" l="l"/>
              <a:pathLst>
                <a:path h="182880" w="8119872">
                  <a:moveTo>
                    <a:pt x="0" y="0"/>
                  </a:moveTo>
                  <a:lnTo>
                    <a:pt x="8119872" y="0"/>
                  </a:lnTo>
                  <a:lnTo>
                    <a:pt x="8119872" y="182880"/>
                  </a:lnTo>
                  <a:lnTo>
                    <a:pt x="0" y="182880"/>
                  </a:lnTo>
                  <a:close/>
                </a:path>
              </a:pathLst>
            </a:custGeom>
            <a:solidFill>
              <a:srgbClr val="87CEEA"/>
            </a:solidFill>
          </p:spPr>
        </p:sp>
      </p:grpSp>
      <p:grpSp>
        <p:nvGrpSpPr>
          <p:cNvPr name="Group 4" id="4"/>
          <p:cNvGrpSpPr/>
          <p:nvPr/>
        </p:nvGrpSpPr>
        <p:grpSpPr>
          <a:xfrm rot="0">
            <a:off x="6094476" y="10167678"/>
            <a:ext cx="6094476" cy="137160"/>
            <a:chOff x="0" y="0"/>
            <a:chExt cx="8125968" cy="182880"/>
          </a:xfrm>
        </p:grpSpPr>
        <p:sp>
          <p:nvSpPr>
            <p:cNvPr name="Freeform 5" id="5"/>
            <p:cNvSpPr/>
            <p:nvPr/>
          </p:nvSpPr>
          <p:spPr>
            <a:xfrm flipH="false" flipV="false" rot="0">
              <a:off x="0" y="0"/>
              <a:ext cx="8125968" cy="182880"/>
            </a:xfrm>
            <a:custGeom>
              <a:avLst/>
              <a:gdLst/>
              <a:ahLst/>
              <a:cxnLst/>
              <a:rect r="r" b="b" t="t" l="l"/>
              <a:pathLst>
                <a:path h="182880" w="8125968">
                  <a:moveTo>
                    <a:pt x="0" y="0"/>
                  </a:moveTo>
                  <a:lnTo>
                    <a:pt x="8125968" y="0"/>
                  </a:lnTo>
                  <a:lnTo>
                    <a:pt x="8125968" y="182880"/>
                  </a:lnTo>
                  <a:lnTo>
                    <a:pt x="0" y="182880"/>
                  </a:lnTo>
                  <a:close/>
                </a:path>
              </a:pathLst>
            </a:custGeom>
            <a:solidFill>
              <a:srgbClr val="5DB6DD"/>
            </a:solidFill>
          </p:spPr>
        </p:sp>
      </p:grpSp>
      <p:grpSp>
        <p:nvGrpSpPr>
          <p:cNvPr name="Group 6" id="6"/>
          <p:cNvGrpSpPr/>
          <p:nvPr/>
        </p:nvGrpSpPr>
        <p:grpSpPr>
          <a:xfrm rot="0">
            <a:off x="12188952" y="10167678"/>
            <a:ext cx="6099048" cy="137160"/>
            <a:chOff x="0" y="0"/>
            <a:chExt cx="8132064" cy="182880"/>
          </a:xfrm>
        </p:grpSpPr>
        <p:sp>
          <p:nvSpPr>
            <p:cNvPr name="Freeform 7" id="7"/>
            <p:cNvSpPr/>
            <p:nvPr/>
          </p:nvSpPr>
          <p:spPr>
            <a:xfrm flipH="false" flipV="false" rot="0">
              <a:off x="0" y="0"/>
              <a:ext cx="8132064" cy="182880"/>
            </a:xfrm>
            <a:custGeom>
              <a:avLst/>
              <a:gdLst/>
              <a:ahLst/>
              <a:cxnLst/>
              <a:rect r="r" b="b" t="t" l="l"/>
              <a:pathLst>
                <a:path h="182880" w="8132064">
                  <a:moveTo>
                    <a:pt x="0" y="0"/>
                  </a:moveTo>
                  <a:lnTo>
                    <a:pt x="8132064" y="0"/>
                  </a:lnTo>
                  <a:lnTo>
                    <a:pt x="8132064" y="182880"/>
                  </a:lnTo>
                  <a:lnTo>
                    <a:pt x="0" y="182880"/>
                  </a:lnTo>
                  <a:close/>
                </a:path>
              </a:pathLst>
            </a:custGeom>
            <a:solidFill>
              <a:srgbClr val="3190C6"/>
            </a:solidFill>
          </p:spPr>
        </p:sp>
      </p:grpSp>
      <p:grpSp>
        <p:nvGrpSpPr>
          <p:cNvPr name="Group 8" id="8"/>
          <p:cNvGrpSpPr/>
          <p:nvPr/>
        </p:nvGrpSpPr>
        <p:grpSpPr>
          <a:xfrm rot="0">
            <a:off x="1" y="0"/>
            <a:ext cx="18287998" cy="822960"/>
            <a:chOff x="0" y="0"/>
            <a:chExt cx="24383998" cy="1097280"/>
          </a:xfrm>
        </p:grpSpPr>
        <p:sp>
          <p:nvSpPr>
            <p:cNvPr name="Freeform 9" id="9"/>
            <p:cNvSpPr/>
            <p:nvPr/>
          </p:nvSpPr>
          <p:spPr>
            <a:xfrm flipH="false" flipV="false" rot="0">
              <a:off x="0" y="0"/>
              <a:ext cx="24384000" cy="1097280"/>
            </a:xfrm>
            <a:custGeom>
              <a:avLst/>
              <a:gdLst/>
              <a:ahLst/>
              <a:cxnLst/>
              <a:rect r="r" b="b" t="t" l="l"/>
              <a:pathLst>
                <a:path h="1097280" w="24384000">
                  <a:moveTo>
                    <a:pt x="0" y="0"/>
                  </a:moveTo>
                  <a:lnTo>
                    <a:pt x="24384000" y="0"/>
                  </a:lnTo>
                  <a:lnTo>
                    <a:pt x="24384000" y="1097280"/>
                  </a:lnTo>
                  <a:lnTo>
                    <a:pt x="0" y="1097280"/>
                  </a:lnTo>
                  <a:close/>
                </a:path>
              </a:pathLst>
            </a:custGeom>
            <a:solidFill>
              <a:srgbClr val="A4D7F4"/>
            </a:solidFill>
          </p:spPr>
        </p:sp>
      </p:grpSp>
      <p:sp>
        <p:nvSpPr>
          <p:cNvPr name="TextBox 10" id="10"/>
          <p:cNvSpPr txBox="true"/>
          <p:nvPr/>
        </p:nvSpPr>
        <p:spPr>
          <a:xfrm rot="0">
            <a:off x="5730975" y="154305"/>
            <a:ext cx="6826050" cy="583465"/>
          </a:xfrm>
          <a:prstGeom prst="rect">
            <a:avLst/>
          </a:prstGeom>
        </p:spPr>
        <p:txBody>
          <a:bodyPr anchor="t" rtlCol="false" tIns="0" lIns="0" bIns="0" rIns="0">
            <a:spAutoFit/>
          </a:bodyPr>
          <a:lstStyle/>
          <a:p>
            <a:pPr algn="ctr">
              <a:lnSpc>
                <a:spcPts val="3960"/>
              </a:lnSpc>
            </a:pPr>
            <a:r>
              <a:rPr lang="en-US" sz="3300">
                <a:solidFill>
                  <a:srgbClr val="FFFFFF"/>
                </a:solidFill>
                <a:latin typeface="Arimo"/>
                <a:ea typeface="Arimo"/>
                <a:cs typeface="Arimo"/>
                <a:sym typeface="Arimo"/>
              </a:rPr>
              <a:t>BIỂU DIỄN TRỰC QUAN</a:t>
            </a:r>
          </a:p>
        </p:txBody>
      </p:sp>
      <p:sp>
        <p:nvSpPr>
          <p:cNvPr name="TextBox 11" id="11"/>
          <p:cNvSpPr txBox="true"/>
          <p:nvPr/>
        </p:nvSpPr>
        <p:spPr>
          <a:xfrm rot="0">
            <a:off x="91440" y="1113723"/>
            <a:ext cx="18105120" cy="527775"/>
          </a:xfrm>
          <a:prstGeom prst="rect">
            <a:avLst/>
          </a:prstGeom>
        </p:spPr>
        <p:txBody>
          <a:bodyPr anchor="t" rtlCol="false" tIns="0" lIns="0" bIns="0" rIns="0">
            <a:spAutoFit/>
          </a:bodyPr>
          <a:lstStyle/>
          <a:p>
            <a:pPr algn="ctr">
              <a:lnSpc>
                <a:spcPts val="3600"/>
              </a:lnSpc>
            </a:pPr>
            <a:r>
              <a:rPr lang="en-US" sz="3000" u="sng">
                <a:solidFill>
                  <a:srgbClr val="000000"/>
                </a:solidFill>
                <a:latin typeface="Arimo"/>
                <a:ea typeface="Arimo"/>
                <a:cs typeface="Arimo"/>
                <a:sym typeface="Arimo"/>
              </a:rPr>
              <a:t>PHÂN TÍCH SỨC KHỎE &amp; GIA ĐÌNH</a:t>
            </a:r>
          </a:p>
        </p:txBody>
      </p:sp>
      <p:sp>
        <p:nvSpPr>
          <p:cNvPr name="Freeform 12" id="12"/>
          <p:cNvSpPr/>
          <p:nvPr/>
        </p:nvSpPr>
        <p:spPr>
          <a:xfrm flipH="false" flipV="false" rot="0">
            <a:off x="1561438" y="2389376"/>
            <a:ext cx="9056929" cy="2308228"/>
          </a:xfrm>
          <a:custGeom>
            <a:avLst/>
            <a:gdLst/>
            <a:ahLst/>
            <a:cxnLst/>
            <a:rect r="r" b="b" t="t" l="l"/>
            <a:pathLst>
              <a:path h="2308228" w="9056929">
                <a:moveTo>
                  <a:pt x="0" y="0"/>
                </a:moveTo>
                <a:lnTo>
                  <a:pt x="9056930" y="0"/>
                </a:lnTo>
                <a:lnTo>
                  <a:pt x="9056930" y="2308228"/>
                </a:lnTo>
                <a:lnTo>
                  <a:pt x="0" y="2308228"/>
                </a:lnTo>
                <a:lnTo>
                  <a:pt x="0" y="0"/>
                </a:lnTo>
                <a:close/>
              </a:path>
            </a:pathLst>
          </a:custGeom>
          <a:blipFill>
            <a:blip r:embed="rId2"/>
            <a:stretch>
              <a:fillRect l="0" t="-8" r="0" b="-8"/>
            </a:stretch>
          </a:blipFill>
        </p:spPr>
      </p:sp>
      <p:sp>
        <p:nvSpPr>
          <p:cNvPr name="Freeform 13" id="13" descr="A chart of different colored dots  Description automatically generated"/>
          <p:cNvSpPr/>
          <p:nvPr/>
        </p:nvSpPr>
        <p:spPr>
          <a:xfrm flipH="false" flipV="false" rot="0">
            <a:off x="356559" y="5979369"/>
            <a:ext cx="5938838" cy="3486150"/>
          </a:xfrm>
          <a:custGeom>
            <a:avLst/>
            <a:gdLst/>
            <a:ahLst/>
            <a:cxnLst/>
            <a:rect r="r" b="b" t="t" l="l"/>
            <a:pathLst>
              <a:path h="3486150" w="5938838">
                <a:moveTo>
                  <a:pt x="0" y="0"/>
                </a:moveTo>
                <a:lnTo>
                  <a:pt x="5938837" y="0"/>
                </a:lnTo>
                <a:lnTo>
                  <a:pt x="5938837" y="3486150"/>
                </a:lnTo>
                <a:lnTo>
                  <a:pt x="0" y="3486150"/>
                </a:lnTo>
                <a:lnTo>
                  <a:pt x="0" y="0"/>
                </a:lnTo>
                <a:close/>
              </a:path>
            </a:pathLst>
          </a:custGeom>
          <a:blipFill>
            <a:blip r:embed="rId3"/>
            <a:stretch>
              <a:fillRect l="0" t="-7687" r="-7799" b="0"/>
            </a:stretch>
          </a:blipFill>
        </p:spPr>
      </p:sp>
      <p:sp>
        <p:nvSpPr>
          <p:cNvPr name="Freeform 14" id="14"/>
          <p:cNvSpPr/>
          <p:nvPr/>
        </p:nvSpPr>
        <p:spPr>
          <a:xfrm flipH="false" flipV="false" rot="0">
            <a:off x="7022232" y="5295493"/>
            <a:ext cx="4801015" cy="4170026"/>
          </a:xfrm>
          <a:custGeom>
            <a:avLst/>
            <a:gdLst/>
            <a:ahLst/>
            <a:cxnLst/>
            <a:rect r="r" b="b" t="t" l="l"/>
            <a:pathLst>
              <a:path h="4170026" w="4801015">
                <a:moveTo>
                  <a:pt x="0" y="0"/>
                </a:moveTo>
                <a:lnTo>
                  <a:pt x="4801016" y="0"/>
                </a:lnTo>
                <a:lnTo>
                  <a:pt x="4801016" y="4170026"/>
                </a:lnTo>
                <a:lnTo>
                  <a:pt x="0" y="4170026"/>
                </a:lnTo>
                <a:lnTo>
                  <a:pt x="0" y="0"/>
                </a:lnTo>
                <a:close/>
              </a:path>
            </a:pathLst>
          </a:custGeom>
          <a:blipFill>
            <a:blip r:embed="rId4"/>
            <a:stretch>
              <a:fillRect l="0" t="0" r="0" b="0"/>
            </a:stretch>
          </a:blipFill>
        </p:spPr>
      </p:sp>
      <p:grpSp>
        <p:nvGrpSpPr>
          <p:cNvPr name="Group 15" id="15"/>
          <p:cNvGrpSpPr/>
          <p:nvPr/>
        </p:nvGrpSpPr>
        <p:grpSpPr>
          <a:xfrm rot="0">
            <a:off x="12217665" y="2435265"/>
            <a:ext cx="5723244" cy="6575748"/>
            <a:chOff x="0" y="0"/>
            <a:chExt cx="7630992" cy="8767664"/>
          </a:xfrm>
        </p:grpSpPr>
        <p:sp>
          <p:nvSpPr>
            <p:cNvPr name="Freeform 16" id="16"/>
            <p:cNvSpPr/>
            <p:nvPr/>
          </p:nvSpPr>
          <p:spPr>
            <a:xfrm flipH="false" flipV="false" rot="0">
              <a:off x="0" y="0"/>
              <a:ext cx="7631049" cy="8767699"/>
            </a:xfrm>
            <a:custGeom>
              <a:avLst/>
              <a:gdLst/>
              <a:ahLst/>
              <a:cxnLst/>
              <a:rect r="r" b="b" t="t" l="l"/>
              <a:pathLst>
                <a:path h="8767699" w="7631049">
                  <a:moveTo>
                    <a:pt x="12700" y="0"/>
                  </a:moveTo>
                  <a:lnTo>
                    <a:pt x="7618349" y="0"/>
                  </a:lnTo>
                  <a:cubicBezTo>
                    <a:pt x="7625334" y="0"/>
                    <a:pt x="7631049" y="5715"/>
                    <a:pt x="7631049" y="12700"/>
                  </a:cubicBezTo>
                  <a:lnTo>
                    <a:pt x="7631049" y="8754999"/>
                  </a:lnTo>
                  <a:cubicBezTo>
                    <a:pt x="7631049" y="8761984"/>
                    <a:pt x="7625334" y="8767699"/>
                    <a:pt x="7618349" y="8767699"/>
                  </a:cubicBezTo>
                  <a:lnTo>
                    <a:pt x="12700" y="8767699"/>
                  </a:lnTo>
                  <a:cubicBezTo>
                    <a:pt x="5715" y="8767699"/>
                    <a:pt x="0" y="8761984"/>
                    <a:pt x="0" y="8754999"/>
                  </a:cubicBezTo>
                  <a:lnTo>
                    <a:pt x="0" y="12700"/>
                  </a:lnTo>
                  <a:cubicBezTo>
                    <a:pt x="0" y="5715"/>
                    <a:pt x="5715" y="0"/>
                    <a:pt x="12700" y="0"/>
                  </a:cubicBezTo>
                  <a:moveTo>
                    <a:pt x="12700" y="25400"/>
                  </a:moveTo>
                  <a:lnTo>
                    <a:pt x="12700" y="12700"/>
                  </a:lnTo>
                  <a:lnTo>
                    <a:pt x="25400" y="12700"/>
                  </a:lnTo>
                  <a:lnTo>
                    <a:pt x="25400" y="8754999"/>
                  </a:lnTo>
                  <a:lnTo>
                    <a:pt x="12700" y="8754999"/>
                  </a:lnTo>
                  <a:lnTo>
                    <a:pt x="12700" y="8742299"/>
                  </a:lnTo>
                  <a:lnTo>
                    <a:pt x="7618349" y="8742299"/>
                  </a:lnTo>
                  <a:lnTo>
                    <a:pt x="7618349" y="8754999"/>
                  </a:lnTo>
                  <a:lnTo>
                    <a:pt x="7605649" y="8754999"/>
                  </a:lnTo>
                  <a:lnTo>
                    <a:pt x="7605649" y="12700"/>
                  </a:lnTo>
                  <a:lnTo>
                    <a:pt x="7618349" y="12700"/>
                  </a:lnTo>
                  <a:lnTo>
                    <a:pt x="7618349" y="25400"/>
                  </a:lnTo>
                  <a:lnTo>
                    <a:pt x="12700" y="25400"/>
                  </a:lnTo>
                  <a:close/>
                </a:path>
              </a:pathLst>
            </a:custGeom>
            <a:solidFill>
              <a:srgbClr val="FFFFFF"/>
            </a:solidFill>
          </p:spPr>
        </p:sp>
      </p:grpSp>
      <p:sp>
        <p:nvSpPr>
          <p:cNvPr name="TextBox 17" id="17"/>
          <p:cNvSpPr txBox="true"/>
          <p:nvPr/>
        </p:nvSpPr>
        <p:spPr>
          <a:xfrm rot="0">
            <a:off x="12373078" y="2899323"/>
            <a:ext cx="5303520" cy="678014"/>
          </a:xfrm>
          <a:prstGeom prst="rect">
            <a:avLst/>
          </a:prstGeom>
        </p:spPr>
        <p:txBody>
          <a:bodyPr anchor="t" rtlCol="false" tIns="0" lIns="0" bIns="0" rIns="0">
            <a:spAutoFit/>
          </a:bodyPr>
          <a:lstStyle/>
          <a:p>
            <a:pPr algn="l" marL="325755" indent="-162878" lvl="1">
              <a:lnSpc>
                <a:spcPts val="2311"/>
              </a:lnSpc>
              <a:buFont typeface="Arial"/>
              <a:buChar char="•"/>
            </a:pPr>
            <a:r>
              <a:rPr lang="en-US" b="true" sz="1800">
                <a:solidFill>
                  <a:srgbClr val="C00000"/>
                </a:solidFill>
                <a:latin typeface="Arimo Bold"/>
                <a:ea typeface="Arimo Bold"/>
                <a:cs typeface="Arimo Bold"/>
                <a:sym typeface="Arimo Bold"/>
              </a:rPr>
              <a:t>Quản lý chI phí và chăm sóc y tế đặc biệt cho nhóm tuổI 25-45 và BMI 25-45.</a:t>
            </a:r>
          </a:p>
        </p:txBody>
      </p:sp>
      <p:sp>
        <p:nvSpPr>
          <p:cNvPr name="TextBox 18" id="18"/>
          <p:cNvSpPr txBox="true"/>
          <p:nvPr/>
        </p:nvSpPr>
        <p:spPr>
          <a:xfrm rot="0">
            <a:off x="12373078" y="3911835"/>
            <a:ext cx="5303520" cy="974442"/>
          </a:xfrm>
          <a:prstGeom prst="rect">
            <a:avLst/>
          </a:prstGeom>
        </p:spPr>
        <p:txBody>
          <a:bodyPr anchor="t" rtlCol="false" tIns="0" lIns="0" bIns="0" rIns="0">
            <a:spAutoFit/>
          </a:bodyPr>
          <a:lstStyle/>
          <a:p>
            <a:pPr algn="l" marL="325755" indent="-162878" lvl="1">
              <a:lnSpc>
                <a:spcPts val="2311"/>
              </a:lnSpc>
              <a:buFont typeface="Arial"/>
              <a:buChar char="•"/>
            </a:pPr>
            <a:r>
              <a:rPr lang="en-US" b="true" sz="1800">
                <a:solidFill>
                  <a:srgbClr val="C00000"/>
                </a:solidFill>
                <a:latin typeface="Arimo Bold"/>
                <a:ea typeface="Arimo Bold"/>
                <a:cs typeface="Arimo Bold"/>
                <a:sym typeface="Arimo Bold"/>
              </a:rPr>
              <a:t>Tăng cường chiến lược thúc đẩy bảo hiểm và quản lý chi phí cho nhóm KH có thói quen hút thuốc.</a:t>
            </a:r>
          </a:p>
        </p:txBody>
      </p:sp>
      <p:sp>
        <p:nvSpPr>
          <p:cNvPr name="TextBox 19" id="19"/>
          <p:cNvSpPr txBox="true"/>
          <p:nvPr/>
        </p:nvSpPr>
        <p:spPr>
          <a:xfrm rot="0">
            <a:off x="12373078" y="5220775"/>
            <a:ext cx="5303520" cy="381587"/>
          </a:xfrm>
          <a:prstGeom prst="rect">
            <a:avLst/>
          </a:prstGeom>
        </p:spPr>
        <p:txBody>
          <a:bodyPr anchor="t" rtlCol="false" tIns="0" lIns="0" bIns="0" rIns="0">
            <a:spAutoFit/>
          </a:bodyPr>
          <a:lstStyle/>
          <a:p>
            <a:pPr algn="l" marL="325755" indent="-162878" lvl="1">
              <a:lnSpc>
                <a:spcPts val="2311"/>
              </a:lnSpc>
              <a:buFont typeface="Arial"/>
              <a:buChar char="•"/>
            </a:pPr>
            <a:r>
              <a:rPr lang="en-US" b="true" sz="1800">
                <a:solidFill>
                  <a:srgbClr val="C00000"/>
                </a:solidFill>
                <a:latin typeface="Arimo Bold"/>
                <a:ea typeface="Arimo Bold"/>
                <a:cs typeface="Arimo Bold"/>
                <a:sym typeface="Arimo Bold"/>
              </a:rPr>
              <a:t>Tập trung nhóm đối tượng:</a:t>
            </a:r>
          </a:p>
        </p:txBody>
      </p:sp>
      <p:sp>
        <p:nvSpPr>
          <p:cNvPr name="TextBox 20" id="20"/>
          <p:cNvSpPr txBox="true"/>
          <p:nvPr/>
        </p:nvSpPr>
        <p:spPr>
          <a:xfrm rot="0">
            <a:off x="12373078" y="5936861"/>
            <a:ext cx="5412417" cy="2571994"/>
          </a:xfrm>
          <a:prstGeom prst="rect">
            <a:avLst/>
          </a:prstGeom>
        </p:spPr>
        <p:txBody>
          <a:bodyPr anchor="t" rtlCol="false" tIns="0" lIns="0" bIns="0" rIns="0">
            <a:spAutoFit/>
          </a:bodyPr>
          <a:lstStyle/>
          <a:p>
            <a:pPr algn="just">
              <a:lnSpc>
                <a:spcPts val="2311"/>
              </a:lnSpc>
            </a:pPr>
            <a:r>
              <a:rPr lang="en-US" sz="1800">
                <a:solidFill>
                  <a:srgbClr val="000000"/>
                </a:solidFill>
                <a:latin typeface="Arimo"/>
                <a:ea typeface="Arimo"/>
                <a:cs typeface="Arimo"/>
                <a:sym typeface="Arimo"/>
              </a:rPr>
              <a:t>Tăng cường dịch vụ tư vấn và hỗ trợ cho KH, giúp họ hiểu rõ hơn về lợi ích của việc sử dụng BHYT. Thực hiện ở nhóm KH có tuổi từ 26-35 và 36 trở đi, đặc biệt là những người đã kết hôn, vì họ có nhu cầu về BHYT cao hơn.</a:t>
            </a:r>
          </a:p>
          <a:p>
            <a:pPr algn="just">
              <a:lnSpc>
                <a:spcPts val="900"/>
              </a:lnSpc>
            </a:pPr>
          </a:p>
          <a:p>
            <a:pPr algn="just">
              <a:lnSpc>
                <a:spcPts val="2311"/>
              </a:lnSpc>
            </a:pPr>
            <a:r>
              <a:rPr lang="en-US" sz="1800">
                <a:solidFill>
                  <a:srgbClr val="000000"/>
                </a:solidFill>
                <a:latin typeface="Arimo"/>
                <a:ea typeface="Arimo"/>
                <a:cs typeface="Arimo"/>
                <a:sym typeface="Arimo"/>
              </a:rPr>
              <a:t>Đối với chính phủ từng bang, cần đưa ra các chương trình nhân đạo: ưu đãi hoặc tạo cơ hội dành riêng cho đối tượng KH kết hôn sớm ở độ tuổi dưới 26 trở đi để thu hút họ sử dụng BHYT.</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167678"/>
            <a:ext cx="6089904" cy="137160"/>
            <a:chOff x="0" y="0"/>
            <a:chExt cx="8119872" cy="182880"/>
          </a:xfrm>
        </p:grpSpPr>
        <p:sp>
          <p:nvSpPr>
            <p:cNvPr name="Freeform 3" id="3"/>
            <p:cNvSpPr/>
            <p:nvPr/>
          </p:nvSpPr>
          <p:spPr>
            <a:xfrm flipH="false" flipV="false" rot="0">
              <a:off x="0" y="0"/>
              <a:ext cx="8119872" cy="182880"/>
            </a:xfrm>
            <a:custGeom>
              <a:avLst/>
              <a:gdLst/>
              <a:ahLst/>
              <a:cxnLst/>
              <a:rect r="r" b="b" t="t" l="l"/>
              <a:pathLst>
                <a:path h="182880" w="8119872">
                  <a:moveTo>
                    <a:pt x="0" y="0"/>
                  </a:moveTo>
                  <a:lnTo>
                    <a:pt x="8119872" y="0"/>
                  </a:lnTo>
                  <a:lnTo>
                    <a:pt x="8119872" y="182880"/>
                  </a:lnTo>
                  <a:lnTo>
                    <a:pt x="0" y="182880"/>
                  </a:lnTo>
                  <a:close/>
                </a:path>
              </a:pathLst>
            </a:custGeom>
            <a:solidFill>
              <a:srgbClr val="87CEEA"/>
            </a:solidFill>
          </p:spPr>
        </p:sp>
      </p:grpSp>
      <p:grpSp>
        <p:nvGrpSpPr>
          <p:cNvPr name="Group 4" id="4"/>
          <p:cNvGrpSpPr/>
          <p:nvPr/>
        </p:nvGrpSpPr>
        <p:grpSpPr>
          <a:xfrm rot="0">
            <a:off x="6094476" y="10167678"/>
            <a:ext cx="6094476" cy="137160"/>
            <a:chOff x="0" y="0"/>
            <a:chExt cx="8125968" cy="182880"/>
          </a:xfrm>
        </p:grpSpPr>
        <p:sp>
          <p:nvSpPr>
            <p:cNvPr name="Freeform 5" id="5"/>
            <p:cNvSpPr/>
            <p:nvPr/>
          </p:nvSpPr>
          <p:spPr>
            <a:xfrm flipH="false" flipV="false" rot="0">
              <a:off x="0" y="0"/>
              <a:ext cx="8125968" cy="182880"/>
            </a:xfrm>
            <a:custGeom>
              <a:avLst/>
              <a:gdLst/>
              <a:ahLst/>
              <a:cxnLst/>
              <a:rect r="r" b="b" t="t" l="l"/>
              <a:pathLst>
                <a:path h="182880" w="8125968">
                  <a:moveTo>
                    <a:pt x="0" y="0"/>
                  </a:moveTo>
                  <a:lnTo>
                    <a:pt x="8125968" y="0"/>
                  </a:lnTo>
                  <a:lnTo>
                    <a:pt x="8125968" y="182880"/>
                  </a:lnTo>
                  <a:lnTo>
                    <a:pt x="0" y="182880"/>
                  </a:lnTo>
                  <a:close/>
                </a:path>
              </a:pathLst>
            </a:custGeom>
            <a:solidFill>
              <a:srgbClr val="5DB6DD"/>
            </a:solidFill>
          </p:spPr>
        </p:sp>
      </p:grpSp>
      <p:grpSp>
        <p:nvGrpSpPr>
          <p:cNvPr name="Group 6" id="6"/>
          <p:cNvGrpSpPr/>
          <p:nvPr/>
        </p:nvGrpSpPr>
        <p:grpSpPr>
          <a:xfrm rot="0">
            <a:off x="12188952" y="10167678"/>
            <a:ext cx="6099048" cy="137160"/>
            <a:chOff x="0" y="0"/>
            <a:chExt cx="8132064" cy="182880"/>
          </a:xfrm>
        </p:grpSpPr>
        <p:sp>
          <p:nvSpPr>
            <p:cNvPr name="Freeform 7" id="7"/>
            <p:cNvSpPr/>
            <p:nvPr/>
          </p:nvSpPr>
          <p:spPr>
            <a:xfrm flipH="false" flipV="false" rot="0">
              <a:off x="0" y="0"/>
              <a:ext cx="8132064" cy="182880"/>
            </a:xfrm>
            <a:custGeom>
              <a:avLst/>
              <a:gdLst/>
              <a:ahLst/>
              <a:cxnLst/>
              <a:rect r="r" b="b" t="t" l="l"/>
              <a:pathLst>
                <a:path h="182880" w="8132064">
                  <a:moveTo>
                    <a:pt x="0" y="0"/>
                  </a:moveTo>
                  <a:lnTo>
                    <a:pt x="8132064" y="0"/>
                  </a:lnTo>
                  <a:lnTo>
                    <a:pt x="8132064" y="182880"/>
                  </a:lnTo>
                  <a:lnTo>
                    <a:pt x="0" y="182880"/>
                  </a:lnTo>
                  <a:close/>
                </a:path>
              </a:pathLst>
            </a:custGeom>
            <a:solidFill>
              <a:srgbClr val="3190C6"/>
            </a:solidFill>
          </p:spPr>
        </p:sp>
      </p:grpSp>
      <p:grpSp>
        <p:nvGrpSpPr>
          <p:cNvPr name="Group 8" id="8"/>
          <p:cNvGrpSpPr/>
          <p:nvPr/>
        </p:nvGrpSpPr>
        <p:grpSpPr>
          <a:xfrm rot="0">
            <a:off x="1" y="0"/>
            <a:ext cx="18287998" cy="822960"/>
            <a:chOff x="0" y="0"/>
            <a:chExt cx="24383998" cy="1097280"/>
          </a:xfrm>
        </p:grpSpPr>
        <p:sp>
          <p:nvSpPr>
            <p:cNvPr name="Freeform 9" id="9"/>
            <p:cNvSpPr/>
            <p:nvPr/>
          </p:nvSpPr>
          <p:spPr>
            <a:xfrm flipH="false" flipV="false" rot="0">
              <a:off x="0" y="0"/>
              <a:ext cx="24384000" cy="1097280"/>
            </a:xfrm>
            <a:custGeom>
              <a:avLst/>
              <a:gdLst/>
              <a:ahLst/>
              <a:cxnLst/>
              <a:rect r="r" b="b" t="t" l="l"/>
              <a:pathLst>
                <a:path h="1097280" w="24384000">
                  <a:moveTo>
                    <a:pt x="0" y="0"/>
                  </a:moveTo>
                  <a:lnTo>
                    <a:pt x="24384000" y="0"/>
                  </a:lnTo>
                  <a:lnTo>
                    <a:pt x="24384000" y="1097280"/>
                  </a:lnTo>
                  <a:lnTo>
                    <a:pt x="0" y="1097280"/>
                  </a:lnTo>
                  <a:close/>
                </a:path>
              </a:pathLst>
            </a:custGeom>
            <a:solidFill>
              <a:srgbClr val="A4D7F4"/>
            </a:solidFill>
          </p:spPr>
        </p:sp>
      </p:grpSp>
      <p:sp>
        <p:nvSpPr>
          <p:cNvPr name="TextBox 10" id="10"/>
          <p:cNvSpPr txBox="true"/>
          <p:nvPr/>
        </p:nvSpPr>
        <p:spPr>
          <a:xfrm rot="0">
            <a:off x="5730975" y="154305"/>
            <a:ext cx="6826050" cy="583465"/>
          </a:xfrm>
          <a:prstGeom prst="rect">
            <a:avLst/>
          </a:prstGeom>
        </p:spPr>
        <p:txBody>
          <a:bodyPr anchor="t" rtlCol="false" tIns="0" lIns="0" bIns="0" rIns="0">
            <a:spAutoFit/>
          </a:bodyPr>
          <a:lstStyle/>
          <a:p>
            <a:pPr algn="ctr">
              <a:lnSpc>
                <a:spcPts val="3960"/>
              </a:lnSpc>
            </a:pPr>
            <a:r>
              <a:rPr lang="en-US" sz="3300">
                <a:solidFill>
                  <a:srgbClr val="FFFFFF"/>
                </a:solidFill>
                <a:latin typeface="Arimo"/>
                <a:ea typeface="Arimo"/>
                <a:cs typeface="Arimo"/>
                <a:sym typeface="Arimo"/>
              </a:rPr>
              <a:t>BIỂU DIỄN TRỰC QUAN</a:t>
            </a:r>
          </a:p>
        </p:txBody>
      </p:sp>
      <p:sp>
        <p:nvSpPr>
          <p:cNvPr name="TextBox 11" id="11"/>
          <p:cNvSpPr txBox="true"/>
          <p:nvPr/>
        </p:nvSpPr>
        <p:spPr>
          <a:xfrm rot="0">
            <a:off x="91440" y="1113723"/>
            <a:ext cx="18105120" cy="527775"/>
          </a:xfrm>
          <a:prstGeom prst="rect">
            <a:avLst/>
          </a:prstGeom>
        </p:spPr>
        <p:txBody>
          <a:bodyPr anchor="t" rtlCol="false" tIns="0" lIns="0" bIns="0" rIns="0">
            <a:spAutoFit/>
          </a:bodyPr>
          <a:lstStyle/>
          <a:p>
            <a:pPr algn="ctr">
              <a:lnSpc>
                <a:spcPts val="3600"/>
              </a:lnSpc>
            </a:pPr>
            <a:r>
              <a:rPr lang="en-US" sz="3000" u="sng">
                <a:solidFill>
                  <a:srgbClr val="000000"/>
                </a:solidFill>
                <a:latin typeface="Arimo"/>
                <a:ea typeface="Arimo"/>
                <a:cs typeface="Arimo"/>
                <a:sym typeface="Arimo"/>
              </a:rPr>
              <a:t>PHÂN TÍCH TỔNG HỢP</a:t>
            </a:r>
          </a:p>
        </p:txBody>
      </p:sp>
      <p:sp>
        <p:nvSpPr>
          <p:cNvPr name="Freeform 12" id="12"/>
          <p:cNvSpPr/>
          <p:nvPr/>
        </p:nvSpPr>
        <p:spPr>
          <a:xfrm flipH="false" flipV="false" rot="0">
            <a:off x="2024730" y="1687218"/>
            <a:ext cx="14233968" cy="3481134"/>
          </a:xfrm>
          <a:custGeom>
            <a:avLst/>
            <a:gdLst/>
            <a:ahLst/>
            <a:cxnLst/>
            <a:rect r="r" b="b" t="t" l="l"/>
            <a:pathLst>
              <a:path h="3481134" w="14233968">
                <a:moveTo>
                  <a:pt x="0" y="0"/>
                </a:moveTo>
                <a:lnTo>
                  <a:pt x="14233968" y="0"/>
                </a:lnTo>
                <a:lnTo>
                  <a:pt x="14233968" y="3481134"/>
                </a:lnTo>
                <a:lnTo>
                  <a:pt x="0" y="3481134"/>
                </a:lnTo>
                <a:lnTo>
                  <a:pt x="0" y="0"/>
                </a:lnTo>
                <a:close/>
              </a:path>
            </a:pathLst>
          </a:custGeom>
          <a:blipFill>
            <a:blip r:embed="rId2"/>
            <a:stretch>
              <a:fillRect l="0" t="0" r="0" b="0"/>
            </a:stretch>
          </a:blipFill>
        </p:spPr>
      </p:sp>
      <p:sp>
        <p:nvSpPr>
          <p:cNvPr name="TextBox 13" id="13"/>
          <p:cNvSpPr txBox="true"/>
          <p:nvPr/>
        </p:nvSpPr>
        <p:spPr>
          <a:xfrm rot="0">
            <a:off x="2116170" y="5204547"/>
            <a:ext cx="14051088" cy="1026081"/>
          </a:xfrm>
          <a:prstGeom prst="rect">
            <a:avLst/>
          </a:prstGeom>
        </p:spPr>
        <p:txBody>
          <a:bodyPr anchor="t" rtlCol="false" tIns="0" lIns="0" bIns="0" rIns="0">
            <a:spAutoFit/>
          </a:bodyPr>
          <a:lstStyle/>
          <a:p>
            <a:pPr algn="l">
              <a:lnSpc>
                <a:spcPts val="2520"/>
              </a:lnSpc>
            </a:pPr>
            <a:r>
              <a:rPr lang="en-US" sz="2100">
                <a:solidFill>
                  <a:srgbClr val="000000"/>
                </a:solidFill>
                <a:latin typeface="Arimo"/>
                <a:ea typeface="Arimo"/>
                <a:cs typeface="Arimo"/>
                <a:sym typeface="Arimo"/>
              </a:rPr>
              <a:t>Dựa trên xu hướng hiện tại, nhóm có thể dự đoán rằng tỷ lệ KH vẫn đang đi làm khi tham gia BHYT sẽ tiếp tục tăng trong tương lai, đặc biệt là trong nhóm KH đã kết hôn và KH ở khu vực phía Tây. Tuy nhiên, cần có thêm nghiên cứu để xác nhận và hiểu rõ hơn về những xu hướng này.</a:t>
            </a:r>
          </a:p>
        </p:txBody>
      </p:sp>
      <p:sp>
        <p:nvSpPr>
          <p:cNvPr name="TextBox 14" id="14"/>
          <p:cNvSpPr txBox="true"/>
          <p:nvPr/>
        </p:nvSpPr>
        <p:spPr>
          <a:xfrm rot="0">
            <a:off x="4660010" y="6312543"/>
            <a:ext cx="8963407" cy="702915"/>
          </a:xfrm>
          <a:prstGeom prst="rect">
            <a:avLst/>
          </a:prstGeom>
        </p:spPr>
        <p:txBody>
          <a:bodyPr anchor="t" rtlCol="false" tIns="0" lIns="0" bIns="0" rIns="0">
            <a:spAutoFit/>
          </a:bodyPr>
          <a:lstStyle/>
          <a:p>
            <a:pPr algn="ctr">
              <a:lnSpc>
                <a:spcPts val="2520"/>
              </a:lnSpc>
            </a:pPr>
            <a:r>
              <a:rPr lang="en-US" sz="2100">
                <a:solidFill>
                  <a:srgbClr val="C00000"/>
                </a:solidFill>
                <a:latin typeface="Arimo"/>
                <a:ea typeface="Arimo"/>
                <a:cs typeface="Arimo"/>
                <a:sym typeface="Arimo"/>
              </a:rPr>
              <a:t>KIỂM ĐỊNH: </a:t>
            </a:r>
            <a:r>
              <a:rPr lang="en-US" sz="2100">
                <a:solidFill>
                  <a:srgbClr val="000000"/>
                </a:solidFill>
                <a:latin typeface="Arimo"/>
                <a:ea typeface="Arimo"/>
                <a:cs typeface="Arimo"/>
                <a:sym typeface="Arimo"/>
              </a:rPr>
              <a:t>Có sự khác biệt về chi phí BHYT giữa nhóm có việc làm và không có việc làm, ĐỘ TIN CẬY 95%</a:t>
            </a:r>
          </a:p>
        </p:txBody>
      </p:sp>
      <p:sp>
        <p:nvSpPr>
          <p:cNvPr name="Freeform 15" id="15"/>
          <p:cNvSpPr/>
          <p:nvPr/>
        </p:nvSpPr>
        <p:spPr>
          <a:xfrm flipH="false" flipV="false" rot="0">
            <a:off x="2024730" y="8520224"/>
            <a:ext cx="5756250" cy="844226"/>
          </a:xfrm>
          <a:custGeom>
            <a:avLst/>
            <a:gdLst/>
            <a:ahLst/>
            <a:cxnLst/>
            <a:rect r="r" b="b" t="t" l="l"/>
            <a:pathLst>
              <a:path h="844226" w="5756250">
                <a:moveTo>
                  <a:pt x="0" y="0"/>
                </a:moveTo>
                <a:lnTo>
                  <a:pt x="5756250" y="0"/>
                </a:lnTo>
                <a:lnTo>
                  <a:pt x="5756250" y="844225"/>
                </a:lnTo>
                <a:lnTo>
                  <a:pt x="0" y="844225"/>
                </a:lnTo>
                <a:lnTo>
                  <a:pt x="0" y="0"/>
                </a:lnTo>
                <a:close/>
              </a:path>
            </a:pathLst>
          </a:custGeom>
          <a:blipFill>
            <a:blip r:embed="rId3"/>
            <a:stretch>
              <a:fillRect l="0" t="0" r="-154302" b="0"/>
            </a:stretch>
          </a:blipFill>
        </p:spPr>
      </p:sp>
      <p:sp>
        <p:nvSpPr>
          <p:cNvPr name="Freeform 16" id="16"/>
          <p:cNvSpPr/>
          <p:nvPr/>
        </p:nvSpPr>
        <p:spPr>
          <a:xfrm flipH="false" flipV="false" rot="0">
            <a:off x="2024730" y="9364449"/>
            <a:ext cx="8154432" cy="338058"/>
          </a:xfrm>
          <a:custGeom>
            <a:avLst/>
            <a:gdLst/>
            <a:ahLst/>
            <a:cxnLst/>
            <a:rect r="r" b="b" t="t" l="l"/>
            <a:pathLst>
              <a:path h="338058" w="8154432">
                <a:moveTo>
                  <a:pt x="0" y="0"/>
                </a:moveTo>
                <a:lnTo>
                  <a:pt x="8154432" y="0"/>
                </a:lnTo>
                <a:lnTo>
                  <a:pt x="8154432" y="338058"/>
                </a:lnTo>
                <a:lnTo>
                  <a:pt x="0" y="338058"/>
                </a:lnTo>
                <a:lnTo>
                  <a:pt x="0" y="0"/>
                </a:lnTo>
                <a:close/>
              </a:path>
            </a:pathLst>
          </a:custGeom>
          <a:blipFill>
            <a:blip r:embed="rId4"/>
            <a:stretch>
              <a:fillRect l="-70651" t="-151554" r="0" b="0"/>
            </a:stretch>
          </a:blipFill>
        </p:spPr>
      </p:sp>
      <p:sp>
        <p:nvSpPr>
          <p:cNvPr name="Freeform 17" id="17" descr="A diagram of a graph  Description automatically generated"/>
          <p:cNvSpPr/>
          <p:nvPr/>
        </p:nvSpPr>
        <p:spPr>
          <a:xfrm flipH="false" flipV="false" rot="0">
            <a:off x="12268198" y="7310127"/>
            <a:ext cx="3990500" cy="2392380"/>
          </a:xfrm>
          <a:custGeom>
            <a:avLst/>
            <a:gdLst/>
            <a:ahLst/>
            <a:cxnLst/>
            <a:rect r="r" b="b" t="t" l="l"/>
            <a:pathLst>
              <a:path h="2392380" w="3990500">
                <a:moveTo>
                  <a:pt x="0" y="0"/>
                </a:moveTo>
                <a:lnTo>
                  <a:pt x="3990500" y="0"/>
                </a:lnTo>
                <a:lnTo>
                  <a:pt x="3990500" y="2392380"/>
                </a:lnTo>
                <a:lnTo>
                  <a:pt x="0" y="2392380"/>
                </a:lnTo>
                <a:lnTo>
                  <a:pt x="0" y="0"/>
                </a:lnTo>
                <a:close/>
              </a:path>
            </a:pathLst>
          </a:custGeom>
          <a:blipFill>
            <a:blip r:embed="rId5"/>
            <a:stretch>
              <a:fillRect l="0" t="0" r="-75"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
            <a:chOff x="0" y="0"/>
            <a:chExt cx="24384000" cy="1371600"/>
          </a:xfrm>
        </p:grpSpPr>
        <p:sp>
          <p:nvSpPr>
            <p:cNvPr name="Freeform 3" id="3"/>
            <p:cNvSpPr/>
            <p:nvPr/>
          </p:nvSpPr>
          <p:spPr>
            <a:xfrm flipH="false" flipV="false" rot="0">
              <a:off x="0" y="0"/>
              <a:ext cx="24384000" cy="1371600"/>
            </a:xfrm>
            <a:custGeom>
              <a:avLst/>
              <a:gdLst/>
              <a:ahLst/>
              <a:cxnLst/>
              <a:rect r="r" b="b" t="t" l="l"/>
              <a:pathLst>
                <a:path h="1371600" w="24384000">
                  <a:moveTo>
                    <a:pt x="0" y="0"/>
                  </a:moveTo>
                  <a:lnTo>
                    <a:pt x="24384000" y="0"/>
                  </a:lnTo>
                  <a:lnTo>
                    <a:pt x="24384000" y="1371600"/>
                  </a:lnTo>
                  <a:lnTo>
                    <a:pt x="0" y="1371600"/>
                  </a:lnTo>
                  <a:close/>
                </a:path>
              </a:pathLst>
            </a:custGeom>
            <a:solidFill>
              <a:srgbClr val="FFFFFF">
                <a:alpha val="40000"/>
              </a:srgbClr>
            </a:solidFill>
          </p:spPr>
        </p:sp>
      </p:grpSp>
      <p:grpSp>
        <p:nvGrpSpPr>
          <p:cNvPr name="Group 4" id="4"/>
          <p:cNvGrpSpPr/>
          <p:nvPr/>
        </p:nvGrpSpPr>
        <p:grpSpPr>
          <a:xfrm rot="0">
            <a:off x="0" y="10167678"/>
            <a:ext cx="6089904" cy="137160"/>
            <a:chOff x="0" y="0"/>
            <a:chExt cx="8119872" cy="182880"/>
          </a:xfrm>
        </p:grpSpPr>
        <p:sp>
          <p:nvSpPr>
            <p:cNvPr name="Freeform 5" id="5"/>
            <p:cNvSpPr/>
            <p:nvPr/>
          </p:nvSpPr>
          <p:spPr>
            <a:xfrm flipH="false" flipV="false" rot="0">
              <a:off x="0" y="0"/>
              <a:ext cx="8119872" cy="182880"/>
            </a:xfrm>
            <a:custGeom>
              <a:avLst/>
              <a:gdLst/>
              <a:ahLst/>
              <a:cxnLst/>
              <a:rect r="r" b="b" t="t" l="l"/>
              <a:pathLst>
                <a:path h="182880" w="8119872">
                  <a:moveTo>
                    <a:pt x="0" y="0"/>
                  </a:moveTo>
                  <a:lnTo>
                    <a:pt x="8119872" y="0"/>
                  </a:lnTo>
                  <a:lnTo>
                    <a:pt x="8119872" y="182880"/>
                  </a:lnTo>
                  <a:lnTo>
                    <a:pt x="0" y="182880"/>
                  </a:lnTo>
                  <a:close/>
                </a:path>
              </a:pathLst>
            </a:custGeom>
            <a:solidFill>
              <a:srgbClr val="A4D7F4"/>
            </a:solidFill>
          </p:spPr>
        </p:sp>
      </p:grpSp>
      <p:grpSp>
        <p:nvGrpSpPr>
          <p:cNvPr name="Group 6" id="6"/>
          <p:cNvGrpSpPr/>
          <p:nvPr/>
        </p:nvGrpSpPr>
        <p:grpSpPr>
          <a:xfrm rot="0">
            <a:off x="6094476" y="10167678"/>
            <a:ext cx="6094476" cy="137160"/>
            <a:chOff x="0" y="0"/>
            <a:chExt cx="8125968" cy="182880"/>
          </a:xfrm>
        </p:grpSpPr>
        <p:sp>
          <p:nvSpPr>
            <p:cNvPr name="Freeform 7" id="7"/>
            <p:cNvSpPr/>
            <p:nvPr/>
          </p:nvSpPr>
          <p:spPr>
            <a:xfrm flipH="false" flipV="false" rot="0">
              <a:off x="0" y="0"/>
              <a:ext cx="8125968" cy="182880"/>
            </a:xfrm>
            <a:custGeom>
              <a:avLst/>
              <a:gdLst/>
              <a:ahLst/>
              <a:cxnLst/>
              <a:rect r="r" b="b" t="t" l="l"/>
              <a:pathLst>
                <a:path h="182880" w="8125968">
                  <a:moveTo>
                    <a:pt x="0" y="0"/>
                  </a:moveTo>
                  <a:lnTo>
                    <a:pt x="8125968" y="0"/>
                  </a:lnTo>
                  <a:lnTo>
                    <a:pt x="8125968" y="182880"/>
                  </a:lnTo>
                  <a:lnTo>
                    <a:pt x="0" y="182880"/>
                  </a:lnTo>
                  <a:close/>
                </a:path>
              </a:pathLst>
            </a:custGeom>
            <a:solidFill>
              <a:srgbClr val="87CEEA"/>
            </a:solidFill>
          </p:spPr>
        </p:sp>
      </p:grpSp>
      <p:grpSp>
        <p:nvGrpSpPr>
          <p:cNvPr name="Group 8" id="8"/>
          <p:cNvGrpSpPr/>
          <p:nvPr/>
        </p:nvGrpSpPr>
        <p:grpSpPr>
          <a:xfrm rot="0">
            <a:off x="12188952" y="10167678"/>
            <a:ext cx="6099048" cy="137160"/>
            <a:chOff x="0" y="0"/>
            <a:chExt cx="8132064" cy="182880"/>
          </a:xfrm>
        </p:grpSpPr>
        <p:sp>
          <p:nvSpPr>
            <p:cNvPr name="Freeform 9" id="9"/>
            <p:cNvSpPr/>
            <p:nvPr/>
          </p:nvSpPr>
          <p:spPr>
            <a:xfrm flipH="false" flipV="false" rot="0">
              <a:off x="0" y="0"/>
              <a:ext cx="8132064" cy="182880"/>
            </a:xfrm>
            <a:custGeom>
              <a:avLst/>
              <a:gdLst/>
              <a:ahLst/>
              <a:cxnLst/>
              <a:rect r="r" b="b" t="t" l="l"/>
              <a:pathLst>
                <a:path h="182880" w="8132064">
                  <a:moveTo>
                    <a:pt x="0" y="0"/>
                  </a:moveTo>
                  <a:lnTo>
                    <a:pt x="8132064" y="0"/>
                  </a:lnTo>
                  <a:lnTo>
                    <a:pt x="8132064" y="182880"/>
                  </a:lnTo>
                  <a:lnTo>
                    <a:pt x="0" y="182880"/>
                  </a:lnTo>
                  <a:close/>
                </a:path>
              </a:pathLst>
            </a:custGeom>
            <a:solidFill>
              <a:srgbClr val="5DB6DD"/>
            </a:solidFill>
          </p:spPr>
        </p:sp>
      </p:grpSp>
      <p:grpSp>
        <p:nvGrpSpPr>
          <p:cNvPr name="Group 10" id="10"/>
          <p:cNvGrpSpPr/>
          <p:nvPr/>
        </p:nvGrpSpPr>
        <p:grpSpPr>
          <a:xfrm rot="0">
            <a:off x="1" y="0"/>
            <a:ext cx="18287998" cy="822960"/>
            <a:chOff x="0" y="0"/>
            <a:chExt cx="24383998" cy="1097280"/>
          </a:xfrm>
        </p:grpSpPr>
        <p:sp>
          <p:nvSpPr>
            <p:cNvPr name="Freeform 11" id="11"/>
            <p:cNvSpPr/>
            <p:nvPr/>
          </p:nvSpPr>
          <p:spPr>
            <a:xfrm flipH="false" flipV="false" rot="0">
              <a:off x="0" y="0"/>
              <a:ext cx="24384000" cy="1097280"/>
            </a:xfrm>
            <a:custGeom>
              <a:avLst/>
              <a:gdLst/>
              <a:ahLst/>
              <a:cxnLst/>
              <a:rect r="r" b="b" t="t" l="l"/>
              <a:pathLst>
                <a:path h="1097280" w="24384000">
                  <a:moveTo>
                    <a:pt x="0" y="0"/>
                  </a:moveTo>
                  <a:lnTo>
                    <a:pt x="24384000" y="0"/>
                  </a:lnTo>
                  <a:lnTo>
                    <a:pt x="24384000" y="1097280"/>
                  </a:lnTo>
                  <a:lnTo>
                    <a:pt x="0" y="1097280"/>
                  </a:lnTo>
                  <a:close/>
                </a:path>
              </a:pathLst>
            </a:custGeom>
            <a:solidFill>
              <a:srgbClr val="3190C6"/>
            </a:solidFill>
          </p:spPr>
        </p:sp>
      </p:grpSp>
      <p:sp>
        <p:nvSpPr>
          <p:cNvPr name="TextBox 12" id="12"/>
          <p:cNvSpPr txBox="true"/>
          <p:nvPr/>
        </p:nvSpPr>
        <p:spPr>
          <a:xfrm rot="0">
            <a:off x="6271260" y="154305"/>
            <a:ext cx="5745480" cy="485775"/>
          </a:xfrm>
          <a:prstGeom prst="rect">
            <a:avLst/>
          </a:prstGeom>
        </p:spPr>
        <p:txBody>
          <a:bodyPr anchor="t" rtlCol="false" tIns="0" lIns="0" bIns="0" rIns="0">
            <a:spAutoFit/>
          </a:bodyPr>
          <a:lstStyle/>
          <a:p>
            <a:pPr algn="ctr">
              <a:lnSpc>
                <a:spcPts val="3960"/>
              </a:lnSpc>
            </a:pPr>
            <a:r>
              <a:rPr lang="en-US" sz="3300">
                <a:solidFill>
                  <a:srgbClr val="FFFFFF"/>
                </a:solidFill>
                <a:latin typeface="Arimo"/>
                <a:ea typeface="Arimo"/>
                <a:cs typeface="Arimo"/>
                <a:sym typeface="Arimo"/>
              </a:rPr>
              <a:t>TỔNG QUAN VỀ BỘ DỮ LIỆU</a:t>
            </a:r>
          </a:p>
        </p:txBody>
      </p:sp>
      <p:sp>
        <p:nvSpPr>
          <p:cNvPr name="TextBox 13" id="13"/>
          <p:cNvSpPr txBox="true"/>
          <p:nvPr/>
        </p:nvSpPr>
        <p:spPr>
          <a:xfrm rot="0">
            <a:off x="7905750" y="1097537"/>
            <a:ext cx="2476500" cy="583466"/>
          </a:xfrm>
          <a:prstGeom prst="rect">
            <a:avLst/>
          </a:prstGeom>
        </p:spPr>
        <p:txBody>
          <a:bodyPr anchor="t" rtlCol="false" tIns="0" lIns="0" bIns="0" rIns="0">
            <a:spAutoFit/>
          </a:bodyPr>
          <a:lstStyle/>
          <a:p>
            <a:pPr algn="ctr">
              <a:lnSpc>
                <a:spcPts val="3960"/>
              </a:lnSpc>
            </a:pPr>
            <a:r>
              <a:rPr lang="en-US" sz="3300" u="sng">
                <a:solidFill>
                  <a:srgbClr val="000000"/>
                </a:solidFill>
                <a:latin typeface="Arimo"/>
                <a:ea typeface="Arimo"/>
                <a:cs typeface="Arimo"/>
                <a:sym typeface="Arimo"/>
              </a:rPr>
              <a:t>THUỘC TÍNH</a:t>
            </a:r>
          </a:p>
        </p:txBody>
      </p:sp>
      <p:sp>
        <p:nvSpPr>
          <p:cNvPr name="TextBox 14" id="14"/>
          <p:cNvSpPr txBox="true"/>
          <p:nvPr/>
        </p:nvSpPr>
        <p:spPr>
          <a:xfrm rot="0">
            <a:off x="6754953" y="4720449"/>
            <a:ext cx="4778094" cy="583466"/>
          </a:xfrm>
          <a:prstGeom prst="rect">
            <a:avLst/>
          </a:prstGeom>
        </p:spPr>
        <p:txBody>
          <a:bodyPr anchor="t" rtlCol="false" tIns="0" lIns="0" bIns="0" rIns="0">
            <a:spAutoFit/>
          </a:bodyPr>
          <a:lstStyle/>
          <a:p>
            <a:pPr algn="l">
              <a:lnSpc>
                <a:spcPts val="3960"/>
              </a:lnSpc>
            </a:pPr>
            <a:r>
              <a:rPr lang="en-US" sz="3300" u="sng">
                <a:solidFill>
                  <a:srgbClr val="000000"/>
                </a:solidFill>
                <a:latin typeface="Arimo"/>
                <a:ea typeface="Arimo"/>
                <a:cs typeface="Arimo"/>
                <a:sym typeface="Arimo"/>
              </a:rPr>
              <a:t>HẠN CHẾ CỦA BỘ DỮ LIỆU</a:t>
            </a:r>
          </a:p>
        </p:txBody>
      </p:sp>
      <p:sp>
        <p:nvSpPr>
          <p:cNvPr name="Freeform 15" id="15" descr="A screenshot of a graph  Description automatically generated"/>
          <p:cNvSpPr/>
          <p:nvPr/>
        </p:nvSpPr>
        <p:spPr>
          <a:xfrm flipH="false" flipV="false" rot="0">
            <a:off x="1000918" y="5081599"/>
            <a:ext cx="4885326" cy="4367565"/>
          </a:xfrm>
          <a:custGeom>
            <a:avLst/>
            <a:gdLst/>
            <a:ahLst/>
            <a:cxnLst/>
            <a:rect r="r" b="b" t="t" l="l"/>
            <a:pathLst>
              <a:path h="4367565" w="4885326">
                <a:moveTo>
                  <a:pt x="0" y="0"/>
                </a:moveTo>
                <a:lnTo>
                  <a:pt x="4885326" y="0"/>
                </a:lnTo>
                <a:lnTo>
                  <a:pt x="4885326" y="4367565"/>
                </a:lnTo>
                <a:lnTo>
                  <a:pt x="0" y="4367565"/>
                </a:lnTo>
                <a:lnTo>
                  <a:pt x="0" y="0"/>
                </a:lnTo>
                <a:close/>
              </a:path>
            </a:pathLst>
          </a:custGeom>
          <a:blipFill>
            <a:blip r:embed="rId2"/>
            <a:stretch>
              <a:fillRect l="0" t="0" r="-4" b="0"/>
            </a:stretch>
          </a:blipFill>
        </p:spPr>
      </p:sp>
      <p:sp>
        <p:nvSpPr>
          <p:cNvPr name="TextBox 16" id="16"/>
          <p:cNvSpPr txBox="true"/>
          <p:nvPr/>
        </p:nvSpPr>
        <p:spPr>
          <a:xfrm rot="0">
            <a:off x="6629400" y="5523877"/>
            <a:ext cx="5029200" cy="897107"/>
          </a:xfrm>
          <a:prstGeom prst="rect">
            <a:avLst/>
          </a:prstGeom>
        </p:spPr>
        <p:txBody>
          <a:bodyPr anchor="t" rtlCol="false" tIns="0" lIns="0" bIns="0" rIns="0">
            <a:spAutoFit/>
          </a:bodyPr>
          <a:lstStyle/>
          <a:p>
            <a:pPr algn="just">
              <a:lnSpc>
                <a:spcPts val="2160"/>
              </a:lnSpc>
            </a:pPr>
            <a:r>
              <a:rPr lang="en-US" sz="1800">
                <a:solidFill>
                  <a:srgbClr val="000000"/>
                </a:solidFill>
                <a:latin typeface="Arimo"/>
                <a:ea typeface="Arimo"/>
                <a:cs typeface="Arimo"/>
                <a:sym typeface="Arimo"/>
              </a:rPr>
              <a:t>Các biến số có trong bộ dữ liệu ban đầu có độ tương quan cực kỳ thấp với biến mục tiêu, hay thậm chí với các biến số khác</a:t>
            </a:r>
          </a:p>
        </p:txBody>
      </p:sp>
      <p:sp>
        <p:nvSpPr>
          <p:cNvPr name="TextBox 17" id="17"/>
          <p:cNvSpPr txBox="true"/>
          <p:nvPr/>
        </p:nvSpPr>
        <p:spPr>
          <a:xfrm rot="0">
            <a:off x="6629400" y="6640947"/>
            <a:ext cx="5029200" cy="1174106"/>
          </a:xfrm>
          <a:prstGeom prst="rect">
            <a:avLst/>
          </a:prstGeom>
        </p:spPr>
        <p:txBody>
          <a:bodyPr anchor="t" rtlCol="false" tIns="0" lIns="0" bIns="0" rIns="0">
            <a:spAutoFit/>
          </a:bodyPr>
          <a:lstStyle/>
          <a:p>
            <a:pPr algn="just">
              <a:lnSpc>
                <a:spcPts val="2160"/>
              </a:lnSpc>
            </a:pPr>
            <a:r>
              <a:rPr lang="en-US" sz="1800">
                <a:solidFill>
                  <a:srgbClr val="000000"/>
                </a:solidFill>
                <a:latin typeface="Arimo"/>
                <a:ea typeface="Arimo"/>
                <a:cs typeface="Arimo"/>
                <a:sym typeface="Arimo"/>
              </a:rPr>
              <a:t>Các biến phân loại đều có số lượng biến gần như là đồng đều nhau, nghĩa là không có một lớp nào nổi trội hơn các lớp khác, điều này có thể gây khó khăn trong việc đánh giá và nắm bắt thông tin.</a:t>
            </a:r>
          </a:p>
        </p:txBody>
      </p:sp>
      <p:sp>
        <p:nvSpPr>
          <p:cNvPr name="TextBox 18" id="18"/>
          <p:cNvSpPr txBox="true"/>
          <p:nvPr/>
        </p:nvSpPr>
        <p:spPr>
          <a:xfrm rot="0">
            <a:off x="6234711" y="8035016"/>
            <a:ext cx="5818580" cy="897107"/>
          </a:xfrm>
          <a:prstGeom prst="rect">
            <a:avLst/>
          </a:prstGeom>
        </p:spPr>
        <p:txBody>
          <a:bodyPr anchor="t" rtlCol="false" tIns="0" lIns="0" bIns="0" rIns="0">
            <a:spAutoFit/>
          </a:bodyPr>
          <a:lstStyle/>
          <a:p>
            <a:pPr algn="l">
              <a:lnSpc>
                <a:spcPts val="2160"/>
              </a:lnSpc>
            </a:pPr>
            <a:r>
              <a:rPr lang="en-US" sz="1800">
                <a:solidFill>
                  <a:srgbClr val="000000"/>
                </a:solidFill>
                <a:latin typeface="Arimo"/>
                <a:ea typeface="Arimo"/>
                <a:cs typeface="Arimo"/>
                <a:sym typeface="Arimo"/>
              </a:rPr>
              <a:t>KHÓ NHẬN BIẾT SỰ KHÁC BIỆT</a:t>
            </a:r>
          </a:p>
          <a:p>
            <a:pPr algn="l">
              <a:lnSpc>
                <a:spcPts val="2160"/>
              </a:lnSpc>
            </a:pPr>
            <a:r>
              <a:rPr lang="en-US" sz="1800">
                <a:solidFill>
                  <a:srgbClr val="000000"/>
                </a:solidFill>
                <a:latin typeface="Arimo"/>
                <a:ea typeface="Arimo"/>
                <a:cs typeface="Arimo"/>
                <a:sym typeface="Arimo"/>
              </a:rPr>
              <a:t>ẢNH HƯỞNG ĐẾN ĐỘ TIN CẬY CỦA BIỂU ĐỒ</a:t>
            </a:r>
          </a:p>
          <a:p>
            <a:pPr algn="l">
              <a:lnSpc>
                <a:spcPts val="2160"/>
              </a:lnSpc>
            </a:pPr>
            <a:r>
              <a:rPr lang="en-US" sz="1800">
                <a:solidFill>
                  <a:srgbClr val="000000"/>
                </a:solidFill>
                <a:latin typeface="Arimo"/>
                <a:ea typeface="Arimo"/>
                <a:cs typeface="Arimo"/>
                <a:sym typeface="Arimo"/>
              </a:rPr>
              <a:t>KHÓ SO SÁNH GIỮA CÁC LỚP</a:t>
            </a:r>
          </a:p>
        </p:txBody>
      </p:sp>
      <p:sp>
        <p:nvSpPr>
          <p:cNvPr name="Freeform 19" id="19"/>
          <p:cNvSpPr/>
          <p:nvPr/>
        </p:nvSpPr>
        <p:spPr>
          <a:xfrm flipH="false" flipV="false" rot="0">
            <a:off x="13941238" y="6958674"/>
            <a:ext cx="2955305" cy="2743200"/>
          </a:xfrm>
          <a:custGeom>
            <a:avLst/>
            <a:gdLst/>
            <a:ahLst/>
            <a:cxnLst/>
            <a:rect r="r" b="b" t="t" l="l"/>
            <a:pathLst>
              <a:path h="2743200" w="2955305">
                <a:moveTo>
                  <a:pt x="0" y="0"/>
                </a:moveTo>
                <a:lnTo>
                  <a:pt x="2955305" y="0"/>
                </a:lnTo>
                <a:lnTo>
                  <a:pt x="2955305" y="2743200"/>
                </a:lnTo>
                <a:lnTo>
                  <a:pt x="0" y="2743200"/>
                </a:lnTo>
                <a:lnTo>
                  <a:pt x="0" y="0"/>
                </a:lnTo>
                <a:close/>
              </a:path>
            </a:pathLst>
          </a:custGeom>
          <a:blipFill>
            <a:blip r:embed="rId3"/>
            <a:stretch>
              <a:fillRect l="0" t="0" r="0" b="0"/>
            </a:stretch>
          </a:blipFill>
        </p:spPr>
      </p:sp>
      <p:sp>
        <p:nvSpPr>
          <p:cNvPr name="Freeform 20" id="20"/>
          <p:cNvSpPr/>
          <p:nvPr/>
        </p:nvSpPr>
        <p:spPr>
          <a:xfrm flipH="false" flipV="false" rot="0">
            <a:off x="12007066" y="4828890"/>
            <a:ext cx="2673972" cy="2743200"/>
          </a:xfrm>
          <a:custGeom>
            <a:avLst/>
            <a:gdLst/>
            <a:ahLst/>
            <a:cxnLst/>
            <a:rect r="r" b="b" t="t" l="l"/>
            <a:pathLst>
              <a:path h="2743200" w="2673972">
                <a:moveTo>
                  <a:pt x="0" y="0"/>
                </a:moveTo>
                <a:lnTo>
                  <a:pt x="2673972" y="0"/>
                </a:lnTo>
                <a:lnTo>
                  <a:pt x="2673972" y="2743200"/>
                </a:lnTo>
                <a:lnTo>
                  <a:pt x="0" y="2743200"/>
                </a:lnTo>
                <a:lnTo>
                  <a:pt x="0" y="0"/>
                </a:lnTo>
                <a:close/>
              </a:path>
            </a:pathLst>
          </a:custGeom>
          <a:blipFill>
            <a:blip r:embed="rId4"/>
            <a:stretch>
              <a:fillRect l="0" t="0" r="0" b="0"/>
            </a:stretch>
          </a:blipFill>
        </p:spPr>
      </p:sp>
      <p:sp>
        <p:nvSpPr>
          <p:cNvPr name="TextBox 21" id="21"/>
          <p:cNvSpPr txBox="true"/>
          <p:nvPr/>
        </p:nvSpPr>
        <p:spPr>
          <a:xfrm rot="0">
            <a:off x="6234711" y="9161610"/>
            <a:ext cx="5818580" cy="702915"/>
          </a:xfrm>
          <a:prstGeom prst="rect">
            <a:avLst/>
          </a:prstGeom>
        </p:spPr>
        <p:txBody>
          <a:bodyPr anchor="t" rtlCol="false" tIns="0" lIns="0" bIns="0" rIns="0">
            <a:spAutoFit/>
          </a:bodyPr>
          <a:lstStyle/>
          <a:p>
            <a:pPr algn="l" marL="380048" indent="-190024" lvl="1">
              <a:lnSpc>
                <a:spcPts val="2520"/>
              </a:lnSpc>
              <a:buFont typeface="Arial"/>
              <a:buChar char="•"/>
            </a:pPr>
            <a:r>
              <a:rPr lang="en-US" sz="2100">
                <a:solidFill>
                  <a:srgbClr val="C00000"/>
                </a:solidFill>
                <a:latin typeface="Arimo"/>
                <a:ea typeface="Arimo"/>
                <a:cs typeface="Arimo"/>
                <a:sym typeface="Arimo"/>
              </a:rPr>
              <a:t>KHÔNG ĐỦ THÔNG TIN ĐỂ ĐƯA RA NHẬN ĐỊNH HAY KẾT LUẬN ĐỐI VỚI BIẾN MỤC TIÊU</a:t>
            </a:r>
          </a:p>
        </p:txBody>
      </p:sp>
      <p:grpSp>
        <p:nvGrpSpPr>
          <p:cNvPr name="Group 22" id="22"/>
          <p:cNvGrpSpPr/>
          <p:nvPr/>
        </p:nvGrpSpPr>
        <p:grpSpPr>
          <a:xfrm rot="0">
            <a:off x="958215" y="1717197"/>
            <a:ext cx="16371570" cy="2762250"/>
            <a:chOff x="0" y="0"/>
            <a:chExt cx="21828760" cy="3683000"/>
          </a:xfrm>
        </p:grpSpPr>
        <p:sp>
          <p:nvSpPr>
            <p:cNvPr name="Freeform 23" id="23"/>
            <p:cNvSpPr/>
            <p:nvPr/>
          </p:nvSpPr>
          <p:spPr>
            <a:xfrm flipH="false" flipV="false" rot="0">
              <a:off x="0" y="0"/>
              <a:ext cx="21828761" cy="3683000"/>
            </a:xfrm>
            <a:custGeom>
              <a:avLst/>
              <a:gdLst/>
              <a:ahLst/>
              <a:cxnLst/>
              <a:rect r="r" b="b" t="t" l="l"/>
              <a:pathLst>
                <a:path h="3683000" w="21828761">
                  <a:moveTo>
                    <a:pt x="12700" y="0"/>
                  </a:moveTo>
                  <a:lnTo>
                    <a:pt x="21816061" y="0"/>
                  </a:lnTo>
                  <a:cubicBezTo>
                    <a:pt x="21823046" y="0"/>
                    <a:pt x="21828761" y="5715"/>
                    <a:pt x="21828761" y="12700"/>
                  </a:cubicBezTo>
                  <a:lnTo>
                    <a:pt x="21828761" y="3670300"/>
                  </a:lnTo>
                  <a:cubicBezTo>
                    <a:pt x="21828761" y="3677285"/>
                    <a:pt x="21823046" y="3683000"/>
                    <a:pt x="21816061" y="3683000"/>
                  </a:cubicBezTo>
                  <a:lnTo>
                    <a:pt x="12700" y="3683000"/>
                  </a:lnTo>
                  <a:cubicBezTo>
                    <a:pt x="5715" y="3683000"/>
                    <a:pt x="0" y="3677285"/>
                    <a:pt x="0" y="3670300"/>
                  </a:cubicBezTo>
                  <a:lnTo>
                    <a:pt x="0" y="12700"/>
                  </a:lnTo>
                  <a:cubicBezTo>
                    <a:pt x="0" y="5715"/>
                    <a:pt x="5715" y="0"/>
                    <a:pt x="12700" y="0"/>
                  </a:cubicBezTo>
                  <a:moveTo>
                    <a:pt x="12700" y="25400"/>
                  </a:moveTo>
                  <a:lnTo>
                    <a:pt x="12700" y="12700"/>
                  </a:lnTo>
                  <a:lnTo>
                    <a:pt x="25400" y="12700"/>
                  </a:lnTo>
                  <a:lnTo>
                    <a:pt x="25400" y="3670300"/>
                  </a:lnTo>
                  <a:lnTo>
                    <a:pt x="12700" y="3670300"/>
                  </a:lnTo>
                  <a:lnTo>
                    <a:pt x="12700" y="3657600"/>
                  </a:lnTo>
                  <a:lnTo>
                    <a:pt x="21816061" y="3657600"/>
                  </a:lnTo>
                  <a:lnTo>
                    <a:pt x="21816061" y="3670300"/>
                  </a:lnTo>
                  <a:lnTo>
                    <a:pt x="21803361" y="3670300"/>
                  </a:lnTo>
                  <a:lnTo>
                    <a:pt x="21803361" y="12700"/>
                  </a:lnTo>
                  <a:lnTo>
                    <a:pt x="21816061" y="12700"/>
                  </a:lnTo>
                  <a:lnTo>
                    <a:pt x="21816061" y="25400"/>
                  </a:lnTo>
                  <a:lnTo>
                    <a:pt x="12700" y="25400"/>
                  </a:lnTo>
                  <a:close/>
                </a:path>
              </a:pathLst>
            </a:custGeom>
            <a:solidFill>
              <a:srgbClr val="FFFFFF"/>
            </a:solidFill>
          </p:spPr>
        </p:sp>
      </p:grpSp>
      <p:sp>
        <p:nvSpPr>
          <p:cNvPr name="Freeform 24" id="24" descr="18+, age, requirement icon - Download on Iconfinder"/>
          <p:cNvSpPr/>
          <p:nvPr/>
        </p:nvSpPr>
        <p:spPr>
          <a:xfrm flipH="false" flipV="false" rot="0">
            <a:off x="1469703" y="1961394"/>
            <a:ext cx="1097280" cy="1097280"/>
          </a:xfrm>
          <a:custGeom>
            <a:avLst/>
            <a:gdLst/>
            <a:ahLst/>
            <a:cxnLst/>
            <a:rect r="r" b="b" t="t" l="l"/>
            <a:pathLst>
              <a:path h="1097280" w="1097280">
                <a:moveTo>
                  <a:pt x="0" y="0"/>
                </a:moveTo>
                <a:lnTo>
                  <a:pt x="1097280" y="0"/>
                </a:lnTo>
                <a:lnTo>
                  <a:pt x="1097280" y="1097280"/>
                </a:lnTo>
                <a:lnTo>
                  <a:pt x="0" y="1097280"/>
                </a:lnTo>
                <a:lnTo>
                  <a:pt x="0" y="0"/>
                </a:lnTo>
                <a:close/>
              </a:path>
            </a:pathLst>
          </a:custGeom>
          <a:blipFill>
            <a:blip r:embed="rId5"/>
            <a:stretch>
              <a:fillRect l="0" t="0" r="0" b="0"/>
            </a:stretch>
          </a:blipFill>
        </p:spPr>
      </p:sp>
      <p:sp>
        <p:nvSpPr>
          <p:cNvPr name="TextBox 25" id="25"/>
          <p:cNvSpPr txBox="true"/>
          <p:nvPr/>
        </p:nvSpPr>
        <p:spPr>
          <a:xfrm rot="0">
            <a:off x="1577855" y="3486615"/>
            <a:ext cx="902032" cy="379751"/>
          </a:xfrm>
          <a:prstGeom prst="rect">
            <a:avLst/>
          </a:prstGeom>
        </p:spPr>
        <p:txBody>
          <a:bodyPr anchor="t" rtlCol="false" tIns="0" lIns="0" bIns="0" rIns="0">
            <a:spAutoFit/>
          </a:bodyPr>
          <a:lstStyle/>
          <a:p>
            <a:pPr algn="ctr">
              <a:lnSpc>
                <a:spcPts val="2520"/>
              </a:lnSpc>
            </a:pPr>
            <a:r>
              <a:rPr lang="en-US" sz="2100">
                <a:solidFill>
                  <a:srgbClr val="000000"/>
                </a:solidFill>
                <a:latin typeface="Arimo"/>
                <a:ea typeface="Arimo"/>
                <a:cs typeface="Arimo"/>
                <a:sym typeface="Arimo"/>
              </a:rPr>
              <a:t>Độ tuổi</a:t>
            </a:r>
          </a:p>
        </p:txBody>
      </p:sp>
      <p:sp>
        <p:nvSpPr>
          <p:cNvPr name="TextBox 26" id="26"/>
          <p:cNvSpPr txBox="true"/>
          <p:nvPr/>
        </p:nvSpPr>
        <p:spPr>
          <a:xfrm rot="0">
            <a:off x="1566665" y="3094869"/>
            <a:ext cx="924411" cy="379751"/>
          </a:xfrm>
          <a:prstGeom prst="rect">
            <a:avLst/>
          </a:prstGeom>
        </p:spPr>
        <p:txBody>
          <a:bodyPr anchor="t" rtlCol="false" tIns="0" lIns="0" bIns="0" rIns="0">
            <a:spAutoFit/>
          </a:bodyPr>
          <a:lstStyle/>
          <a:p>
            <a:pPr algn="ctr">
              <a:lnSpc>
                <a:spcPts val="2520"/>
              </a:lnSpc>
            </a:pPr>
            <a:r>
              <a:rPr lang="en-US" sz="2100">
                <a:solidFill>
                  <a:srgbClr val="000000"/>
                </a:solidFill>
                <a:latin typeface="Arimo"/>
                <a:ea typeface="Arimo"/>
                <a:cs typeface="Arimo"/>
                <a:sym typeface="Arimo"/>
              </a:rPr>
              <a:t>age</a:t>
            </a:r>
          </a:p>
        </p:txBody>
      </p:sp>
      <p:sp>
        <p:nvSpPr>
          <p:cNvPr name="Freeform 27" id="27" descr="Gender, sex icon - Download on Iconfinder on Iconfinder"/>
          <p:cNvSpPr/>
          <p:nvPr/>
        </p:nvSpPr>
        <p:spPr>
          <a:xfrm flipH="false" flipV="false" rot="0">
            <a:off x="3273070" y="1961394"/>
            <a:ext cx="1097280" cy="1097280"/>
          </a:xfrm>
          <a:custGeom>
            <a:avLst/>
            <a:gdLst/>
            <a:ahLst/>
            <a:cxnLst/>
            <a:rect r="r" b="b" t="t" l="l"/>
            <a:pathLst>
              <a:path h="1097280" w="1097280">
                <a:moveTo>
                  <a:pt x="0" y="0"/>
                </a:moveTo>
                <a:lnTo>
                  <a:pt x="1097280" y="0"/>
                </a:lnTo>
                <a:lnTo>
                  <a:pt x="1097280" y="1097280"/>
                </a:lnTo>
                <a:lnTo>
                  <a:pt x="0" y="1097280"/>
                </a:lnTo>
                <a:lnTo>
                  <a:pt x="0" y="0"/>
                </a:lnTo>
                <a:close/>
              </a:path>
            </a:pathLst>
          </a:custGeom>
          <a:blipFill>
            <a:blip r:embed="rId6"/>
            <a:stretch>
              <a:fillRect l="0" t="0" r="0" b="0"/>
            </a:stretch>
          </a:blipFill>
        </p:spPr>
      </p:sp>
      <p:sp>
        <p:nvSpPr>
          <p:cNvPr name="TextBox 28" id="28"/>
          <p:cNvSpPr txBox="true"/>
          <p:nvPr/>
        </p:nvSpPr>
        <p:spPr>
          <a:xfrm rot="0">
            <a:off x="3329374" y="3486615"/>
            <a:ext cx="993404" cy="379751"/>
          </a:xfrm>
          <a:prstGeom prst="rect">
            <a:avLst/>
          </a:prstGeom>
        </p:spPr>
        <p:txBody>
          <a:bodyPr anchor="t" rtlCol="false" tIns="0" lIns="0" bIns="0" rIns="0">
            <a:spAutoFit/>
          </a:bodyPr>
          <a:lstStyle/>
          <a:p>
            <a:pPr algn="ctr">
              <a:lnSpc>
                <a:spcPts val="2520"/>
              </a:lnSpc>
            </a:pPr>
            <a:r>
              <a:rPr lang="en-US" sz="2100">
                <a:solidFill>
                  <a:srgbClr val="000000"/>
                </a:solidFill>
                <a:latin typeface="Arimo"/>
                <a:ea typeface="Arimo"/>
                <a:cs typeface="Arimo"/>
                <a:sym typeface="Arimo"/>
              </a:rPr>
              <a:t>Giới tính</a:t>
            </a:r>
          </a:p>
        </p:txBody>
      </p:sp>
      <p:sp>
        <p:nvSpPr>
          <p:cNvPr name="TextBox 29" id="29"/>
          <p:cNvSpPr txBox="true"/>
          <p:nvPr/>
        </p:nvSpPr>
        <p:spPr>
          <a:xfrm rot="0">
            <a:off x="3363870" y="3094869"/>
            <a:ext cx="924411" cy="379751"/>
          </a:xfrm>
          <a:prstGeom prst="rect">
            <a:avLst/>
          </a:prstGeom>
        </p:spPr>
        <p:txBody>
          <a:bodyPr anchor="t" rtlCol="false" tIns="0" lIns="0" bIns="0" rIns="0">
            <a:spAutoFit/>
          </a:bodyPr>
          <a:lstStyle/>
          <a:p>
            <a:pPr algn="ctr">
              <a:lnSpc>
                <a:spcPts val="2520"/>
              </a:lnSpc>
            </a:pPr>
            <a:r>
              <a:rPr lang="en-US" sz="2100">
                <a:solidFill>
                  <a:srgbClr val="000000"/>
                </a:solidFill>
                <a:latin typeface="Arimo"/>
                <a:ea typeface="Arimo"/>
                <a:cs typeface="Arimo"/>
                <a:sym typeface="Arimo"/>
              </a:rPr>
              <a:t>Sex</a:t>
            </a:r>
          </a:p>
        </p:txBody>
      </p:sp>
      <p:sp>
        <p:nvSpPr>
          <p:cNvPr name="Freeform 30" id="30" descr="Bmi, calculator, body mass index icon - Download on Iconfinder"/>
          <p:cNvSpPr/>
          <p:nvPr/>
        </p:nvSpPr>
        <p:spPr>
          <a:xfrm flipH="false" flipV="false" rot="0">
            <a:off x="5241386" y="1961394"/>
            <a:ext cx="1097280" cy="1097280"/>
          </a:xfrm>
          <a:custGeom>
            <a:avLst/>
            <a:gdLst/>
            <a:ahLst/>
            <a:cxnLst/>
            <a:rect r="r" b="b" t="t" l="l"/>
            <a:pathLst>
              <a:path h="1097280" w="1097280">
                <a:moveTo>
                  <a:pt x="0" y="0"/>
                </a:moveTo>
                <a:lnTo>
                  <a:pt x="1097280" y="0"/>
                </a:lnTo>
                <a:lnTo>
                  <a:pt x="1097280" y="1097280"/>
                </a:lnTo>
                <a:lnTo>
                  <a:pt x="0" y="1097280"/>
                </a:lnTo>
                <a:lnTo>
                  <a:pt x="0" y="0"/>
                </a:lnTo>
                <a:close/>
              </a:path>
            </a:pathLst>
          </a:custGeom>
          <a:blipFill>
            <a:blip r:embed="rId7"/>
            <a:stretch>
              <a:fillRect l="0" t="0" r="0" b="0"/>
            </a:stretch>
          </a:blipFill>
        </p:spPr>
      </p:sp>
      <p:sp>
        <p:nvSpPr>
          <p:cNvPr name="TextBox 31" id="31"/>
          <p:cNvSpPr txBox="true"/>
          <p:nvPr/>
        </p:nvSpPr>
        <p:spPr>
          <a:xfrm rot="0">
            <a:off x="5161077" y="3486615"/>
            <a:ext cx="1257898" cy="379751"/>
          </a:xfrm>
          <a:prstGeom prst="rect">
            <a:avLst/>
          </a:prstGeom>
        </p:spPr>
        <p:txBody>
          <a:bodyPr anchor="t" rtlCol="false" tIns="0" lIns="0" bIns="0" rIns="0">
            <a:spAutoFit/>
          </a:bodyPr>
          <a:lstStyle/>
          <a:p>
            <a:pPr algn="ctr">
              <a:lnSpc>
                <a:spcPts val="2520"/>
              </a:lnSpc>
            </a:pPr>
            <a:r>
              <a:rPr lang="en-US" sz="2100">
                <a:solidFill>
                  <a:srgbClr val="000000"/>
                </a:solidFill>
                <a:latin typeface="Arimo"/>
                <a:ea typeface="Arimo"/>
                <a:cs typeface="Arimo"/>
                <a:sym typeface="Arimo"/>
              </a:rPr>
              <a:t>Chỉ số BMI</a:t>
            </a:r>
          </a:p>
        </p:txBody>
      </p:sp>
      <p:sp>
        <p:nvSpPr>
          <p:cNvPr name="TextBox 32" id="32"/>
          <p:cNvSpPr txBox="true"/>
          <p:nvPr/>
        </p:nvSpPr>
        <p:spPr>
          <a:xfrm rot="0">
            <a:off x="5327820" y="3094869"/>
            <a:ext cx="924411" cy="379751"/>
          </a:xfrm>
          <a:prstGeom prst="rect">
            <a:avLst/>
          </a:prstGeom>
        </p:spPr>
        <p:txBody>
          <a:bodyPr anchor="t" rtlCol="false" tIns="0" lIns="0" bIns="0" rIns="0">
            <a:spAutoFit/>
          </a:bodyPr>
          <a:lstStyle/>
          <a:p>
            <a:pPr algn="ctr">
              <a:lnSpc>
                <a:spcPts val="2520"/>
              </a:lnSpc>
            </a:pPr>
            <a:r>
              <a:rPr lang="en-US" sz="2100">
                <a:solidFill>
                  <a:srgbClr val="000000"/>
                </a:solidFill>
                <a:latin typeface="Arimo"/>
                <a:ea typeface="Arimo"/>
                <a:cs typeface="Arimo"/>
                <a:sym typeface="Arimo"/>
              </a:rPr>
              <a:t>bmI</a:t>
            </a:r>
          </a:p>
        </p:txBody>
      </p:sp>
      <p:sp>
        <p:nvSpPr>
          <p:cNvPr name="Freeform 33" id="33" descr="Child, family, father, mother icon - Download on Iconfinder"/>
          <p:cNvSpPr/>
          <p:nvPr/>
        </p:nvSpPr>
        <p:spPr>
          <a:xfrm flipH="false" flipV="false" rot="0">
            <a:off x="9808294" y="1961394"/>
            <a:ext cx="1097280" cy="1097280"/>
          </a:xfrm>
          <a:custGeom>
            <a:avLst/>
            <a:gdLst/>
            <a:ahLst/>
            <a:cxnLst/>
            <a:rect r="r" b="b" t="t" l="l"/>
            <a:pathLst>
              <a:path h="1097280" w="1097280">
                <a:moveTo>
                  <a:pt x="0" y="0"/>
                </a:moveTo>
                <a:lnTo>
                  <a:pt x="1097280" y="0"/>
                </a:lnTo>
                <a:lnTo>
                  <a:pt x="1097280" y="1097280"/>
                </a:lnTo>
                <a:lnTo>
                  <a:pt x="0" y="1097280"/>
                </a:lnTo>
                <a:lnTo>
                  <a:pt x="0" y="0"/>
                </a:lnTo>
                <a:close/>
              </a:path>
            </a:pathLst>
          </a:custGeom>
          <a:blipFill>
            <a:blip r:embed="rId8"/>
            <a:stretch>
              <a:fillRect l="0" t="0" r="0" b="0"/>
            </a:stretch>
          </a:blipFill>
        </p:spPr>
      </p:sp>
      <p:sp>
        <p:nvSpPr>
          <p:cNvPr name="TextBox 34" id="34"/>
          <p:cNvSpPr txBox="true"/>
          <p:nvPr/>
        </p:nvSpPr>
        <p:spPr>
          <a:xfrm rot="0">
            <a:off x="9399770" y="3478629"/>
            <a:ext cx="1914330" cy="702915"/>
          </a:xfrm>
          <a:prstGeom prst="rect">
            <a:avLst/>
          </a:prstGeom>
        </p:spPr>
        <p:txBody>
          <a:bodyPr anchor="t" rtlCol="false" tIns="0" lIns="0" bIns="0" rIns="0">
            <a:spAutoFit/>
          </a:bodyPr>
          <a:lstStyle/>
          <a:p>
            <a:pPr algn="ctr">
              <a:lnSpc>
                <a:spcPts val="2520"/>
              </a:lnSpc>
            </a:pPr>
            <a:r>
              <a:rPr lang="en-US" sz="2100">
                <a:solidFill>
                  <a:srgbClr val="000000"/>
                </a:solidFill>
                <a:latin typeface="Arimo"/>
                <a:ea typeface="Arimo"/>
                <a:cs typeface="Arimo"/>
                <a:sym typeface="Arimo"/>
              </a:rPr>
              <a:t>Số lượng con cái</a:t>
            </a:r>
          </a:p>
          <a:p>
            <a:pPr algn="ctr">
              <a:lnSpc>
                <a:spcPts val="2520"/>
              </a:lnSpc>
            </a:pPr>
            <a:r>
              <a:rPr lang="en-US" sz="2100">
                <a:solidFill>
                  <a:srgbClr val="000000"/>
                </a:solidFill>
                <a:latin typeface="Arimo"/>
                <a:ea typeface="Arimo"/>
                <a:cs typeface="Arimo"/>
                <a:sym typeface="Arimo"/>
              </a:rPr>
              <a:t>Trong gia đình</a:t>
            </a:r>
          </a:p>
        </p:txBody>
      </p:sp>
      <p:sp>
        <p:nvSpPr>
          <p:cNvPr name="TextBox 35" id="35"/>
          <p:cNvSpPr txBox="true"/>
          <p:nvPr/>
        </p:nvSpPr>
        <p:spPr>
          <a:xfrm rot="0">
            <a:off x="9704837" y="3086883"/>
            <a:ext cx="1304196" cy="379751"/>
          </a:xfrm>
          <a:prstGeom prst="rect">
            <a:avLst/>
          </a:prstGeom>
        </p:spPr>
        <p:txBody>
          <a:bodyPr anchor="t" rtlCol="false" tIns="0" lIns="0" bIns="0" rIns="0">
            <a:spAutoFit/>
          </a:bodyPr>
          <a:lstStyle/>
          <a:p>
            <a:pPr algn="ctr">
              <a:lnSpc>
                <a:spcPts val="2520"/>
              </a:lnSpc>
            </a:pPr>
            <a:r>
              <a:rPr lang="en-US" sz="2100">
                <a:solidFill>
                  <a:srgbClr val="000000"/>
                </a:solidFill>
                <a:latin typeface="Arimo"/>
                <a:ea typeface="Arimo"/>
                <a:cs typeface="Arimo"/>
                <a:sym typeface="Arimo"/>
              </a:rPr>
              <a:t>CHILDREN</a:t>
            </a:r>
          </a:p>
        </p:txBody>
      </p:sp>
      <p:sp>
        <p:nvSpPr>
          <p:cNvPr name="Freeform 36" id="36" descr="4th of july, holiday, independence day, land, map, memorial, usa icon - Download on Iconfinder"/>
          <p:cNvSpPr/>
          <p:nvPr/>
        </p:nvSpPr>
        <p:spPr>
          <a:xfrm flipH="false" flipV="false" rot="0">
            <a:off x="12099358" y="1961394"/>
            <a:ext cx="1097280" cy="1097280"/>
          </a:xfrm>
          <a:custGeom>
            <a:avLst/>
            <a:gdLst/>
            <a:ahLst/>
            <a:cxnLst/>
            <a:rect r="r" b="b" t="t" l="l"/>
            <a:pathLst>
              <a:path h="1097280" w="1097280">
                <a:moveTo>
                  <a:pt x="0" y="0"/>
                </a:moveTo>
                <a:lnTo>
                  <a:pt x="1097281" y="0"/>
                </a:lnTo>
                <a:lnTo>
                  <a:pt x="1097281" y="1097280"/>
                </a:lnTo>
                <a:lnTo>
                  <a:pt x="0" y="1097280"/>
                </a:lnTo>
                <a:lnTo>
                  <a:pt x="0" y="0"/>
                </a:lnTo>
                <a:close/>
              </a:path>
            </a:pathLst>
          </a:custGeom>
          <a:blipFill>
            <a:blip r:embed="rId9"/>
            <a:stretch>
              <a:fillRect l="0" t="0" r="0" b="0"/>
            </a:stretch>
          </a:blipFill>
        </p:spPr>
      </p:sp>
      <p:sp>
        <p:nvSpPr>
          <p:cNvPr name="Freeform 37" id="37" descr="Base, coordinates, location, pin icon - Download on Iconfinder"/>
          <p:cNvSpPr/>
          <p:nvPr/>
        </p:nvSpPr>
        <p:spPr>
          <a:xfrm flipH="false" flipV="false" rot="0">
            <a:off x="12645417" y="2235714"/>
            <a:ext cx="548640" cy="548640"/>
          </a:xfrm>
          <a:custGeom>
            <a:avLst/>
            <a:gdLst/>
            <a:ahLst/>
            <a:cxnLst/>
            <a:rect r="r" b="b" t="t" l="l"/>
            <a:pathLst>
              <a:path h="548640" w="548640">
                <a:moveTo>
                  <a:pt x="0" y="0"/>
                </a:moveTo>
                <a:lnTo>
                  <a:pt x="548640" y="0"/>
                </a:lnTo>
                <a:lnTo>
                  <a:pt x="548640" y="548640"/>
                </a:lnTo>
                <a:lnTo>
                  <a:pt x="0" y="548640"/>
                </a:lnTo>
                <a:lnTo>
                  <a:pt x="0" y="0"/>
                </a:lnTo>
                <a:close/>
              </a:path>
            </a:pathLst>
          </a:custGeom>
          <a:blipFill>
            <a:blip r:embed="rId10"/>
            <a:stretch>
              <a:fillRect l="0" t="0" r="0" b="0"/>
            </a:stretch>
          </a:blipFill>
        </p:spPr>
      </p:sp>
      <p:sp>
        <p:nvSpPr>
          <p:cNvPr name="TextBox 38" id="38"/>
          <p:cNvSpPr txBox="true"/>
          <p:nvPr/>
        </p:nvSpPr>
        <p:spPr>
          <a:xfrm rot="0">
            <a:off x="12165060" y="3489196"/>
            <a:ext cx="950122" cy="379751"/>
          </a:xfrm>
          <a:prstGeom prst="rect">
            <a:avLst/>
          </a:prstGeom>
        </p:spPr>
        <p:txBody>
          <a:bodyPr anchor="t" rtlCol="false" tIns="0" lIns="0" bIns="0" rIns="0">
            <a:spAutoFit/>
          </a:bodyPr>
          <a:lstStyle/>
          <a:p>
            <a:pPr algn="ctr">
              <a:lnSpc>
                <a:spcPts val="2520"/>
              </a:lnSpc>
            </a:pPr>
            <a:r>
              <a:rPr lang="en-US" sz="2100">
                <a:solidFill>
                  <a:srgbClr val="000000"/>
                </a:solidFill>
                <a:latin typeface="Arimo"/>
                <a:ea typeface="Arimo"/>
                <a:cs typeface="Arimo"/>
                <a:sym typeface="Arimo"/>
              </a:rPr>
              <a:t>Khu vực</a:t>
            </a:r>
          </a:p>
        </p:txBody>
      </p:sp>
      <p:sp>
        <p:nvSpPr>
          <p:cNvPr name="TextBox 39" id="39"/>
          <p:cNvSpPr txBox="true"/>
          <p:nvPr/>
        </p:nvSpPr>
        <p:spPr>
          <a:xfrm rot="0">
            <a:off x="12152398" y="3097451"/>
            <a:ext cx="975444" cy="379751"/>
          </a:xfrm>
          <a:prstGeom prst="rect">
            <a:avLst/>
          </a:prstGeom>
        </p:spPr>
        <p:txBody>
          <a:bodyPr anchor="t" rtlCol="false" tIns="0" lIns="0" bIns="0" rIns="0">
            <a:spAutoFit/>
          </a:bodyPr>
          <a:lstStyle/>
          <a:p>
            <a:pPr algn="ctr">
              <a:lnSpc>
                <a:spcPts val="2520"/>
              </a:lnSpc>
            </a:pPr>
            <a:r>
              <a:rPr lang="en-US" sz="2100">
                <a:solidFill>
                  <a:srgbClr val="000000"/>
                </a:solidFill>
                <a:latin typeface="Arimo"/>
                <a:ea typeface="Arimo"/>
                <a:cs typeface="Arimo"/>
                <a:sym typeface="Arimo"/>
              </a:rPr>
              <a:t>REGION</a:t>
            </a:r>
          </a:p>
        </p:txBody>
      </p:sp>
      <p:sp>
        <p:nvSpPr>
          <p:cNvPr name="Freeform 40" id="40" descr="Bill, fee, health insurance, hospital, medical, medical fee, treatment fee icon - Download on Iconfinder"/>
          <p:cNvSpPr/>
          <p:nvPr/>
        </p:nvSpPr>
        <p:spPr>
          <a:xfrm flipH="false" flipV="false" rot="0">
            <a:off x="14797860" y="1961394"/>
            <a:ext cx="1097280" cy="1097280"/>
          </a:xfrm>
          <a:custGeom>
            <a:avLst/>
            <a:gdLst/>
            <a:ahLst/>
            <a:cxnLst/>
            <a:rect r="r" b="b" t="t" l="l"/>
            <a:pathLst>
              <a:path h="1097280" w="1097280">
                <a:moveTo>
                  <a:pt x="0" y="0"/>
                </a:moveTo>
                <a:lnTo>
                  <a:pt x="1097280" y="0"/>
                </a:lnTo>
                <a:lnTo>
                  <a:pt x="1097280" y="1097280"/>
                </a:lnTo>
                <a:lnTo>
                  <a:pt x="0" y="1097280"/>
                </a:lnTo>
                <a:lnTo>
                  <a:pt x="0" y="0"/>
                </a:lnTo>
                <a:close/>
              </a:path>
            </a:pathLst>
          </a:custGeom>
          <a:blipFill>
            <a:blip r:embed="rId11"/>
            <a:stretch>
              <a:fillRect l="0" t="0" r="0" b="0"/>
            </a:stretch>
          </a:blipFill>
        </p:spPr>
      </p:sp>
      <p:sp>
        <p:nvSpPr>
          <p:cNvPr name="TextBox 41" id="41"/>
          <p:cNvSpPr txBox="true"/>
          <p:nvPr/>
        </p:nvSpPr>
        <p:spPr>
          <a:xfrm rot="0">
            <a:off x="13966143" y="3478629"/>
            <a:ext cx="2760716" cy="702915"/>
          </a:xfrm>
          <a:prstGeom prst="rect">
            <a:avLst/>
          </a:prstGeom>
        </p:spPr>
        <p:txBody>
          <a:bodyPr anchor="t" rtlCol="false" tIns="0" lIns="0" bIns="0" rIns="0">
            <a:spAutoFit/>
          </a:bodyPr>
          <a:lstStyle/>
          <a:p>
            <a:pPr algn="ctr">
              <a:lnSpc>
                <a:spcPts val="2520"/>
              </a:lnSpc>
            </a:pPr>
            <a:r>
              <a:rPr lang="en-US" sz="2100">
                <a:solidFill>
                  <a:srgbClr val="C00000"/>
                </a:solidFill>
                <a:latin typeface="Arimo"/>
                <a:ea typeface="Arimo"/>
                <a:cs typeface="Arimo"/>
                <a:sym typeface="Arimo"/>
              </a:rPr>
              <a:t>Tổng chi phí mà BHYT</a:t>
            </a:r>
          </a:p>
          <a:p>
            <a:pPr algn="ctr">
              <a:lnSpc>
                <a:spcPts val="2520"/>
              </a:lnSpc>
            </a:pPr>
            <a:r>
              <a:rPr lang="en-US" sz="2100">
                <a:solidFill>
                  <a:srgbClr val="C00000"/>
                </a:solidFill>
                <a:latin typeface="Arimo"/>
                <a:ea typeface="Arimo"/>
                <a:cs typeface="Arimo"/>
                <a:sym typeface="Arimo"/>
              </a:rPr>
              <a:t>Chi trả cho Y tế cá nhân </a:t>
            </a:r>
          </a:p>
        </p:txBody>
      </p:sp>
      <p:sp>
        <p:nvSpPr>
          <p:cNvPr name="TextBox 42" id="42"/>
          <p:cNvSpPr txBox="true"/>
          <p:nvPr/>
        </p:nvSpPr>
        <p:spPr>
          <a:xfrm rot="0">
            <a:off x="14764438" y="3086883"/>
            <a:ext cx="1164125" cy="379751"/>
          </a:xfrm>
          <a:prstGeom prst="rect">
            <a:avLst/>
          </a:prstGeom>
        </p:spPr>
        <p:txBody>
          <a:bodyPr anchor="t" rtlCol="false" tIns="0" lIns="0" bIns="0" rIns="0">
            <a:spAutoFit/>
          </a:bodyPr>
          <a:lstStyle/>
          <a:p>
            <a:pPr algn="ctr">
              <a:lnSpc>
                <a:spcPts val="2520"/>
              </a:lnSpc>
            </a:pPr>
            <a:r>
              <a:rPr lang="en-US" sz="2100">
                <a:solidFill>
                  <a:srgbClr val="C00000"/>
                </a:solidFill>
                <a:latin typeface="Arimo"/>
                <a:ea typeface="Arimo"/>
                <a:cs typeface="Arimo"/>
                <a:sym typeface="Arimo"/>
              </a:rPr>
              <a:t>CHARGES</a:t>
            </a:r>
          </a:p>
        </p:txBody>
      </p:sp>
      <p:sp>
        <p:nvSpPr>
          <p:cNvPr name="Freeform 43" id="43"/>
          <p:cNvSpPr/>
          <p:nvPr/>
        </p:nvSpPr>
        <p:spPr>
          <a:xfrm flipH="false" flipV="false" rot="0">
            <a:off x="16080444" y="3113082"/>
            <a:ext cx="677412" cy="336876"/>
          </a:xfrm>
          <a:custGeom>
            <a:avLst/>
            <a:gdLst/>
            <a:ahLst/>
            <a:cxnLst/>
            <a:rect r="r" b="b" t="t" l="l"/>
            <a:pathLst>
              <a:path h="336876" w="677412">
                <a:moveTo>
                  <a:pt x="0" y="0"/>
                </a:moveTo>
                <a:lnTo>
                  <a:pt x="677412" y="0"/>
                </a:lnTo>
                <a:lnTo>
                  <a:pt x="677412" y="336876"/>
                </a:lnTo>
                <a:lnTo>
                  <a:pt x="0" y="336876"/>
                </a:lnTo>
                <a:lnTo>
                  <a:pt x="0" y="0"/>
                </a:lnTo>
                <a:close/>
              </a:path>
            </a:pathLst>
          </a:custGeom>
          <a:blipFill>
            <a:blip r:embed="rId12"/>
            <a:stretch>
              <a:fillRect l="0" t="0" r="0" b="0"/>
            </a:stretch>
          </a:blipFill>
        </p:spPr>
      </p:sp>
      <p:sp>
        <p:nvSpPr>
          <p:cNvPr name="Freeform 44" id="44" descr="Cigarette, nicotine, smoking icon - Download on Iconfinder"/>
          <p:cNvSpPr/>
          <p:nvPr/>
        </p:nvSpPr>
        <p:spPr>
          <a:xfrm flipH="false" flipV="false" rot="0">
            <a:off x="7360733" y="1961394"/>
            <a:ext cx="1097280" cy="1097280"/>
          </a:xfrm>
          <a:custGeom>
            <a:avLst/>
            <a:gdLst/>
            <a:ahLst/>
            <a:cxnLst/>
            <a:rect r="r" b="b" t="t" l="l"/>
            <a:pathLst>
              <a:path h="1097280" w="1097280">
                <a:moveTo>
                  <a:pt x="0" y="0"/>
                </a:moveTo>
                <a:lnTo>
                  <a:pt x="1097280" y="0"/>
                </a:lnTo>
                <a:lnTo>
                  <a:pt x="1097280" y="1097280"/>
                </a:lnTo>
                <a:lnTo>
                  <a:pt x="0" y="1097280"/>
                </a:lnTo>
                <a:lnTo>
                  <a:pt x="0" y="0"/>
                </a:lnTo>
                <a:close/>
              </a:path>
            </a:pathLst>
          </a:custGeom>
          <a:blipFill>
            <a:blip r:embed="rId13"/>
            <a:stretch>
              <a:fillRect l="0" t="0" r="0" b="0"/>
            </a:stretch>
          </a:blipFill>
        </p:spPr>
      </p:sp>
      <p:sp>
        <p:nvSpPr>
          <p:cNvPr name="TextBox 45" id="45"/>
          <p:cNvSpPr txBox="true"/>
          <p:nvPr/>
        </p:nvSpPr>
        <p:spPr>
          <a:xfrm rot="0">
            <a:off x="7286436" y="3486615"/>
            <a:ext cx="1245878" cy="702915"/>
          </a:xfrm>
          <a:prstGeom prst="rect">
            <a:avLst/>
          </a:prstGeom>
        </p:spPr>
        <p:txBody>
          <a:bodyPr anchor="t" rtlCol="false" tIns="0" lIns="0" bIns="0" rIns="0">
            <a:spAutoFit/>
          </a:bodyPr>
          <a:lstStyle/>
          <a:p>
            <a:pPr algn="ctr">
              <a:lnSpc>
                <a:spcPts val="2520"/>
              </a:lnSpc>
            </a:pPr>
            <a:r>
              <a:rPr lang="en-US" sz="2100">
                <a:solidFill>
                  <a:srgbClr val="000000"/>
                </a:solidFill>
                <a:latin typeface="Arimo"/>
                <a:ea typeface="Arimo"/>
                <a:cs typeface="Arimo"/>
                <a:sym typeface="Arimo"/>
              </a:rPr>
              <a:t>Thói quen </a:t>
            </a:r>
          </a:p>
          <a:p>
            <a:pPr algn="ctr">
              <a:lnSpc>
                <a:spcPts val="2520"/>
              </a:lnSpc>
            </a:pPr>
            <a:r>
              <a:rPr lang="en-US" sz="2100">
                <a:solidFill>
                  <a:srgbClr val="000000"/>
                </a:solidFill>
                <a:latin typeface="Arimo"/>
                <a:ea typeface="Arimo"/>
                <a:cs typeface="Arimo"/>
                <a:sym typeface="Arimo"/>
              </a:rPr>
              <a:t>Hút thuốc</a:t>
            </a:r>
          </a:p>
        </p:txBody>
      </p:sp>
      <p:sp>
        <p:nvSpPr>
          <p:cNvPr name="TextBox 46" id="46"/>
          <p:cNvSpPr txBox="true"/>
          <p:nvPr/>
        </p:nvSpPr>
        <p:spPr>
          <a:xfrm rot="0">
            <a:off x="7257274" y="3094869"/>
            <a:ext cx="1304196" cy="379751"/>
          </a:xfrm>
          <a:prstGeom prst="rect">
            <a:avLst/>
          </a:prstGeom>
        </p:spPr>
        <p:txBody>
          <a:bodyPr anchor="t" rtlCol="false" tIns="0" lIns="0" bIns="0" rIns="0">
            <a:spAutoFit/>
          </a:bodyPr>
          <a:lstStyle/>
          <a:p>
            <a:pPr algn="ctr">
              <a:lnSpc>
                <a:spcPts val="2520"/>
              </a:lnSpc>
            </a:pPr>
            <a:r>
              <a:rPr lang="en-US" sz="2100">
                <a:solidFill>
                  <a:srgbClr val="000000"/>
                </a:solidFill>
                <a:latin typeface="Arimo"/>
                <a:ea typeface="Arimo"/>
                <a:cs typeface="Arimo"/>
                <a:sym typeface="Arimo"/>
              </a:rPr>
              <a:t>SMOKER</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36" r="0" b="-9236"/>
            </a:stretch>
          </a:blipFill>
        </p:spPr>
      </p:sp>
      <p:grpSp>
        <p:nvGrpSpPr>
          <p:cNvPr name="Group 3" id="3"/>
          <p:cNvGrpSpPr/>
          <p:nvPr/>
        </p:nvGrpSpPr>
        <p:grpSpPr>
          <a:xfrm rot="0">
            <a:off x="0" y="0"/>
            <a:ext cx="18288000" cy="10287000"/>
            <a:chOff x="0" y="0"/>
            <a:chExt cx="24384000" cy="13716000"/>
          </a:xfrm>
        </p:grpSpPr>
        <p:sp>
          <p:nvSpPr>
            <p:cNvPr name="Freeform 4" id="4"/>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DEEBF7">
                <a:alpha val="89804"/>
              </a:srgbClr>
            </a:solidFill>
          </p:spPr>
        </p:sp>
      </p:grpSp>
      <p:grpSp>
        <p:nvGrpSpPr>
          <p:cNvPr name="Group 5" id="5"/>
          <p:cNvGrpSpPr/>
          <p:nvPr/>
        </p:nvGrpSpPr>
        <p:grpSpPr>
          <a:xfrm rot="0">
            <a:off x="517494" y="4114800"/>
            <a:ext cx="17252346" cy="2057400"/>
            <a:chOff x="0" y="0"/>
            <a:chExt cx="23003128" cy="2743200"/>
          </a:xfrm>
        </p:grpSpPr>
        <p:sp>
          <p:nvSpPr>
            <p:cNvPr name="Freeform 6" id="6"/>
            <p:cNvSpPr/>
            <p:nvPr/>
          </p:nvSpPr>
          <p:spPr>
            <a:xfrm flipH="false" flipV="false" rot="0">
              <a:off x="0" y="0"/>
              <a:ext cx="23003129" cy="2743200"/>
            </a:xfrm>
            <a:custGeom>
              <a:avLst/>
              <a:gdLst/>
              <a:ahLst/>
              <a:cxnLst/>
              <a:rect r="r" b="b" t="t" l="l"/>
              <a:pathLst>
                <a:path h="2743200" w="23003129">
                  <a:moveTo>
                    <a:pt x="0" y="0"/>
                  </a:moveTo>
                  <a:lnTo>
                    <a:pt x="23003129" y="0"/>
                  </a:lnTo>
                  <a:lnTo>
                    <a:pt x="23003129" y="2743200"/>
                  </a:lnTo>
                  <a:lnTo>
                    <a:pt x="0" y="2743200"/>
                  </a:lnTo>
                  <a:close/>
                </a:path>
              </a:pathLst>
            </a:custGeom>
            <a:solidFill>
              <a:srgbClr val="FFFFFF">
                <a:alpha val="40000"/>
              </a:srgbClr>
            </a:solidFill>
          </p:spPr>
        </p:sp>
      </p:grpSp>
      <p:sp>
        <p:nvSpPr>
          <p:cNvPr name="TextBox 7" id="7"/>
          <p:cNvSpPr txBox="true"/>
          <p:nvPr/>
        </p:nvSpPr>
        <p:spPr>
          <a:xfrm rot="0">
            <a:off x="1558290" y="4749165"/>
            <a:ext cx="15171420" cy="760095"/>
          </a:xfrm>
          <a:prstGeom prst="rect">
            <a:avLst/>
          </a:prstGeom>
        </p:spPr>
        <p:txBody>
          <a:bodyPr anchor="t" rtlCol="false" tIns="0" lIns="0" bIns="0" rIns="0">
            <a:spAutoFit/>
          </a:bodyPr>
          <a:lstStyle/>
          <a:p>
            <a:pPr algn="ctr">
              <a:lnSpc>
                <a:spcPts val="6480"/>
              </a:lnSpc>
            </a:pPr>
            <a:r>
              <a:rPr lang="en-US" sz="5400">
                <a:solidFill>
                  <a:srgbClr val="000000"/>
                </a:solidFill>
                <a:latin typeface="Arimo"/>
                <a:ea typeface="Arimo"/>
                <a:cs typeface="Arimo"/>
                <a:sym typeface="Arimo"/>
              </a:rPr>
              <a:t>XIN CHÂN THÀNH CẢM ƠN!</a:t>
            </a:r>
          </a:p>
        </p:txBody>
      </p:sp>
      <p:sp>
        <p:nvSpPr>
          <p:cNvPr name="Freeform 8" id="8" descr="University of Economics Ho Chi Minh City"/>
          <p:cNvSpPr/>
          <p:nvPr/>
        </p:nvSpPr>
        <p:spPr>
          <a:xfrm flipH="false" flipV="false" rot="0">
            <a:off x="517494" y="328470"/>
            <a:ext cx="2037397" cy="1318166"/>
          </a:xfrm>
          <a:custGeom>
            <a:avLst/>
            <a:gdLst/>
            <a:ahLst/>
            <a:cxnLst/>
            <a:rect r="r" b="b" t="t" l="l"/>
            <a:pathLst>
              <a:path h="1318166" w="2037397">
                <a:moveTo>
                  <a:pt x="0" y="0"/>
                </a:moveTo>
                <a:lnTo>
                  <a:pt x="2037397" y="0"/>
                </a:lnTo>
                <a:lnTo>
                  <a:pt x="2037397" y="1318166"/>
                </a:lnTo>
                <a:lnTo>
                  <a:pt x="0" y="1318166"/>
                </a:lnTo>
                <a:lnTo>
                  <a:pt x="0" y="0"/>
                </a:lnTo>
                <a:close/>
              </a:path>
            </a:pathLst>
          </a:custGeom>
          <a:blipFill>
            <a:blip r:embed="rId3"/>
            <a:stretch>
              <a:fillRect l="0" t="0" r="-267" b="0"/>
            </a:stretch>
          </a:blipFill>
        </p:spPr>
      </p:sp>
      <p:sp>
        <p:nvSpPr>
          <p:cNvPr name="TextBox 9" id="9"/>
          <p:cNvSpPr txBox="true"/>
          <p:nvPr/>
        </p:nvSpPr>
        <p:spPr>
          <a:xfrm rot="0">
            <a:off x="11932920" y="9398875"/>
            <a:ext cx="5745480" cy="583466"/>
          </a:xfrm>
          <a:prstGeom prst="rect">
            <a:avLst/>
          </a:prstGeom>
        </p:spPr>
        <p:txBody>
          <a:bodyPr anchor="t" rtlCol="false" tIns="0" lIns="0" bIns="0" rIns="0">
            <a:spAutoFit/>
          </a:bodyPr>
          <a:lstStyle/>
          <a:p>
            <a:pPr algn="ctr">
              <a:lnSpc>
                <a:spcPts val="3960"/>
              </a:lnSpc>
            </a:pPr>
            <a:r>
              <a:rPr lang="en-US" sz="3300">
                <a:solidFill>
                  <a:srgbClr val="000000"/>
                </a:solidFill>
                <a:latin typeface="Arimo"/>
                <a:ea typeface="Arimo"/>
                <a:cs typeface="Arimo"/>
                <a:sym typeface="Arimo"/>
              </a:rPr>
              <a:t>BIỂU DIỄN TRỰC QUAN DỮ LIỆU</a:t>
            </a:r>
          </a:p>
        </p:txBody>
      </p:sp>
      <p:sp>
        <p:nvSpPr>
          <p:cNvPr name="TextBox 10" id="10"/>
          <p:cNvSpPr txBox="true"/>
          <p:nvPr/>
        </p:nvSpPr>
        <p:spPr>
          <a:xfrm rot="0">
            <a:off x="10652760" y="681532"/>
            <a:ext cx="7025640" cy="583466"/>
          </a:xfrm>
          <a:prstGeom prst="rect">
            <a:avLst/>
          </a:prstGeom>
        </p:spPr>
        <p:txBody>
          <a:bodyPr anchor="t" rtlCol="false" tIns="0" lIns="0" bIns="0" rIns="0">
            <a:spAutoFit/>
          </a:bodyPr>
          <a:lstStyle/>
          <a:p>
            <a:pPr algn="ctr">
              <a:lnSpc>
                <a:spcPts val="3960"/>
              </a:lnSpc>
            </a:pPr>
            <a:r>
              <a:rPr lang="en-US" sz="3300">
                <a:solidFill>
                  <a:srgbClr val="000000"/>
                </a:solidFill>
                <a:latin typeface="Arimo"/>
                <a:ea typeface="Arimo"/>
                <a:cs typeface="Arimo"/>
                <a:sym typeface="Arimo"/>
              </a:rPr>
              <a:t>BÁO CÁO ĐỀ ÁN KẾT THÚC HỌC PHẦN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
            <a:chOff x="0" y="0"/>
            <a:chExt cx="24384000" cy="1371600"/>
          </a:xfrm>
        </p:grpSpPr>
        <p:sp>
          <p:nvSpPr>
            <p:cNvPr name="Freeform 3" id="3"/>
            <p:cNvSpPr/>
            <p:nvPr/>
          </p:nvSpPr>
          <p:spPr>
            <a:xfrm flipH="false" flipV="false" rot="0">
              <a:off x="0" y="0"/>
              <a:ext cx="24384000" cy="1371600"/>
            </a:xfrm>
            <a:custGeom>
              <a:avLst/>
              <a:gdLst/>
              <a:ahLst/>
              <a:cxnLst/>
              <a:rect r="r" b="b" t="t" l="l"/>
              <a:pathLst>
                <a:path h="1371600" w="24384000">
                  <a:moveTo>
                    <a:pt x="0" y="0"/>
                  </a:moveTo>
                  <a:lnTo>
                    <a:pt x="24384000" y="0"/>
                  </a:lnTo>
                  <a:lnTo>
                    <a:pt x="24384000" y="1371600"/>
                  </a:lnTo>
                  <a:lnTo>
                    <a:pt x="0" y="1371600"/>
                  </a:lnTo>
                  <a:close/>
                </a:path>
              </a:pathLst>
            </a:custGeom>
            <a:solidFill>
              <a:srgbClr val="FFFFFF">
                <a:alpha val="40000"/>
              </a:srgbClr>
            </a:solidFill>
          </p:spPr>
        </p:sp>
      </p:grpSp>
      <p:grpSp>
        <p:nvGrpSpPr>
          <p:cNvPr name="Group 4" id="4"/>
          <p:cNvGrpSpPr/>
          <p:nvPr/>
        </p:nvGrpSpPr>
        <p:grpSpPr>
          <a:xfrm rot="0">
            <a:off x="0" y="10167678"/>
            <a:ext cx="6089904" cy="137160"/>
            <a:chOff x="0" y="0"/>
            <a:chExt cx="8119872" cy="182880"/>
          </a:xfrm>
        </p:grpSpPr>
        <p:sp>
          <p:nvSpPr>
            <p:cNvPr name="Freeform 5" id="5"/>
            <p:cNvSpPr/>
            <p:nvPr/>
          </p:nvSpPr>
          <p:spPr>
            <a:xfrm flipH="false" flipV="false" rot="0">
              <a:off x="0" y="0"/>
              <a:ext cx="8119872" cy="182880"/>
            </a:xfrm>
            <a:custGeom>
              <a:avLst/>
              <a:gdLst/>
              <a:ahLst/>
              <a:cxnLst/>
              <a:rect r="r" b="b" t="t" l="l"/>
              <a:pathLst>
                <a:path h="182880" w="8119872">
                  <a:moveTo>
                    <a:pt x="0" y="0"/>
                  </a:moveTo>
                  <a:lnTo>
                    <a:pt x="8119872" y="0"/>
                  </a:lnTo>
                  <a:lnTo>
                    <a:pt x="8119872" y="182880"/>
                  </a:lnTo>
                  <a:lnTo>
                    <a:pt x="0" y="182880"/>
                  </a:lnTo>
                  <a:close/>
                </a:path>
              </a:pathLst>
            </a:custGeom>
            <a:solidFill>
              <a:srgbClr val="A4D7F4"/>
            </a:solidFill>
          </p:spPr>
        </p:sp>
      </p:grpSp>
      <p:grpSp>
        <p:nvGrpSpPr>
          <p:cNvPr name="Group 6" id="6"/>
          <p:cNvGrpSpPr/>
          <p:nvPr/>
        </p:nvGrpSpPr>
        <p:grpSpPr>
          <a:xfrm rot="0">
            <a:off x="6094476" y="10167678"/>
            <a:ext cx="6094476" cy="137160"/>
            <a:chOff x="0" y="0"/>
            <a:chExt cx="8125968" cy="182880"/>
          </a:xfrm>
        </p:grpSpPr>
        <p:sp>
          <p:nvSpPr>
            <p:cNvPr name="Freeform 7" id="7"/>
            <p:cNvSpPr/>
            <p:nvPr/>
          </p:nvSpPr>
          <p:spPr>
            <a:xfrm flipH="false" flipV="false" rot="0">
              <a:off x="0" y="0"/>
              <a:ext cx="8125968" cy="182880"/>
            </a:xfrm>
            <a:custGeom>
              <a:avLst/>
              <a:gdLst/>
              <a:ahLst/>
              <a:cxnLst/>
              <a:rect r="r" b="b" t="t" l="l"/>
              <a:pathLst>
                <a:path h="182880" w="8125968">
                  <a:moveTo>
                    <a:pt x="0" y="0"/>
                  </a:moveTo>
                  <a:lnTo>
                    <a:pt x="8125968" y="0"/>
                  </a:lnTo>
                  <a:lnTo>
                    <a:pt x="8125968" y="182880"/>
                  </a:lnTo>
                  <a:lnTo>
                    <a:pt x="0" y="182880"/>
                  </a:lnTo>
                  <a:close/>
                </a:path>
              </a:pathLst>
            </a:custGeom>
            <a:solidFill>
              <a:srgbClr val="87CEEA"/>
            </a:solidFill>
          </p:spPr>
        </p:sp>
      </p:grpSp>
      <p:grpSp>
        <p:nvGrpSpPr>
          <p:cNvPr name="Group 8" id="8"/>
          <p:cNvGrpSpPr/>
          <p:nvPr/>
        </p:nvGrpSpPr>
        <p:grpSpPr>
          <a:xfrm rot="0">
            <a:off x="12188952" y="10167678"/>
            <a:ext cx="6099048" cy="137160"/>
            <a:chOff x="0" y="0"/>
            <a:chExt cx="8132064" cy="182880"/>
          </a:xfrm>
        </p:grpSpPr>
        <p:sp>
          <p:nvSpPr>
            <p:cNvPr name="Freeform 9" id="9"/>
            <p:cNvSpPr/>
            <p:nvPr/>
          </p:nvSpPr>
          <p:spPr>
            <a:xfrm flipH="false" flipV="false" rot="0">
              <a:off x="0" y="0"/>
              <a:ext cx="8132064" cy="182880"/>
            </a:xfrm>
            <a:custGeom>
              <a:avLst/>
              <a:gdLst/>
              <a:ahLst/>
              <a:cxnLst/>
              <a:rect r="r" b="b" t="t" l="l"/>
              <a:pathLst>
                <a:path h="182880" w="8132064">
                  <a:moveTo>
                    <a:pt x="0" y="0"/>
                  </a:moveTo>
                  <a:lnTo>
                    <a:pt x="8132064" y="0"/>
                  </a:lnTo>
                  <a:lnTo>
                    <a:pt x="8132064" y="182880"/>
                  </a:lnTo>
                  <a:lnTo>
                    <a:pt x="0" y="182880"/>
                  </a:lnTo>
                  <a:close/>
                </a:path>
              </a:pathLst>
            </a:custGeom>
            <a:solidFill>
              <a:srgbClr val="5DB6DD"/>
            </a:solidFill>
          </p:spPr>
        </p:sp>
      </p:grpSp>
      <p:grpSp>
        <p:nvGrpSpPr>
          <p:cNvPr name="Group 10" id="10"/>
          <p:cNvGrpSpPr/>
          <p:nvPr/>
        </p:nvGrpSpPr>
        <p:grpSpPr>
          <a:xfrm rot="0">
            <a:off x="1" y="0"/>
            <a:ext cx="18287998" cy="822960"/>
            <a:chOff x="0" y="0"/>
            <a:chExt cx="24383998" cy="1097280"/>
          </a:xfrm>
        </p:grpSpPr>
        <p:sp>
          <p:nvSpPr>
            <p:cNvPr name="Freeform 11" id="11"/>
            <p:cNvSpPr/>
            <p:nvPr/>
          </p:nvSpPr>
          <p:spPr>
            <a:xfrm flipH="false" flipV="false" rot="0">
              <a:off x="0" y="0"/>
              <a:ext cx="24384000" cy="1097280"/>
            </a:xfrm>
            <a:custGeom>
              <a:avLst/>
              <a:gdLst/>
              <a:ahLst/>
              <a:cxnLst/>
              <a:rect r="r" b="b" t="t" l="l"/>
              <a:pathLst>
                <a:path h="1097280" w="24384000">
                  <a:moveTo>
                    <a:pt x="0" y="0"/>
                  </a:moveTo>
                  <a:lnTo>
                    <a:pt x="24384000" y="0"/>
                  </a:lnTo>
                  <a:lnTo>
                    <a:pt x="24384000" y="1097280"/>
                  </a:lnTo>
                  <a:lnTo>
                    <a:pt x="0" y="1097280"/>
                  </a:lnTo>
                  <a:close/>
                </a:path>
              </a:pathLst>
            </a:custGeom>
            <a:solidFill>
              <a:srgbClr val="3190C6"/>
            </a:solidFill>
          </p:spPr>
        </p:sp>
      </p:grpSp>
      <p:sp>
        <p:nvSpPr>
          <p:cNvPr name="TextBox 12" id="12"/>
          <p:cNvSpPr txBox="true"/>
          <p:nvPr/>
        </p:nvSpPr>
        <p:spPr>
          <a:xfrm rot="0">
            <a:off x="5730975" y="154305"/>
            <a:ext cx="6826050" cy="485775"/>
          </a:xfrm>
          <a:prstGeom prst="rect">
            <a:avLst/>
          </a:prstGeom>
        </p:spPr>
        <p:txBody>
          <a:bodyPr anchor="t" rtlCol="false" tIns="0" lIns="0" bIns="0" rIns="0">
            <a:spAutoFit/>
          </a:bodyPr>
          <a:lstStyle/>
          <a:p>
            <a:pPr algn="ctr">
              <a:lnSpc>
                <a:spcPts val="3960"/>
              </a:lnSpc>
            </a:pPr>
            <a:r>
              <a:rPr lang="en-US" sz="3300">
                <a:solidFill>
                  <a:srgbClr val="FFFFFF"/>
                </a:solidFill>
                <a:latin typeface="Arimo"/>
                <a:ea typeface="Arimo"/>
                <a:cs typeface="Arimo"/>
                <a:sym typeface="Arimo"/>
              </a:rPr>
              <a:t>THAY ĐỔI Ý NGHĨA CỦA BỘ DỮ LIỆU</a:t>
            </a:r>
          </a:p>
        </p:txBody>
      </p:sp>
      <p:grpSp>
        <p:nvGrpSpPr>
          <p:cNvPr name="Group 13" id="13"/>
          <p:cNvGrpSpPr/>
          <p:nvPr/>
        </p:nvGrpSpPr>
        <p:grpSpPr>
          <a:xfrm rot="0">
            <a:off x="3113538" y="1762660"/>
            <a:ext cx="12257829" cy="2762250"/>
            <a:chOff x="0" y="0"/>
            <a:chExt cx="16343772" cy="3683000"/>
          </a:xfrm>
        </p:grpSpPr>
        <p:sp>
          <p:nvSpPr>
            <p:cNvPr name="Freeform 14" id="14"/>
            <p:cNvSpPr/>
            <p:nvPr/>
          </p:nvSpPr>
          <p:spPr>
            <a:xfrm flipH="false" flipV="false" rot="0">
              <a:off x="0" y="0"/>
              <a:ext cx="16343757" cy="3683000"/>
            </a:xfrm>
            <a:custGeom>
              <a:avLst/>
              <a:gdLst/>
              <a:ahLst/>
              <a:cxnLst/>
              <a:rect r="r" b="b" t="t" l="l"/>
              <a:pathLst>
                <a:path h="3683000" w="16343757">
                  <a:moveTo>
                    <a:pt x="12700" y="0"/>
                  </a:moveTo>
                  <a:lnTo>
                    <a:pt x="16331057" y="0"/>
                  </a:lnTo>
                  <a:cubicBezTo>
                    <a:pt x="16338043" y="0"/>
                    <a:pt x="16343757" y="5715"/>
                    <a:pt x="16343757" y="12700"/>
                  </a:cubicBezTo>
                  <a:lnTo>
                    <a:pt x="16343757" y="3670300"/>
                  </a:lnTo>
                  <a:cubicBezTo>
                    <a:pt x="16343757" y="3677285"/>
                    <a:pt x="16338043" y="3683000"/>
                    <a:pt x="16331057" y="3683000"/>
                  </a:cubicBezTo>
                  <a:lnTo>
                    <a:pt x="12700" y="3683000"/>
                  </a:lnTo>
                  <a:cubicBezTo>
                    <a:pt x="5715" y="3683000"/>
                    <a:pt x="0" y="3677285"/>
                    <a:pt x="0" y="3670300"/>
                  </a:cubicBezTo>
                  <a:lnTo>
                    <a:pt x="0" y="12700"/>
                  </a:lnTo>
                  <a:cubicBezTo>
                    <a:pt x="0" y="5715"/>
                    <a:pt x="5715" y="0"/>
                    <a:pt x="12700" y="0"/>
                  </a:cubicBezTo>
                  <a:moveTo>
                    <a:pt x="12700" y="25400"/>
                  </a:moveTo>
                  <a:lnTo>
                    <a:pt x="12700" y="12700"/>
                  </a:lnTo>
                  <a:lnTo>
                    <a:pt x="25400" y="12700"/>
                  </a:lnTo>
                  <a:lnTo>
                    <a:pt x="25400" y="3670300"/>
                  </a:lnTo>
                  <a:lnTo>
                    <a:pt x="12700" y="3670300"/>
                  </a:lnTo>
                  <a:lnTo>
                    <a:pt x="12700" y="3657600"/>
                  </a:lnTo>
                  <a:lnTo>
                    <a:pt x="16331057" y="3657600"/>
                  </a:lnTo>
                  <a:lnTo>
                    <a:pt x="16331057" y="3670300"/>
                  </a:lnTo>
                  <a:lnTo>
                    <a:pt x="16318357" y="3670300"/>
                  </a:lnTo>
                  <a:lnTo>
                    <a:pt x="16318357" y="12700"/>
                  </a:lnTo>
                  <a:lnTo>
                    <a:pt x="16331057" y="12700"/>
                  </a:lnTo>
                  <a:lnTo>
                    <a:pt x="16331057" y="25400"/>
                  </a:lnTo>
                  <a:lnTo>
                    <a:pt x="12700" y="25400"/>
                  </a:lnTo>
                  <a:close/>
                </a:path>
              </a:pathLst>
            </a:custGeom>
            <a:solidFill>
              <a:srgbClr val="FFFFFF"/>
            </a:solidFill>
          </p:spPr>
        </p:sp>
      </p:grpSp>
      <p:sp>
        <p:nvSpPr>
          <p:cNvPr name="TextBox 15" id="15"/>
          <p:cNvSpPr txBox="true"/>
          <p:nvPr/>
        </p:nvSpPr>
        <p:spPr>
          <a:xfrm rot="0">
            <a:off x="4443168" y="1098027"/>
            <a:ext cx="3341287" cy="583465"/>
          </a:xfrm>
          <a:prstGeom prst="rect">
            <a:avLst/>
          </a:prstGeom>
        </p:spPr>
        <p:txBody>
          <a:bodyPr anchor="t" rtlCol="false" tIns="0" lIns="0" bIns="0" rIns="0">
            <a:spAutoFit/>
          </a:bodyPr>
          <a:lstStyle/>
          <a:p>
            <a:pPr algn="ctr">
              <a:lnSpc>
                <a:spcPts val="3960"/>
              </a:lnSpc>
            </a:pPr>
            <a:r>
              <a:rPr lang="en-US" sz="3300" u="sng">
                <a:solidFill>
                  <a:srgbClr val="000000"/>
                </a:solidFill>
                <a:latin typeface="Arimo"/>
                <a:ea typeface="Arimo"/>
                <a:cs typeface="Arimo"/>
                <a:sym typeface="Arimo"/>
              </a:rPr>
              <a:t>Ý NGHĨA BAN ĐẦU</a:t>
            </a:r>
          </a:p>
        </p:txBody>
      </p:sp>
      <p:sp>
        <p:nvSpPr>
          <p:cNvPr name="Freeform 16" id="16" descr="Bill, fee, health insurance, hospital, medical, medical fee, treatment fee icon - Download on Iconfinder"/>
          <p:cNvSpPr/>
          <p:nvPr/>
        </p:nvSpPr>
        <p:spPr>
          <a:xfrm flipH="false" flipV="false" rot="0">
            <a:off x="5565172" y="2089580"/>
            <a:ext cx="1097280" cy="1097280"/>
          </a:xfrm>
          <a:custGeom>
            <a:avLst/>
            <a:gdLst/>
            <a:ahLst/>
            <a:cxnLst/>
            <a:rect r="r" b="b" t="t" l="l"/>
            <a:pathLst>
              <a:path h="1097280" w="1097280">
                <a:moveTo>
                  <a:pt x="0" y="0"/>
                </a:moveTo>
                <a:lnTo>
                  <a:pt x="1097281" y="0"/>
                </a:lnTo>
                <a:lnTo>
                  <a:pt x="1097281" y="1097279"/>
                </a:lnTo>
                <a:lnTo>
                  <a:pt x="0" y="1097279"/>
                </a:lnTo>
                <a:lnTo>
                  <a:pt x="0" y="0"/>
                </a:lnTo>
                <a:close/>
              </a:path>
            </a:pathLst>
          </a:custGeom>
          <a:blipFill>
            <a:blip r:embed="rId2"/>
            <a:stretch>
              <a:fillRect l="0" t="0" r="0" b="0"/>
            </a:stretch>
          </a:blipFill>
        </p:spPr>
      </p:sp>
      <p:sp>
        <p:nvSpPr>
          <p:cNvPr name="TextBox 17" id="17"/>
          <p:cNvSpPr txBox="true"/>
          <p:nvPr/>
        </p:nvSpPr>
        <p:spPr>
          <a:xfrm rot="0">
            <a:off x="4733456" y="3606815"/>
            <a:ext cx="2760715" cy="702915"/>
          </a:xfrm>
          <a:prstGeom prst="rect">
            <a:avLst/>
          </a:prstGeom>
        </p:spPr>
        <p:txBody>
          <a:bodyPr anchor="t" rtlCol="false" tIns="0" lIns="0" bIns="0" rIns="0">
            <a:spAutoFit/>
          </a:bodyPr>
          <a:lstStyle/>
          <a:p>
            <a:pPr algn="ctr">
              <a:lnSpc>
                <a:spcPts val="2520"/>
              </a:lnSpc>
            </a:pPr>
            <a:r>
              <a:rPr lang="en-US" sz="2100">
                <a:solidFill>
                  <a:srgbClr val="C00000"/>
                </a:solidFill>
                <a:latin typeface="Arimo"/>
                <a:ea typeface="Arimo"/>
                <a:cs typeface="Arimo"/>
                <a:sym typeface="Arimo"/>
              </a:rPr>
              <a:t>Tổng chi phí mà BHYT</a:t>
            </a:r>
          </a:p>
          <a:p>
            <a:pPr algn="ctr">
              <a:lnSpc>
                <a:spcPts val="2520"/>
              </a:lnSpc>
            </a:pPr>
            <a:r>
              <a:rPr lang="en-US" sz="2100">
                <a:solidFill>
                  <a:srgbClr val="C00000"/>
                </a:solidFill>
                <a:latin typeface="Arimo"/>
                <a:ea typeface="Arimo"/>
                <a:cs typeface="Arimo"/>
                <a:sym typeface="Arimo"/>
              </a:rPr>
              <a:t>Chi trả cho Y tế cá nhân </a:t>
            </a:r>
          </a:p>
        </p:txBody>
      </p:sp>
      <p:sp>
        <p:nvSpPr>
          <p:cNvPr name="TextBox 18" id="18"/>
          <p:cNvSpPr txBox="true"/>
          <p:nvPr/>
        </p:nvSpPr>
        <p:spPr>
          <a:xfrm rot="0">
            <a:off x="5531751" y="3215069"/>
            <a:ext cx="1164125" cy="379751"/>
          </a:xfrm>
          <a:prstGeom prst="rect">
            <a:avLst/>
          </a:prstGeom>
        </p:spPr>
        <p:txBody>
          <a:bodyPr anchor="t" rtlCol="false" tIns="0" lIns="0" bIns="0" rIns="0">
            <a:spAutoFit/>
          </a:bodyPr>
          <a:lstStyle/>
          <a:p>
            <a:pPr algn="ctr">
              <a:lnSpc>
                <a:spcPts val="2520"/>
              </a:lnSpc>
            </a:pPr>
            <a:r>
              <a:rPr lang="en-US" sz="2100">
                <a:solidFill>
                  <a:srgbClr val="C00000"/>
                </a:solidFill>
                <a:latin typeface="Arimo"/>
                <a:ea typeface="Arimo"/>
                <a:cs typeface="Arimo"/>
                <a:sym typeface="Arimo"/>
              </a:rPr>
              <a:t>CHARGES</a:t>
            </a:r>
          </a:p>
        </p:txBody>
      </p:sp>
      <p:sp>
        <p:nvSpPr>
          <p:cNvPr name="Freeform 19" id="19"/>
          <p:cNvSpPr/>
          <p:nvPr/>
        </p:nvSpPr>
        <p:spPr>
          <a:xfrm flipH="false" flipV="false" rot="0">
            <a:off x="6847756" y="3241268"/>
            <a:ext cx="677412" cy="336876"/>
          </a:xfrm>
          <a:custGeom>
            <a:avLst/>
            <a:gdLst/>
            <a:ahLst/>
            <a:cxnLst/>
            <a:rect r="r" b="b" t="t" l="l"/>
            <a:pathLst>
              <a:path h="336876" w="677412">
                <a:moveTo>
                  <a:pt x="0" y="0"/>
                </a:moveTo>
                <a:lnTo>
                  <a:pt x="677412" y="0"/>
                </a:lnTo>
                <a:lnTo>
                  <a:pt x="677412" y="336876"/>
                </a:lnTo>
                <a:lnTo>
                  <a:pt x="0" y="336876"/>
                </a:lnTo>
                <a:lnTo>
                  <a:pt x="0" y="0"/>
                </a:lnTo>
                <a:close/>
              </a:path>
            </a:pathLst>
          </a:custGeom>
          <a:blipFill>
            <a:blip r:embed="rId3"/>
            <a:stretch>
              <a:fillRect l="0" t="0" r="0" b="0"/>
            </a:stretch>
          </a:blipFill>
        </p:spPr>
      </p:sp>
      <p:sp>
        <p:nvSpPr>
          <p:cNvPr name="TextBox 20" id="20"/>
          <p:cNvSpPr txBox="true"/>
          <p:nvPr/>
        </p:nvSpPr>
        <p:spPr>
          <a:xfrm rot="0">
            <a:off x="9951118" y="3610807"/>
            <a:ext cx="3883618" cy="702915"/>
          </a:xfrm>
          <a:prstGeom prst="rect">
            <a:avLst/>
          </a:prstGeom>
        </p:spPr>
        <p:txBody>
          <a:bodyPr anchor="t" rtlCol="false" tIns="0" lIns="0" bIns="0" rIns="0">
            <a:spAutoFit/>
          </a:bodyPr>
          <a:lstStyle/>
          <a:p>
            <a:pPr algn="ctr">
              <a:lnSpc>
                <a:spcPts val="2520"/>
              </a:lnSpc>
            </a:pPr>
            <a:r>
              <a:rPr lang="en-US" sz="2100">
                <a:solidFill>
                  <a:srgbClr val="C00000"/>
                </a:solidFill>
                <a:latin typeface="Arimo"/>
                <a:ea typeface="Arimo"/>
                <a:cs typeface="Arimo"/>
                <a:sym typeface="Arimo"/>
              </a:rPr>
              <a:t>Tổng chi phí mà Người dân Hoa Kỳ</a:t>
            </a:r>
          </a:p>
          <a:p>
            <a:pPr algn="ctr">
              <a:lnSpc>
                <a:spcPts val="2520"/>
              </a:lnSpc>
            </a:pPr>
            <a:r>
              <a:rPr lang="en-US" sz="2100">
                <a:solidFill>
                  <a:srgbClr val="C00000"/>
                </a:solidFill>
                <a:latin typeface="Arimo"/>
                <a:ea typeface="Arimo"/>
                <a:cs typeface="Arimo"/>
                <a:sym typeface="Arimo"/>
              </a:rPr>
              <a:t>Chi trả cho BHYT</a:t>
            </a:r>
          </a:p>
        </p:txBody>
      </p:sp>
      <p:sp>
        <p:nvSpPr>
          <p:cNvPr name="TextBox 21" id="21"/>
          <p:cNvSpPr txBox="true"/>
          <p:nvPr/>
        </p:nvSpPr>
        <p:spPr>
          <a:xfrm rot="0">
            <a:off x="11310864" y="3219061"/>
            <a:ext cx="1164125" cy="379751"/>
          </a:xfrm>
          <a:prstGeom prst="rect">
            <a:avLst/>
          </a:prstGeom>
        </p:spPr>
        <p:txBody>
          <a:bodyPr anchor="t" rtlCol="false" tIns="0" lIns="0" bIns="0" rIns="0">
            <a:spAutoFit/>
          </a:bodyPr>
          <a:lstStyle/>
          <a:p>
            <a:pPr algn="ctr">
              <a:lnSpc>
                <a:spcPts val="2520"/>
              </a:lnSpc>
            </a:pPr>
            <a:r>
              <a:rPr lang="en-US" sz="2100">
                <a:solidFill>
                  <a:srgbClr val="C00000"/>
                </a:solidFill>
                <a:latin typeface="Arimo"/>
                <a:ea typeface="Arimo"/>
                <a:cs typeface="Arimo"/>
                <a:sym typeface="Arimo"/>
              </a:rPr>
              <a:t>CHARGES</a:t>
            </a:r>
          </a:p>
        </p:txBody>
      </p:sp>
      <p:sp>
        <p:nvSpPr>
          <p:cNvPr name="Freeform 22" id="22"/>
          <p:cNvSpPr/>
          <p:nvPr/>
        </p:nvSpPr>
        <p:spPr>
          <a:xfrm flipH="false" flipV="false" rot="0">
            <a:off x="12626870" y="3245261"/>
            <a:ext cx="677412" cy="336876"/>
          </a:xfrm>
          <a:custGeom>
            <a:avLst/>
            <a:gdLst/>
            <a:ahLst/>
            <a:cxnLst/>
            <a:rect r="r" b="b" t="t" l="l"/>
            <a:pathLst>
              <a:path h="336876" w="677412">
                <a:moveTo>
                  <a:pt x="0" y="0"/>
                </a:moveTo>
                <a:lnTo>
                  <a:pt x="677412" y="0"/>
                </a:lnTo>
                <a:lnTo>
                  <a:pt x="677412" y="336875"/>
                </a:lnTo>
                <a:lnTo>
                  <a:pt x="0" y="336875"/>
                </a:lnTo>
                <a:lnTo>
                  <a:pt x="0" y="0"/>
                </a:lnTo>
                <a:close/>
              </a:path>
            </a:pathLst>
          </a:custGeom>
          <a:blipFill>
            <a:blip r:embed="rId3"/>
            <a:stretch>
              <a:fillRect l="0" t="0" r="0" b="0"/>
            </a:stretch>
          </a:blipFill>
        </p:spPr>
      </p:sp>
      <p:sp>
        <p:nvSpPr>
          <p:cNvPr name="Freeform 23" id="23" descr="Bill, fee, healthcare, medical icon - Download on Iconfinder"/>
          <p:cNvSpPr/>
          <p:nvPr/>
        </p:nvSpPr>
        <p:spPr>
          <a:xfrm flipH="false" flipV="false" rot="0">
            <a:off x="11344285" y="2085587"/>
            <a:ext cx="1097280" cy="1097280"/>
          </a:xfrm>
          <a:custGeom>
            <a:avLst/>
            <a:gdLst/>
            <a:ahLst/>
            <a:cxnLst/>
            <a:rect r="r" b="b" t="t" l="l"/>
            <a:pathLst>
              <a:path h="1097280" w="1097280">
                <a:moveTo>
                  <a:pt x="0" y="0"/>
                </a:moveTo>
                <a:lnTo>
                  <a:pt x="1097281" y="0"/>
                </a:lnTo>
                <a:lnTo>
                  <a:pt x="1097281" y="1097279"/>
                </a:lnTo>
                <a:lnTo>
                  <a:pt x="0" y="1097279"/>
                </a:lnTo>
                <a:lnTo>
                  <a:pt x="0" y="0"/>
                </a:lnTo>
                <a:close/>
              </a:path>
            </a:pathLst>
          </a:custGeom>
          <a:blipFill>
            <a:blip r:embed="rId4"/>
            <a:stretch>
              <a:fillRect l="0" t="0" r="0" b="0"/>
            </a:stretch>
          </a:blipFill>
        </p:spPr>
      </p:sp>
      <p:sp>
        <p:nvSpPr>
          <p:cNvPr name="TextBox 24" id="24"/>
          <p:cNvSpPr txBox="true"/>
          <p:nvPr/>
        </p:nvSpPr>
        <p:spPr>
          <a:xfrm rot="0">
            <a:off x="9744114" y="1098027"/>
            <a:ext cx="4297623" cy="583465"/>
          </a:xfrm>
          <a:prstGeom prst="rect">
            <a:avLst/>
          </a:prstGeom>
        </p:spPr>
        <p:txBody>
          <a:bodyPr anchor="t" rtlCol="false" tIns="0" lIns="0" bIns="0" rIns="0">
            <a:spAutoFit/>
          </a:bodyPr>
          <a:lstStyle/>
          <a:p>
            <a:pPr algn="ctr">
              <a:lnSpc>
                <a:spcPts val="3960"/>
              </a:lnSpc>
            </a:pPr>
            <a:r>
              <a:rPr lang="en-US" sz="3300" u="sng">
                <a:solidFill>
                  <a:srgbClr val="000000"/>
                </a:solidFill>
                <a:latin typeface="Arimo"/>
                <a:ea typeface="Arimo"/>
                <a:cs typeface="Arimo"/>
                <a:sym typeface="Arimo"/>
              </a:rPr>
              <a:t>Ý NGHĨA SAU THAY ĐỔI</a:t>
            </a:r>
          </a:p>
        </p:txBody>
      </p:sp>
      <p:sp>
        <p:nvSpPr>
          <p:cNvPr name="TextBox 25" id="25"/>
          <p:cNvSpPr txBox="true"/>
          <p:nvPr/>
        </p:nvSpPr>
        <p:spPr>
          <a:xfrm rot="0">
            <a:off x="5561116" y="5300061"/>
            <a:ext cx="7165767" cy="583465"/>
          </a:xfrm>
          <a:prstGeom prst="rect">
            <a:avLst/>
          </a:prstGeom>
        </p:spPr>
        <p:txBody>
          <a:bodyPr anchor="t" rtlCol="false" tIns="0" lIns="0" bIns="0" rIns="0">
            <a:spAutoFit/>
          </a:bodyPr>
          <a:lstStyle/>
          <a:p>
            <a:pPr algn="ctr">
              <a:lnSpc>
                <a:spcPts val="3960"/>
              </a:lnSpc>
            </a:pPr>
            <a:r>
              <a:rPr lang="en-US" sz="3300" u="sng">
                <a:solidFill>
                  <a:srgbClr val="000000"/>
                </a:solidFill>
                <a:latin typeface="Arimo"/>
                <a:ea typeface="Arimo"/>
                <a:cs typeface="Arimo"/>
                <a:sym typeface="Arimo"/>
              </a:rPr>
              <a:t>BỔ SUNG THUỘC TÍNH CHO BỘ DỮ LIỆU</a:t>
            </a:r>
          </a:p>
        </p:txBody>
      </p:sp>
      <p:sp>
        <p:nvSpPr>
          <p:cNvPr name="TextBox 26" id="26"/>
          <p:cNvSpPr txBox="true"/>
          <p:nvPr/>
        </p:nvSpPr>
        <p:spPr>
          <a:xfrm rot="0">
            <a:off x="3712082" y="6317370"/>
            <a:ext cx="3246120" cy="476250"/>
          </a:xfrm>
          <a:prstGeom prst="rect">
            <a:avLst/>
          </a:prstGeom>
        </p:spPr>
        <p:txBody>
          <a:bodyPr anchor="t" rtlCol="false" tIns="0" lIns="0" bIns="0" rIns="0">
            <a:spAutoFit/>
          </a:bodyPr>
          <a:lstStyle/>
          <a:p>
            <a:pPr algn="ctr">
              <a:lnSpc>
                <a:spcPts val="3600"/>
              </a:lnSpc>
            </a:pPr>
            <a:r>
              <a:rPr lang="en-US" sz="3000">
                <a:solidFill>
                  <a:srgbClr val="1F4E79"/>
                </a:solidFill>
                <a:latin typeface="Arimo"/>
                <a:ea typeface="Arimo"/>
                <a:cs typeface="Arimo"/>
                <a:sym typeface="Arimo"/>
              </a:rPr>
              <a:t>YẾU TỐ XÃ HỘI</a:t>
            </a:r>
          </a:p>
        </p:txBody>
      </p:sp>
      <p:sp>
        <p:nvSpPr>
          <p:cNvPr name="TextBox 27" id="27"/>
          <p:cNvSpPr txBox="true"/>
          <p:nvPr/>
        </p:nvSpPr>
        <p:spPr>
          <a:xfrm rot="0">
            <a:off x="3091041" y="8648238"/>
            <a:ext cx="1171336" cy="379751"/>
          </a:xfrm>
          <a:prstGeom prst="rect">
            <a:avLst/>
          </a:prstGeom>
        </p:spPr>
        <p:txBody>
          <a:bodyPr anchor="t" rtlCol="false" tIns="0" lIns="0" bIns="0" rIns="0">
            <a:spAutoFit/>
          </a:bodyPr>
          <a:lstStyle/>
          <a:p>
            <a:pPr algn="ctr">
              <a:lnSpc>
                <a:spcPts val="2520"/>
              </a:lnSpc>
            </a:pPr>
            <a:r>
              <a:rPr lang="en-US" sz="2100">
                <a:solidFill>
                  <a:srgbClr val="000000"/>
                </a:solidFill>
                <a:latin typeface="Arimo"/>
                <a:ea typeface="Arimo"/>
                <a:cs typeface="Arimo"/>
                <a:sym typeface="Arimo"/>
              </a:rPr>
              <a:t>Tiểu bang</a:t>
            </a:r>
          </a:p>
        </p:txBody>
      </p:sp>
      <p:sp>
        <p:nvSpPr>
          <p:cNvPr name="TextBox 28" id="28"/>
          <p:cNvSpPr txBox="true"/>
          <p:nvPr/>
        </p:nvSpPr>
        <p:spPr>
          <a:xfrm rot="0">
            <a:off x="3214503" y="8256492"/>
            <a:ext cx="924411" cy="379751"/>
          </a:xfrm>
          <a:prstGeom prst="rect">
            <a:avLst/>
          </a:prstGeom>
        </p:spPr>
        <p:txBody>
          <a:bodyPr anchor="t" rtlCol="false" tIns="0" lIns="0" bIns="0" rIns="0">
            <a:spAutoFit/>
          </a:bodyPr>
          <a:lstStyle/>
          <a:p>
            <a:pPr algn="ctr">
              <a:lnSpc>
                <a:spcPts val="2520"/>
              </a:lnSpc>
            </a:pPr>
            <a:r>
              <a:rPr lang="en-US" sz="2100">
                <a:solidFill>
                  <a:srgbClr val="000000"/>
                </a:solidFill>
                <a:latin typeface="Arimo"/>
                <a:ea typeface="Arimo"/>
                <a:cs typeface="Arimo"/>
                <a:sym typeface="Arimo"/>
              </a:rPr>
              <a:t>STATE</a:t>
            </a:r>
          </a:p>
        </p:txBody>
      </p:sp>
      <p:sp>
        <p:nvSpPr>
          <p:cNvPr name="Freeform 29" id="29" descr="Engagement, love, married, ring, rings, valentine, wedding icon - Download on Iconfinder"/>
          <p:cNvSpPr/>
          <p:nvPr/>
        </p:nvSpPr>
        <p:spPr>
          <a:xfrm flipH="true" flipV="false" rot="0">
            <a:off x="4839058" y="7268818"/>
            <a:ext cx="960120" cy="960120"/>
          </a:xfrm>
          <a:custGeom>
            <a:avLst/>
            <a:gdLst/>
            <a:ahLst/>
            <a:cxnLst/>
            <a:rect r="r" b="b" t="t" l="l"/>
            <a:pathLst>
              <a:path h="960120" w="960120">
                <a:moveTo>
                  <a:pt x="960120" y="0"/>
                </a:moveTo>
                <a:lnTo>
                  <a:pt x="0" y="0"/>
                </a:lnTo>
                <a:lnTo>
                  <a:pt x="0" y="960120"/>
                </a:lnTo>
                <a:lnTo>
                  <a:pt x="960120" y="960120"/>
                </a:lnTo>
                <a:lnTo>
                  <a:pt x="960120" y="0"/>
                </a:lnTo>
                <a:close/>
              </a:path>
            </a:pathLst>
          </a:custGeom>
          <a:blipFill>
            <a:blip r:embed="rId5"/>
            <a:stretch>
              <a:fillRect l="0" t="0" r="0" b="0"/>
            </a:stretch>
          </a:blipFill>
        </p:spPr>
      </p:sp>
      <p:sp>
        <p:nvSpPr>
          <p:cNvPr name="Freeform 30" id="30" descr="America, country, flag, map, state, united states, usa icon - Download on Iconfinder"/>
          <p:cNvSpPr/>
          <p:nvPr/>
        </p:nvSpPr>
        <p:spPr>
          <a:xfrm flipH="true" flipV="false" rot="0">
            <a:off x="3196648" y="7268818"/>
            <a:ext cx="960120" cy="960120"/>
          </a:xfrm>
          <a:custGeom>
            <a:avLst/>
            <a:gdLst/>
            <a:ahLst/>
            <a:cxnLst/>
            <a:rect r="r" b="b" t="t" l="l"/>
            <a:pathLst>
              <a:path h="960120" w="960120">
                <a:moveTo>
                  <a:pt x="960120" y="0"/>
                </a:moveTo>
                <a:lnTo>
                  <a:pt x="0" y="0"/>
                </a:lnTo>
                <a:lnTo>
                  <a:pt x="0" y="960120"/>
                </a:lnTo>
                <a:lnTo>
                  <a:pt x="960120" y="960120"/>
                </a:lnTo>
                <a:lnTo>
                  <a:pt x="960120" y="0"/>
                </a:lnTo>
                <a:close/>
              </a:path>
            </a:pathLst>
          </a:custGeom>
          <a:blipFill>
            <a:blip r:embed="rId6"/>
            <a:stretch>
              <a:fillRect l="0" t="0" r="0" b="0"/>
            </a:stretch>
          </a:blipFill>
        </p:spPr>
      </p:sp>
      <p:sp>
        <p:nvSpPr>
          <p:cNvPr name="TextBox 31" id="31"/>
          <p:cNvSpPr txBox="true"/>
          <p:nvPr/>
        </p:nvSpPr>
        <p:spPr>
          <a:xfrm rot="0">
            <a:off x="4723833" y="8643097"/>
            <a:ext cx="1190572" cy="702915"/>
          </a:xfrm>
          <a:prstGeom prst="rect">
            <a:avLst/>
          </a:prstGeom>
        </p:spPr>
        <p:txBody>
          <a:bodyPr anchor="t" rtlCol="false" tIns="0" lIns="0" bIns="0" rIns="0">
            <a:spAutoFit/>
          </a:bodyPr>
          <a:lstStyle/>
          <a:p>
            <a:pPr algn="ctr">
              <a:lnSpc>
                <a:spcPts val="2520"/>
              </a:lnSpc>
            </a:pPr>
            <a:r>
              <a:rPr lang="en-US" sz="2100">
                <a:solidFill>
                  <a:srgbClr val="000000"/>
                </a:solidFill>
                <a:latin typeface="Arimo"/>
                <a:ea typeface="Arimo"/>
                <a:cs typeface="Arimo"/>
                <a:sym typeface="Arimo"/>
              </a:rPr>
              <a:t>Tình trạng</a:t>
            </a:r>
          </a:p>
          <a:p>
            <a:pPr algn="ctr">
              <a:lnSpc>
                <a:spcPts val="2520"/>
              </a:lnSpc>
            </a:pPr>
            <a:r>
              <a:rPr lang="en-US" sz="2100">
                <a:solidFill>
                  <a:srgbClr val="000000"/>
                </a:solidFill>
                <a:latin typeface="Arimo"/>
                <a:ea typeface="Arimo"/>
                <a:cs typeface="Arimo"/>
                <a:sym typeface="Arimo"/>
              </a:rPr>
              <a:t>Hôn nhân</a:t>
            </a:r>
          </a:p>
        </p:txBody>
      </p:sp>
      <p:sp>
        <p:nvSpPr>
          <p:cNvPr name="TextBox 32" id="32"/>
          <p:cNvSpPr txBox="true"/>
          <p:nvPr/>
        </p:nvSpPr>
        <p:spPr>
          <a:xfrm rot="0">
            <a:off x="4717430" y="8265678"/>
            <a:ext cx="1203380" cy="379751"/>
          </a:xfrm>
          <a:prstGeom prst="rect">
            <a:avLst/>
          </a:prstGeom>
        </p:spPr>
        <p:txBody>
          <a:bodyPr anchor="t" rtlCol="false" tIns="0" lIns="0" bIns="0" rIns="0">
            <a:spAutoFit/>
          </a:bodyPr>
          <a:lstStyle/>
          <a:p>
            <a:pPr algn="ctr">
              <a:lnSpc>
                <a:spcPts val="2520"/>
              </a:lnSpc>
            </a:pPr>
            <a:r>
              <a:rPr lang="en-US" sz="2100">
                <a:solidFill>
                  <a:srgbClr val="000000"/>
                </a:solidFill>
                <a:latin typeface="Arimo"/>
                <a:ea typeface="Arimo"/>
                <a:cs typeface="Arimo"/>
                <a:sym typeface="Arimo"/>
              </a:rPr>
              <a:t>MARRIED</a:t>
            </a:r>
          </a:p>
        </p:txBody>
      </p:sp>
      <p:sp>
        <p:nvSpPr>
          <p:cNvPr name="Freeform 33" id="33" descr="Self, employed, freelance, freelancer, person icon - Download on Iconfinder"/>
          <p:cNvSpPr/>
          <p:nvPr/>
        </p:nvSpPr>
        <p:spPr>
          <a:xfrm flipH="false" flipV="false" rot="0">
            <a:off x="6495204" y="7268818"/>
            <a:ext cx="960120" cy="960120"/>
          </a:xfrm>
          <a:custGeom>
            <a:avLst/>
            <a:gdLst/>
            <a:ahLst/>
            <a:cxnLst/>
            <a:rect r="r" b="b" t="t" l="l"/>
            <a:pathLst>
              <a:path h="960120" w="960120">
                <a:moveTo>
                  <a:pt x="0" y="0"/>
                </a:moveTo>
                <a:lnTo>
                  <a:pt x="960120" y="0"/>
                </a:lnTo>
                <a:lnTo>
                  <a:pt x="960120" y="960120"/>
                </a:lnTo>
                <a:lnTo>
                  <a:pt x="0" y="960120"/>
                </a:lnTo>
                <a:lnTo>
                  <a:pt x="0" y="0"/>
                </a:lnTo>
                <a:close/>
              </a:path>
            </a:pathLst>
          </a:custGeom>
          <a:blipFill>
            <a:blip r:embed="rId7"/>
            <a:stretch>
              <a:fillRect l="0" t="0" r="0" b="0"/>
            </a:stretch>
          </a:blipFill>
        </p:spPr>
      </p:sp>
      <p:sp>
        <p:nvSpPr>
          <p:cNvPr name="TextBox 34" id="34"/>
          <p:cNvSpPr txBox="true"/>
          <p:nvPr/>
        </p:nvSpPr>
        <p:spPr>
          <a:xfrm rot="0">
            <a:off x="6375861" y="8264745"/>
            <a:ext cx="1203380" cy="379751"/>
          </a:xfrm>
          <a:prstGeom prst="rect">
            <a:avLst/>
          </a:prstGeom>
        </p:spPr>
        <p:txBody>
          <a:bodyPr anchor="t" rtlCol="false" tIns="0" lIns="0" bIns="0" rIns="0">
            <a:spAutoFit/>
          </a:bodyPr>
          <a:lstStyle/>
          <a:p>
            <a:pPr algn="ctr">
              <a:lnSpc>
                <a:spcPts val="2520"/>
              </a:lnSpc>
            </a:pPr>
            <a:r>
              <a:rPr lang="en-US" sz="2100">
                <a:solidFill>
                  <a:srgbClr val="000000"/>
                </a:solidFill>
                <a:latin typeface="Arimo"/>
                <a:ea typeface="Arimo"/>
                <a:cs typeface="Arimo"/>
                <a:sym typeface="Arimo"/>
              </a:rPr>
              <a:t>EMPLOY</a:t>
            </a:r>
          </a:p>
        </p:txBody>
      </p:sp>
      <p:sp>
        <p:nvSpPr>
          <p:cNvPr name="TextBox 35" id="35"/>
          <p:cNvSpPr txBox="true"/>
          <p:nvPr/>
        </p:nvSpPr>
        <p:spPr>
          <a:xfrm rot="0">
            <a:off x="6382265" y="8643097"/>
            <a:ext cx="1190573" cy="702915"/>
          </a:xfrm>
          <a:prstGeom prst="rect">
            <a:avLst/>
          </a:prstGeom>
        </p:spPr>
        <p:txBody>
          <a:bodyPr anchor="t" rtlCol="false" tIns="0" lIns="0" bIns="0" rIns="0">
            <a:spAutoFit/>
          </a:bodyPr>
          <a:lstStyle/>
          <a:p>
            <a:pPr algn="ctr">
              <a:lnSpc>
                <a:spcPts val="2520"/>
              </a:lnSpc>
            </a:pPr>
            <a:r>
              <a:rPr lang="en-US" sz="2100">
                <a:solidFill>
                  <a:srgbClr val="000000"/>
                </a:solidFill>
                <a:latin typeface="Arimo"/>
                <a:ea typeface="Arimo"/>
                <a:cs typeface="Arimo"/>
                <a:sym typeface="Arimo"/>
              </a:rPr>
              <a:t>Tình trạng</a:t>
            </a:r>
          </a:p>
          <a:p>
            <a:pPr algn="ctr">
              <a:lnSpc>
                <a:spcPts val="2520"/>
              </a:lnSpc>
            </a:pPr>
            <a:r>
              <a:rPr lang="en-US" sz="2100">
                <a:solidFill>
                  <a:srgbClr val="000000"/>
                </a:solidFill>
                <a:latin typeface="Arimo"/>
                <a:ea typeface="Arimo"/>
                <a:cs typeface="Arimo"/>
                <a:sym typeface="Arimo"/>
              </a:rPr>
              <a:t>Việc làm</a:t>
            </a:r>
          </a:p>
        </p:txBody>
      </p:sp>
      <p:sp>
        <p:nvSpPr>
          <p:cNvPr name="TextBox 36" id="36"/>
          <p:cNvSpPr txBox="true"/>
          <p:nvPr/>
        </p:nvSpPr>
        <p:spPr>
          <a:xfrm rot="0">
            <a:off x="10429718" y="6311403"/>
            <a:ext cx="3246120" cy="476250"/>
          </a:xfrm>
          <a:prstGeom prst="rect">
            <a:avLst/>
          </a:prstGeom>
        </p:spPr>
        <p:txBody>
          <a:bodyPr anchor="t" rtlCol="false" tIns="0" lIns="0" bIns="0" rIns="0">
            <a:spAutoFit/>
          </a:bodyPr>
          <a:lstStyle/>
          <a:p>
            <a:pPr algn="ctr">
              <a:lnSpc>
                <a:spcPts val="3600"/>
              </a:lnSpc>
            </a:pPr>
            <a:r>
              <a:rPr lang="en-US" sz="3000">
                <a:solidFill>
                  <a:srgbClr val="1F4E79"/>
                </a:solidFill>
                <a:latin typeface="Arimo"/>
                <a:ea typeface="Arimo"/>
                <a:cs typeface="Arimo"/>
                <a:sym typeface="Arimo"/>
              </a:rPr>
              <a:t>YẾU TỐ SỨC KHỎE</a:t>
            </a:r>
          </a:p>
        </p:txBody>
      </p:sp>
      <p:sp>
        <p:nvSpPr>
          <p:cNvPr name="Freeform 37" id="37" descr="Delivery, ecommerce, insurance, safety, secure, shipping, shop icon - Download on Iconfinder"/>
          <p:cNvSpPr/>
          <p:nvPr/>
        </p:nvSpPr>
        <p:spPr>
          <a:xfrm flipH="false" flipV="false" rot="0">
            <a:off x="10148368" y="7276006"/>
            <a:ext cx="960120" cy="960120"/>
          </a:xfrm>
          <a:custGeom>
            <a:avLst/>
            <a:gdLst/>
            <a:ahLst/>
            <a:cxnLst/>
            <a:rect r="r" b="b" t="t" l="l"/>
            <a:pathLst>
              <a:path h="960120" w="960120">
                <a:moveTo>
                  <a:pt x="0" y="0"/>
                </a:moveTo>
                <a:lnTo>
                  <a:pt x="960120" y="0"/>
                </a:lnTo>
                <a:lnTo>
                  <a:pt x="960120" y="960120"/>
                </a:lnTo>
                <a:lnTo>
                  <a:pt x="0" y="960120"/>
                </a:lnTo>
                <a:lnTo>
                  <a:pt x="0" y="0"/>
                </a:lnTo>
                <a:close/>
              </a:path>
            </a:pathLst>
          </a:custGeom>
          <a:blipFill>
            <a:blip r:embed="rId8"/>
            <a:stretch>
              <a:fillRect l="0" t="0" r="0" b="0"/>
            </a:stretch>
          </a:blipFill>
        </p:spPr>
      </p:sp>
      <p:sp>
        <p:nvSpPr>
          <p:cNvPr name="TextBox 38" id="38"/>
          <p:cNvSpPr txBox="true"/>
          <p:nvPr/>
        </p:nvSpPr>
        <p:spPr>
          <a:xfrm rot="0">
            <a:off x="8908594" y="8275649"/>
            <a:ext cx="3439669" cy="379751"/>
          </a:xfrm>
          <a:prstGeom prst="rect">
            <a:avLst/>
          </a:prstGeom>
        </p:spPr>
        <p:txBody>
          <a:bodyPr anchor="t" rtlCol="false" tIns="0" lIns="0" bIns="0" rIns="0">
            <a:spAutoFit/>
          </a:bodyPr>
          <a:lstStyle/>
          <a:p>
            <a:pPr algn="ctr">
              <a:lnSpc>
                <a:spcPts val="2520"/>
              </a:lnSpc>
            </a:pPr>
            <a:r>
              <a:rPr lang="en-US" sz="2100">
                <a:solidFill>
                  <a:srgbClr val="000000"/>
                </a:solidFill>
                <a:latin typeface="Arimo"/>
                <a:ea typeface="Arimo"/>
                <a:cs typeface="Arimo"/>
                <a:sym typeface="Arimo"/>
              </a:rPr>
              <a:t>MOST_RECENT_INSUR_PUR</a:t>
            </a:r>
          </a:p>
        </p:txBody>
      </p:sp>
      <p:sp>
        <p:nvSpPr>
          <p:cNvPr name="TextBox 39" id="39"/>
          <p:cNvSpPr txBox="true"/>
          <p:nvPr/>
        </p:nvSpPr>
        <p:spPr>
          <a:xfrm rot="0">
            <a:off x="9508960" y="8651512"/>
            <a:ext cx="2238937" cy="702915"/>
          </a:xfrm>
          <a:prstGeom prst="rect">
            <a:avLst/>
          </a:prstGeom>
        </p:spPr>
        <p:txBody>
          <a:bodyPr anchor="t" rtlCol="false" tIns="0" lIns="0" bIns="0" rIns="0">
            <a:spAutoFit/>
          </a:bodyPr>
          <a:lstStyle/>
          <a:p>
            <a:pPr algn="ctr">
              <a:lnSpc>
                <a:spcPts val="2520"/>
              </a:lnSpc>
            </a:pPr>
            <a:r>
              <a:rPr lang="en-US" sz="2100">
                <a:solidFill>
                  <a:srgbClr val="000000"/>
                </a:solidFill>
                <a:latin typeface="Arimo"/>
                <a:ea typeface="Arimo"/>
                <a:cs typeface="Arimo"/>
                <a:sym typeface="Arimo"/>
              </a:rPr>
              <a:t>Thời điểm </a:t>
            </a:r>
          </a:p>
          <a:p>
            <a:pPr algn="ctr">
              <a:lnSpc>
                <a:spcPts val="2520"/>
              </a:lnSpc>
            </a:pPr>
            <a:r>
              <a:rPr lang="en-US" sz="2100">
                <a:solidFill>
                  <a:srgbClr val="000000"/>
                </a:solidFill>
                <a:latin typeface="Arimo"/>
                <a:ea typeface="Arimo"/>
                <a:cs typeface="Arimo"/>
                <a:sym typeface="Arimo"/>
              </a:rPr>
              <a:t>Mua BHYT gần nhất</a:t>
            </a:r>
          </a:p>
        </p:txBody>
      </p:sp>
      <p:sp>
        <p:nvSpPr>
          <p:cNvPr name="Freeform 40" id="40" descr="Application, contract, document, form, insurance, policy, proctection icon - Download on Iconfinder"/>
          <p:cNvSpPr/>
          <p:nvPr/>
        </p:nvSpPr>
        <p:spPr>
          <a:xfrm flipH="false" flipV="false" rot="0">
            <a:off x="13586176" y="7268818"/>
            <a:ext cx="960120" cy="960120"/>
          </a:xfrm>
          <a:custGeom>
            <a:avLst/>
            <a:gdLst/>
            <a:ahLst/>
            <a:cxnLst/>
            <a:rect r="r" b="b" t="t" l="l"/>
            <a:pathLst>
              <a:path h="960120" w="960120">
                <a:moveTo>
                  <a:pt x="0" y="0"/>
                </a:moveTo>
                <a:lnTo>
                  <a:pt x="960120" y="0"/>
                </a:lnTo>
                <a:lnTo>
                  <a:pt x="960120" y="960120"/>
                </a:lnTo>
                <a:lnTo>
                  <a:pt x="0" y="960120"/>
                </a:lnTo>
                <a:lnTo>
                  <a:pt x="0" y="0"/>
                </a:lnTo>
                <a:close/>
              </a:path>
            </a:pathLst>
          </a:custGeom>
          <a:blipFill>
            <a:blip r:embed="rId9"/>
            <a:stretch>
              <a:fillRect l="0" t="0" r="0" b="0"/>
            </a:stretch>
          </a:blipFill>
        </p:spPr>
      </p:sp>
      <p:sp>
        <p:nvSpPr>
          <p:cNvPr name="TextBox 41" id="41"/>
          <p:cNvSpPr txBox="true"/>
          <p:nvPr/>
        </p:nvSpPr>
        <p:spPr>
          <a:xfrm rot="0">
            <a:off x="12924711" y="8276874"/>
            <a:ext cx="2272248" cy="379751"/>
          </a:xfrm>
          <a:prstGeom prst="rect">
            <a:avLst/>
          </a:prstGeom>
        </p:spPr>
        <p:txBody>
          <a:bodyPr anchor="t" rtlCol="false" tIns="0" lIns="0" bIns="0" rIns="0">
            <a:spAutoFit/>
          </a:bodyPr>
          <a:lstStyle/>
          <a:p>
            <a:pPr algn="ctr">
              <a:lnSpc>
                <a:spcPts val="2520"/>
              </a:lnSpc>
            </a:pPr>
            <a:r>
              <a:rPr lang="en-US" sz="2100">
                <a:solidFill>
                  <a:srgbClr val="000000"/>
                </a:solidFill>
                <a:latin typeface="Arimo"/>
                <a:ea typeface="Arimo"/>
                <a:cs typeface="Arimo"/>
                <a:sym typeface="Arimo"/>
              </a:rPr>
              <a:t>INSUR_RENEWALS</a:t>
            </a:r>
          </a:p>
        </p:txBody>
      </p:sp>
      <p:sp>
        <p:nvSpPr>
          <p:cNvPr name="TextBox 42" id="42"/>
          <p:cNvSpPr txBox="true"/>
          <p:nvPr/>
        </p:nvSpPr>
        <p:spPr>
          <a:xfrm rot="0">
            <a:off x="13228095" y="8651512"/>
            <a:ext cx="1676283" cy="702915"/>
          </a:xfrm>
          <a:prstGeom prst="rect">
            <a:avLst/>
          </a:prstGeom>
        </p:spPr>
        <p:txBody>
          <a:bodyPr anchor="t" rtlCol="false" tIns="0" lIns="0" bIns="0" rIns="0">
            <a:spAutoFit/>
          </a:bodyPr>
          <a:lstStyle/>
          <a:p>
            <a:pPr algn="ctr">
              <a:lnSpc>
                <a:spcPts val="2520"/>
              </a:lnSpc>
            </a:pPr>
            <a:r>
              <a:rPr lang="en-US" sz="2100">
                <a:solidFill>
                  <a:srgbClr val="000000"/>
                </a:solidFill>
                <a:latin typeface="Arimo"/>
                <a:ea typeface="Arimo"/>
                <a:cs typeface="Arimo"/>
                <a:sym typeface="Arimo"/>
              </a:rPr>
              <a:t>Số lần</a:t>
            </a:r>
          </a:p>
          <a:p>
            <a:pPr algn="ctr">
              <a:lnSpc>
                <a:spcPts val="2520"/>
              </a:lnSpc>
            </a:pPr>
            <a:r>
              <a:rPr lang="en-US" sz="2100">
                <a:solidFill>
                  <a:srgbClr val="000000"/>
                </a:solidFill>
                <a:latin typeface="Arimo"/>
                <a:ea typeface="Arimo"/>
                <a:cs typeface="Arimo"/>
                <a:sym typeface="Arimo"/>
              </a:rPr>
              <a:t>Làm mới BHYT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
            <a:chOff x="0" y="0"/>
            <a:chExt cx="24384000" cy="1371600"/>
          </a:xfrm>
        </p:grpSpPr>
        <p:sp>
          <p:nvSpPr>
            <p:cNvPr name="Freeform 3" id="3"/>
            <p:cNvSpPr/>
            <p:nvPr/>
          </p:nvSpPr>
          <p:spPr>
            <a:xfrm flipH="false" flipV="false" rot="0">
              <a:off x="0" y="0"/>
              <a:ext cx="24384000" cy="1371600"/>
            </a:xfrm>
            <a:custGeom>
              <a:avLst/>
              <a:gdLst/>
              <a:ahLst/>
              <a:cxnLst/>
              <a:rect r="r" b="b" t="t" l="l"/>
              <a:pathLst>
                <a:path h="1371600" w="24384000">
                  <a:moveTo>
                    <a:pt x="0" y="0"/>
                  </a:moveTo>
                  <a:lnTo>
                    <a:pt x="24384000" y="0"/>
                  </a:lnTo>
                  <a:lnTo>
                    <a:pt x="24384000" y="1371600"/>
                  </a:lnTo>
                  <a:lnTo>
                    <a:pt x="0" y="1371600"/>
                  </a:lnTo>
                  <a:close/>
                </a:path>
              </a:pathLst>
            </a:custGeom>
            <a:solidFill>
              <a:srgbClr val="FFFFFF">
                <a:alpha val="40000"/>
              </a:srgbClr>
            </a:solidFill>
          </p:spPr>
        </p:sp>
      </p:grpSp>
      <p:grpSp>
        <p:nvGrpSpPr>
          <p:cNvPr name="Group 4" id="4"/>
          <p:cNvGrpSpPr/>
          <p:nvPr/>
        </p:nvGrpSpPr>
        <p:grpSpPr>
          <a:xfrm rot="0">
            <a:off x="0" y="10167678"/>
            <a:ext cx="6089904" cy="137160"/>
            <a:chOff x="0" y="0"/>
            <a:chExt cx="8119872" cy="182880"/>
          </a:xfrm>
        </p:grpSpPr>
        <p:sp>
          <p:nvSpPr>
            <p:cNvPr name="Freeform 5" id="5"/>
            <p:cNvSpPr/>
            <p:nvPr/>
          </p:nvSpPr>
          <p:spPr>
            <a:xfrm flipH="false" flipV="false" rot="0">
              <a:off x="0" y="0"/>
              <a:ext cx="8119872" cy="182880"/>
            </a:xfrm>
            <a:custGeom>
              <a:avLst/>
              <a:gdLst/>
              <a:ahLst/>
              <a:cxnLst/>
              <a:rect r="r" b="b" t="t" l="l"/>
              <a:pathLst>
                <a:path h="182880" w="8119872">
                  <a:moveTo>
                    <a:pt x="0" y="0"/>
                  </a:moveTo>
                  <a:lnTo>
                    <a:pt x="8119872" y="0"/>
                  </a:lnTo>
                  <a:lnTo>
                    <a:pt x="8119872" y="182880"/>
                  </a:lnTo>
                  <a:lnTo>
                    <a:pt x="0" y="182880"/>
                  </a:lnTo>
                  <a:close/>
                </a:path>
              </a:pathLst>
            </a:custGeom>
            <a:solidFill>
              <a:srgbClr val="A4D7F4"/>
            </a:solidFill>
          </p:spPr>
        </p:sp>
      </p:grpSp>
      <p:grpSp>
        <p:nvGrpSpPr>
          <p:cNvPr name="Group 6" id="6"/>
          <p:cNvGrpSpPr/>
          <p:nvPr/>
        </p:nvGrpSpPr>
        <p:grpSpPr>
          <a:xfrm rot="0">
            <a:off x="6094476" y="10167678"/>
            <a:ext cx="6094476" cy="137160"/>
            <a:chOff x="0" y="0"/>
            <a:chExt cx="8125968" cy="182880"/>
          </a:xfrm>
        </p:grpSpPr>
        <p:sp>
          <p:nvSpPr>
            <p:cNvPr name="Freeform 7" id="7"/>
            <p:cNvSpPr/>
            <p:nvPr/>
          </p:nvSpPr>
          <p:spPr>
            <a:xfrm flipH="false" flipV="false" rot="0">
              <a:off x="0" y="0"/>
              <a:ext cx="8125968" cy="182880"/>
            </a:xfrm>
            <a:custGeom>
              <a:avLst/>
              <a:gdLst/>
              <a:ahLst/>
              <a:cxnLst/>
              <a:rect r="r" b="b" t="t" l="l"/>
              <a:pathLst>
                <a:path h="182880" w="8125968">
                  <a:moveTo>
                    <a:pt x="0" y="0"/>
                  </a:moveTo>
                  <a:lnTo>
                    <a:pt x="8125968" y="0"/>
                  </a:lnTo>
                  <a:lnTo>
                    <a:pt x="8125968" y="182880"/>
                  </a:lnTo>
                  <a:lnTo>
                    <a:pt x="0" y="182880"/>
                  </a:lnTo>
                  <a:close/>
                </a:path>
              </a:pathLst>
            </a:custGeom>
            <a:solidFill>
              <a:srgbClr val="87CEEA"/>
            </a:solidFill>
          </p:spPr>
        </p:sp>
      </p:grpSp>
      <p:grpSp>
        <p:nvGrpSpPr>
          <p:cNvPr name="Group 8" id="8"/>
          <p:cNvGrpSpPr/>
          <p:nvPr/>
        </p:nvGrpSpPr>
        <p:grpSpPr>
          <a:xfrm rot="0">
            <a:off x="12188952" y="10167678"/>
            <a:ext cx="6099048" cy="137160"/>
            <a:chOff x="0" y="0"/>
            <a:chExt cx="8132064" cy="182880"/>
          </a:xfrm>
        </p:grpSpPr>
        <p:sp>
          <p:nvSpPr>
            <p:cNvPr name="Freeform 9" id="9"/>
            <p:cNvSpPr/>
            <p:nvPr/>
          </p:nvSpPr>
          <p:spPr>
            <a:xfrm flipH="false" flipV="false" rot="0">
              <a:off x="0" y="0"/>
              <a:ext cx="8132064" cy="182880"/>
            </a:xfrm>
            <a:custGeom>
              <a:avLst/>
              <a:gdLst/>
              <a:ahLst/>
              <a:cxnLst/>
              <a:rect r="r" b="b" t="t" l="l"/>
              <a:pathLst>
                <a:path h="182880" w="8132064">
                  <a:moveTo>
                    <a:pt x="0" y="0"/>
                  </a:moveTo>
                  <a:lnTo>
                    <a:pt x="8132064" y="0"/>
                  </a:lnTo>
                  <a:lnTo>
                    <a:pt x="8132064" y="182880"/>
                  </a:lnTo>
                  <a:lnTo>
                    <a:pt x="0" y="182880"/>
                  </a:lnTo>
                  <a:close/>
                </a:path>
              </a:pathLst>
            </a:custGeom>
            <a:solidFill>
              <a:srgbClr val="5DB6DD"/>
            </a:solidFill>
          </p:spPr>
        </p:sp>
      </p:grpSp>
      <p:grpSp>
        <p:nvGrpSpPr>
          <p:cNvPr name="Group 10" id="10"/>
          <p:cNvGrpSpPr/>
          <p:nvPr/>
        </p:nvGrpSpPr>
        <p:grpSpPr>
          <a:xfrm rot="0">
            <a:off x="1" y="0"/>
            <a:ext cx="18287998" cy="822960"/>
            <a:chOff x="0" y="0"/>
            <a:chExt cx="24383998" cy="1097280"/>
          </a:xfrm>
        </p:grpSpPr>
        <p:sp>
          <p:nvSpPr>
            <p:cNvPr name="Freeform 11" id="11"/>
            <p:cNvSpPr/>
            <p:nvPr/>
          </p:nvSpPr>
          <p:spPr>
            <a:xfrm flipH="false" flipV="false" rot="0">
              <a:off x="0" y="0"/>
              <a:ext cx="24384000" cy="1097280"/>
            </a:xfrm>
            <a:custGeom>
              <a:avLst/>
              <a:gdLst/>
              <a:ahLst/>
              <a:cxnLst/>
              <a:rect r="r" b="b" t="t" l="l"/>
              <a:pathLst>
                <a:path h="1097280" w="24384000">
                  <a:moveTo>
                    <a:pt x="0" y="0"/>
                  </a:moveTo>
                  <a:lnTo>
                    <a:pt x="24384000" y="0"/>
                  </a:lnTo>
                  <a:lnTo>
                    <a:pt x="24384000" y="1097280"/>
                  </a:lnTo>
                  <a:lnTo>
                    <a:pt x="0" y="1097280"/>
                  </a:lnTo>
                  <a:close/>
                </a:path>
              </a:pathLst>
            </a:custGeom>
            <a:solidFill>
              <a:srgbClr val="3190C6"/>
            </a:solidFill>
          </p:spPr>
        </p:sp>
      </p:grpSp>
      <p:sp>
        <p:nvSpPr>
          <p:cNvPr name="TextBox 12" id="12"/>
          <p:cNvSpPr txBox="true"/>
          <p:nvPr/>
        </p:nvSpPr>
        <p:spPr>
          <a:xfrm rot="0">
            <a:off x="5730975" y="154305"/>
            <a:ext cx="6826050" cy="485775"/>
          </a:xfrm>
          <a:prstGeom prst="rect">
            <a:avLst/>
          </a:prstGeom>
        </p:spPr>
        <p:txBody>
          <a:bodyPr anchor="t" rtlCol="false" tIns="0" lIns="0" bIns="0" rIns="0">
            <a:spAutoFit/>
          </a:bodyPr>
          <a:lstStyle/>
          <a:p>
            <a:pPr algn="ctr">
              <a:lnSpc>
                <a:spcPts val="3960"/>
              </a:lnSpc>
            </a:pPr>
            <a:r>
              <a:rPr lang="en-US" sz="3300">
                <a:solidFill>
                  <a:srgbClr val="FFFFFF"/>
                </a:solidFill>
                <a:latin typeface="Arimo"/>
                <a:ea typeface="Arimo"/>
                <a:cs typeface="Arimo"/>
                <a:sym typeface="Arimo"/>
              </a:rPr>
              <a:t>KIỂM TRA HIỆU QUẢ THAY ĐỔI BIẾN</a:t>
            </a:r>
          </a:p>
        </p:txBody>
      </p:sp>
      <p:sp>
        <p:nvSpPr>
          <p:cNvPr name="TextBox 13" id="13"/>
          <p:cNvSpPr txBox="true"/>
          <p:nvPr/>
        </p:nvSpPr>
        <p:spPr>
          <a:xfrm rot="0">
            <a:off x="7473357" y="1104198"/>
            <a:ext cx="3341287" cy="583465"/>
          </a:xfrm>
          <a:prstGeom prst="rect">
            <a:avLst/>
          </a:prstGeom>
        </p:spPr>
        <p:txBody>
          <a:bodyPr anchor="t" rtlCol="false" tIns="0" lIns="0" bIns="0" rIns="0">
            <a:spAutoFit/>
          </a:bodyPr>
          <a:lstStyle/>
          <a:p>
            <a:pPr algn="ctr">
              <a:lnSpc>
                <a:spcPts val="3960"/>
              </a:lnSpc>
            </a:pPr>
            <a:r>
              <a:rPr lang="en-US" sz="3300" u="sng">
                <a:solidFill>
                  <a:srgbClr val="000000"/>
                </a:solidFill>
                <a:latin typeface="Arimo"/>
                <a:ea typeface="Arimo"/>
                <a:cs typeface="Arimo"/>
                <a:sym typeface="Arimo"/>
              </a:rPr>
              <a:t>MÔ HÌNH HỒI QUY</a:t>
            </a:r>
          </a:p>
        </p:txBody>
      </p:sp>
      <p:sp>
        <p:nvSpPr>
          <p:cNvPr name="TextBox 14" id="14"/>
          <p:cNvSpPr txBox="true"/>
          <p:nvPr/>
        </p:nvSpPr>
        <p:spPr>
          <a:xfrm rot="0">
            <a:off x="3268773" y="6027697"/>
            <a:ext cx="5127957" cy="379751"/>
          </a:xfrm>
          <a:prstGeom prst="rect">
            <a:avLst/>
          </a:prstGeom>
        </p:spPr>
        <p:txBody>
          <a:bodyPr anchor="t" rtlCol="false" tIns="0" lIns="0" bIns="0" rIns="0">
            <a:spAutoFit/>
          </a:bodyPr>
          <a:lstStyle/>
          <a:p>
            <a:pPr algn="ctr">
              <a:lnSpc>
                <a:spcPts val="2520"/>
              </a:lnSpc>
            </a:pPr>
            <a:r>
              <a:rPr lang="en-US" sz="2100">
                <a:solidFill>
                  <a:srgbClr val="000000"/>
                </a:solidFill>
                <a:latin typeface="Arimo"/>
                <a:ea typeface="Arimo"/>
                <a:cs typeface="Arimo"/>
                <a:sym typeface="Arimo"/>
              </a:rPr>
              <a:t>Bộ dữ lIệu ban đầu</a:t>
            </a:r>
          </a:p>
        </p:txBody>
      </p:sp>
      <p:sp>
        <p:nvSpPr>
          <p:cNvPr name="Freeform 15" id="15"/>
          <p:cNvSpPr/>
          <p:nvPr/>
        </p:nvSpPr>
        <p:spPr>
          <a:xfrm flipH="false" flipV="false" rot="0">
            <a:off x="2549332" y="1733384"/>
            <a:ext cx="5938838" cy="4191000"/>
          </a:xfrm>
          <a:custGeom>
            <a:avLst/>
            <a:gdLst/>
            <a:ahLst/>
            <a:cxnLst/>
            <a:rect r="r" b="b" t="t" l="l"/>
            <a:pathLst>
              <a:path h="4191000" w="5938838">
                <a:moveTo>
                  <a:pt x="0" y="0"/>
                </a:moveTo>
                <a:lnTo>
                  <a:pt x="5938838" y="0"/>
                </a:lnTo>
                <a:lnTo>
                  <a:pt x="5938838" y="4191000"/>
                </a:lnTo>
                <a:lnTo>
                  <a:pt x="0" y="4191000"/>
                </a:lnTo>
                <a:lnTo>
                  <a:pt x="0" y="0"/>
                </a:lnTo>
                <a:close/>
              </a:path>
            </a:pathLst>
          </a:custGeom>
          <a:blipFill>
            <a:blip r:embed="rId2"/>
            <a:stretch>
              <a:fillRect l="0" t="0" r="0" b="0"/>
            </a:stretch>
          </a:blipFill>
        </p:spPr>
      </p:sp>
      <p:sp>
        <p:nvSpPr>
          <p:cNvPr name="Freeform 16" id="16"/>
          <p:cNvSpPr/>
          <p:nvPr/>
        </p:nvSpPr>
        <p:spPr>
          <a:xfrm flipH="false" flipV="false" rot="0">
            <a:off x="9795258" y="1741480"/>
            <a:ext cx="5938837" cy="4174808"/>
          </a:xfrm>
          <a:custGeom>
            <a:avLst/>
            <a:gdLst/>
            <a:ahLst/>
            <a:cxnLst/>
            <a:rect r="r" b="b" t="t" l="l"/>
            <a:pathLst>
              <a:path h="4174808" w="5938837">
                <a:moveTo>
                  <a:pt x="0" y="0"/>
                </a:moveTo>
                <a:lnTo>
                  <a:pt x="5938837" y="0"/>
                </a:lnTo>
                <a:lnTo>
                  <a:pt x="5938837" y="4174808"/>
                </a:lnTo>
                <a:lnTo>
                  <a:pt x="0" y="4174808"/>
                </a:lnTo>
                <a:lnTo>
                  <a:pt x="0" y="0"/>
                </a:lnTo>
                <a:close/>
              </a:path>
            </a:pathLst>
          </a:custGeom>
          <a:blipFill>
            <a:blip r:embed="rId3"/>
            <a:stretch>
              <a:fillRect l="0" t="-7" r="0" b="-7"/>
            </a:stretch>
          </a:blipFill>
        </p:spPr>
      </p:sp>
      <p:sp>
        <p:nvSpPr>
          <p:cNvPr name="TextBox 17" id="17"/>
          <p:cNvSpPr txBox="true"/>
          <p:nvPr/>
        </p:nvSpPr>
        <p:spPr>
          <a:xfrm rot="0">
            <a:off x="10556264" y="6023649"/>
            <a:ext cx="5086392" cy="379751"/>
          </a:xfrm>
          <a:prstGeom prst="rect">
            <a:avLst/>
          </a:prstGeom>
        </p:spPr>
        <p:txBody>
          <a:bodyPr anchor="t" rtlCol="false" tIns="0" lIns="0" bIns="0" rIns="0">
            <a:spAutoFit/>
          </a:bodyPr>
          <a:lstStyle/>
          <a:p>
            <a:pPr algn="ctr">
              <a:lnSpc>
                <a:spcPts val="2520"/>
              </a:lnSpc>
            </a:pPr>
            <a:r>
              <a:rPr lang="en-US" sz="2100">
                <a:solidFill>
                  <a:srgbClr val="000000"/>
                </a:solidFill>
                <a:latin typeface="Arimo"/>
                <a:ea typeface="Arimo"/>
                <a:cs typeface="Arimo"/>
                <a:sym typeface="Arimo"/>
              </a:rPr>
              <a:t>Bộ dữ lIệu sau khI thay đổi</a:t>
            </a:r>
          </a:p>
        </p:txBody>
      </p:sp>
      <p:grpSp>
        <p:nvGrpSpPr>
          <p:cNvPr name="Group 18" id="18"/>
          <p:cNvGrpSpPr/>
          <p:nvPr/>
        </p:nvGrpSpPr>
        <p:grpSpPr>
          <a:xfrm rot="0">
            <a:off x="1865494" y="6439595"/>
            <a:ext cx="14557012" cy="3473514"/>
            <a:chOff x="0" y="0"/>
            <a:chExt cx="19409350" cy="4631352"/>
          </a:xfrm>
        </p:grpSpPr>
        <p:sp>
          <p:nvSpPr>
            <p:cNvPr name="Freeform 19" id="19"/>
            <p:cNvSpPr/>
            <p:nvPr/>
          </p:nvSpPr>
          <p:spPr>
            <a:xfrm flipH="false" flipV="false" rot="0">
              <a:off x="0" y="0"/>
              <a:ext cx="19409411" cy="4631309"/>
            </a:xfrm>
            <a:custGeom>
              <a:avLst/>
              <a:gdLst/>
              <a:ahLst/>
              <a:cxnLst/>
              <a:rect r="r" b="b" t="t" l="l"/>
              <a:pathLst>
                <a:path h="4631309" w="19409411">
                  <a:moveTo>
                    <a:pt x="12700" y="0"/>
                  </a:moveTo>
                  <a:lnTo>
                    <a:pt x="19396711" y="0"/>
                  </a:lnTo>
                  <a:cubicBezTo>
                    <a:pt x="19403696" y="0"/>
                    <a:pt x="19409411" y="5715"/>
                    <a:pt x="19409411" y="12700"/>
                  </a:cubicBezTo>
                  <a:lnTo>
                    <a:pt x="19409411" y="4618609"/>
                  </a:lnTo>
                  <a:cubicBezTo>
                    <a:pt x="19409411" y="4625594"/>
                    <a:pt x="19403696" y="4631309"/>
                    <a:pt x="19396711" y="4631309"/>
                  </a:cubicBezTo>
                  <a:lnTo>
                    <a:pt x="12700" y="4631309"/>
                  </a:lnTo>
                  <a:cubicBezTo>
                    <a:pt x="5715" y="4631309"/>
                    <a:pt x="0" y="4625594"/>
                    <a:pt x="0" y="4618609"/>
                  </a:cubicBezTo>
                  <a:lnTo>
                    <a:pt x="0" y="12700"/>
                  </a:lnTo>
                  <a:cubicBezTo>
                    <a:pt x="0" y="5715"/>
                    <a:pt x="5715" y="0"/>
                    <a:pt x="12700" y="0"/>
                  </a:cubicBezTo>
                  <a:moveTo>
                    <a:pt x="12700" y="25400"/>
                  </a:moveTo>
                  <a:lnTo>
                    <a:pt x="12700" y="12700"/>
                  </a:lnTo>
                  <a:lnTo>
                    <a:pt x="25400" y="12700"/>
                  </a:lnTo>
                  <a:lnTo>
                    <a:pt x="25400" y="4618609"/>
                  </a:lnTo>
                  <a:lnTo>
                    <a:pt x="12700" y="4618609"/>
                  </a:lnTo>
                  <a:lnTo>
                    <a:pt x="12700" y="4605909"/>
                  </a:lnTo>
                  <a:lnTo>
                    <a:pt x="19396711" y="4605909"/>
                  </a:lnTo>
                  <a:lnTo>
                    <a:pt x="19396711" y="4618609"/>
                  </a:lnTo>
                  <a:lnTo>
                    <a:pt x="19384011" y="4618609"/>
                  </a:lnTo>
                  <a:lnTo>
                    <a:pt x="19384011" y="12700"/>
                  </a:lnTo>
                  <a:lnTo>
                    <a:pt x="19396711" y="12700"/>
                  </a:lnTo>
                  <a:lnTo>
                    <a:pt x="19396711" y="25400"/>
                  </a:lnTo>
                  <a:lnTo>
                    <a:pt x="12700" y="25400"/>
                  </a:lnTo>
                  <a:close/>
                </a:path>
              </a:pathLst>
            </a:custGeom>
            <a:solidFill>
              <a:srgbClr val="FFFFFF"/>
            </a:solidFill>
          </p:spPr>
        </p:sp>
      </p:grpSp>
      <p:sp>
        <p:nvSpPr>
          <p:cNvPr name="TextBox 20" id="20"/>
          <p:cNvSpPr txBox="true"/>
          <p:nvPr/>
        </p:nvSpPr>
        <p:spPr>
          <a:xfrm rot="0">
            <a:off x="4350021" y="7816851"/>
            <a:ext cx="2343204" cy="527775"/>
          </a:xfrm>
          <a:prstGeom prst="rect">
            <a:avLst/>
          </a:prstGeom>
        </p:spPr>
        <p:txBody>
          <a:bodyPr anchor="t" rtlCol="false" tIns="0" lIns="0" bIns="0" rIns="0">
            <a:spAutoFit/>
          </a:bodyPr>
          <a:lstStyle/>
          <a:p>
            <a:pPr algn="ctr">
              <a:lnSpc>
                <a:spcPts val="3600"/>
              </a:lnSpc>
            </a:pPr>
            <a:r>
              <a:rPr lang="en-US" sz="3000">
                <a:solidFill>
                  <a:srgbClr val="1F4E79"/>
                </a:solidFill>
                <a:latin typeface="Arimo"/>
                <a:ea typeface="Arimo"/>
                <a:cs typeface="Arimo"/>
                <a:sym typeface="Arimo"/>
              </a:rPr>
              <a:t>R² = 0,7811</a:t>
            </a:r>
          </a:p>
        </p:txBody>
      </p:sp>
      <p:sp>
        <p:nvSpPr>
          <p:cNvPr name="TextBox 21" id="21"/>
          <p:cNvSpPr txBox="true"/>
          <p:nvPr/>
        </p:nvSpPr>
        <p:spPr>
          <a:xfrm rot="0">
            <a:off x="11597116" y="7816851"/>
            <a:ext cx="2340864" cy="527775"/>
          </a:xfrm>
          <a:prstGeom prst="rect">
            <a:avLst/>
          </a:prstGeom>
        </p:spPr>
        <p:txBody>
          <a:bodyPr anchor="t" rtlCol="false" tIns="0" lIns="0" bIns="0" rIns="0">
            <a:spAutoFit/>
          </a:bodyPr>
          <a:lstStyle/>
          <a:p>
            <a:pPr algn="ctr">
              <a:lnSpc>
                <a:spcPts val="3600"/>
              </a:lnSpc>
            </a:pPr>
            <a:r>
              <a:rPr lang="en-US" sz="3000">
                <a:solidFill>
                  <a:srgbClr val="1F4E79"/>
                </a:solidFill>
                <a:latin typeface="Arimo"/>
                <a:ea typeface="Arimo"/>
                <a:cs typeface="Arimo"/>
                <a:sym typeface="Arimo"/>
              </a:rPr>
              <a:t>R² = 0,9599</a:t>
            </a:r>
          </a:p>
        </p:txBody>
      </p:sp>
      <p:grpSp>
        <p:nvGrpSpPr>
          <p:cNvPr name="Group 22" id="22"/>
          <p:cNvGrpSpPr/>
          <p:nvPr/>
        </p:nvGrpSpPr>
        <p:grpSpPr>
          <a:xfrm rot="0">
            <a:off x="8146734" y="7768169"/>
            <a:ext cx="1995705" cy="592665"/>
            <a:chOff x="0" y="0"/>
            <a:chExt cx="2660940" cy="790220"/>
          </a:xfrm>
        </p:grpSpPr>
        <p:sp>
          <p:nvSpPr>
            <p:cNvPr name="Freeform 23" id="23"/>
            <p:cNvSpPr/>
            <p:nvPr/>
          </p:nvSpPr>
          <p:spPr>
            <a:xfrm flipH="false" flipV="false" rot="0">
              <a:off x="0" y="-889"/>
              <a:ext cx="2660904" cy="792099"/>
            </a:xfrm>
            <a:custGeom>
              <a:avLst/>
              <a:gdLst/>
              <a:ahLst/>
              <a:cxnLst/>
              <a:rect r="r" b="b" t="t" l="l"/>
              <a:pathLst>
                <a:path h="792099" w="2660904">
                  <a:moveTo>
                    <a:pt x="12700" y="192151"/>
                  </a:moveTo>
                  <a:lnTo>
                    <a:pt x="2256917" y="192151"/>
                  </a:lnTo>
                  <a:lnTo>
                    <a:pt x="2256917" y="204851"/>
                  </a:lnTo>
                  <a:lnTo>
                    <a:pt x="2244217" y="204851"/>
                  </a:lnTo>
                  <a:lnTo>
                    <a:pt x="2244217" y="13589"/>
                  </a:lnTo>
                  <a:cubicBezTo>
                    <a:pt x="2244217" y="8509"/>
                    <a:pt x="2247265" y="3810"/>
                    <a:pt x="2251964" y="1905"/>
                  </a:cubicBezTo>
                  <a:cubicBezTo>
                    <a:pt x="2256663" y="0"/>
                    <a:pt x="2262124" y="1016"/>
                    <a:pt x="2265807" y="4572"/>
                  </a:cubicBezTo>
                  <a:lnTo>
                    <a:pt x="2657094" y="386969"/>
                  </a:lnTo>
                  <a:cubicBezTo>
                    <a:pt x="2659507" y="389382"/>
                    <a:pt x="2660904" y="392684"/>
                    <a:pt x="2660904" y="396113"/>
                  </a:cubicBezTo>
                  <a:cubicBezTo>
                    <a:pt x="2660904" y="399542"/>
                    <a:pt x="2659507" y="402844"/>
                    <a:pt x="2657094" y="405257"/>
                  </a:cubicBezTo>
                  <a:lnTo>
                    <a:pt x="2265807" y="787527"/>
                  </a:lnTo>
                  <a:cubicBezTo>
                    <a:pt x="2262124" y="791083"/>
                    <a:pt x="2256663" y="792099"/>
                    <a:pt x="2251964" y="790194"/>
                  </a:cubicBezTo>
                  <a:cubicBezTo>
                    <a:pt x="2247265" y="788289"/>
                    <a:pt x="2244217" y="783590"/>
                    <a:pt x="2244217" y="778510"/>
                  </a:cubicBezTo>
                  <a:lnTo>
                    <a:pt x="2244217" y="587248"/>
                  </a:lnTo>
                  <a:lnTo>
                    <a:pt x="2256917" y="587248"/>
                  </a:lnTo>
                  <a:lnTo>
                    <a:pt x="2256917" y="599948"/>
                  </a:lnTo>
                  <a:lnTo>
                    <a:pt x="12700" y="599948"/>
                  </a:lnTo>
                  <a:cubicBezTo>
                    <a:pt x="5715" y="599948"/>
                    <a:pt x="0" y="594233"/>
                    <a:pt x="0" y="587248"/>
                  </a:cubicBezTo>
                  <a:lnTo>
                    <a:pt x="0" y="204851"/>
                  </a:lnTo>
                  <a:cubicBezTo>
                    <a:pt x="0" y="197866"/>
                    <a:pt x="5715" y="192151"/>
                    <a:pt x="12700" y="192151"/>
                  </a:cubicBezTo>
                  <a:moveTo>
                    <a:pt x="12700" y="217551"/>
                  </a:moveTo>
                  <a:lnTo>
                    <a:pt x="12700" y="204851"/>
                  </a:lnTo>
                  <a:lnTo>
                    <a:pt x="25400" y="204851"/>
                  </a:lnTo>
                  <a:lnTo>
                    <a:pt x="25400" y="587248"/>
                  </a:lnTo>
                  <a:lnTo>
                    <a:pt x="12700" y="587248"/>
                  </a:lnTo>
                  <a:lnTo>
                    <a:pt x="12700" y="574548"/>
                  </a:lnTo>
                  <a:lnTo>
                    <a:pt x="2256917" y="574548"/>
                  </a:lnTo>
                  <a:cubicBezTo>
                    <a:pt x="2263902" y="574548"/>
                    <a:pt x="2269617" y="580263"/>
                    <a:pt x="2269617" y="587248"/>
                  </a:cubicBezTo>
                  <a:lnTo>
                    <a:pt x="2269617" y="778383"/>
                  </a:lnTo>
                  <a:lnTo>
                    <a:pt x="2256917" y="778383"/>
                  </a:lnTo>
                  <a:lnTo>
                    <a:pt x="2248027" y="769239"/>
                  </a:lnTo>
                  <a:lnTo>
                    <a:pt x="2639314" y="386969"/>
                  </a:lnTo>
                  <a:lnTo>
                    <a:pt x="2648204" y="396113"/>
                  </a:lnTo>
                  <a:lnTo>
                    <a:pt x="2639314" y="405257"/>
                  </a:lnTo>
                  <a:lnTo>
                    <a:pt x="2248027" y="22733"/>
                  </a:lnTo>
                  <a:lnTo>
                    <a:pt x="2256917" y="13589"/>
                  </a:lnTo>
                  <a:lnTo>
                    <a:pt x="2269617" y="13589"/>
                  </a:lnTo>
                  <a:lnTo>
                    <a:pt x="2269617" y="204851"/>
                  </a:lnTo>
                  <a:cubicBezTo>
                    <a:pt x="2269617" y="211836"/>
                    <a:pt x="2263902" y="217551"/>
                    <a:pt x="2256917" y="217551"/>
                  </a:cubicBezTo>
                  <a:lnTo>
                    <a:pt x="12700" y="217551"/>
                  </a:lnTo>
                  <a:close/>
                </a:path>
              </a:pathLst>
            </a:custGeom>
            <a:solidFill>
              <a:srgbClr val="3190C6"/>
            </a:solidFill>
          </p:spPr>
        </p:sp>
      </p:grpSp>
      <p:sp>
        <p:nvSpPr>
          <p:cNvPr name="TextBox 24" id="24"/>
          <p:cNvSpPr txBox="true"/>
          <p:nvPr/>
        </p:nvSpPr>
        <p:spPr>
          <a:xfrm rot="0">
            <a:off x="2264067" y="6720005"/>
            <a:ext cx="13759866" cy="702915"/>
          </a:xfrm>
          <a:prstGeom prst="rect">
            <a:avLst/>
          </a:prstGeom>
        </p:spPr>
        <p:txBody>
          <a:bodyPr anchor="t" rtlCol="false" tIns="0" lIns="0" bIns="0" rIns="0">
            <a:spAutoFit/>
          </a:bodyPr>
          <a:lstStyle/>
          <a:p>
            <a:pPr algn="just">
              <a:lnSpc>
                <a:spcPts val="2520"/>
              </a:lnSpc>
            </a:pPr>
            <a:r>
              <a:rPr lang="en-US" sz="2100">
                <a:solidFill>
                  <a:srgbClr val="000000"/>
                </a:solidFill>
                <a:latin typeface="Arimo"/>
                <a:ea typeface="Arimo"/>
                <a:cs typeface="Arimo"/>
                <a:sym typeface="Arimo"/>
              </a:rPr>
              <a:t>Nhìn từ biểu đồ, bộ dữ liệu mới có sự gia tăng về khả năng giải thích sự biến thiên của biến mục tiêu (</a:t>
            </a:r>
            <a:r>
              <a:rPr lang="en-US" sz="2100" b="true">
                <a:solidFill>
                  <a:srgbClr val="000000"/>
                </a:solidFill>
                <a:latin typeface="Arimo Bold"/>
                <a:ea typeface="Arimo Bold"/>
                <a:cs typeface="Arimo Bold"/>
                <a:sym typeface="Arimo Bold"/>
              </a:rPr>
              <a:t>charges</a:t>
            </a:r>
            <a:r>
              <a:rPr lang="en-US" sz="2100">
                <a:solidFill>
                  <a:srgbClr val="000000"/>
                </a:solidFill>
                <a:latin typeface="Arimo"/>
                <a:ea typeface="Arimo"/>
                <a:cs typeface="Arimo"/>
                <a:sym typeface="Arimo"/>
              </a:rPr>
              <a:t>), ngoài ra xuất hiện ít điểm nằm xa đường hoàn hảo hơn với bộ dữ liệu ban đầu, tức sai số nhỏ hơn.</a:t>
            </a:r>
          </a:p>
        </p:txBody>
      </p:sp>
      <p:sp>
        <p:nvSpPr>
          <p:cNvPr name="TextBox 25" id="25"/>
          <p:cNvSpPr txBox="true"/>
          <p:nvPr/>
        </p:nvSpPr>
        <p:spPr>
          <a:xfrm rot="0">
            <a:off x="2264067" y="8707018"/>
            <a:ext cx="13759866" cy="982521"/>
          </a:xfrm>
          <a:prstGeom prst="rect">
            <a:avLst/>
          </a:prstGeom>
        </p:spPr>
        <p:txBody>
          <a:bodyPr anchor="t" rtlCol="false" tIns="0" lIns="0" bIns="0" rIns="0">
            <a:spAutoFit/>
          </a:bodyPr>
          <a:lstStyle/>
          <a:p>
            <a:pPr algn="just">
              <a:lnSpc>
                <a:spcPts val="2332"/>
              </a:lnSpc>
            </a:pPr>
            <a:r>
              <a:rPr lang="en-US" sz="1800">
                <a:solidFill>
                  <a:srgbClr val="000000"/>
                </a:solidFill>
                <a:latin typeface="Arimo"/>
                <a:ea typeface="Arimo"/>
                <a:cs typeface="Arimo"/>
                <a:sym typeface="Arimo"/>
              </a:rPr>
              <a:t>XÉT Ở NHỮNG ĐIỂM GIÁ TRỊ CAO, CÓ SỰ KHÁC BIỆT LỚN GIỮA GIÁ TRỊ THỰC TẾ VÀ GIÁ TRỊ DỰ ĐOÁN. CHO THẤY, MÔ HÌNH HỒI QUY TUYẾN TÍNH KHÔNG THỂ DỰ ĐOÁN CHÍNH XÁC CHI PHÍ BẢO HIỂM CỦA KHÁCH HÀNG TRÊN DỮ LIỆU KIỂM TRA, DO MÔ HÌNH QUÁ PHỨC TẠP HOẶC KHÔNG PHÙ HỢP VỚI BỘ DỮ LIỆU. CHÍNH VÌ VẬY MÀ </a:t>
            </a:r>
            <a:r>
              <a:rPr lang="en-US" sz="1800">
                <a:solidFill>
                  <a:srgbClr val="C00000"/>
                </a:solidFill>
                <a:latin typeface="Arimo"/>
                <a:ea typeface="Arimo"/>
                <a:cs typeface="Arimo"/>
                <a:sym typeface="Arimo"/>
              </a:rPr>
              <a:t>BỘ DỮ LIỆU CÓ NGUY CƠ BỊ OVERFITTING</a:t>
            </a:r>
            <a:r>
              <a:rPr lang="en-US" sz="1800">
                <a:solidFill>
                  <a:srgbClr val="000000"/>
                </a:solidFill>
                <a:latin typeface="Arimo"/>
                <a:ea typeface="Arimo"/>
                <a:cs typeface="Arimo"/>
                <a:sym typeface="Arimo"/>
              </a:rPr>
              <a:t>.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
            <a:chOff x="0" y="0"/>
            <a:chExt cx="24384000" cy="1371600"/>
          </a:xfrm>
        </p:grpSpPr>
        <p:sp>
          <p:nvSpPr>
            <p:cNvPr name="Freeform 3" id="3"/>
            <p:cNvSpPr/>
            <p:nvPr/>
          </p:nvSpPr>
          <p:spPr>
            <a:xfrm flipH="false" flipV="false" rot="0">
              <a:off x="0" y="0"/>
              <a:ext cx="24384000" cy="1371600"/>
            </a:xfrm>
            <a:custGeom>
              <a:avLst/>
              <a:gdLst/>
              <a:ahLst/>
              <a:cxnLst/>
              <a:rect r="r" b="b" t="t" l="l"/>
              <a:pathLst>
                <a:path h="1371600" w="24384000">
                  <a:moveTo>
                    <a:pt x="0" y="0"/>
                  </a:moveTo>
                  <a:lnTo>
                    <a:pt x="24384000" y="0"/>
                  </a:lnTo>
                  <a:lnTo>
                    <a:pt x="24384000" y="1371600"/>
                  </a:lnTo>
                  <a:lnTo>
                    <a:pt x="0" y="1371600"/>
                  </a:lnTo>
                  <a:close/>
                </a:path>
              </a:pathLst>
            </a:custGeom>
            <a:solidFill>
              <a:srgbClr val="FFFFFF">
                <a:alpha val="40000"/>
              </a:srgbClr>
            </a:solidFill>
          </p:spPr>
        </p:sp>
      </p:grpSp>
      <p:grpSp>
        <p:nvGrpSpPr>
          <p:cNvPr name="Group 4" id="4"/>
          <p:cNvGrpSpPr/>
          <p:nvPr/>
        </p:nvGrpSpPr>
        <p:grpSpPr>
          <a:xfrm rot="0">
            <a:off x="0" y="10167678"/>
            <a:ext cx="6089904" cy="137160"/>
            <a:chOff x="0" y="0"/>
            <a:chExt cx="8119872" cy="182880"/>
          </a:xfrm>
        </p:grpSpPr>
        <p:sp>
          <p:nvSpPr>
            <p:cNvPr name="Freeform 5" id="5"/>
            <p:cNvSpPr/>
            <p:nvPr/>
          </p:nvSpPr>
          <p:spPr>
            <a:xfrm flipH="false" flipV="false" rot="0">
              <a:off x="0" y="0"/>
              <a:ext cx="8119872" cy="182880"/>
            </a:xfrm>
            <a:custGeom>
              <a:avLst/>
              <a:gdLst/>
              <a:ahLst/>
              <a:cxnLst/>
              <a:rect r="r" b="b" t="t" l="l"/>
              <a:pathLst>
                <a:path h="182880" w="8119872">
                  <a:moveTo>
                    <a:pt x="0" y="0"/>
                  </a:moveTo>
                  <a:lnTo>
                    <a:pt x="8119872" y="0"/>
                  </a:lnTo>
                  <a:lnTo>
                    <a:pt x="8119872" y="182880"/>
                  </a:lnTo>
                  <a:lnTo>
                    <a:pt x="0" y="182880"/>
                  </a:lnTo>
                  <a:close/>
                </a:path>
              </a:pathLst>
            </a:custGeom>
            <a:solidFill>
              <a:srgbClr val="A4D7F4"/>
            </a:solidFill>
          </p:spPr>
        </p:sp>
      </p:grpSp>
      <p:grpSp>
        <p:nvGrpSpPr>
          <p:cNvPr name="Group 6" id="6"/>
          <p:cNvGrpSpPr/>
          <p:nvPr/>
        </p:nvGrpSpPr>
        <p:grpSpPr>
          <a:xfrm rot="0">
            <a:off x="6094476" y="10167678"/>
            <a:ext cx="6094476" cy="137160"/>
            <a:chOff x="0" y="0"/>
            <a:chExt cx="8125968" cy="182880"/>
          </a:xfrm>
        </p:grpSpPr>
        <p:sp>
          <p:nvSpPr>
            <p:cNvPr name="Freeform 7" id="7"/>
            <p:cNvSpPr/>
            <p:nvPr/>
          </p:nvSpPr>
          <p:spPr>
            <a:xfrm flipH="false" flipV="false" rot="0">
              <a:off x="0" y="0"/>
              <a:ext cx="8125968" cy="182880"/>
            </a:xfrm>
            <a:custGeom>
              <a:avLst/>
              <a:gdLst/>
              <a:ahLst/>
              <a:cxnLst/>
              <a:rect r="r" b="b" t="t" l="l"/>
              <a:pathLst>
                <a:path h="182880" w="8125968">
                  <a:moveTo>
                    <a:pt x="0" y="0"/>
                  </a:moveTo>
                  <a:lnTo>
                    <a:pt x="8125968" y="0"/>
                  </a:lnTo>
                  <a:lnTo>
                    <a:pt x="8125968" y="182880"/>
                  </a:lnTo>
                  <a:lnTo>
                    <a:pt x="0" y="182880"/>
                  </a:lnTo>
                  <a:close/>
                </a:path>
              </a:pathLst>
            </a:custGeom>
            <a:solidFill>
              <a:srgbClr val="87CEEA"/>
            </a:solidFill>
          </p:spPr>
        </p:sp>
      </p:grpSp>
      <p:grpSp>
        <p:nvGrpSpPr>
          <p:cNvPr name="Group 8" id="8"/>
          <p:cNvGrpSpPr/>
          <p:nvPr/>
        </p:nvGrpSpPr>
        <p:grpSpPr>
          <a:xfrm rot="0">
            <a:off x="12188952" y="10167678"/>
            <a:ext cx="6099048" cy="137160"/>
            <a:chOff x="0" y="0"/>
            <a:chExt cx="8132064" cy="182880"/>
          </a:xfrm>
        </p:grpSpPr>
        <p:sp>
          <p:nvSpPr>
            <p:cNvPr name="Freeform 9" id="9"/>
            <p:cNvSpPr/>
            <p:nvPr/>
          </p:nvSpPr>
          <p:spPr>
            <a:xfrm flipH="false" flipV="false" rot="0">
              <a:off x="0" y="0"/>
              <a:ext cx="8132064" cy="182880"/>
            </a:xfrm>
            <a:custGeom>
              <a:avLst/>
              <a:gdLst/>
              <a:ahLst/>
              <a:cxnLst/>
              <a:rect r="r" b="b" t="t" l="l"/>
              <a:pathLst>
                <a:path h="182880" w="8132064">
                  <a:moveTo>
                    <a:pt x="0" y="0"/>
                  </a:moveTo>
                  <a:lnTo>
                    <a:pt x="8132064" y="0"/>
                  </a:lnTo>
                  <a:lnTo>
                    <a:pt x="8132064" y="182880"/>
                  </a:lnTo>
                  <a:lnTo>
                    <a:pt x="0" y="182880"/>
                  </a:lnTo>
                  <a:close/>
                </a:path>
              </a:pathLst>
            </a:custGeom>
            <a:solidFill>
              <a:srgbClr val="5DB6DD"/>
            </a:solidFill>
          </p:spPr>
        </p:sp>
      </p:grpSp>
      <p:grpSp>
        <p:nvGrpSpPr>
          <p:cNvPr name="Group 10" id="10"/>
          <p:cNvGrpSpPr/>
          <p:nvPr/>
        </p:nvGrpSpPr>
        <p:grpSpPr>
          <a:xfrm rot="0">
            <a:off x="1" y="0"/>
            <a:ext cx="18287998" cy="822960"/>
            <a:chOff x="0" y="0"/>
            <a:chExt cx="24383998" cy="1097280"/>
          </a:xfrm>
        </p:grpSpPr>
        <p:sp>
          <p:nvSpPr>
            <p:cNvPr name="Freeform 11" id="11"/>
            <p:cNvSpPr/>
            <p:nvPr/>
          </p:nvSpPr>
          <p:spPr>
            <a:xfrm flipH="false" flipV="false" rot="0">
              <a:off x="0" y="0"/>
              <a:ext cx="24384000" cy="1097280"/>
            </a:xfrm>
            <a:custGeom>
              <a:avLst/>
              <a:gdLst/>
              <a:ahLst/>
              <a:cxnLst/>
              <a:rect r="r" b="b" t="t" l="l"/>
              <a:pathLst>
                <a:path h="1097280" w="24384000">
                  <a:moveTo>
                    <a:pt x="0" y="0"/>
                  </a:moveTo>
                  <a:lnTo>
                    <a:pt x="24384000" y="0"/>
                  </a:lnTo>
                  <a:lnTo>
                    <a:pt x="24384000" y="1097280"/>
                  </a:lnTo>
                  <a:lnTo>
                    <a:pt x="0" y="1097280"/>
                  </a:lnTo>
                  <a:close/>
                </a:path>
              </a:pathLst>
            </a:custGeom>
            <a:solidFill>
              <a:srgbClr val="3190C6"/>
            </a:solidFill>
          </p:spPr>
        </p:sp>
      </p:grpSp>
      <p:sp>
        <p:nvSpPr>
          <p:cNvPr name="TextBox 12" id="12"/>
          <p:cNvSpPr txBox="true"/>
          <p:nvPr/>
        </p:nvSpPr>
        <p:spPr>
          <a:xfrm rot="0">
            <a:off x="5730975" y="154305"/>
            <a:ext cx="6826050" cy="485775"/>
          </a:xfrm>
          <a:prstGeom prst="rect">
            <a:avLst/>
          </a:prstGeom>
        </p:spPr>
        <p:txBody>
          <a:bodyPr anchor="t" rtlCol="false" tIns="0" lIns="0" bIns="0" rIns="0">
            <a:spAutoFit/>
          </a:bodyPr>
          <a:lstStyle/>
          <a:p>
            <a:pPr algn="ctr">
              <a:lnSpc>
                <a:spcPts val="3960"/>
              </a:lnSpc>
            </a:pPr>
            <a:r>
              <a:rPr lang="en-US" sz="3300">
                <a:solidFill>
                  <a:srgbClr val="FFFFFF"/>
                </a:solidFill>
                <a:latin typeface="Arimo"/>
                <a:ea typeface="Arimo"/>
                <a:cs typeface="Arimo"/>
                <a:sym typeface="Arimo"/>
              </a:rPr>
              <a:t>KIỂM TRA OVERFITTING</a:t>
            </a:r>
          </a:p>
        </p:txBody>
      </p:sp>
      <p:sp>
        <p:nvSpPr>
          <p:cNvPr name="Freeform 13" id="13" descr="A number of a number  Description automatically generated with medium confidence"/>
          <p:cNvSpPr/>
          <p:nvPr/>
        </p:nvSpPr>
        <p:spPr>
          <a:xfrm flipH="false" flipV="false" rot="0">
            <a:off x="2126414" y="1855362"/>
            <a:ext cx="7598093" cy="3353753"/>
          </a:xfrm>
          <a:custGeom>
            <a:avLst/>
            <a:gdLst/>
            <a:ahLst/>
            <a:cxnLst/>
            <a:rect r="r" b="b" t="t" l="l"/>
            <a:pathLst>
              <a:path h="3353753" w="7598093">
                <a:moveTo>
                  <a:pt x="0" y="0"/>
                </a:moveTo>
                <a:lnTo>
                  <a:pt x="7598092" y="0"/>
                </a:lnTo>
                <a:lnTo>
                  <a:pt x="7598092" y="3353753"/>
                </a:lnTo>
                <a:lnTo>
                  <a:pt x="0" y="3353753"/>
                </a:lnTo>
                <a:lnTo>
                  <a:pt x="0" y="0"/>
                </a:lnTo>
                <a:close/>
              </a:path>
            </a:pathLst>
          </a:custGeom>
          <a:blipFill>
            <a:blip r:embed="rId2"/>
            <a:stretch>
              <a:fillRect l="0" t="0" r="0" b="-579"/>
            </a:stretch>
          </a:blipFill>
        </p:spPr>
      </p:sp>
      <p:sp>
        <p:nvSpPr>
          <p:cNvPr name="TextBox 14" id="14"/>
          <p:cNvSpPr txBox="true"/>
          <p:nvPr/>
        </p:nvSpPr>
        <p:spPr>
          <a:xfrm rot="0">
            <a:off x="2217854" y="5784597"/>
            <a:ext cx="7415212" cy="379751"/>
          </a:xfrm>
          <a:prstGeom prst="rect">
            <a:avLst/>
          </a:prstGeom>
        </p:spPr>
        <p:txBody>
          <a:bodyPr anchor="t" rtlCol="false" tIns="0" lIns="0" bIns="0" rIns="0">
            <a:spAutoFit/>
          </a:bodyPr>
          <a:lstStyle/>
          <a:p>
            <a:pPr algn="ctr">
              <a:lnSpc>
                <a:spcPts val="2520"/>
              </a:lnSpc>
            </a:pPr>
            <a:r>
              <a:rPr lang="en-US" sz="2100">
                <a:solidFill>
                  <a:srgbClr val="000000"/>
                </a:solidFill>
                <a:latin typeface="Arimo"/>
                <a:ea typeface="Arimo"/>
                <a:cs typeface="Arimo"/>
                <a:sym typeface="Arimo"/>
              </a:rPr>
              <a:t>BẢNG ĐIỂM SỐ Cross-ValIdatIon</a:t>
            </a:r>
          </a:p>
        </p:txBody>
      </p:sp>
      <p:sp>
        <p:nvSpPr>
          <p:cNvPr name="Freeform 15" id="15" descr="A graph with red and green lines  Description automatically generated"/>
          <p:cNvSpPr/>
          <p:nvPr/>
        </p:nvSpPr>
        <p:spPr>
          <a:xfrm flipH="false" flipV="false" rot="0">
            <a:off x="10222750" y="1123062"/>
            <a:ext cx="5938838" cy="4625340"/>
          </a:xfrm>
          <a:custGeom>
            <a:avLst/>
            <a:gdLst/>
            <a:ahLst/>
            <a:cxnLst/>
            <a:rect r="r" b="b" t="t" l="l"/>
            <a:pathLst>
              <a:path h="4625340" w="5938838">
                <a:moveTo>
                  <a:pt x="0" y="0"/>
                </a:moveTo>
                <a:lnTo>
                  <a:pt x="5938838" y="0"/>
                </a:lnTo>
                <a:lnTo>
                  <a:pt x="5938838" y="4625340"/>
                </a:lnTo>
                <a:lnTo>
                  <a:pt x="0" y="4625340"/>
                </a:lnTo>
                <a:lnTo>
                  <a:pt x="0" y="0"/>
                </a:lnTo>
                <a:close/>
              </a:path>
            </a:pathLst>
          </a:custGeom>
          <a:blipFill>
            <a:blip r:embed="rId3"/>
            <a:stretch>
              <a:fillRect l="0" t="0" r="0" b="-36"/>
            </a:stretch>
          </a:blipFill>
        </p:spPr>
      </p:sp>
      <p:sp>
        <p:nvSpPr>
          <p:cNvPr name="TextBox 16" id="16"/>
          <p:cNvSpPr txBox="true"/>
          <p:nvPr/>
        </p:nvSpPr>
        <p:spPr>
          <a:xfrm rot="0">
            <a:off x="11109960" y="5784597"/>
            <a:ext cx="4857752" cy="379751"/>
          </a:xfrm>
          <a:prstGeom prst="rect">
            <a:avLst/>
          </a:prstGeom>
        </p:spPr>
        <p:txBody>
          <a:bodyPr anchor="t" rtlCol="false" tIns="0" lIns="0" bIns="0" rIns="0">
            <a:spAutoFit/>
          </a:bodyPr>
          <a:lstStyle/>
          <a:p>
            <a:pPr algn="ctr">
              <a:lnSpc>
                <a:spcPts val="2520"/>
              </a:lnSpc>
            </a:pPr>
            <a:r>
              <a:rPr lang="en-US" sz="2100">
                <a:solidFill>
                  <a:srgbClr val="000000"/>
                </a:solidFill>
                <a:latin typeface="Arimo"/>
                <a:ea typeface="Arimo"/>
                <a:cs typeface="Arimo"/>
                <a:sym typeface="Arimo"/>
              </a:rPr>
              <a:t> BIỂU ĐỒ LearnIng Curve</a:t>
            </a:r>
          </a:p>
        </p:txBody>
      </p:sp>
      <p:grpSp>
        <p:nvGrpSpPr>
          <p:cNvPr name="Group 17" id="17"/>
          <p:cNvGrpSpPr/>
          <p:nvPr/>
        </p:nvGrpSpPr>
        <p:grpSpPr>
          <a:xfrm rot="0">
            <a:off x="1865494" y="6500644"/>
            <a:ext cx="14557012" cy="3376456"/>
            <a:chOff x="0" y="0"/>
            <a:chExt cx="19409350" cy="4501942"/>
          </a:xfrm>
        </p:grpSpPr>
        <p:sp>
          <p:nvSpPr>
            <p:cNvPr name="Freeform 18" id="18"/>
            <p:cNvSpPr/>
            <p:nvPr/>
          </p:nvSpPr>
          <p:spPr>
            <a:xfrm flipH="false" flipV="false" rot="0">
              <a:off x="0" y="0"/>
              <a:ext cx="19409411" cy="4501896"/>
            </a:xfrm>
            <a:custGeom>
              <a:avLst/>
              <a:gdLst/>
              <a:ahLst/>
              <a:cxnLst/>
              <a:rect r="r" b="b" t="t" l="l"/>
              <a:pathLst>
                <a:path h="4501896" w="19409411">
                  <a:moveTo>
                    <a:pt x="12700" y="0"/>
                  </a:moveTo>
                  <a:lnTo>
                    <a:pt x="19396711" y="0"/>
                  </a:lnTo>
                  <a:cubicBezTo>
                    <a:pt x="19403696" y="0"/>
                    <a:pt x="19409411" y="5715"/>
                    <a:pt x="19409411" y="12700"/>
                  </a:cubicBezTo>
                  <a:lnTo>
                    <a:pt x="19409411" y="4489196"/>
                  </a:lnTo>
                  <a:cubicBezTo>
                    <a:pt x="19409411" y="4496181"/>
                    <a:pt x="19403696" y="4501896"/>
                    <a:pt x="19396711" y="4501896"/>
                  </a:cubicBezTo>
                  <a:lnTo>
                    <a:pt x="12700" y="4501896"/>
                  </a:lnTo>
                  <a:cubicBezTo>
                    <a:pt x="5715" y="4501896"/>
                    <a:pt x="0" y="4496181"/>
                    <a:pt x="0" y="4489196"/>
                  </a:cubicBezTo>
                  <a:lnTo>
                    <a:pt x="0" y="12700"/>
                  </a:lnTo>
                  <a:cubicBezTo>
                    <a:pt x="0" y="5715"/>
                    <a:pt x="5715" y="0"/>
                    <a:pt x="12700" y="0"/>
                  </a:cubicBezTo>
                  <a:moveTo>
                    <a:pt x="12700" y="25400"/>
                  </a:moveTo>
                  <a:lnTo>
                    <a:pt x="12700" y="12700"/>
                  </a:lnTo>
                  <a:lnTo>
                    <a:pt x="25400" y="12700"/>
                  </a:lnTo>
                  <a:lnTo>
                    <a:pt x="25400" y="4489196"/>
                  </a:lnTo>
                  <a:lnTo>
                    <a:pt x="12700" y="4489196"/>
                  </a:lnTo>
                  <a:lnTo>
                    <a:pt x="12700" y="4476496"/>
                  </a:lnTo>
                  <a:lnTo>
                    <a:pt x="19396711" y="4476496"/>
                  </a:lnTo>
                  <a:lnTo>
                    <a:pt x="19396711" y="4489196"/>
                  </a:lnTo>
                  <a:lnTo>
                    <a:pt x="19384011" y="4489196"/>
                  </a:lnTo>
                  <a:lnTo>
                    <a:pt x="19384011" y="12700"/>
                  </a:lnTo>
                  <a:lnTo>
                    <a:pt x="19396711" y="12700"/>
                  </a:lnTo>
                  <a:lnTo>
                    <a:pt x="19396711" y="25400"/>
                  </a:lnTo>
                  <a:lnTo>
                    <a:pt x="12700" y="25400"/>
                  </a:lnTo>
                  <a:close/>
                </a:path>
              </a:pathLst>
            </a:custGeom>
            <a:solidFill>
              <a:srgbClr val="FFFFFF"/>
            </a:solidFill>
          </p:spPr>
        </p:sp>
      </p:grpSp>
      <p:sp>
        <p:nvSpPr>
          <p:cNvPr name="TextBox 19" id="19"/>
          <p:cNvSpPr txBox="true"/>
          <p:nvPr/>
        </p:nvSpPr>
        <p:spPr>
          <a:xfrm rot="0">
            <a:off x="2217854" y="6611547"/>
            <a:ext cx="13852294" cy="702915"/>
          </a:xfrm>
          <a:prstGeom prst="rect">
            <a:avLst/>
          </a:prstGeom>
        </p:spPr>
        <p:txBody>
          <a:bodyPr anchor="t" rtlCol="false" tIns="0" lIns="0" bIns="0" rIns="0">
            <a:spAutoFit/>
          </a:bodyPr>
          <a:lstStyle/>
          <a:p>
            <a:pPr algn="l">
              <a:lnSpc>
                <a:spcPts val="2520"/>
              </a:lnSpc>
            </a:pPr>
            <a:r>
              <a:rPr lang="en-US" sz="2100">
                <a:solidFill>
                  <a:srgbClr val="000000"/>
                </a:solidFill>
                <a:latin typeface="Arimo"/>
                <a:ea typeface="Arimo"/>
                <a:cs typeface="Arimo"/>
                <a:sym typeface="Arimo"/>
              </a:rPr>
              <a:t>Đường biểu diễn sai số huấn luyện (Training Error) và sai số kiểm tra (Validation Error) có xu hướng hội tụ khi kích thước tập huấn luyện (Training Size) tăng lên.</a:t>
            </a:r>
          </a:p>
        </p:txBody>
      </p:sp>
      <p:sp>
        <p:nvSpPr>
          <p:cNvPr name="TextBox 20" id="20"/>
          <p:cNvSpPr txBox="true"/>
          <p:nvPr/>
        </p:nvSpPr>
        <p:spPr>
          <a:xfrm rot="0">
            <a:off x="2217854" y="7533337"/>
            <a:ext cx="13852294" cy="379751"/>
          </a:xfrm>
          <a:prstGeom prst="rect">
            <a:avLst/>
          </a:prstGeom>
        </p:spPr>
        <p:txBody>
          <a:bodyPr anchor="t" rtlCol="false" tIns="0" lIns="0" bIns="0" rIns="0">
            <a:spAutoFit/>
          </a:bodyPr>
          <a:lstStyle/>
          <a:p>
            <a:pPr algn="l" marL="380048" indent="-190024" lvl="1">
              <a:lnSpc>
                <a:spcPts val="2520"/>
              </a:lnSpc>
              <a:buFont typeface="Arial"/>
              <a:buChar char="•"/>
            </a:pPr>
            <a:r>
              <a:rPr lang="en-US" sz="2100">
                <a:solidFill>
                  <a:srgbClr val="C00000"/>
                </a:solidFill>
                <a:latin typeface="Arimo"/>
                <a:ea typeface="Arimo"/>
                <a:cs typeface="Arimo"/>
                <a:sym typeface="Arimo"/>
              </a:rPr>
              <a:t>mô hÌnh có khả năng kháI quát hóa tốt trên cả tập huấn luyện và tập kIểm tra</a:t>
            </a:r>
          </a:p>
        </p:txBody>
      </p:sp>
      <p:sp>
        <p:nvSpPr>
          <p:cNvPr name="TextBox 21" id="21"/>
          <p:cNvSpPr txBox="true"/>
          <p:nvPr/>
        </p:nvSpPr>
        <p:spPr>
          <a:xfrm rot="0">
            <a:off x="2217854" y="8131963"/>
            <a:ext cx="13749860" cy="379751"/>
          </a:xfrm>
          <a:prstGeom prst="rect">
            <a:avLst/>
          </a:prstGeom>
        </p:spPr>
        <p:txBody>
          <a:bodyPr anchor="t" rtlCol="false" tIns="0" lIns="0" bIns="0" rIns="0">
            <a:spAutoFit/>
          </a:bodyPr>
          <a:lstStyle/>
          <a:p>
            <a:pPr algn="l">
              <a:lnSpc>
                <a:spcPts val="2520"/>
              </a:lnSpc>
            </a:pPr>
            <a:r>
              <a:rPr lang="en-US" sz="2100">
                <a:solidFill>
                  <a:srgbClr val="111111"/>
                </a:solidFill>
                <a:latin typeface="Arimo"/>
                <a:ea typeface="Arimo"/>
                <a:cs typeface="Arimo"/>
                <a:sym typeface="Arimo"/>
              </a:rPr>
              <a:t>Sai số huấn luyện và sai số kiểm tra đều ở mức thấp, </a:t>
            </a:r>
            <a:r>
              <a:rPr lang="en-US" sz="2100" b="true">
                <a:solidFill>
                  <a:srgbClr val="111111"/>
                </a:solidFill>
                <a:latin typeface="Arimo Bold"/>
                <a:ea typeface="Arimo Bold"/>
                <a:cs typeface="Arimo Bold"/>
                <a:sym typeface="Arimo Bold"/>
              </a:rPr>
              <a:t>khoảng 0,02</a:t>
            </a:r>
            <a:r>
              <a:rPr lang="en-US" sz="2100">
                <a:solidFill>
                  <a:srgbClr val="111111"/>
                </a:solidFill>
                <a:latin typeface="Arimo"/>
                <a:ea typeface="Arimo"/>
                <a:cs typeface="Arimo"/>
                <a:sym typeface="Arimo"/>
              </a:rPr>
              <a:t>.</a:t>
            </a:r>
          </a:p>
        </p:txBody>
      </p:sp>
      <p:sp>
        <p:nvSpPr>
          <p:cNvPr name="TextBox 22" id="22"/>
          <p:cNvSpPr txBox="true"/>
          <p:nvPr/>
        </p:nvSpPr>
        <p:spPr>
          <a:xfrm rot="0">
            <a:off x="2217854" y="8730591"/>
            <a:ext cx="13852294" cy="1026081"/>
          </a:xfrm>
          <a:prstGeom prst="rect">
            <a:avLst/>
          </a:prstGeom>
        </p:spPr>
        <p:txBody>
          <a:bodyPr anchor="t" rtlCol="false" tIns="0" lIns="0" bIns="0" rIns="0">
            <a:spAutoFit/>
          </a:bodyPr>
          <a:lstStyle/>
          <a:p>
            <a:pPr algn="l" marL="380048" indent="-190024" lvl="1">
              <a:lnSpc>
                <a:spcPts val="2520"/>
              </a:lnSpc>
              <a:buFont typeface="Arial"/>
              <a:buChar char="•"/>
            </a:pPr>
            <a:r>
              <a:rPr lang="en-US" sz="2100">
                <a:solidFill>
                  <a:srgbClr val="C00000"/>
                </a:solidFill>
                <a:latin typeface="Arimo"/>
                <a:ea typeface="Arimo"/>
                <a:cs typeface="Arimo"/>
                <a:sym typeface="Arimo"/>
              </a:rPr>
              <a:t>mô hÌnh có độ chÍnh xác cao, không BỊ thIếu dữ lIệu (underfIttIng) hay quá khớp dữ lIệu (overfIttIng). </a:t>
            </a:r>
          </a:p>
          <a:p>
            <a:pPr algn="l" marL="380048" indent="-190024" lvl="1">
              <a:lnSpc>
                <a:spcPts val="2520"/>
              </a:lnSpc>
              <a:buFont typeface="Arial"/>
              <a:buChar char="•"/>
            </a:pPr>
            <a:r>
              <a:rPr lang="en-US" sz="2100">
                <a:solidFill>
                  <a:srgbClr val="C00000"/>
                </a:solidFill>
                <a:latin typeface="Arimo"/>
                <a:ea typeface="Arimo"/>
                <a:cs typeface="Arimo"/>
                <a:sym typeface="Arimo"/>
              </a:rPr>
              <a:t>CÓ THỂ NÓI, mô hÌnh có độ nhất quán cao và không BỊ ảnh hưởng nhIều bởI các yếu tố nhIễu hay bIến động của dữ liệu.</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167678"/>
            <a:ext cx="6089904" cy="137160"/>
            <a:chOff x="0" y="0"/>
            <a:chExt cx="8119872" cy="182880"/>
          </a:xfrm>
        </p:grpSpPr>
        <p:sp>
          <p:nvSpPr>
            <p:cNvPr name="Freeform 3" id="3"/>
            <p:cNvSpPr/>
            <p:nvPr/>
          </p:nvSpPr>
          <p:spPr>
            <a:xfrm flipH="false" flipV="false" rot="0">
              <a:off x="0" y="0"/>
              <a:ext cx="8119872" cy="182880"/>
            </a:xfrm>
            <a:custGeom>
              <a:avLst/>
              <a:gdLst/>
              <a:ahLst/>
              <a:cxnLst/>
              <a:rect r="r" b="b" t="t" l="l"/>
              <a:pathLst>
                <a:path h="182880" w="8119872">
                  <a:moveTo>
                    <a:pt x="0" y="0"/>
                  </a:moveTo>
                  <a:lnTo>
                    <a:pt x="8119872" y="0"/>
                  </a:lnTo>
                  <a:lnTo>
                    <a:pt x="8119872" y="182880"/>
                  </a:lnTo>
                  <a:lnTo>
                    <a:pt x="0" y="182880"/>
                  </a:lnTo>
                  <a:close/>
                </a:path>
              </a:pathLst>
            </a:custGeom>
            <a:solidFill>
              <a:srgbClr val="A4D7F4"/>
            </a:solidFill>
          </p:spPr>
        </p:sp>
      </p:grpSp>
      <p:grpSp>
        <p:nvGrpSpPr>
          <p:cNvPr name="Group 4" id="4"/>
          <p:cNvGrpSpPr/>
          <p:nvPr/>
        </p:nvGrpSpPr>
        <p:grpSpPr>
          <a:xfrm rot="0">
            <a:off x="6094476" y="10167678"/>
            <a:ext cx="6094476" cy="137160"/>
            <a:chOff x="0" y="0"/>
            <a:chExt cx="8125968" cy="182880"/>
          </a:xfrm>
        </p:grpSpPr>
        <p:sp>
          <p:nvSpPr>
            <p:cNvPr name="Freeform 5" id="5"/>
            <p:cNvSpPr/>
            <p:nvPr/>
          </p:nvSpPr>
          <p:spPr>
            <a:xfrm flipH="false" flipV="false" rot="0">
              <a:off x="0" y="0"/>
              <a:ext cx="8125968" cy="182880"/>
            </a:xfrm>
            <a:custGeom>
              <a:avLst/>
              <a:gdLst/>
              <a:ahLst/>
              <a:cxnLst/>
              <a:rect r="r" b="b" t="t" l="l"/>
              <a:pathLst>
                <a:path h="182880" w="8125968">
                  <a:moveTo>
                    <a:pt x="0" y="0"/>
                  </a:moveTo>
                  <a:lnTo>
                    <a:pt x="8125968" y="0"/>
                  </a:lnTo>
                  <a:lnTo>
                    <a:pt x="8125968" y="182880"/>
                  </a:lnTo>
                  <a:lnTo>
                    <a:pt x="0" y="182880"/>
                  </a:lnTo>
                  <a:close/>
                </a:path>
              </a:pathLst>
            </a:custGeom>
            <a:solidFill>
              <a:srgbClr val="87CEEA"/>
            </a:solidFill>
          </p:spPr>
        </p:sp>
      </p:grpSp>
      <p:grpSp>
        <p:nvGrpSpPr>
          <p:cNvPr name="Group 6" id="6"/>
          <p:cNvGrpSpPr/>
          <p:nvPr/>
        </p:nvGrpSpPr>
        <p:grpSpPr>
          <a:xfrm rot="0">
            <a:off x="12188952" y="10167678"/>
            <a:ext cx="6099048" cy="137160"/>
            <a:chOff x="0" y="0"/>
            <a:chExt cx="8132064" cy="182880"/>
          </a:xfrm>
        </p:grpSpPr>
        <p:sp>
          <p:nvSpPr>
            <p:cNvPr name="Freeform 7" id="7"/>
            <p:cNvSpPr/>
            <p:nvPr/>
          </p:nvSpPr>
          <p:spPr>
            <a:xfrm flipH="false" flipV="false" rot="0">
              <a:off x="0" y="0"/>
              <a:ext cx="8132064" cy="182880"/>
            </a:xfrm>
            <a:custGeom>
              <a:avLst/>
              <a:gdLst/>
              <a:ahLst/>
              <a:cxnLst/>
              <a:rect r="r" b="b" t="t" l="l"/>
              <a:pathLst>
                <a:path h="182880" w="8132064">
                  <a:moveTo>
                    <a:pt x="0" y="0"/>
                  </a:moveTo>
                  <a:lnTo>
                    <a:pt x="8132064" y="0"/>
                  </a:lnTo>
                  <a:lnTo>
                    <a:pt x="8132064" y="182880"/>
                  </a:lnTo>
                  <a:lnTo>
                    <a:pt x="0" y="182880"/>
                  </a:lnTo>
                  <a:close/>
                </a:path>
              </a:pathLst>
            </a:custGeom>
            <a:solidFill>
              <a:srgbClr val="3190C6"/>
            </a:solidFill>
          </p:spPr>
        </p:sp>
      </p:grpSp>
      <p:grpSp>
        <p:nvGrpSpPr>
          <p:cNvPr name="Group 8" id="8"/>
          <p:cNvGrpSpPr/>
          <p:nvPr/>
        </p:nvGrpSpPr>
        <p:grpSpPr>
          <a:xfrm rot="0">
            <a:off x="1" y="0"/>
            <a:ext cx="18287998" cy="822960"/>
            <a:chOff x="0" y="0"/>
            <a:chExt cx="24383998" cy="1097280"/>
          </a:xfrm>
        </p:grpSpPr>
        <p:sp>
          <p:nvSpPr>
            <p:cNvPr name="Freeform 9" id="9"/>
            <p:cNvSpPr/>
            <p:nvPr/>
          </p:nvSpPr>
          <p:spPr>
            <a:xfrm flipH="false" flipV="false" rot="0">
              <a:off x="0" y="0"/>
              <a:ext cx="24384000" cy="1097280"/>
            </a:xfrm>
            <a:custGeom>
              <a:avLst/>
              <a:gdLst/>
              <a:ahLst/>
              <a:cxnLst/>
              <a:rect r="r" b="b" t="t" l="l"/>
              <a:pathLst>
                <a:path h="1097280" w="24384000">
                  <a:moveTo>
                    <a:pt x="0" y="0"/>
                  </a:moveTo>
                  <a:lnTo>
                    <a:pt x="24384000" y="0"/>
                  </a:lnTo>
                  <a:lnTo>
                    <a:pt x="24384000" y="1097280"/>
                  </a:lnTo>
                  <a:lnTo>
                    <a:pt x="0" y="1097280"/>
                  </a:lnTo>
                  <a:close/>
                </a:path>
              </a:pathLst>
            </a:custGeom>
            <a:solidFill>
              <a:srgbClr val="5DB6DD"/>
            </a:solidFill>
          </p:spPr>
        </p:sp>
      </p:grpSp>
      <p:sp>
        <p:nvSpPr>
          <p:cNvPr name="TextBox 10" id="10"/>
          <p:cNvSpPr txBox="true"/>
          <p:nvPr/>
        </p:nvSpPr>
        <p:spPr>
          <a:xfrm rot="0">
            <a:off x="5730975" y="154305"/>
            <a:ext cx="6826050" cy="485775"/>
          </a:xfrm>
          <a:prstGeom prst="rect">
            <a:avLst/>
          </a:prstGeom>
        </p:spPr>
        <p:txBody>
          <a:bodyPr anchor="t" rtlCol="false" tIns="0" lIns="0" bIns="0" rIns="0">
            <a:spAutoFit/>
          </a:bodyPr>
          <a:lstStyle/>
          <a:p>
            <a:pPr algn="ctr">
              <a:lnSpc>
                <a:spcPts val="3960"/>
              </a:lnSpc>
            </a:pPr>
            <a:r>
              <a:rPr lang="en-US" sz="3300">
                <a:solidFill>
                  <a:srgbClr val="FFFFFF"/>
                </a:solidFill>
                <a:latin typeface="Arimo"/>
                <a:ea typeface="Arimo"/>
                <a:cs typeface="Arimo"/>
                <a:sym typeface="Arimo"/>
              </a:rPr>
              <a:t>TIỀN XỬ LÝ DỮ LIỆU</a:t>
            </a:r>
          </a:p>
        </p:txBody>
      </p:sp>
      <p:sp>
        <p:nvSpPr>
          <p:cNvPr name="Freeform 11" id="11" descr="A screenshot of a computer  Description automatically generated"/>
          <p:cNvSpPr/>
          <p:nvPr/>
        </p:nvSpPr>
        <p:spPr>
          <a:xfrm flipH="false" flipV="false" rot="0">
            <a:off x="6002199" y="2426058"/>
            <a:ext cx="3081310" cy="3765450"/>
          </a:xfrm>
          <a:custGeom>
            <a:avLst/>
            <a:gdLst/>
            <a:ahLst/>
            <a:cxnLst/>
            <a:rect r="r" b="b" t="t" l="l"/>
            <a:pathLst>
              <a:path h="3765450" w="3081310">
                <a:moveTo>
                  <a:pt x="0" y="0"/>
                </a:moveTo>
                <a:lnTo>
                  <a:pt x="3081310" y="0"/>
                </a:lnTo>
                <a:lnTo>
                  <a:pt x="3081310" y="3765450"/>
                </a:lnTo>
                <a:lnTo>
                  <a:pt x="0" y="3765450"/>
                </a:lnTo>
                <a:lnTo>
                  <a:pt x="0" y="0"/>
                </a:lnTo>
                <a:close/>
              </a:path>
            </a:pathLst>
          </a:custGeom>
          <a:blipFill>
            <a:blip r:embed="rId2"/>
            <a:stretch>
              <a:fillRect l="0" t="466" r="-13875" b="-91671"/>
            </a:stretch>
          </a:blipFill>
        </p:spPr>
      </p:sp>
      <p:sp>
        <p:nvSpPr>
          <p:cNvPr name="Freeform 12" id="12" descr="A screenshot of a computer  Description automatically generated"/>
          <p:cNvSpPr/>
          <p:nvPr/>
        </p:nvSpPr>
        <p:spPr>
          <a:xfrm flipH="false" flipV="false" rot="0">
            <a:off x="9203422" y="2688365"/>
            <a:ext cx="3082380" cy="3503143"/>
          </a:xfrm>
          <a:custGeom>
            <a:avLst/>
            <a:gdLst/>
            <a:ahLst/>
            <a:cxnLst/>
            <a:rect r="r" b="b" t="t" l="l"/>
            <a:pathLst>
              <a:path h="3503143" w="3082380">
                <a:moveTo>
                  <a:pt x="0" y="0"/>
                </a:moveTo>
                <a:lnTo>
                  <a:pt x="3082380" y="0"/>
                </a:lnTo>
                <a:lnTo>
                  <a:pt x="3082380" y="3503143"/>
                </a:lnTo>
                <a:lnTo>
                  <a:pt x="0" y="3503143"/>
                </a:lnTo>
                <a:lnTo>
                  <a:pt x="0" y="0"/>
                </a:lnTo>
                <a:close/>
              </a:path>
            </a:pathLst>
          </a:custGeom>
          <a:blipFill>
            <a:blip r:embed="rId2"/>
            <a:stretch>
              <a:fillRect l="0" t="-104981" r="-13827" b="-526"/>
            </a:stretch>
          </a:blipFill>
        </p:spPr>
      </p:sp>
      <p:sp>
        <p:nvSpPr>
          <p:cNvPr name="TextBox 13" id="13"/>
          <p:cNvSpPr txBox="true"/>
          <p:nvPr/>
        </p:nvSpPr>
        <p:spPr>
          <a:xfrm rot="0">
            <a:off x="6747272" y="1104197"/>
            <a:ext cx="4793457" cy="583465"/>
          </a:xfrm>
          <a:prstGeom prst="rect">
            <a:avLst/>
          </a:prstGeom>
        </p:spPr>
        <p:txBody>
          <a:bodyPr anchor="t" rtlCol="false" tIns="0" lIns="0" bIns="0" rIns="0">
            <a:spAutoFit/>
          </a:bodyPr>
          <a:lstStyle/>
          <a:p>
            <a:pPr algn="ctr">
              <a:lnSpc>
                <a:spcPts val="3960"/>
              </a:lnSpc>
            </a:pPr>
            <a:r>
              <a:rPr lang="en-US" sz="3300" u="sng">
                <a:solidFill>
                  <a:srgbClr val="000000"/>
                </a:solidFill>
                <a:latin typeface="Arimo"/>
                <a:ea typeface="Arimo"/>
                <a:cs typeface="Arimo"/>
                <a:sym typeface="Arimo"/>
              </a:rPr>
              <a:t>XÓA GIÁ TRỊ BẤT THƯỜNG</a:t>
            </a:r>
          </a:p>
        </p:txBody>
      </p:sp>
      <p:sp>
        <p:nvSpPr>
          <p:cNvPr name="Freeform 14" id="14" descr="A black screen with white text  Description automatically generated"/>
          <p:cNvSpPr/>
          <p:nvPr/>
        </p:nvSpPr>
        <p:spPr>
          <a:xfrm flipH="false" flipV="false" rot="0">
            <a:off x="1466678" y="2423958"/>
            <a:ext cx="3068840" cy="3769651"/>
          </a:xfrm>
          <a:custGeom>
            <a:avLst/>
            <a:gdLst/>
            <a:ahLst/>
            <a:cxnLst/>
            <a:rect r="r" b="b" t="t" l="l"/>
            <a:pathLst>
              <a:path h="3769651" w="3068840">
                <a:moveTo>
                  <a:pt x="0" y="0"/>
                </a:moveTo>
                <a:lnTo>
                  <a:pt x="3068839" y="0"/>
                </a:lnTo>
                <a:lnTo>
                  <a:pt x="3068839" y="3769652"/>
                </a:lnTo>
                <a:lnTo>
                  <a:pt x="0" y="3769652"/>
                </a:lnTo>
                <a:lnTo>
                  <a:pt x="0" y="0"/>
                </a:lnTo>
                <a:close/>
              </a:path>
            </a:pathLst>
          </a:custGeom>
          <a:blipFill>
            <a:blip r:embed="rId3"/>
            <a:stretch>
              <a:fillRect l="4" t="0" r="-365975" b="-28330"/>
            </a:stretch>
          </a:blipFill>
        </p:spPr>
      </p:sp>
      <p:sp>
        <p:nvSpPr>
          <p:cNvPr name="TextBox 15" id="15"/>
          <p:cNvSpPr txBox="true"/>
          <p:nvPr/>
        </p:nvSpPr>
        <p:spPr>
          <a:xfrm rot="0">
            <a:off x="1289723" y="1104197"/>
            <a:ext cx="3422752" cy="583465"/>
          </a:xfrm>
          <a:prstGeom prst="rect">
            <a:avLst/>
          </a:prstGeom>
        </p:spPr>
        <p:txBody>
          <a:bodyPr anchor="t" rtlCol="false" tIns="0" lIns="0" bIns="0" rIns="0">
            <a:spAutoFit/>
          </a:bodyPr>
          <a:lstStyle/>
          <a:p>
            <a:pPr algn="ctr">
              <a:lnSpc>
                <a:spcPts val="3960"/>
              </a:lnSpc>
            </a:pPr>
            <a:r>
              <a:rPr lang="en-US" sz="3300" u="sng">
                <a:solidFill>
                  <a:srgbClr val="000000"/>
                </a:solidFill>
                <a:latin typeface="Arimo"/>
                <a:ea typeface="Arimo"/>
                <a:cs typeface="Arimo"/>
                <a:sym typeface="Arimo"/>
              </a:rPr>
              <a:t>XÓA GIÁ TRỊ RỖNG</a:t>
            </a:r>
          </a:p>
        </p:txBody>
      </p:sp>
      <p:sp>
        <p:nvSpPr>
          <p:cNvPr name="Freeform 16" id="16"/>
          <p:cNvSpPr/>
          <p:nvPr/>
        </p:nvSpPr>
        <p:spPr>
          <a:xfrm flipH="false" flipV="false" rot="0">
            <a:off x="12564276" y="1733382"/>
            <a:ext cx="3446890" cy="2743200"/>
          </a:xfrm>
          <a:custGeom>
            <a:avLst/>
            <a:gdLst/>
            <a:ahLst/>
            <a:cxnLst/>
            <a:rect r="r" b="b" t="t" l="l"/>
            <a:pathLst>
              <a:path h="2743200" w="3446890">
                <a:moveTo>
                  <a:pt x="0" y="0"/>
                </a:moveTo>
                <a:lnTo>
                  <a:pt x="3446890" y="0"/>
                </a:lnTo>
                <a:lnTo>
                  <a:pt x="3446890" y="2743200"/>
                </a:lnTo>
                <a:lnTo>
                  <a:pt x="0" y="2743200"/>
                </a:lnTo>
                <a:lnTo>
                  <a:pt x="0" y="0"/>
                </a:lnTo>
                <a:close/>
              </a:path>
            </a:pathLst>
          </a:custGeom>
          <a:blipFill>
            <a:blip r:embed="rId4"/>
            <a:stretch>
              <a:fillRect l="0" t="0" r="0" b="0"/>
            </a:stretch>
          </a:blipFill>
        </p:spPr>
      </p:sp>
      <p:sp>
        <p:nvSpPr>
          <p:cNvPr name="Freeform 17" id="17"/>
          <p:cNvSpPr/>
          <p:nvPr/>
        </p:nvSpPr>
        <p:spPr>
          <a:xfrm flipH="false" flipV="false" rot="0">
            <a:off x="14980689" y="4136613"/>
            <a:ext cx="3028839" cy="2747572"/>
          </a:xfrm>
          <a:custGeom>
            <a:avLst/>
            <a:gdLst/>
            <a:ahLst/>
            <a:cxnLst/>
            <a:rect r="r" b="b" t="t" l="l"/>
            <a:pathLst>
              <a:path h="2747572" w="3028839">
                <a:moveTo>
                  <a:pt x="0" y="0"/>
                </a:moveTo>
                <a:lnTo>
                  <a:pt x="3028839" y="0"/>
                </a:lnTo>
                <a:lnTo>
                  <a:pt x="3028839" y="2747573"/>
                </a:lnTo>
                <a:lnTo>
                  <a:pt x="0" y="2747573"/>
                </a:lnTo>
                <a:lnTo>
                  <a:pt x="0" y="0"/>
                </a:lnTo>
                <a:close/>
              </a:path>
            </a:pathLst>
          </a:custGeom>
          <a:blipFill>
            <a:blip r:embed="rId5"/>
            <a:stretch>
              <a:fillRect l="0" t="-3" r="0" b="-3"/>
            </a:stretch>
          </a:blipFill>
        </p:spPr>
      </p:sp>
      <p:sp>
        <p:nvSpPr>
          <p:cNvPr name="TextBox 18" id="18"/>
          <p:cNvSpPr txBox="true"/>
          <p:nvPr/>
        </p:nvSpPr>
        <p:spPr>
          <a:xfrm rot="0">
            <a:off x="12890173" y="1104197"/>
            <a:ext cx="4793457" cy="583465"/>
          </a:xfrm>
          <a:prstGeom prst="rect">
            <a:avLst/>
          </a:prstGeom>
        </p:spPr>
        <p:txBody>
          <a:bodyPr anchor="t" rtlCol="false" tIns="0" lIns="0" bIns="0" rIns="0">
            <a:spAutoFit/>
          </a:bodyPr>
          <a:lstStyle/>
          <a:p>
            <a:pPr algn="ctr">
              <a:lnSpc>
                <a:spcPts val="3960"/>
              </a:lnSpc>
            </a:pPr>
            <a:r>
              <a:rPr lang="en-US" sz="3300" u="sng">
                <a:solidFill>
                  <a:srgbClr val="000000"/>
                </a:solidFill>
                <a:latin typeface="Arimo"/>
                <a:ea typeface="Arimo"/>
                <a:cs typeface="Arimo"/>
                <a:sym typeface="Arimo"/>
              </a:rPr>
              <a:t>GOM NHÓM DỮ LIỆU</a:t>
            </a:r>
          </a:p>
        </p:txBody>
      </p:sp>
      <p:sp>
        <p:nvSpPr>
          <p:cNvPr name="TextBox 19" id="19"/>
          <p:cNvSpPr txBox="true"/>
          <p:nvPr/>
        </p:nvSpPr>
        <p:spPr>
          <a:xfrm rot="0">
            <a:off x="369753" y="7515399"/>
            <a:ext cx="5262693" cy="1728103"/>
          </a:xfrm>
          <a:prstGeom prst="rect">
            <a:avLst/>
          </a:prstGeom>
        </p:spPr>
        <p:txBody>
          <a:bodyPr anchor="t" rtlCol="false" tIns="0" lIns="0" bIns="0" rIns="0">
            <a:spAutoFit/>
          </a:bodyPr>
          <a:lstStyle/>
          <a:p>
            <a:pPr algn="just">
              <a:lnSpc>
                <a:spcPts val="2160"/>
              </a:lnSpc>
            </a:pPr>
            <a:r>
              <a:rPr lang="en-US" sz="1800">
                <a:solidFill>
                  <a:srgbClr val="000000"/>
                </a:solidFill>
                <a:latin typeface="Arimo"/>
                <a:ea typeface="Arimo"/>
                <a:cs typeface="Arimo"/>
                <a:sym typeface="Arimo"/>
              </a:rPr>
              <a:t>Giá trị rỗng xuất hiện của yếu ở hai cột </a:t>
            </a:r>
            <a:r>
              <a:rPr lang="en-US" sz="1800" b="true">
                <a:solidFill>
                  <a:srgbClr val="000000"/>
                </a:solidFill>
                <a:latin typeface="Arimo Bold"/>
                <a:ea typeface="Arimo Bold"/>
                <a:cs typeface="Arimo Bold"/>
                <a:sym typeface="Arimo Bold"/>
              </a:rPr>
              <a:t>insur_renewals</a:t>
            </a:r>
            <a:r>
              <a:rPr lang="en-US" sz="1800">
                <a:solidFill>
                  <a:srgbClr val="000000"/>
                </a:solidFill>
                <a:latin typeface="Arimo"/>
                <a:ea typeface="Arimo"/>
                <a:cs typeface="Arimo"/>
                <a:sym typeface="Arimo"/>
              </a:rPr>
              <a:t> và </a:t>
            </a:r>
            <a:r>
              <a:rPr lang="en-US" sz="1800" b="true">
                <a:solidFill>
                  <a:srgbClr val="000000"/>
                </a:solidFill>
                <a:latin typeface="Arimo Bold"/>
                <a:ea typeface="Arimo Bold"/>
                <a:cs typeface="Arimo Bold"/>
                <a:sym typeface="Arimo Bold"/>
              </a:rPr>
              <a:t>charges</a:t>
            </a:r>
            <a:r>
              <a:rPr lang="en-US" sz="1800">
                <a:solidFill>
                  <a:srgbClr val="000000"/>
                </a:solidFill>
                <a:latin typeface="Arimo"/>
                <a:ea typeface="Arimo"/>
                <a:cs typeface="Arimo"/>
                <a:sym typeface="Arimo"/>
              </a:rPr>
              <a:t>, để giải thích cho hiện tượng này chính do nhiều bang ở Hoa Kỳ không đưa ra hạn mức BHYT trung bình mà người dân phải đóng mỗi năm. Chính vì sự thiếu hụt thông tin đó mà nhóm không thể điền vào một số ô ở hai cột trên.</a:t>
            </a:r>
          </a:p>
        </p:txBody>
      </p:sp>
      <p:sp>
        <p:nvSpPr>
          <p:cNvPr name="TextBox 20" id="20"/>
          <p:cNvSpPr txBox="true"/>
          <p:nvPr/>
        </p:nvSpPr>
        <p:spPr>
          <a:xfrm rot="0">
            <a:off x="6512654" y="7515399"/>
            <a:ext cx="5262693" cy="2005103"/>
          </a:xfrm>
          <a:prstGeom prst="rect">
            <a:avLst/>
          </a:prstGeom>
        </p:spPr>
        <p:txBody>
          <a:bodyPr anchor="t" rtlCol="false" tIns="0" lIns="0" bIns="0" rIns="0">
            <a:spAutoFit/>
          </a:bodyPr>
          <a:lstStyle/>
          <a:p>
            <a:pPr algn="just">
              <a:lnSpc>
                <a:spcPts val="2160"/>
              </a:lnSpc>
            </a:pPr>
            <a:r>
              <a:rPr lang="en-US" sz="1800">
                <a:solidFill>
                  <a:srgbClr val="000000"/>
                </a:solidFill>
                <a:latin typeface="Arimo"/>
                <a:ea typeface="Arimo"/>
                <a:cs typeface="Arimo"/>
                <a:sym typeface="Arimo"/>
              </a:rPr>
              <a:t>Trong quá trình khởi tạo giá trị cho cột này, nhóm đã sử dụng hàm </a:t>
            </a:r>
            <a:r>
              <a:rPr lang="en-US" sz="1800" b="true">
                <a:solidFill>
                  <a:srgbClr val="000000"/>
                </a:solidFill>
                <a:latin typeface="Arimo Bold"/>
                <a:ea typeface="Arimo Bold"/>
                <a:cs typeface="Arimo Bold"/>
                <a:sym typeface="Arimo Bold"/>
              </a:rPr>
              <a:t>RANDBETWEEN()</a:t>
            </a:r>
            <a:r>
              <a:rPr lang="en-US" sz="1800">
                <a:solidFill>
                  <a:srgbClr val="000000"/>
                </a:solidFill>
                <a:latin typeface="Arimo"/>
                <a:ea typeface="Arimo"/>
                <a:cs typeface="Arimo"/>
                <a:sym typeface="Arimo"/>
              </a:rPr>
              <a:t> của Excel, chính vì thế mà không thể tránh khỏi việc xuất hiện của những biến thời gian bất thường như </a:t>
            </a:r>
            <a:r>
              <a:rPr lang="en-US" sz="1800" b="true">
                <a:solidFill>
                  <a:srgbClr val="000000"/>
                </a:solidFill>
                <a:latin typeface="Arimo Bold"/>
                <a:ea typeface="Arimo Bold"/>
                <a:cs typeface="Arimo Bold"/>
                <a:sym typeface="Arimo Bold"/>
              </a:rPr>
              <a:t>Tháng 2 có ngày 30</a:t>
            </a:r>
            <a:r>
              <a:rPr lang="en-US" sz="1800">
                <a:solidFill>
                  <a:srgbClr val="000000"/>
                </a:solidFill>
                <a:latin typeface="Arimo"/>
                <a:ea typeface="Arimo"/>
                <a:cs typeface="Arimo"/>
                <a:sym typeface="Arimo"/>
              </a:rPr>
              <a:t> hay </a:t>
            </a:r>
            <a:r>
              <a:rPr lang="en-US" sz="1800" b="true">
                <a:solidFill>
                  <a:srgbClr val="000000"/>
                </a:solidFill>
                <a:latin typeface="Arimo Bold"/>
                <a:ea typeface="Arimo Bold"/>
                <a:cs typeface="Arimo Bold"/>
                <a:sym typeface="Arimo Bold"/>
              </a:rPr>
              <a:t>Tháng 4 có ngày 31</a:t>
            </a:r>
            <a:r>
              <a:rPr lang="en-US" sz="1800">
                <a:solidFill>
                  <a:srgbClr val="000000"/>
                </a:solidFill>
                <a:latin typeface="Arimo"/>
                <a:ea typeface="Arimo"/>
                <a:cs typeface="Arimo"/>
                <a:sym typeface="Arimo"/>
              </a:rPr>
              <a:t>. Chính vì vậy, nhóm cần thực hiện xóa những dòng dữ liệu không phù hợp như vậy ra khỏi bộ dữ liệu.</a:t>
            </a:r>
          </a:p>
        </p:txBody>
      </p:sp>
      <p:sp>
        <p:nvSpPr>
          <p:cNvPr name="TextBox 21" id="21"/>
          <p:cNvSpPr txBox="true"/>
          <p:nvPr/>
        </p:nvSpPr>
        <p:spPr>
          <a:xfrm rot="0">
            <a:off x="12655716" y="7515399"/>
            <a:ext cx="5262372" cy="2005103"/>
          </a:xfrm>
          <a:prstGeom prst="rect">
            <a:avLst/>
          </a:prstGeom>
        </p:spPr>
        <p:txBody>
          <a:bodyPr anchor="t" rtlCol="false" tIns="0" lIns="0" bIns="0" rIns="0">
            <a:spAutoFit/>
          </a:bodyPr>
          <a:lstStyle/>
          <a:p>
            <a:pPr algn="just">
              <a:lnSpc>
                <a:spcPts val="2160"/>
              </a:lnSpc>
            </a:pPr>
            <a:r>
              <a:rPr lang="en-US" sz="1800">
                <a:solidFill>
                  <a:srgbClr val="000000"/>
                </a:solidFill>
                <a:latin typeface="Arimo"/>
                <a:ea typeface="Arimo"/>
                <a:cs typeface="Arimo"/>
                <a:sym typeface="Arimo"/>
              </a:rPr>
              <a:t>Số liệu chỉ tập trung phần đa vào 5 bang trung tâm của Hoa Kỳ bao gồm: Florida, California, Texas, New York và Illinois, các bang còn lại vì số liệu quá ít khiến cho biểu đồ bị “</a:t>
            </a:r>
            <a:r>
              <a:rPr lang="en-US" sz="1800" b="true">
                <a:solidFill>
                  <a:srgbClr val="000000"/>
                </a:solidFill>
                <a:latin typeface="Arimo Bold"/>
                <a:ea typeface="Arimo Bold"/>
                <a:cs typeface="Arimo Bold"/>
                <a:sym typeface="Arimo Bold"/>
              </a:rPr>
              <a:t>đen đặc</a:t>
            </a:r>
            <a:r>
              <a:rPr lang="en-US" sz="1800">
                <a:solidFill>
                  <a:srgbClr val="000000"/>
                </a:solidFill>
                <a:latin typeface="Arimo"/>
                <a:ea typeface="Arimo"/>
                <a:cs typeface="Arimo"/>
                <a:sym typeface="Arimo"/>
              </a:rPr>
              <a:t>” lại.</a:t>
            </a:r>
          </a:p>
          <a:p>
            <a:pPr algn="just">
              <a:lnSpc>
                <a:spcPts val="2160"/>
              </a:lnSpc>
            </a:pPr>
            <a:r>
              <a:rPr lang="en-US" sz="1800">
                <a:solidFill>
                  <a:srgbClr val="000000"/>
                </a:solidFill>
                <a:latin typeface="Arimo"/>
                <a:ea typeface="Arimo"/>
                <a:cs typeface="Arimo"/>
                <a:sym typeface="Arimo"/>
              </a:rPr>
              <a:t>Để xử lý, nhóm thực hiện gom nhóm các tiểu bang khác ngoài các bang trung tâm thành một cụm và đặt tên cho giá trị là “</a:t>
            </a:r>
            <a:r>
              <a:rPr lang="en-US" sz="1800" b="true">
                <a:solidFill>
                  <a:srgbClr val="000000"/>
                </a:solidFill>
                <a:latin typeface="Arimo Bold"/>
                <a:ea typeface="Arimo Bold"/>
                <a:cs typeface="Arimo Bold"/>
                <a:sym typeface="Arimo Bold"/>
              </a:rPr>
              <a:t>Các bang còn lại</a:t>
            </a:r>
            <a:r>
              <a:rPr lang="en-US" sz="1800">
                <a:solidFill>
                  <a:srgbClr val="000000"/>
                </a:solidFill>
                <a:latin typeface="Arimo"/>
                <a:ea typeface="Arimo"/>
                <a:cs typeface="Arimo"/>
                <a:sym typeface="Arimo"/>
              </a:rPr>
              <a:t>” </a:t>
            </a:r>
          </a:p>
        </p:txBody>
      </p:sp>
      <p:grpSp>
        <p:nvGrpSpPr>
          <p:cNvPr name="Group 22" id="22"/>
          <p:cNvGrpSpPr/>
          <p:nvPr/>
        </p:nvGrpSpPr>
        <p:grpSpPr>
          <a:xfrm rot="0">
            <a:off x="268788" y="7136967"/>
            <a:ext cx="17750264" cy="2740134"/>
            <a:chOff x="0" y="0"/>
            <a:chExt cx="23667018" cy="3653512"/>
          </a:xfrm>
        </p:grpSpPr>
        <p:sp>
          <p:nvSpPr>
            <p:cNvPr name="Freeform 23" id="23"/>
            <p:cNvSpPr/>
            <p:nvPr/>
          </p:nvSpPr>
          <p:spPr>
            <a:xfrm flipH="false" flipV="false" rot="0">
              <a:off x="0" y="0"/>
              <a:ext cx="23666958" cy="3653536"/>
            </a:xfrm>
            <a:custGeom>
              <a:avLst/>
              <a:gdLst/>
              <a:ahLst/>
              <a:cxnLst/>
              <a:rect r="r" b="b" t="t" l="l"/>
              <a:pathLst>
                <a:path h="3653536" w="23666958">
                  <a:moveTo>
                    <a:pt x="12700" y="0"/>
                  </a:moveTo>
                  <a:lnTo>
                    <a:pt x="23654258" y="0"/>
                  </a:lnTo>
                  <a:cubicBezTo>
                    <a:pt x="23661244" y="0"/>
                    <a:pt x="23666958" y="5715"/>
                    <a:pt x="23666958" y="12700"/>
                  </a:cubicBezTo>
                  <a:lnTo>
                    <a:pt x="23666958" y="3640836"/>
                  </a:lnTo>
                  <a:cubicBezTo>
                    <a:pt x="23666958" y="3647821"/>
                    <a:pt x="23661244" y="3653536"/>
                    <a:pt x="23654258" y="3653536"/>
                  </a:cubicBezTo>
                  <a:lnTo>
                    <a:pt x="12700" y="3653536"/>
                  </a:lnTo>
                  <a:cubicBezTo>
                    <a:pt x="5715" y="3653536"/>
                    <a:pt x="0" y="3647821"/>
                    <a:pt x="0" y="3640836"/>
                  </a:cubicBezTo>
                  <a:lnTo>
                    <a:pt x="0" y="12700"/>
                  </a:lnTo>
                  <a:cubicBezTo>
                    <a:pt x="0" y="5715"/>
                    <a:pt x="5715" y="0"/>
                    <a:pt x="12700" y="0"/>
                  </a:cubicBezTo>
                  <a:moveTo>
                    <a:pt x="12700" y="25400"/>
                  </a:moveTo>
                  <a:lnTo>
                    <a:pt x="12700" y="12700"/>
                  </a:lnTo>
                  <a:lnTo>
                    <a:pt x="25400" y="12700"/>
                  </a:lnTo>
                  <a:lnTo>
                    <a:pt x="25400" y="3640836"/>
                  </a:lnTo>
                  <a:lnTo>
                    <a:pt x="12700" y="3640836"/>
                  </a:lnTo>
                  <a:lnTo>
                    <a:pt x="12700" y="3628136"/>
                  </a:lnTo>
                  <a:lnTo>
                    <a:pt x="23654258" y="3628136"/>
                  </a:lnTo>
                  <a:lnTo>
                    <a:pt x="23654258" y="3640836"/>
                  </a:lnTo>
                  <a:lnTo>
                    <a:pt x="23641558" y="3640836"/>
                  </a:lnTo>
                  <a:lnTo>
                    <a:pt x="23641558" y="12700"/>
                  </a:lnTo>
                  <a:lnTo>
                    <a:pt x="23654258" y="12700"/>
                  </a:lnTo>
                  <a:lnTo>
                    <a:pt x="23654258" y="25400"/>
                  </a:lnTo>
                  <a:lnTo>
                    <a:pt x="12700" y="25400"/>
                  </a:lnTo>
                  <a:close/>
                </a:path>
              </a:pathLst>
            </a:custGeom>
            <a:solidFill>
              <a:srgbClr val="FFFFFF"/>
            </a:solid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167678"/>
            <a:ext cx="6089904" cy="137160"/>
            <a:chOff x="0" y="0"/>
            <a:chExt cx="8119872" cy="182880"/>
          </a:xfrm>
        </p:grpSpPr>
        <p:sp>
          <p:nvSpPr>
            <p:cNvPr name="Freeform 3" id="3"/>
            <p:cNvSpPr/>
            <p:nvPr/>
          </p:nvSpPr>
          <p:spPr>
            <a:xfrm flipH="false" flipV="false" rot="0">
              <a:off x="0" y="0"/>
              <a:ext cx="8119872" cy="182880"/>
            </a:xfrm>
            <a:custGeom>
              <a:avLst/>
              <a:gdLst/>
              <a:ahLst/>
              <a:cxnLst/>
              <a:rect r="r" b="b" t="t" l="l"/>
              <a:pathLst>
                <a:path h="182880" w="8119872">
                  <a:moveTo>
                    <a:pt x="0" y="0"/>
                  </a:moveTo>
                  <a:lnTo>
                    <a:pt x="8119872" y="0"/>
                  </a:lnTo>
                  <a:lnTo>
                    <a:pt x="8119872" y="182880"/>
                  </a:lnTo>
                  <a:lnTo>
                    <a:pt x="0" y="182880"/>
                  </a:lnTo>
                  <a:close/>
                </a:path>
              </a:pathLst>
            </a:custGeom>
            <a:solidFill>
              <a:srgbClr val="A4D7F4"/>
            </a:solidFill>
          </p:spPr>
        </p:sp>
      </p:grpSp>
      <p:grpSp>
        <p:nvGrpSpPr>
          <p:cNvPr name="Group 4" id="4"/>
          <p:cNvGrpSpPr/>
          <p:nvPr/>
        </p:nvGrpSpPr>
        <p:grpSpPr>
          <a:xfrm rot="0">
            <a:off x="6094476" y="10167678"/>
            <a:ext cx="6094476" cy="137160"/>
            <a:chOff x="0" y="0"/>
            <a:chExt cx="8125968" cy="182880"/>
          </a:xfrm>
        </p:grpSpPr>
        <p:sp>
          <p:nvSpPr>
            <p:cNvPr name="Freeform 5" id="5"/>
            <p:cNvSpPr/>
            <p:nvPr/>
          </p:nvSpPr>
          <p:spPr>
            <a:xfrm flipH="false" flipV="false" rot="0">
              <a:off x="0" y="0"/>
              <a:ext cx="8125968" cy="182880"/>
            </a:xfrm>
            <a:custGeom>
              <a:avLst/>
              <a:gdLst/>
              <a:ahLst/>
              <a:cxnLst/>
              <a:rect r="r" b="b" t="t" l="l"/>
              <a:pathLst>
                <a:path h="182880" w="8125968">
                  <a:moveTo>
                    <a:pt x="0" y="0"/>
                  </a:moveTo>
                  <a:lnTo>
                    <a:pt x="8125968" y="0"/>
                  </a:lnTo>
                  <a:lnTo>
                    <a:pt x="8125968" y="182880"/>
                  </a:lnTo>
                  <a:lnTo>
                    <a:pt x="0" y="182880"/>
                  </a:lnTo>
                  <a:close/>
                </a:path>
              </a:pathLst>
            </a:custGeom>
            <a:solidFill>
              <a:srgbClr val="87CEEA"/>
            </a:solidFill>
          </p:spPr>
        </p:sp>
      </p:grpSp>
      <p:grpSp>
        <p:nvGrpSpPr>
          <p:cNvPr name="Group 6" id="6"/>
          <p:cNvGrpSpPr/>
          <p:nvPr/>
        </p:nvGrpSpPr>
        <p:grpSpPr>
          <a:xfrm rot="0">
            <a:off x="12188952" y="10167678"/>
            <a:ext cx="6099048" cy="137160"/>
            <a:chOff x="0" y="0"/>
            <a:chExt cx="8132064" cy="182880"/>
          </a:xfrm>
        </p:grpSpPr>
        <p:sp>
          <p:nvSpPr>
            <p:cNvPr name="Freeform 7" id="7"/>
            <p:cNvSpPr/>
            <p:nvPr/>
          </p:nvSpPr>
          <p:spPr>
            <a:xfrm flipH="false" flipV="false" rot="0">
              <a:off x="0" y="0"/>
              <a:ext cx="8132064" cy="182880"/>
            </a:xfrm>
            <a:custGeom>
              <a:avLst/>
              <a:gdLst/>
              <a:ahLst/>
              <a:cxnLst/>
              <a:rect r="r" b="b" t="t" l="l"/>
              <a:pathLst>
                <a:path h="182880" w="8132064">
                  <a:moveTo>
                    <a:pt x="0" y="0"/>
                  </a:moveTo>
                  <a:lnTo>
                    <a:pt x="8132064" y="0"/>
                  </a:lnTo>
                  <a:lnTo>
                    <a:pt x="8132064" y="182880"/>
                  </a:lnTo>
                  <a:lnTo>
                    <a:pt x="0" y="182880"/>
                  </a:lnTo>
                  <a:close/>
                </a:path>
              </a:pathLst>
            </a:custGeom>
            <a:solidFill>
              <a:srgbClr val="3190C6"/>
            </a:solidFill>
          </p:spPr>
        </p:sp>
      </p:grpSp>
      <p:grpSp>
        <p:nvGrpSpPr>
          <p:cNvPr name="Group 8" id="8"/>
          <p:cNvGrpSpPr/>
          <p:nvPr/>
        </p:nvGrpSpPr>
        <p:grpSpPr>
          <a:xfrm rot="0">
            <a:off x="1" y="0"/>
            <a:ext cx="18287998" cy="822960"/>
            <a:chOff x="0" y="0"/>
            <a:chExt cx="24383998" cy="1097280"/>
          </a:xfrm>
        </p:grpSpPr>
        <p:sp>
          <p:nvSpPr>
            <p:cNvPr name="Freeform 9" id="9"/>
            <p:cNvSpPr/>
            <p:nvPr/>
          </p:nvSpPr>
          <p:spPr>
            <a:xfrm flipH="false" flipV="false" rot="0">
              <a:off x="0" y="0"/>
              <a:ext cx="24384000" cy="1097280"/>
            </a:xfrm>
            <a:custGeom>
              <a:avLst/>
              <a:gdLst/>
              <a:ahLst/>
              <a:cxnLst/>
              <a:rect r="r" b="b" t="t" l="l"/>
              <a:pathLst>
                <a:path h="1097280" w="24384000">
                  <a:moveTo>
                    <a:pt x="0" y="0"/>
                  </a:moveTo>
                  <a:lnTo>
                    <a:pt x="24384000" y="0"/>
                  </a:lnTo>
                  <a:lnTo>
                    <a:pt x="24384000" y="1097280"/>
                  </a:lnTo>
                  <a:lnTo>
                    <a:pt x="0" y="1097280"/>
                  </a:lnTo>
                  <a:close/>
                </a:path>
              </a:pathLst>
            </a:custGeom>
            <a:solidFill>
              <a:srgbClr val="5DB6DD"/>
            </a:solidFill>
          </p:spPr>
        </p:sp>
      </p:grpSp>
      <p:sp>
        <p:nvSpPr>
          <p:cNvPr name="TextBox 10" id="10"/>
          <p:cNvSpPr txBox="true"/>
          <p:nvPr/>
        </p:nvSpPr>
        <p:spPr>
          <a:xfrm rot="0">
            <a:off x="5730975" y="154305"/>
            <a:ext cx="6826050" cy="485775"/>
          </a:xfrm>
          <a:prstGeom prst="rect">
            <a:avLst/>
          </a:prstGeom>
        </p:spPr>
        <p:txBody>
          <a:bodyPr anchor="t" rtlCol="false" tIns="0" lIns="0" bIns="0" rIns="0">
            <a:spAutoFit/>
          </a:bodyPr>
          <a:lstStyle/>
          <a:p>
            <a:pPr algn="ctr">
              <a:lnSpc>
                <a:spcPts val="3960"/>
              </a:lnSpc>
            </a:pPr>
            <a:r>
              <a:rPr lang="en-US" sz="3300">
                <a:solidFill>
                  <a:srgbClr val="FFFFFF"/>
                </a:solidFill>
                <a:latin typeface="Arimo"/>
                <a:ea typeface="Arimo"/>
                <a:cs typeface="Arimo"/>
                <a:sym typeface="Arimo"/>
              </a:rPr>
              <a:t>GIẢM CHIỀU DỮ LIỆU</a:t>
            </a:r>
          </a:p>
        </p:txBody>
      </p:sp>
      <p:sp>
        <p:nvSpPr>
          <p:cNvPr name="Freeform 11" id="11"/>
          <p:cNvSpPr/>
          <p:nvPr/>
        </p:nvSpPr>
        <p:spPr>
          <a:xfrm flipH="false" flipV="false" rot="0">
            <a:off x="1323511" y="957467"/>
            <a:ext cx="5042366" cy="3812904"/>
          </a:xfrm>
          <a:custGeom>
            <a:avLst/>
            <a:gdLst/>
            <a:ahLst/>
            <a:cxnLst/>
            <a:rect r="r" b="b" t="t" l="l"/>
            <a:pathLst>
              <a:path h="3812904" w="5042366">
                <a:moveTo>
                  <a:pt x="0" y="0"/>
                </a:moveTo>
                <a:lnTo>
                  <a:pt x="5042366" y="0"/>
                </a:lnTo>
                <a:lnTo>
                  <a:pt x="5042366" y="3812903"/>
                </a:lnTo>
                <a:lnTo>
                  <a:pt x="0" y="3812903"/>
                </a:lnTo>
                <a:lnTo>
                  <a:pt x="0" y="0"/>
                </a:lnTo>
                <a:close/>
              </a:path>
            </a:pathLst>
          </a:custGeom>
          <a:blipFill>
            <a:blip r:embed="rId2"/>
            <a:stretch>
              <a:fillRect l="0" t="-2775" r="-7" b="0"/>
            </a:stretch>
          </a:blipFill>
        </p:spPr>
      </p:sp>
      <p:grpSp>
        <p:nvGrpSpPr>
          <p:cNvPr name="Group 12" id="12"/>
          <p:cNvGrpSpPr/>
          <p:nvPr/>
        </p:nvGrpSpPr>
        <p:grpSpPr>
          <a:xfrm rot="0">
            <a:off x="1315052" y="1248165"/>
            <a:ext cx="5059285" cy="484524"/>
            <a:chOff x="0" y="0"/>
            <a:chExt cx="6745714" cy="646033"/>
          </a:xfrm>
        </p:grpSpPr>
        <p:sp>
          <p:nvSpPr>
            <p:cNvPr name="Freeform 13" id="13"/>
            <p:cNvSpPr/>
            <p:nvPr/>
          </p:nvSpPr>
          <p:spPr>
            <a:xfrm flipH="false" flipV="false" rot="0">
              <a:off x="0" y="0"/>
              <a:ext cx="6748526" cy="648843"/>
            </a:xfrm>
            <a:custGeom>
              <a:avLst/>
              <a:gdLst/>
              <a:ahLst/>
              <a:cxnLst/>
              <a:rect r="r" b="b" t="t" l="l"/>
              <a:pathLst>
                <a:path h="648843" w="6748526">
                  <a:moveTo>
                    <a:pt x="12700" y="0"/>
                  </a:moveTo>
                  <a:lnTo>
                    <a:pt x="6735826" y="0"/>
                  </a:lnTo>
                  <a:cubicBezTo>
                    <a:pt x="6742811" y="0"/>
                    <a:pt x="6748526" y="5715"/>
                    <a:pt x="6748526" y="12700"/>
                  </a:cubicBezTo>
                  <a:lnTo>
                    <a:pt x="6748526" y="636143"/>
                  </a:lnTo>
                  <a:cubicBezTo>
                    <a:pt x="6748526" y="643128"/>
                    <a:pt x="6742811" y="648843"/>
                    <a:pt x="6735826" y="648843"/>
                  </a:cubicBezTo>
                  <a:lnTo>
                    <a:pt x="12700" y="648843"/>
                  </a:lnTo>
                  <a:cubicBezTo>
                    <a:pt x="5715" y="648843"/>
                    <a:pt x="0" y="643128"/>
                    <a:pt x="0" y="636143"/>
                  </a:cubicBezTo>
                  <a:lnTo>
                    <a:pt x="0" y="12700"/>
                  </a:lnTo>
                  <a:cubicBezTo>
                    <a:pt x="0" y="5715"/>
                    <a:pt x="5715" y="0"/>
                    <a:pt x="12700" y="0"/>
                  </a:cubicBezTo>
                  <a:moveTo>
                    <a:pt x="12700" y="25400"/>
                  </a:moveTo>
                  <a:lnTo>
                    <a:pt x="12700" y="12700"/>
                  </a:lnTo>
                  <a:lnTo>
                    <a:pt x="25400" y="12700"/>
                  </a:lnTo>
                  <a:lnTo>
                    <a:pt x="25400" y="636143"/>
                  </a:lnTo>
                  <a:lnTo>
                    <a:pt x="12700" y="636143"/>
                  </a:lnTo>
                  <a:lnTo>
                    <a:pt x="12700" y="623443"/>
                  </a:lnTo>
                  <a:lnTo>
                    <a:pt x="6735826" y="623443"/>
                  </a:lnTo>
                  <a:lnTo>
                    <a:pt x="6735826" y="636143"/>
                  </a:lnTo>
                  <a:lnTo>
                    <a:pt x="6723126" y="636143"/>
                  </a:lnTo>
                  <a:lnTo>
                    <a:pt x="6723126" y="12700"/>
                  </a:lnTo>
                  <a:lnTo>
                    <a:pt x="6735826" y="12700"/>
                  </a:lnTo>
                  <a:lnTo>
                    <a:pt x="6735826" y="25400"/>
                  </a:lnTo>
                  <a:lnTo>
                    <a:pt x="12700" y="25400"/>
                  </a:lnTo>
                  <a:close/>
                </a:path>
              </a:pathLst>
            </a:custGeom>
            <a:solidFill>
              <a:srgbClr val="000000"/>
            </a:solidFill>
          </p:spPr>
        </p:sp>
      </p:grpSp>
      <p:grpSp>
        <p:nvGrpSpPr>
          <p:cNvPr name="Group 14" id="14"/>
          <p:cNvGrpSpPr/>
          <p:nvPr/>
        </p:nvGrpSpPr>
        <p:grpSpPr>
          <a:xfrm rot="0">
            <a:off x="1315052" y="2297198"/>
            <a:ext cx="5059285" cy="484524"/>
            <a:chOff x="0" y="0"/>
            <a:chExt cx="6745714" cy="646033"/>
          </a:xfrm>
        </p:grpSpPr>
        <p:sp>
          <p:nvSpPr>
            <p:cNvPr name="Freeform 15" id="15"/>
            <p:cNvSpPr/>
            <p:nvPr/>
          </p:nvSpPr>
          <p:spPr>
            <a:xfrm flipH="false" flipV="false" rot="0">
              <a:off x="0" y="0"/>
              <a:ext cx="6748526" cy="648843"/>
            </a:xfrm>
            <a:custGeom>
              <a:avLst/>
              <a:gdLst/>
              <a:ahLst/>
              <a:cxnLst/>
              <a:rect r="r" b="b" t="t" l="l"/>
              <a:pathLst>
                <a:path h="648843" w="6748526">
                  <a:moveTo>
                    <a:pt x="12700" y="0"/>
                  </a:moveTo>
                  <a:lnTo>
                    <a:pt x="6735826" y="0"/>
                  </a:lnTo>
                  <a:cubicBezTo>
                    <a:pt x="6742811" y="0"/>
                    <a:pt x="6748526" y="5715"/>
                    <a:pt x="6748526" y="12700"/>
                  </a:cubicBezTo>
                  <a:lnTo>
                    <a:pt x="6748526" y="636143"/>
                  </a:lnTo>
                  <a:cubicBezTo>
                    <a:pt x="6748526" y="643128"/>
                    <a:pt x="6742811" y="648843"/>
                    <a:pt x="6735826" y="648843"/>
                  </a:cubicBezTo>
                  <a:lnTo>
                    <a:pt x="12700" y="648843"/>
                  </a:lnTo>
                  <a:cubicBezTo>
                    <a:pt x="5715" y="648843"/>
                    <a:pt x="0" y="643128"/>
                    <a:pt x="0" y="636143"/>
                  </a:cubicBezTo>
                  <a:lnTo>
                    <a:pt x="0" y="12700"/>
                  </a:lnTo>
                  <a:cubicBezTo>
                    <a:pt x="0" y="5715"/>
                    <a:pt x="5715" y="0"/>
                    <a:pt x="12700" y="0"/>
                  </a:cubicBezTo>
                  <a:moveTo>
                    <a:pt x="12700" y="25400"/>
                  </a:moveTo>
                  <a:lnTo>
                    <a:pt x="12700" y="12700"/>
                  </a:lnTo>
                  <a:lnTo>
                    <a:pt x="25400" y="12700"/>
                  </a:lnTo>
                  <a:lnTo>
                    <a:pt x="25400" y="636143"/>
                  </a:lnTo>
                  <a:lnTo>
                    <a:pt x="12700" y="636143"/>
                  </a:lnTo>
                  <a:lnTo>
                    <a:pt x="12700" y="623443"/>
                  </a:lnTo>
                  <a:lnTo>
                    <a:pt x="6735826" y="623443"/>
                  </a:lnTo>
                  <a:lnTo>
                    <a:pt x="6735826" y="636143"/>
                  </a:lnTo>
                  <a:lnTo>
                    <a:pt x="6723126" y="636143"/>
                  </a:lnTo>
                  <a:lnTo>
                    <a:pt x="6723126" y="12700"/>
                  </a:lnTo>
                  <a:lnTo>
                    <a:pt x="6735826" y="12700"/>
                  </a:lnTo>
                  <a:lnTo>
                    <a:pt x="6735826" y="25400"/>
                  </a:lnTo>
                  <a:lnTo>
                    <a:pt x="12700" y="25400"/>
                  </a:lnTo>
                  <a:close/>
                </a:path>
              </a:pathLst>
            </a:custGeom>
            <a:solidFill>
              <a:srgbClr val="000000"/>
            </a:solidFill>
          </p:spPr>
        </p:sp>
      </p:grpSp>
      <p:sp>
        <p:nvSpPr>
          <p:cNvPr name="TextBox 16" id="16"/>
          <p:cNvSpPr txBox="true"/>
          <p:nvPr/>
        </p:nvSpPr>
        <p:spPr>
          <a:xfrm rot="0">
            <a:off x="7574205" y="1698492"/>
            <a:ext cx="8961120" cy="1672411"/>
          </a:xfrm>
          <a:prstGeom prst="rect">
            <a:avLst/>
          </a:prstGeom>
        </p:spPr>
        <p:txBody>
          <a:bodyPr anchor="t" rtlCol="false" tIns="0" lIns="0" bIns="0" rIns="0">
            <a:spAutoFit/>
          </a:bodyPr>
          <a:lstStyle/>
          <a:p>
            <a:pPr algn="just">
              <a:lnSpc>
                <a:spcPts val="2520"/>
              </a:lnSpc>
            </a:pPr>
            <a:r>
              <a:rPr lang="en-US" sz="2100">
                <a:solidFill>
                  <a:srgbClr val="000000"/>
                </a:solidFill>
                <a:latin typeface="Arimo"/>
                <a:ea typeface="Arimo"/>
                <a:cs typeface="Arimo"/>
                <a:sym typeface="Arimo"/>
              </a:rPr>
              <a:t>Nhìn từ ma trận tương quan, nhóm nhận thấy có một số biến thuộc tính có độ tương quan thấp với biến mục tiêu mà nhóm nghiên cứu </a:t>
            </a:r>
          </a:p>
          <a:p>
            <a:pPr algn="just">
              <a:lnSpc>
                <a:spcPts val="2520"/>
              </a:lnSpc>
            </a:pPr>
            <a:r>
              <a:rPr lang="en-US" sz="2100">
                <a:solidFill>
                  <a:srgbClr val="000000"/>
                </a:solidFill>
                <a:latin typeface="Arimo"/>
                <a:ea typeface="Arimo"/>
                <a:cs typeface="Arimo"/>
                <a:sym typeface="Arimo"/>
              </a:rPr>
              <a:t>(Ví dụ: </a:t>
            </a:r>
            <a:r>
              <a:rPr lang="en-US" sz="2100" b="true">
                <a:solidFill>
                  <a:srgbClr val="000000"/>
                </a:solidFill>
                <a:latin typeface="Arimo Bold"/>
                <a:ea typeface="Arimo Bold"/>
                <a:cs typeface="Arimo Bold"/>
                <a:sym typeface="Arimo Bold"/>
              </a:rPr>
              <a:t>is_male</a:t>
            </a:r>
            <a:r>
              <a:rPr lang="en-US" sz="2100">
                <a:solidFill>
                  <a:srgbClr val="000000"/>
                </a:solidFill>
                <a:latin typeface="Arimo"/>
                <a:ea typeface="Arimo"/>
                <a:cs typeface="Arimo"/>
                <a:sym typeface="Arimo"/>
              </a:rPr>
              <a:t>, </a:t>
            </a:r>
            <a:r>
              <a:rPr lang="en-US" sz="2100" b="true">
                <a:solidFill>
                  <a:srgbClr val="000000"/>
                </a:solidFill>
                <a:latin typeface="Arimo Bold"/>
                <a:ea typeface="Arimo Bold"/>
                <a:cs typeface="Arimo Bold"/>
                <a:sym typeface="Arimo Bold"/>
              </a:rPr>
              <a:t>bmi </a:t>
            </a:r>
            <a:r>
              <a:rPr lang="en-US" sz="2100">
                <a:solidFill>
                  <a:srgbClr val="000000"/>
                </a:solidFill>
                <a:latin typeface="Arimo"/>
                <a:ea typeface="Arimo"/>
                <a:cs typeface="Arimo"/>
                <a:sym typeface="Arimo"/>
              </a:rPr>
              <a:t>hay</a:t>
            </a:r>
            <a:r>
              <a:rPr lang="en-US" sz="2100" b="true">
                <a:solidFill>
                  <a:srgbClr val="000000"/>
                </a:solidFill>
                <a:latin typeface="Arimo Bold"/>
                <a:ea typeface="Arimo Bold"/>
                <a:cs typeface="Arimo Bold"/>
                <a:sym typeface="Arimo Bold"/>
              </a:rPr>
              <a:t> </a:t>
            </a:r>
            <a:r>
              <a:rPr lang="en-US" sz="2100">
                <a:solidFill>
                  <a:srgbClr val="000000"/>
                </a:solidFill>
                <a:latin typeface="Arimo"/>
                <a:ea typeface="Arimo"/>
                <a:cs typeface="Arimo"/>
                <a:sym typeface="Arimo"/>
              </a:rPr>
              <a:t>thậm chí là biến </a:t>
            </a:r>
            <a:r>
              <a:rPr lang="en-US" sz="2100" b="true">
                <a:solidFill>
                  <a:srgbClr val="000000"/>
                </a:solidFill>
                <a:latin typeface="Arimo Bold"/>
                <a:ea typeface="Arimo Bold"/>
                <a:cs typeface="Arimo Bold"/>
                <a:sym typeface="Arimo Bold"/>
              </a:rPr>
              <a:t>smoker</a:t>
            </a:r>
            <a:r>
              <a:rPr lang="en-US" sz="2100">
                <a:solidFill>
                  <a:srgbClr val="000000"/>
                </a:solidFill>
                <a:latin typeface="Arimo"/>
                <a:ea typeface="Arimo"/>
                <a:cs typeface="Arimo"/>
                <a:sym typeface="Arimo"/>
              </a:rPr>
              <a:t> chỉ có độ tương quan cao duy nhất đối với biến mục tiêu là </a:t>
            </a:r>
            <a:r>
              <a:rPr lang="en-US" sz="2100" b="true">
                <a:solidFill>
                  <a:srgbClr val="000000"/>
                </a:solidFill>
                <a:latin typeface="Arimo Bold"/>
                <a:ea typeface="Arimo Bold"/>
                <a:cs typeface="Arimo Bold"/>
                <a:sym typeface="Arimo Bold"/>
              </a:rPr>
              <a:t>charges</a:t>
            </a:r>
            <a:r>
              <a:rPr lang="en-US" sz="2100">
                <a:solidFill>
                  <a:srgbClr val="000000"/>
                </a:solidFill>
                <a:latin typeface="Arimo"/>
                <a:ea typeface="Arimo"/>
                <a:cs typeface="Arimo"/>
                <a:sym typeface="Arimo"/>
              </a:rPr>
              <a:t>, còn ở các biến khác thì rất thấp hay có thể nói là độc lập với nhau).</a:t>
            </a:r>
          </a:p>
        </p:txBody>
      </p:sp>
      <p:grpSp>
        <p:nvGrpSpPr>
          <p:cNvPr name="Group 17" id="17"/>
          <p:cNvGrpSpPr/>
          <p:nvPr/>
        </p:nvGrpSpPr>
        <p:grpSpPr>
          <a:xfrm rot="0">
            <a:off x="7135518" y="1414100"/>
            <a:ext cx="9838496" cy="2250720"/>
            <a:chOff x="0" y="0"/>
            <a:chExt cx="13117994" cy="3000960"/>
          </a:xfrm>
        </p:grpSpPr>
        <p:sp>
          <p:nvSpPr>
            <p:cNvPr name="Freeform 18" id="18"/>
            <p:cNvSpPr/>
            <p:nvPr/>
          </p:nvSpPr>
          <p:spPr>
            <a:xfrm flipH="false" flipV="false" rot="0">
              <a:off x="0" y="0"/>
              <a:ext cx="13117957" cy="3001010"/>
            </a:xfrm>
            <a:custGeom>
              <a:avLst/>
              <a:gdLst/>
              <a:ahLst/>
              <a:cxnLst/>
              <a:rect r="r" b="b" t="t" l="l"/>
              <a:pathLst>
                <a:path h="3001010" w="13117957">
                  <a:moveTo>
                    <a:pt x="12700" y="0"/>
                  </a:moveTo>
                  <a:lnTo>
                    <a:pt x="13105257" y="0"/>
                  </a:lnTo>
                  <a:cubicBezTo>
                    <a:pt x="13112243" y="0"/>
                    <a:pt x="13117957" y="5715"/>
                    <a:pt x="13117957" y="12700"/>
                  </a:cubicBezTo>
                  <a:lnTo>
                    <a:pt x="13117957" y="2988310"/>
                  </a:lnTo>
                  <a:cubicBezTo>
                    <a:pt x="13117957" y="2995295"/>
                    <a:pt x="13112243" y="3001010"/>
                    <a:pt x="13105257" y="3001010"/>
                  </a:cubicBezTo>
                  <a:lnTo>
                    <a:pt x="12700" y="3001010"/>
                  </a:lnTo>
                  <a:cubicBezTo>
                    <a:pt x="5715" y="3001010"/>
                    <a:pt x="0" y="2995295"/>
                    <a:pt x="0" y="2988310"/>
                  </a:cubicBezTo>
                  <a:lnTo>
                    <a:pt x="0" y="12700"/>
                  </a:lnTo>
                  <a:cubicBezTo>
                    <a:pt x="0" y="5715"/>
                    <a:pt x="5715" y="0"/>
                    <a:pt x="12700" y="0"/>
                  </a:cubicBezTo>
                  <a:moveTo>
                    <a:pt x="12700" y="25400"/>
                  </a:moveTo>
                  <a:lnTo>
                    <a:pt x="12700" y="12700"/>
                  </a:lnTo>
                  <a:lnTo>
                    <a:pt x="25400" y="12700"/>
                  </a:lnTo>
                  <a:lnTo>
                    <a:pt x="25400" y="2988310"/>
                  </a:lnTo>
                  <a:lnTo>
                    <a:pt x="12700" y="2988310"/>
                  </a:lnTo>
                  <a:lnTo>
                    <a:pt x="12700" y="2975610"/>
                  </a:lnTo>
                  <a:lnTo>
                    <a:pt x="13105257" y="2975610"/>
                  </a:lnTo>
                  <a:lnTo>
                    <a:pt x="13105257" y="2988310"/>
                  </a:lnTo>
                  <a:lnTo>
                    <a:pt x="13092557" y="2988310"/>
                  </a:lnTo>
                  <a:lnTo>
                    <a:pt x="13092557" y="12700"/>
                  </a:lnTo>
                  <a:lnTo>
                    <a:pt x="13105257" y="12700"/>
                  </a:lnTo>
                  <a:lnTo>
                    <a:pt x="13105257" y="25400"/>
                  </a:lnTo>
                  <a:lnTo>
                    <a:pt x="12700" y="25400"/>
                  </a:lnTo>
                  <a:close/>
                </a:path>
              </a:pathLst>
            </a:custGeom>
            <a:solidFill>
              <a:srgbClr val="FFFFFF"/>
            </a:solidFill>
          </p:spPr>
        </p:sp>
      </p:grpSp>
      <p:sp>
        <p:nvSpPr>
          <p:cNvPr name="TextBox 19" id="19"/>
          <p:cNvSpPr txBox="true"/>
          <p:nvPr/>
        </p:nvSpPr>
        <p:spPr>
          <a:xfrm rot="0">
            <a:off x="91440" y="4871863"/>
            <a:ext cx="6962161" cy="583466"/>
          </a:xfrm>
          <a:prstGeom prst="rect">
            <a:avLst/>
          </a:prstGeom>
        </p:spPr>
        <p:txBody>
          <a:bodyPr anchor="t" rtlCol="false" tIns="0" lIns="0" bIns="0" rIns="0">
            <a:spAutoFit/>
          </a:bodyPr>
          <a:lstStyle/>
          <a:p>
            <a:pPr algn="ctr">
              <a:lnSpc>
                <a:spcPts val="3960"/>
              </a:lnSpc>
            </a:pPr>
            <a:r>
              <a:rPr lang="en-US" sz="3300" u="sng">
                <a:solidFill>
                  <a:srgbClr val="000000"/>
                </a:solidFill>
                <a:latin typeface="Arimo"/>
                <a:ea typeface="Arimo"/>
                <a:cs typeface="Arimo"/>
                <a:sym typeface="Arimo"/>
              </a:rPr>
              <a:t>SỬ DỤNG PHƯƠNG PHÁP PCA</a:t>
            </a:r>
          </a:p>
        </p:txBody>
      </p:sp>
      <p:sp>
        <p:nvSpPr>
          <p:cNvPr name="Freeform 20" id="20"/>
          <p:cNvSpPr/>
          <p:nvPr/>
        </p:nvSpPr>
        <p:spPr>
          <a:xfrm flipH="false" flipV="false" rot="0">
            <a:off x="272175" y="5781488"/>
            <a:ext cx="6600691" cy="3363647"/>
          </a:xfrm>
          <a:custGeom>
            <a:avLst/>
            <a:gdLst/>
            <a:ahLst/>
            <a:cxnLst/>
            <a:rect r="r" b="b" t="t" l="l"/>
            <a:pathLst>
              <a:path h="3363647" w="6600691">
                <a:moveTo>
                  <a:pt x="0" y="0"/>
                </a:moveTo>
                <a:lnTo>
                  <a:pt x="6600691" y="0"/>
                </a:lnTo>
                <a:lnTo>
                  <a:pt x="6600691" y="3363646"/>
                </a:lnTo>
                <a:lnTo>
                  <a:pt x="0" y="3363646"/>
                </a:lnTo>
                <a:lnTo>
                  <a:pt x="0" y="0"/>
                </a:lnTo>
                <a:close/>
              </a:path>
            </a:pathLst>
          </a:custGeom>
          <a:blipFill>
            <a:blip r:embed="rId3"/>
            <a:stretch>
              <a:fillRect l="0" t="0" r="0" b="0"/>
            </a:stretch>
          </a:blipFill>
        </p:spPr>
      </p:sp>
      <p:sp>
        <p:nvSpPr>
          <p:cNvPr name="TextBox 21" id="21"/>
          <p:cNvSpPr txBox="true"/>
          <p:nvPr/>
        </p:nvSpPr>
        <p:spPr>
          <a:xfrm rot="0">
            <a:off x="742603" y="9461767"/>
            <a:ext cx="6038823" cy="379751"/>
          </a:xfrm>
          <a:prstGeom prst="rect">
            <a:avLst/>
          </a:prstGeom>
        </p:spPr>
        <p:txBody>
          <a:bodyPr anchor="t" rtlCol="false" tIns="0" lIns="0" bIns="0" rIns="0">
            <a:spAutoFit/>
          </a:bodyPr>
          <a:lstStyle/>
          <a:p>
            <a:pPr algn="ctr">
              <a:lnSpc>
                <a:spcPts val="2520"/>
              </a:lnSpc>
            </a:pPr>
            <a:r>
              <a:rPr lang="en-US" sz="2100">
                <a:solidFill>
                  <a:srgbClr val="C00000"/>
                </a:solidFill>
                <a:latin typeface="Arimo"/>
                <a:ea typeface="Arimo"/>
                <a:cs typeface="Arimo"/>
                <a:sym typeface="Arimo"/>
              </a:rPr>
              <a:t>LỰA CHỌN K = 7  LOẠI BỎ 2 BIẾN THUỘC TÍNH</a:t>
            </a:r>
          </a:p>
        </p:txBody>
      </p:sp>
      <p:sp>
        <p:nvSpPr>
          <p:cNvPr name="TextBox 22" id="22"/>
          <p:cNvSpPr txBox="true"/>
          <p:nvPr/>
        </p:nvSpPr>
        <p:spPr>
          <a:xfrm rot="0">
            <a:off x="7236483" y="4871863"/>
            <a:ext cx="10960077" cy="583466"/>
          </a:xfrm>
          <a:prstGeom prst="rect">
            <a:avLst/>
          </a:prstGeom>
        </p:spPr>
        <p:txBody>
          <a:bodyPr anchor="t" rtlCol="false" tIns="0" lIns="0" bIns="0" rIns="0">
            <a:spAutoFit/>
          </a:bodyPr>
          <a:lstStyle/>
          <a:p>
            <a:pPr algn="ctr">
              <a:lnSpc>
                <a:spcPts val="3960"/>
              </a:lnSpc>
            </a:pPr>
            <a:r>
              <a:rPr lang="en-US" sz="3300" u="sng">
                <a:solidFill>
                  <a:srgbClr val="000000"/>
                </a:solidFill>
                <a:latin typeface="Arimo"/>
                <a:ea typeface="Arimo"/>
                <a:cs typeface="Arimo"/>
                <a:sym typeface="Arimo"/>
              </a:rPr>
              <a:t>CÂN NHẮC LOẠI BỎ BIẾN </a:t>
            </a:r>
            <a:r>
              <a:rPr lang="en-US" sz="3300" u="sng">
                <a:solidFill>
                  <a:srgbClr val="C00000"/>
                </a:solidFill>
                <a:latin typeface="Arimo"/>
                <a:ea typeface="Arimo"/>
                <a:cs typeface="Arimo"/>
                <a:sym typeface="Arimo"/>
              </a:rPr>
              <a:t>IS_MALE</a:t>
            </a:r>
            <a:r>
              <a:rPr lang="en-US" sz="3300" u="sng">
                <a:solidFill>
                  <a:srgbClr val="000000"/>
                </a:solidFill>
                <a:latin typeface="Arimo"/>
                <a:ea typeface="Arimo"/>
                <a:cs typeface="Arimo"/>
                <a:sym typeface="Arimo"/>
              </a:rPr>
              <a:t> VÀ </a:t>
            </a:r>
            <a:r>
              <a:rPr lang="en-US" sz="3300" u="sng">
                <a:solidFill>
                  <a:srgbClr val="C00000"/>
                </a:solidFill>
                <a:latin typeface="Arimo"/>
                <a:ea typeface="Arimo"/>
                <a:cs typeface="Arimo"/>
                <a:sym typeface="Arimo"/>
              </a:rPr>
              <a:t>BMI</a:t>
            </a:r>
          </a:p>
        </p:txBody>
      </p:sp>
      <p:sp>
        <p:nvSpPr>
          <p:cNvPr name="TextBox 23" id="23"/>
          <p:cNvSpPr txBox="true"/>
          <p:nvPr/>
        </p:nvSpPr>
        <p:spPr>
          <a:xfrm rot="0">
            <a:off x="7574204" y="5687251"/>
            <a:ext cx="2941052" cy="379751"/>
          </a:xfrm>
          <a:prstGeom prst="rect">
            <a:avLst/>
          </a:prstGeom>
        </p:spPr>
        <p:txBody>
          <a:bodyPr anchor="t" rtlCol="false" tIns="0" lIns="0" bIns="0" rIns="0">
            <a:spAutoFit/>
          </a:bodyPr>
          <a:lstStyle/>
          <a:p>
            <a:pPr algn="l">
              <a:lnSpc>
                <a:spcPts val="2520"/>
              </a:lnSpc>
            </a:pPr>
            <a:r>
              <a:rPr lang="en-US" sz="2100">
                <a:solidFill>
                  <a:srgbClr val="000000"/>
                </a:solidFill>
                <a:latin typeface="Arimo"/>
                <a:ea typeface="Arimo"/>
                <a:cs typeface="Arimo"/>
                <a:sym typeface="Arimo"/>
              </a:rPr>
              <a:t>XÂY DỰNG 2 KIỂM ĐỊNH:</a:t>
            </a:r>
          </a:p>
        </p:txBody>
      </p:sp>
      <p:sp>
        <p:nvSpPr>
          <p:cNvPr name="TextBox 24" id="24"/>
          <p:cNvSpPr txBox="true"/>
          <p:nvPr/>
        </p:nvSpPr>
        <p:spPr>
          <a:xfrm rot="0">
            <a:off x="7574204" y="6298925"/>
            <a:ext cx="9298845" cy="379751"/>
          </a:xfrm>
          <a:prstGeom prst="rect">
            <a:avLst/>
          </a:prstGeom>
        </p:spPr>
        <p:txBody>
          <a:bodyPr anchor="t" rtlCol="false" tIns="0" lIns="0" bIns="0" rIns="0">
            <a:spAutoFit/>
          </a:bodyPr>
          <a:lstStyle/>
          <a:p>
            <a:pPr algn="l">
              <a:lnSpc>
                <a:spcPts val="2520"/>
              </a:lnSpc>
            </a:pPr>
            <a:r>
              <a:rPr lang="en-US" sz="2100">
                <a:solidFill>
                  <a:srgbClr val="C00000"/>
                </a:solidFill>
                <a:latin typeface="Arimo"/>
                <a:ea typeface="Arimo"/>
                <a:cs typeface="Arimo"/>
                <a:sym typeface="Arimo"/>
              </a:rPr>
              <a:t>KIỂM ĐỊNH 1: </a:t>
            </a:r>
            <a:r>
              <a:rPr lang="en-US" sz="2100">
                <a:solidFill>
                  <a:srgbClr val="000000"/>
                </a:solidFill>
                <a:latin typeface="Arimo"/>
                <a:ea typeface="Arimo"/>
                <a:cs typeface="Arimo"/>
                <a:sym typeface="Arimo"/>
              </a:rPr>
              <a:t>NAM VÀ NỮ SỬ DỤNG BHYT NHƯ NHAU, VỚI ĐỘ TIN CẬY 95%</a:t>
            </a:r>
          </a:p>
        </p:txBody>
      </p:sp>
      <p:sp>
        <p:nvSpPr>
          <p:cNvPr name="TextBox 25" id="25"/>
          <p:cNvSpPr txBox="true"/>
          <p:nvPr/>
        </p:nvSpPr>
        <p:spPr>
          <a:xfrm rot="0">
            <a:off x="7574204" y="8090331"/>
            <a:ext cx="9176330" cy="702915"/>
          </a:xfrm>
          <a:prstGeom prst="rect">
            <a:avLst/>
          </a:prstGeom>
        </p:spPr>
        <p:txBody>
          <a:bodyPr anchor="t" rtlCol="false" tIns="0" lIns="0" bIns="0" rIns="0">
            <a:spAutoFit/>
          </a:bodyPr>
          <a:lstStyle/>
          <a:p>
            <a:pPr algn="l">
              <a:lnSpc>
                <a:spcPts val="2520"/>
              </a:lnSpc>
            </a:pPr>
            <a:r>
              <a:rPr lang="en-US" sz="2100">
                <a:solidFill>
                  <a:srgbClr val="C00000"/>
                </a:solidFill>
                <a:latin typeface="Arimo"/>
                <a:ea typeface="Arimo"/>
                <a:cs typeface="Arimo"/>
                <a:sym typeface="Arimo"/>
              </a:rPr>
              <a:t>KIỂM ĐỊNH 2: </a:t>
            </a:r>
            <a:r>
              <a:rPr lang="en-US" sz="2100">
                <a:solidFill>
                  <a:srgbClr val="000000"/>
                </a:solidFill>
                <a:latin typeface="Arimo"/>
                <a:ea typeface="Arimo"/>
                <a:cs typeface="Arimo"/>
                <a:sym typeface="Arimo"/>
              </a:rPr>
              <a:t>CHỈ SỐ SỨC KHỎE (BMI) KHÔNG ẢNH HƯỞNG ĐẾN VIỆC LÀM MỚI BHYT, VỚI ĐỘ TIN CẬY 95%</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167678"/>
            <a:ext cx="6089904" cy="137160"/>
            <a:chOff x="0" y="0"/>
            <a:chExt cx="8119872" cy="182880"/>
          </a:xfrm>
        </p:grpSpPr>
        <p:sp>
          <p:nvSpPr>
            <p:cNvPr name="Freeform 3" id="3"/>
            <p:cNvSpPr/>
            <p:nvPr/>
          </p:nvSpPr>
          <p:spPr>
            <a:xfrm flipH="false" flipV="false" rot="0">
              <a:off x="0" y="0"/>
              <a:ext cx="8119872" cy="182880"/>
            </a:xfrm>
            <a:custGeom>
              <a:avLst/>
              <a:gdLst/>
              <a:ahLst/>
              <a:cxnLst/>
              <a:rect r="r" b="b" t="t" l="l"/>
              <a:pathLst>
                <a:path h="182880" w="8119872">
                  <a:moveTo>
                    <a:pt x="0" y="0"/>
                  </a:moveTo>
                  <a:lnTo>
                    <a:pt x="8119872" y="0"/>
                  </a:lnTo>
                  <a:lnTo>
                    <a:pt x="8119872" y="182880"/>
                  </a:lnTo>
                  <a:lnTo>
                    <a:pt x="0" y="182880"/>
                  </a:lnTo>
                  <a:close/>
                </a:path>
              </a:pathLst>
            </a:custGeom>
            <a:solidFill>
              <a:srgbClr val="A4D7F4"/>
            </a:solidFill>
          </p:spPr>
        </p:sp>
      </p:grpSp>
      <p:grpSp>
        <p:nvGrpSpPr>
          <p:cNvPr name="Group 4" id="4"/>
          <p:cNvGrpSpPr/>
          <p:nvPr/>
        </p:nvGrpSpPr>
        <p:grpSpPr>
          <a:xfrm rot="0">
            <a:off x="6094476" y="10167678"/>
            <a:ext cx="6094476" cy="137160"/>
            <a:chOff x="0" y="0"/>
            <a:chExt cx="8125968" cy="182880"/>
          </a:xfrm>
        </p:grpSpPr>
        <p:sp>
          <p:nvSpPr>
            <p:cNvPr name="Freeform 5" id="5"/>
            <p:cNvSpPr/>
            <p:nvPr/>
          </p:nvSpPr>
          <p:spPr>
            <a:xfrm flipH="false" flipV="false" rot="0">
              <a:off x="0" y="0"/>
              <a:ext cx="8125968" cy="182880"/>
            </a:xfrm>
            <a:custGeom>
              <a:avLst/>
              <a:gdLst/>
              <a:ahLst/>
              <a:cxnLst/>
              <a:rect r="r" b="b" t="t" l="l"/>
              <a:pathLst>
                <a:path h="182880" w="8125968">
                  <a:moveTo>
                    <a:pt x="0" y="0"/>
                  </a:moveTo>
                  <a:lnTo>
                    <a:pt x="8125968" y="0"/>
                  </a:lnTo>
                  <a:lnTo>
                    <a:pt x="8125968" y="182880"/>
                  </a:lnTo>
                  <a:lnTo>
                    <a:pt x="0" y="182880"/>
                  </a:lnTo>
                  <a:close/>
                </a:path>
              </a:pathLst>
            </a:custGeom>
            <a:solidFill>
              <a:srgbClr val="87CEEA"/>
            </a:solidFill>
          </p:spPr>
        </p:sp>
      </p:grpSp>
      <p:grpSp>
        <p:nvGrpSpPr>
          <p:cNvPr name="Group 6" id="6"/>
          <p:cNvGrpSpPr/>
          <p:nvPr/>
        </p:nvGrpSpPr>
        <p:grpSpPr>
          <a:xfrm rot="0">
            <a:off x="12188952" y="10167678"/>
            <a:ext cx="6099048" cy="137160"/>
            <a:chOff x="0" y="0"/>
            <a:chExt cx="8132064" cy="182880"/>
          </a:xfrm>
        </p:grpSpPr>
        <p:sp>
          <p:nvSpPr>
            <p:cNvPr name="Freeform 7" id="7"/>
            <p:cNvSpPr/>
            <p:nvPr/>
          </p:nvSpPr>
          <p:spPr>
            <a:xfrm flipH="false" flipV="false" rot="0">
              <a:off x="0" y="0"/>
              <a:ext cx="8132064" cy="182880"/>
            </a:xfrm>
            <a:custGeom>
              <a:avLst/>
              <a:gdLst/>
              <a:ahLst/>
              <a:cxnLst/>
              <a:rect r="r" b="b" t="t" l="l"/>
              <a:pathLst>
                <a:path h="182880" w="8132064">
                  <a:moveTo>
                    <a:pt x="0" y="0"/>
                  </a:moveTo>
                  <a:lnTo>
                    <a:pt x="8132064" y="0"/>
                  </a:lnTo>
                  <a:lnTo>
                    <a:pt x="8132064" y="182880"/>
                  </a:lnTo>
                  <a:lnTo>
                    <a:pt x="0" y="182880"/>
                  </a:lnTo>
                  <a:close/>
                </a:path>
              </a:pathLst>
            </a:custGeom>
            <a:solidFill>
              <a:srgbClr val="3190C6"/>
            </a:solidFill>
          </p:spPr>
        </p:sp>
      </p:grpSp>
      <p:grpSp>
        <p:nvGrpSpPr>
          <p:cNvPr name="Group 8" id="8"/>
          <p:cNvGrpSpPr/>
          <p:nvPr/>
        </p:nvGrpSpPr>
        <p:grpSpPr>
          <a:xfrm rot="0">
            <a:off x="1" y="0"/>
            <a:ext cx="18287998" cy="822960"/>
            <a:chOff x="0" y="0"/>
            <a:chExt cx="24383998" cy="1097280"/>
          </a:xfrm>
        </p:grpSpPr>
        <p:sp>
          <p:nvSpPr>
            <p:cNvPr name="Freeform 9" id="9"/>
            <p:cNvSpPr/>
            <p:nvPr/>
          </p:nvSpPr>
          <p:spPr>
            <a:xfrm flipH="false" flipV="false" rot="0">
              <a:off x="0" y="0"/>
              <a:ext cx="24384000" cy="1097280"/>
            </a:xfrm>
            <a:custGeom>
              <a:avLst/>
              <a:gdLst/>
              <a:ahLst/>
              <a:cxnLst/>
              <a:rect r="r" b="b" t="t" l="l"/>
              <a:pathLst>
                <a:path h="1097280" w="24384000">
                  <a:moveTo>
                    <a:pt x="0" y="0"/>
                  </a:moveTo>
                  <a:lnTo>
                    <a:pt x="24384000" y="0"/>
                  </a:lnTo>
                  <a:lnTo>
                    <a:pt x="24384000" y="1097280"/>
                  </a:lnTo>
                  <a:lnTo>
                    <a:pt x="0" y="1097280"/>
                  </a:lnTo>
                  <a:close/>
                </a:path>
              </a:pathLst>
            </a:custGeom>
            <a:solidFill>
              <a:srgbClr val="5DB6DD"/>
            </a:solidFill>
          </p:spPr>
        </p:sp>
      </p:grpSp>
      <p:sp>
        <p:nvSpPr>
          <p:cNvPr name="TextBox 10" id="10"/>
          <p:cNvSpPr txBox="true"/>
          <p:nvPr/>
        </p:nvSpPr>
        <p:spPr>
          <a:xfrm rot="0">
            <a:off x="5730975" y="154305"/>
            <a:ext cx="6826050" cy="485775"/>
          </a:xfrm>
          <a:prstGeom prst="rect">
            <a:avLst/>
          </a:prstGeom>
        </p:spPr>
        <p:txBody>
          <a:bodyPr anchor="t" rtlCol="false" tIns="0" lIns="0" bIns="0" rIns="0">
            <a:spAutoFit/>
          </a:bodyPr>
          <a:lstStyle/>
          <a:p>
            <a:pPr algn="ctr">
              <a:lnSpc>
                <a:spcPts val="3960"/>
              </a:lnSpc>
            </a:pPr>
            <a:r>
              <a:rPr lang="en-US" sz="3300">
                <a:solidFill>
                  <a:srgbClr val="FFFFFF"/>
                </a:solidFill>
                <a:latin typeface="Arimo"/>
                <a:ea typeface="Arimo"/>
                <a:cs typeface="Arimo"/>
                <a:sym typeface="Arimo"/>
              </a:rPr>
              <a:t>GIẢM CHIỀU DỮ LIỆU</a:t>
            </a:r>
          </a:p>
        </p:txBody>
      </p:sp>
      <p:sp>
        <p:nvSpPr>
          <p:cNvPr name="TextBox 11" id="11"/>
          <p:cNvSpPr txBox="true"/>
          <p:nvPr/>
        </p:nvSpPr>
        <p:spPr>
          <a:xfrm rot="0">
            <a:off x="91440" y="1104198"/>
            <a:ext cx="18105120" cy="629632"/>
          </a:xfrm>
          <a:prstGeom prst="rect">
            <a:avLst/>
          </a:prstGeom>
        </p:spPr>
        <p:txBody>
          <a:bodyPr anchor="t" rtlCol="false" tIns="0" lIns="0" bIns="0" rIns="0">
            <a:spAutoFit/>
          </a:bodyPr>
          <a:lstStyle/>
          <a:p>
            <a:pPr algn="ctr">
              <a:lnSpc>
                <a:spcPts val="4320"/>
              </a:lnSpc>
            </a:pPr>
            <a:r>
              <a:rPr lang="en-US" sz="3600">
                <a:solidFill>
                  <a:srgbClr val="C00000"/>
                </a:solidFill>
                <a:latin typeface="Arimo"/>
                <a:ea typeface="Arimo"/>
                <a:cs typeface="Arimo"/>
                <a:sym typeface="Arimo"/>
              </a:rPr>
              <a:t>KIỂM ĐỊNH 1: </a:t>
            </a:r>
            <a:r>
              <a:rPr lang="en-US" sz="3600">
                <a:solidFill>
                  <a:srgbClr val="000000"/>
                </a:solidFill>
                <a:latin typeface="Arimo"/>
                <a:ea typeface="Arimo"/>
                <a:cs typeface="Arimo"/>
                <a:sym typeface="Arimo"/>
              </a:rPr>
              <a:t>NAM VÀ NỮ SỬ DỤNG BHYT NHƯ NHAU, VỚI ĐỘ TIN CẬY 95%</a:t>
            </a:r>
          </a:p>
        </p:txBody>
      </p:sp>
      <p:sp>
        <p:nvSpPr>
          <p:cNvPr name="Freeform 12" id="12" descr="A black background with white text  Description automatically generated"/>
          <p:cNvSpPr/>
          <p:nvPr/>
        </p:nvSpPr>
        <p:spPr>
          <a:xfrm flipH="false" flipV="false" rot="0">
            <a:off x="4018250" y="2970350"/>
            <a:ext cx="3512208" cy="960120"/>
          </a:xfrm>
          <a:custGeom>
            <a:avLst/>
            <a:gdLst/>
            <a:ahLst/>
            <a:cxnLst/>
            <a:rect r="r" b="b" t="t" l="l"/>
            <a:pathLst>
              <a:path h="960120" w="3512208">
                <a:moveTo>
                  <a:pt x="0" y="0"/>
                </a:moveTo>
                <a:lnTo>
                  <a:pt x="3512208" y="0"/>
                </a:lnTo>
                <a:lnTo>
                  <a:pt x="3512208" y="960119"/>
                </a:lnTo>
                <a:lnTo>
                  <a:pt x="0" y="960119"/>
                </a:lnTo>
                <a:lnTo>
                  <a:pt x="0" y="0"/>
                </a:lnTo>
                <a:close/>
              </a:path>
            </a:pathLst>
          </a:custGeom>
          <a:blipFill>
            <a:blip r:embed="rId2"/>
            <a:stretch>
              <a:fillRect l="0" t="0" r="-24660" b="-19246"/>
            </a:stretch>
          </a:blipFill>
        </p:spPr>
      </p:sp>
      <p:sp>
        <p:nvSpPr>
          <p:cNvPr name="Freeform 13" id="13"/>
          <p:cNvSpPr/>
          <p:nvPr/>
        </p:nvSpPr>
        <p:spPr>
          <a:xfrm flipH="false" flipV="false" rot="0">
            <a:off x="7637752" y="2970350"/>
            <a:ext cx="6627426" cy="960120"/>
          </a:xfrm>
          <a:custGeom>
            <a:avLst/>
            <a:gdLst/>
            <a:ahLst/>
            <a:cxnLst/>
            <a:rect r="r" b="b" t="t" l="l"/>
            <a:pathLst>
              <a:path h="960120" w="6627426">
                <a:moveTo>
                  <a:pt x="0" y="0"/>
                </a:moveTo>
                <a:lnTo>
                  <a:pt x="6627427" y="0"/>
                </a:lnTo>
                <a:lnTo>
                  <a:pt x="6627427" y="960119"/>
                </a:lnTo>
                <a:lnTo>
                  <a:pt x="0" y="960119"/>
                </a:lnTo>
                <a:lnTo>
                  <a:pt x="0" y="0"/>
                </a:lnTo>
                <a:close/>
              </a:path>
            </a:pathLst>
          </a:custGeom>
          <a:blipFill>
            <a:blip r:embed="rId3"/>
            <a:stretch>
              <a:fillRect l="0" t="0" r="-49244" b="-1123"/>
            </a:stretch>
          </a:blipFill>
        </p:spPr>
      </p:sp>
      <p:sp>
        <p:nvSpPr>
          <p:cNvPr name="Freeform 14" id="14"/>
          <p:cNvSpPr/>
          <p:nvPr/>
        </p:nvSpPr>
        <p:spPr>
          <a:xfrm flipH="false" flipV="false" rot="0">
            <a:off x="4018250" y="3977231"/>
            <a:ext cx="10246929" cy="1459930"/>
          </a:xfrm>
          <a:custGeom>
            <a:avLst/>
            <a:gdLst/>
            <a:ahLst/>
            <a:cxnLst/>
            <a:rect r="r" b="b" t="t" l="l"/>
            <a:pathLst>
              <a:path h="1459930" w="10246929">
                <a:moveTo>
                  <a:pt x="0" y="0"/>
                </a:moveTo>
                <a:lnTo>
                  <a:pt x="10246929" y="0"/>
                </a:lnTo>
                <a:lnTo>
                  <a:pt x="10246929" y="1459930"/>
                </a:lnTo>
                <a:lnTo>
                  <a:pt x="0" y="1459930"/>
                </a:lnTo>
                <a:lnTo>
                  <a:pt x="0" y="0"/>
                </a:lnTo>
                <a:close/>
              </a:path>
            </a:pathLst>
          </a:custGeom>
          <a:blipFill>
            <a:blip r:embed="rId4"/>
            <a:stretch>
              <a:fillRect l="0" t="0" r="-51334" b="-117"/>
            </a:stretch>
          </a:blipFill>
        </p:spPr>
      </p:sp>
      <p:sp>
        <p:nvSpPr>
          <p:cNvPr name="Freeform 15" id="15" descr="A comparison of a graph  Description automatically generated with medium confidence"/>
          <p:cNvSpPr/>
          <p:nvPr/>
        </p:nvSpPr>
        <p:spPr>
          <a:xfrm flipH="false" flipV="false" rot="0">
            <a:off x="419572" y="5596986"/>
            <a:ext cx="9430578" cy="4410867"/>
          </a:xfrm>
          <a:custGeom>
            <a:avLst/>
            <a:gdLst/>
            <a:ahLst/>
            <a:cxnLst/>
            <a:rect r="r" b="b" t="t" l="l"/>
            <a:pathLst>
              <a:path h="4410867" w="9430578">
                <a:moveTo>
                  <a:pt x="0" y="0"/>
                </a:moveTo>
                <a:lnTo>
                  <a:pt x="9430578" y="0"/>
                </a:lnTo>
                <a:lnTo>
                  <a:pt x="9430578" y="4410867"/>
                </a:lnTo>
                <a:lnTo>
                  <a:pt x="0" y="4410867"/>
                </a:lnTo>
                <a:lnTo>
                  <a:pt x="0" y="0"/>
                </a:lnTo>
                <a:close/>
              </a:path>
            </a:pathLst>
          </a:custGeom>
          <a:blipFill>
            <a:blip r:embed="rId5"/>
            <a:stretch>
              <a:fillRect l="0" t="0" r="0" b="0"/>
            </a:stretch>
          </a:blipFill>
        </p:spPr>
      </p:sp>
      <p:grpSp>
        <p:nvGrpSpPr>
          <p:cNvPr name="Group 16" id="16"/>
          <p:cNvGrpSpPr/>
          <p:nvPr/>
        </p:nvGrpSpPr>
        <p:grpSpPr>
          <a:xfrm rot="0">
            <a:off x="10115439" y="5923587"/>
            <a:ext cx="7762513" cy="3756586"/>
            <a:chOff x="0" y="0"/>
            <a:chExt cx="10350018" cy="5008782"/>
          </a:xfrm>
        </p:grpSpPr>
        <p:sp>
          <p:nvSpPr>
            <p:cNvPr name="Freeform 17" id="17"/>
            <p:cNvSpPr/>
            <p:nvPr/>
          </p:nvSpPr>
          <p:spPr>
            <a:xfrm flipH="false" flipV="false" rot="0">
              <a:off x="0" y="0"/>
              <a:ext cx="10349992" cy="5008753"/>
            </a:xfrm>
            <a:custGeom>
              <a:avLst/>
              <a:gdLst/>
              <a:ahLst/>
              <a:cxnLst/>
              <a:rect r="r" b="b" t="t" l="l"/>
              <a:pathLst>
                <a:path h="5008753" w="10349992">
                  <a:moveTo>
                    <a:pt x="12700" y="0"/>
                  </a:moveTo>
                  <a:lnTo>
                    <a:pt x="10337292" y="0"/>
                  </a:lnTo>
                  <a:cubicBezTo>
                    <a:pt x="10344277" y="0"/>
                    <a:pt x="10349992" y="5715"/>
                    <a:pt x="10349992" y="12700"/>
                  </a:cubicBezTo>
                  <a:lnTo>
                    <a:pt x="10349992" y="4996053"/>
                  </a:lnTo>
                  <a:cubicBezTo>
                    <a:pt x="10349992" y="5003038"/>
                    <a:pt x="10344277" y="5008753"/>
                    <a:pt x="10337292" y="5008753"/>
                  </a:cubicBezTo>
                  <a:lnTo>
                    <a:pt x="12700" y="5008753"/>
                  </a:lnTo>
                  <a:cubicBezTo>
                    <a:pt x="5715" y="5008753"/>
                    <a:pt x="0" y="5003038"/>
                    <a:pt x="0" y="4996053"/>
                  </a:cubicBezTo>
                  <a:lnTo>
                    <a:pt x="0" y="12700"/>
                  </a:lnTo>
                  <a:cubicBezTo>
                    <a:pt x="0" y="5715"/>
                    <a:pt x="5715" y="0"/>
                    <a:pt x="12700" y="0"/>
                  </a:cubicBezTo>
                  <a:moveTo>
                    <a:pt x="12700" y="25400"/>
                  </a:moveTo>
                  <a:lnTo>
                    <a:pt x="12700" y="12700"/>
                  </a:lnTo>
                  <a:lnTo>
                    <a:pt x="25400" y="12700"/>
                  </a:lnTo>
                  <a:lnTo>
                    <a:pt x="25400" y="4996053"/>
                  </a:lnTo>
                  <a:lnTo>
                    <a:pt x="12700" y="4996053"/>
                  </a:lnTo>
                  <a:lnTo>
                    <a:pt x="12700" y="4983353"/>
                  </a:lnTo>
                  <a:lnTo>
                    <a:pt x="10337292" y="4983353"/>
                  </a:lnTo>
                  <a:lnTo>
                    <a:pt x="10337292" y="4996053"/>
                  </a:lnTo>
                  <a:lnTo>
                    <a:pt x="10324592" y="4996053"/>
                  </a:lnTo>
                  <a:lnTo>
                    <a:pt x="10324592" y="12700"/>
                  </a:lnTo>
                  <a:lnTo>
                    <a:pt x="10337292" y="12700"/>
                  </a:lnTo>
                  <a:lnTo>
                    <a:pt x="10337292" y="25400"/>
                  </a:lnTo>
                  <a:lnTo>
                    <a:pt x="12700" y="25400"/>
                  </a:lnTo>
                  <a:close/>
                </a:path>
              </a:pathLst>
            </a:custGeom>
            <a:solidFill>
              <a:srgbClr val="FFFFFF"/>
            </a:solidFill>
          </p:spPr>
        </p:sp>
      </p:grpSp>
      <p:sp>
        <p:nvSpPr>
          <p:cNvPr name="TextBox 18" id="18"/>
          <p:cNvSpPr txBox="true"/>
          <p:nvPr/>
        </p:nvSpPr>
        <p:spPr>
          <a:xfrm rot="0">
            <a:off x="10527468" y="6336303"/>
            <a:ext cx="6938454" cy="1533912"/>
          </a:xfrm>
          <a:prstGeom prst="rect">
            <a:avLst/>
          </a:prstGeom>
        </p:spPr>
        <p:txBody>
          <a:bodyPr anchor="t" rtlCol="false" tIns="0" lIns="0" bIns="0" rIns="0">
            <a:spAutoFit/>
          </a:bodyPr>
          <a:lstStyle/>
          <a:p>
            <a:pPr algn="just">
              <a:lnSpc>
                <a:spcPts val="2879"/>
              </a:lnSpc>
            </a:pPr>
            <a:r>
              <a:rPr lang="en-US" sz="2400">
                <a:solidFill>
                  <a:srgbClr val="000000"/>
                </a:solidFill>
                <a:latin typeface="Arimo"/>
                <a:ea typeface="Arimo"/>
                <a:cs typeface="Arimo"/>
                <a:sym typeface="Arimo"/>
              </a:rPr>
              <a:t>Đối với biểu đồ Histogram, nhóm thấy được với số lượng mẫu nam nhiều hơn mẫu là nữ, tổng khoảng tiền nam giới chi trả cho bảo hiểm cũng chênh lệch hơn nữ giới khá nhỏ.</a:t>
            </a:r>
          </a:p>
        </p:txBody>
      </p:sp>
      <p:sp>
        <p:nvSpPr>
          <p:cNvPr name="TextBox 19" id="19"/>
          <p:cNvSpPr txBox="true"/>
          <p:nvPr/>
        </p:nvSpPr>
        <p:spPr>
          <a:xfrm rot="0">
            <a:off x="10527468" y="8231850"/>
            <a:ext cx="6938454" cy="1026081"/>
          </a:xfrm>
          <a:prstGeom prst="rect">
            <a:avLst/>
          </a:prstGeom>
        </p:spPr>
        <p:txBody>
          <a:bodyPr anchor="t" rtlCol="false" tIns="0" lIns="0" bIns="0" rIns="0">
            <a:spAutoFit/>
          </a:bodyPr>
          <a:lstStyle/>
          <a:p>
            <a:pPr algn="just" marL="380048" indent="-190024" lvl="1">
              <a:lnSpc>
                <a:spcPts val="2520"/>
              </a:lnSpc>
              <a:buFont typeface="Arial"/>
              <a:buChar char="•"/>
            </a:pPr>
            <a:r>
              <a:rPr lang="en-US" sz="2100">
                <a:solidFill>
                  <a:srgbClr val="000000"/>
                </a:solidFill>
                <a:latin typeface="Arimo"/>
                <a:ea typeface="Arimo"/>
                <a:cs typeface="Arimo"/>
                <a:sym typeface="Arimo"/>
              </a:rPr>
              <a:t>từ kIểm ĐỊnh và bIểu đồ trực quan, nhóm đã </a:t>
            </a:r>
            <a:r>
              <a:rPr lang="en-US" sz="2100">
                <a:solidFill>
                  <a:srgbClr val="C00000"/>
                </a:solidFill>
                <a:latin typeface="Arimo"/>
                <a:ea typeface="Arimo"/>
                <a:cs typeface="Arimo"/>
                <a:sym typeface="Arimo"/>
              </a:rPr>
              <a:t>có cơ sở để loạI bỏ bIến Is_male</a:t>
            </a:r>
            <a:r>
              <a:rPr lang="en-US" sz="2100">
                <a:solidFill>
                  <a:srgbClr val="000000"/>
                </a:solidFill>
                <a:latin typeface="Arimo"/>
                <a:ea typeface="Arimo"/>
                <a:cs typeface="Arimo"/>
                <a:sym typeface="Arimo"/>
              </a:rPr>
              <a:t> ra bộ dữ lIệu để tIết kIệm thờI gIan nghIên cứu.</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90111" y="7327812"/>
            <a:ext cx="2743200" cy="2686142"/>
          </a:xfrm>
          <a:custGeom>
            <a:avLst/>
            <a:gdLst/>
            <a:ahLst/>
            <a:cxnLst/>
            <a:rect r="r" b="b" t="t" l="l"/>
            <a:pathLst>
              <a:path h="2686142" w="2743200">
                <a:moveTo>
                  <a:pt x="0" y="0"/>
                </a:moveTo>
                <a:lnTo>
                  <a:pt x="2743200" y="0"/>
                </a:lnTo>
                <a:lnTo>
                  <a:pt x="2743200" y="2686142"/>
                </a:lnTo>
                <a:lnTo>
                  <a:pt x="0" y="2686142"/>
                </a:lnTo>
                <a:lnTo>
                  <a:pt x="0" y="0"/>
                </a:lnTo>
                <a:close/>
              </a:path>
            </a:pathLst>
          </a:custGeom>
          <a:blipFill>
            <a:blip r:embed="rId2"/>
            <a:stretch>
              <a:fillRect l="0" t="0" r="0" b="0"/>
            </a:stretch>
          </a:blipFill>
        </p:spPr>
      </p:sp>
      <p:grpSp>
        <p:nvGrpSpPr>
          <p:cNvPr name="Group 3" id="3"/>
          <p:cNvGrpSpPr/>
          <p:nvPr/>
        </p:nvGrpSpPr>
        <p:grpSpPr>
          <a:xfrm rot="0">
            <a:off x="0" y="10167678"/>
            <a:ext cx="6089904" cy="137160"/>
            <a:chOff x="0" y="0"/>
            <a:chExt cx="8119872" cy="182880"/>
          </a:xfrm>
        </p:grpSpPr>
        <p:sp>
          <p:nvSpPr>
            <p:cNvPr name="Freeform 4" id="4"/>
            <p:cNvSpPr/>
            <p:nvPr/>
          </p:nvSpPr>
          <p:spPr>
            <a:xfrm flipH="false" flipV="false" rot="0">
              <a:off x="0" y="0"/>
              <a:ext cx="8119872" cy="182880"/>
            </a:xfrm>
            <a:custGeom>
              <a:avLst/>
              <a:gdLst/>
              <a:ahLst/>
              <a:cxnLst/>
              <a:rect r="r" b="b" t="t" l="l"/>
              <a:pathLst>
                <a:path h="182880" w="8119872">
                  <a:moveTo>
                    <a:pt x="0" y="0"/>
                  </a:moveTo>
                  <a:lnTo>
                    <a:pt x="8119872" y="0"/>
                  </a:lnTo>
                  <a:lnTo>
                    <a:pt x="8119872" y="182880"/>
                  </a:lnTo>
                  <a:lnTo>
                    <a:pt x="0" y="182880"/>
                  </a:lnTo>
                  <a:close/>
                </a:path>
              </a:pathLst>
            </a:custGeom>
            <a:solidFill>
              <a:srgbClr val="A4D7F4"/>
            </a:solidFill>
          </p:spPr>
        </p:sp>
      </p:grpSp>
      <p:grpSp>
        <p:nvGrpSpPr>
          <p:cNvPr name="Group 5" id="5"/>
          <p:cNvGrpSpPr/>
          <p:nvPr/>
        </p:nvGrpSpPr>
        <p:grpSpPr>
          <a:xfrm rot="0">
            <a:off x="6094476" y="10167678"/>
            <a:ext cx="6094476" cy="137160"/>
            <a:chOff x="0" y="0"/>
            <a:chExt cx="8125968" cy="182880"/>
          </a:xfrm>
        </p:grpSpPr>
        <p:sp>
          <p:nvSpPr>
            <p:cNvPr name="Freeform 6" id="6"/>
            <p:cNvSpPr/>
            <p:nvPr/>
          </p:nvSpPr>
          <p:spPr>
            <a:xfrm flipH="false" flipV="false" rot="0">
              <a:off x="0" y="0"/>
              <a:ext cx="8125968" cy="182880"/>
            </a:xfrm>
            <a:custGeom>
              <a:avLst/>
              <a:gdLst/>
              <a:ahLst/>
              <a:cxnLst/>
              <a:rect r="r" b="b" t="t" l="l"/>
              <a:pathLst>
                <a:path h="182880" w="8125968">
                  <a:moveTo>
                    <a:pt x="0" y="0"/>
                  </a:moveTo>
                  <a:lnTo>
                    <a:pt x="8125968" y="0"/>
                  </a:lnTo>
                  <a:lnTo>
                    <a:pt x="8125968" y="182880"/>
                  </a:lnTo>
                  <a:lnTo>
                    <a:pt x="0" y="182880"/>
                  </a:lnTo>
                  <a:close/>
                </a:path>
              </a:pathLst>
            </a:custGeom>
            <a:solidFill>
              <a:srgbClr val="87CEEA"/>
            </a:solidFill>
          </p:spPr>
        </p:sp>
      </p:grpSp>
      <p:grpSp>
        <p:nvGrpSpPr>
          <p:cNvPr name="Group 7" id="7"/>
          <p:cNvGrpSpPr/>
          <p:nvPr/>
        </p:nvGrpSpPr>
        <p:grpSpPr>
          <a:xfrm rot="0">
            <a:off x="12188952" y="10167678"/>
            <a:ext cx="6099048" cy="137160"/>
            <a:chOff x="0" y="0"/>
            <a:chExt cx="8132064" cy="182880"/>
          </a:xfrm>
        </p:grpSpPr>
        <p:sp>
          <p:nvSpPr>
            <p:cNvPr name="Freeform 8" id="8"/>
            <p:cNvSpPr/>
            <p:nvPr/>
          </p:nvSpPr>
          <p:spPr>
            <a:xfrm flipH="false" flipV="false" rot="0">
              <a:off x="0" y="0"/>
              <a:ext cx="8132064" cy="182880"/>
            </a:xfrm>
            <a:custGeom>
              <a:avLst/>
              <a:gdLst/>
              <a:ahLst/>
              <a:cxnLst/>
              <a:rect r="r" b="b" t="t" l="l"/>
              <a:pathLst>
                <a:path h="182880" w="8132064">
                  <a:moveTo>
                    <a:pt x="0" y="0"/>
                  </a:moveTo>
                  <a:lnTo>
                    <a:pt x="8132064" y="0"/>
                  </a:lnTo>
                  <a:lnTo>
                    <a:pt x="8132064" y="182880"/>
                  </a:lnTo>
                  <a:lnTo>
                    <a:pt x="0" y="182880"/>
                  </a:lnTo>
                  <a:close/>
                </a:path>
              </a:pathLst>
            </a:custGeom>
            <a:solidFill>
              <a:srgbClr val="3190C6"/>
            </a:solidFill>
          </p:spPr>
        </p:sp>
      </p:grpSp>
      <p:grpSp>
        <p:nvGrpSpPr>
          <p:cNvPr name="Group 9" id="9"/>
          <p:cNvGrpSpPr/>
          <p:nvPr/>
        </p:nvGrpSpPr>
        <p:grpSpPr>
          <a:xfrm rot="0">
            <a:off x="1" y="0"/>
            <a:ext cx="18287998" cy="822960"/>
            <a:chOff x="0" y="0"/>
            <a:chExt cx="24383998" cy="1097280"/>
          </a:xfrm>
        </p:grpSpPr>
        <p:sp>
          <p:nvSpPr>
            <p:cNvPr name="Freeform 10" id="10"/>
            <p:cNvSpPr/>
            <p:nvPr/>
          </p:nvSpPr>
          <p:spPr>
            <a:xfrm flipH="false" flipV="false" rot="0">
              <a:off x="0" y="0"/>
              <a:ext cx="24384000" cy="1097280"/>
            </a:xfrm>
            <a:custGeom>
              <a:avLst/>
              <a:gdLst/>
              <a:ahLst/>
              <a:cxnLst/>
              <a:rect r="r" b="b" t="t" l="l"/>
              <a:pathLst>
                <a:path h="1097280" w="24384000">
                  <a:moveTo>
                    <a:pt x="0" y="0"/>
                  </a:moveTo>
                  <a:lnTo>
                    <a:pt x="24384000" y="0"/>
                  </a:lnTo>
                  <a:lnTo>
                    <a:pt x="24384000" y="1097280"/>
                  </a:lnTo>
                  <a:lnTo>
                    <a:pt x="0" y="1097280"/>
                  </a:lnTo>
                  <a:close/>
                </a:path>
              </a:pathLst>
            </a:custGeom>
            <a:solidFill>
              <a:srgbClr val="5DB6DD"/>
            </a:solidFill>
          </p:spPr>
        </p:sp>
      </p:grpSp>
      <p:sp>
        <p:nvSpPr>
          <p:cNvPr name="TextBox 11" id="11"/>
          <p:cNvSpPr txBox="true"/>
          <p:nvPr/>
        </p:nvSpPr>
        <p:spPr>
          <a:xfrm rot="0">
            <a:off x="5730975" y="154305"/>
            <a:ext cx="6826050" cy="485775"/>
          </a:xfrm>
          <a:prstGeom prst="rect">
            <a:avLst/>
          </a:prstGeom>
        </p:spPr>
        <p:txBody>
          <a:bodyPr anchor="t" rtlCol="false" tIns="0" lIns="0" bIns="0" rIns="0">
            <a:spAutoFit/>
          </a:bodyPr>
          <a:lstStyle/>
          <a:p>
            <a:pPr algn="ctr">
              <a:lnSpc>
                <a:spcPts val="3960"/>
              </a:lnSpc>
            </a:pPr>
            <a:r>
              <a:rPr lang="en-US" sz="3300">
                <a:solidFill>
                  <a:srgbClr val="FFFFFF"/>
                </a:solidFill>
                <a:latin typeface="Arimo"/>
                <a:ea typeface="Arimo"/>
                <a:cs typeface="Arimo"/>
                <a:sym typeface="Arimo"/>
              </a:rPr>
              <a:t>GIẢM CHIỀU DỮ LIỆU</a:t>
            </a:r>
          </a:p>
        </p:txBody>
      </p:sp>
      <p:sp>
        <p:nvSpPr>
          <p:cNvPr name="TextBox 12" id="12"/>
          <p:cNvSpPr txBox="true"/>
          <p:nvPr/>
        </p:nvSpPr>
        <p:spPr>
          <a:xfrm rot="0">
            <a:off x="91440" y="1113723"/>
            <a:ext cx="18105120" cy="527775"/>
          </a:xfrm>
          <a:prstGeom prst="rect">
            <a:avLst/>
          </a:prstGeom>
        </p:spPr>
        <p:txBody>
          <a:bodyPr anchor="t" rtlCol="false" tIns="0" lIns="0" bIns="0" rIns="0">
            <a:spAutoFit/>
          </a:bodyPr>
          <a:lstStyle/>
          <a:p>
            <a:pPr algn="ctr">
              <a:lnSpc>
                <a:spcPts val="3600"/>
              </a:lnSpc>
            </a:pPr>
            <a:r>
              <a:rPr lang="en-US" sz="3000">
                <a:solidFill>
                  <a:srgbClr val="C00000"/>
                </a:solidFill>
                <a:latin typeface="Arimo"/>
                <a:ea typeface="Arimo"/>
                <a:cs typeface="Arimo"/>
                <a:sym typeface="Arimo"/>
              </a:rPr>
              <a:t>KIỂM ĐỊNH 2: </a:t>
            </a:r>
            <a:r>
              <a:rPr lang="en-US" sz="3000">
                <a:solidFill>
                  <a:srgbClr val="000000"/>
                </a:solidFill>
                <a:latin typeface="Arimo"/>
                <a:ea typeface="Arimo"/>
                <a:cs typeface="Arimo"/>
                <a:sym typeface="Arimo"/>
              </a:rPr>
              <a:t>CHỈ SỐ SỨC KHỎE (BMI) KHÔNG ẢNH HƯỞNG ĐẾN VIỆC LÀM MỚI BHYT, VỚI ĐỘ TIN CẬY 95%</a:t>
            </a:r>
          </a:p>
        </p:txBody>
      </p:sp>
      <p:sp>
        <p:nvSpPr>
          <p:cNvPr name="Freeform 13" id="13"/>
          <p:cNvSpPr/>
          <p:nvPr/>
        </p:nvSpPr>
        <p:spPr>
          <a:xfrm flipH="false" flipV="false" rot="0">
            <a:off x="1443872" y="2913279"/>
            <a:ext cx="7598093" cy="597217"/>
          </a:xfrm>
          <a:custGeom>
            <a:avLst/>
            <a:gdLst/>
            <a:ahLst/>
            <a:cxnLst/>
            <a:rect r="r" b="b" t="t" l="l"/>
            <a:pathLst>
              <a:path h="597217" w="7598093">
                <a:moveTo>
                  <a:pt x="0" y="0"/>
                </a:moveTo>
                <a:lnTo>
                  <a:pt x="7598092" y="0"/>
                </a:lnTo>
                <a:lnTo>
                  <a:pt x="7598092" y="597217"/>
                </a:lnTo>
                <a:lnTo>
                  <a:pt x="0" y="597217"/>
                </a:lnTo>
                <a:lnTo>
                  <a:pt x="0" y="0"/>
                </a:lnTo>
                <a:close/>
              </a:path>
            </a:pathLst>
          </a:custGeom>
          <a:blipFill>
            <a:blip r:embed="rId3"/>
            <a:stretch>
              <a:fillRect l="0" t="-32" r="0" b="-32"/>
            </a:stretch>
          </a:blipFill>
        </p:spPr>
      </p:sp>
      <p:sp>
        <p:nvSpPr>
          <p:cNvPr name="Freeform 14" id="14"/>
          <p:cNvSpPr/>
          <p:nvPr/>
        </p:nvSpPr>
        <p:spPr>
          <a:xfrm flipH="false" flipV="false" rot="0">
            <a:off x="1443872" y="3506328"/>
            <a:ext cx="7598093" cy="938212"/>
          </a:xfrm>
          <a:custGeom>
            <a:avLst/>
            <a:gdLst/>
            <a:ahLst/>
            <a:cxnLst/>
            <a:rect r="r" b="b" t="t" l="l"/>
            <a:pathLst>
              <a:path h="938212" w="7598093">
                <a:moveTo>
                  <a:pt x="0" y="0"/>
                </a:moveTo>
                <a:lnTo>
                  <a:pt x="7598092" y="0"/>
                </a:lnTo>
                <a:lnTo>
                  <a:pt x="7598092" y="938212"/>
                </a:lnTo>
                <a:lnTo>
                  <a:pt x="0" y="938212"/>
                </a:lnTo>
                <a:lnTo>
                  <a:pt x="0" y="0"/>
                </a:lnTo>
                <a:close/>
              </a:path>
            </a:pathLst>
          </a:custGeom>
          <a:blipFill>
            <a:blip r:embed="rId4"/>
            <a:stretch>
              <a:fillRect l="0" t="-33" r="0" b="-33"/>
            </a:stretch>
          </a:blipFill>
        </p:spPr>
      </p:sp>
      <p:sp>
        <p:nvSpPr>
          <p:cNvPr name="Freeform 15" id="15"/>
          <p:cNvSpPr/>
          <p:nvPr/>
        </p:nvSpPr>
        <p:spPr>
          <a:xfrm flipH="false" flipV="false" rot="0">
            <a:off x="9245464" y="3115854"/>
            <a:ext cx="7598664" cy="604709"/>
          </a:xfrm>
          <a:custGeom>
            <a:avLst/>
            <a:gdLst/>
            <a:ahLst/>
            <a:cxnLst/>
            <a:rect r="r" b="b" t="t" l="l"/>
            <a:pathLst>
              <a:path h="604709" w="7598664">
                <a:moveTo>
                  <a:pt x="0" y="0"/>
                </a:moveTo>
                <a:lnTo>
                  <a:pt x="7598664" y="0"/>
                </a:lnTo>
                <a:lnTo>
                  <a:pt x="7598664" y="604709"/>
                </a:lnTo>
                <a:lnTo>
                  <a:pt x="0" y="604709"/>
                </a:lnTo>
                <a:lnTo>
                  <a:pt x="0" y="0"/>
                </a:lnTo>
                <a:close/>
              </a:path>
            </a:pathLst>
          </a:custGeom>
          <a:blipFill>
            <a:blip r:embed="rId5"/>
            <a:stretch>
              <a:fillRect l="0" t="0" r="-116337" b="-127"/>
            </a:stretch>
          </a:blipFill>
        </p:spPr>
      </p:sp>
      <p:sp>
        <p:nvSpPr>
          <p:cNvPr name="Freeform 16" id="16"/>
          <p:cNvSpPr/>
          <p:nvPr/>
        </p:nvSpPr>
        <p:spPr>
          <a:xfrm flipH="false" flipV="false" rot="0">
            <a:off x="9245464" y="3720563"/>
            <a:ext cx="7598664" cy="521401"/>
          </a:xfrm>
          <a:custGeom>
            <a:avLst/>
            <a:gdLst/>
            <a:ahLst/>
            <a:cxnLst/>
            <a:rect r="r" b="b" t="t" l="l"/>
            <a:pathLst>
              <a:path h="521401" w="7598664">
                <a:moveTo>
                  <a:pt x="0" y="0"/>
                </a:moveTo>
                <a:lnTo>
                  <a:pt x="7598664" y="0"/>
                </a:lnTo>
                <a:lnTo>
                  <a:pt x="7598664" y="521401"/>
                </a:lnTo>
                <a:lnTo>
                  <a:pt x="0" y="521401"/>
                </a:lnTo>
                <a:lnTo>
                  <a:pt x="0" y="0"/>
                </a:lnTo>
                <a:close/>
              </a:path>
            </a:pathLst>
          </a:custGeom>
          <a:blipFill>
            <a:blip r:embed="rId5"/>
            <a:stretch>
              <a:fillRect l="-86706" t="0" r="0" b="-220"/>
            </a:stretch>
          </a:blipFill>
        </p:spPr>
      </p:sp>
      <p:sp>
        <p:nvSpPr>
          <p:cNvPr name="Freeform 17" id="17" descr="A graph with blue and green lines  Description automatically generated"/>
          <p:cNvSpPr/>
          <p:nvPr/>
        </p:nvSpPr>
        <p:spPr>
          <a:xfrm flipH="false" flipV="false" rot="0">
            <a:off x="3309344" y="4772340"/>
            <a:ext cx="6645717" cy="5168181"/>
          </a:xfrm>
          <a:custGeom>
            <a:avLst/>
            <a:gdLst/>
            <a:ahLst/>
            <a:cxnLst/>
            <a:rect r="r" b="b" t="t" l="l"/>
            <a:pathLst>
              <a:path h="5168181" w="6645717">
                <a:moveTo>
                  <a:pt x="0" y="0"/>
                </a:moveTo>
                <a:lnTo>
                  <a:pt x="6645716" y="0"/>
                </a:lnTo>
                <a:lnTo>
                  <a:pt x="6645716" y="5168181"/>
                </a:lnTo>
                <a:lnTo>
                  <a:pt x="0" y="5168181"/>
                </a:lnTo>
                <a:lnTo>
                  <a:pt x="0" y="0"/>
                </a:lnTo>
                <a:close/>
              </a:path>
            </a:pathLst>
          </a:custGeom>
          <a:blipFill>
            <a:blip r:embed="rId6"/>
            <a:stretch>
              <a:fillRect l="0" t="-8099" r="-6" b="0"/>
            </a:stretch>
          </a:blipFill>
        </p:spPr>
      </p:sp>
      <p:grpSp>
        <p:nvGrpSpPr>
          <p:cNvPr name="Group 18" id="18"/>
          <p:cNvGrpSpPr/>
          <p:nvPr/>
        </p:nvGrpSpPr>
        <p:grpSpPr>
          <a:xfrm rot="0">
            <a:off x="10115439" y="4762815"/>
            <a:ext cx="7762513" cy="4292154"/>
            <a:chOff x="0" y="0"/>
            <a:chExt cx="10350018" cy="5722872"/>
          </a:xfrm>
        </p:grpSpPr>
        <p:sp>
          <p:nvSpPr>
            <p:cNvPr name="Freeform 19" id="19"/>
            <p:cNvSpPr/>
            <p:nvPr/>
          </p:nvSpPr>
          <p:spPr>
            <a:xfrm flipH="false" flipV="false" rot="0">
              <a:off x="0" y="0"/>
              <a:ext cx="10349992" cy="5722874"/>
            </a:xfrm>
            <a:custGeom>
              <a:avLst/>
              <a:gdLst/>
              <a:ahLst/>
              <a:cxnLst/>
              <a:rect r="r" b="b" t="t" l="l"/>
              <a:pathLst>
                <a:path h="5722874" w="10349992">
                  <a:moveTo>
                    <a:pt x="12700" y="0"/>
                  </a:moveTo>
                  <a:lnTo>
                    <a:pt x="10337292" y="0"/>
                  </a:lnTo>
                  <a:cubicBezTo>
                    <a:pt x="10344277" y="0"/>
                    <a:pt x="10349992" y="5715"/>
                    <a:pt x="10349992" y="12700"/>
                  </a:cubicBezTo>
                  <a:lnTo>
                    <a:pt x="10349992" y="5710174"/>
                  </a:lnTo>
                  <a:cubicBezTo>
                    <a:pt x="10349992" y="5717159"/>
                    <a:pt x="10344277" y="5722874"/>
                    <a:pt x="10337292" y="5722874"/>
                  </a:cubicBezTo>
                  <a:lnTo>
                    <a:pt x="12700" y="5722874"/>
                  </a:lnTo>
                  <a:cubicBezTo>
                    <a:pt x="5715" y="5722874"/>
                    <a:pt x="0" y="5717159"/>
                    <a:pt x="0" y="5710174"/>
                  </a:cubicBezTo>
                  <a:lnTo>
                    <a:pt x="0" y="12700"/>
                  </a:lnTo>
                  <a:cubicBezTo>
                    <a:pt x="0" y="5715"/>
                    <a:pt x="5715" y="0"/>
                    <a:pt x="12700" y="0"/>
                  </a:cubicBezTo>
                  <a:moveTo>
                    <a:pt x="12700" y="25400"/>
                  </a:moveTo>
                  <a:lnTo>
                    <a:pt x="12700" y="12700"/>
                  </a:lnTo>
                  <a:lnTo>
                    <a:pt x="25400" y="12700"/>
                  </a:lnTo>
                  <a:lnTo>
                    <a:pt x="25400" y="5710174"/>
                  </a:lnTo>
                  <a:lnTo>
                    <a:pt x="12700" y="5710174"/>
                  </a:lnTo>
                  <a:lnTo>
                    <a:pt x="12700" y="5697474"/>
                  </a:lnTo>
                  <a:lnTo>
                    <a:pt x="10337292" y="5697474"/>
                  </a:lnTo>
                  <a:lnTo>
                    <a:pt x="10337292" y="5710174"/>
                  </a:lnTo>
                  <a:lnTo>
                    <a:pt x="10324592" y="5710174"/>
                  </a:lnTo>
                  <a:lnTo>
                    <a:pt x="10324592" y="12700"/>
                  </a:lnTo>
                  <a:lnTo>
                    <a:pt x="10337292" y="12700"/>
                  </a:lnTo>
                  <a:lnTo>
                    <a:pt x="10337292" y="25400"/>
                  </a:lnTo>
                  <a:lnTo>
                    <a:pt x="12700" y="25400"/>
                  </a:lnTo>
                  <a:close/>
                </a:path>
              </a:pathLst>
            </a:custGeom>
            <a:solidFill>
              <a:srgbClr val="FFFFFF"/>
            </a:solidFill>
          </p:spPr>
        </p:sp>
      </p:grpSp>
      <p:sp>
        <p:nvSpPr>
          <p:cNvPr name="TextBox 20" id="20"/>
          <p:cNvSpPr txBox="true"/>
          <p:nvPr/>
        </p:nvSpPr>
        <p:spPr>
          <a:xfrm rot="0">
            <a:off x="10392435" y="5121138"/>
            <a:ext cx="7208520" cy="2272575"/>
          </a:xfrm>
          <a:prstGeom prst="rect">
            <a:avLst/>
          </a:prstGeom>
        </p:spPr>
        <p:txBody>
          <a:bodyPr anchor="t" rtlCol="false" tIns="0" lIns="0" bIns="0" rIns="0">
            <a:spAutoFit/>
          </a:bodyPr>
          <a:lstStyle/>
          <a:p>
            <a:pPr algn="just">
              <a:lnSpc>
                <a:spcPts val="2879"/>
              </a:lnSpc>
            </a:pPr>
            <a:r>
              <a:rPr lang="en-US" sz="2400">
                <a:solidFill>
                  <a:srgbClr val="000000"/>
                </a:solidFill>
                <a:latin typeface="Arimo"/>
                <a:ea typeface="Arimo"/>
                <a:cs typeface="Arimo"/>
                <a:sym typeface="Arimo"/>
              </a:rPr>
              <a:t>Thông qua biểu đồ phân phối của hai biến, nhóm thấy được rằng nhóm người có chỉ số BMI không chuẩn có xu hướng làm mới BHYT khá đều ở từng mức độ, trong khi đó nhóm người có chỉ số BMI chuẩn lại hầu hết chỉ tập trung làm mới bảo hiểm từ 1 đến 10 lần, sau đó họ không còn có xu hướng làm mới bảo hiểm thêm nữa.</a:t>
            </a:r>
          </a:p>
        </p:txBody>
      </p:sp>
      <p:sp>
        <p:nvSpPr>
          <p:cNvPr name="TextBox 21" id="21"/>
          <p:cNvSpPr txBox="true"/>
          <p:nvPr/>
        </p:nvSpPr>
        <p:spPr>
          <a:xfrm rot="0">
            <a:off x="10527468" y="7984206"/>
            <a:ext cx="6938454" cy="702915"/>
          </a:xfrm>
          <a:prstGeom prst="rect">
            <a:avLst/>
          </a:prstGeom>
        </p:spPr>
        <p:txBody>
          <a:bodyPr anchor="t" rtlCol="false" tIns="0" lIns="0" bIns="0" rIns="0">
            <a:spAutoFit/>
          </a:bodyPr>
          <a:lstStyle/>
          <a:p>
            <a:pPr algn="just" marL="380048" indent="-190024" lvl="1">
              <a:lnSpc>
                <a:spcPts val="2520"/>
              </a:lnSpc>
              <a:buFont typeface="Arial"/>
              <a:buChar char="•"/>
            </a:pPr>
            <a:r>
              <a:rPr lang="en-US" sz="2100">
                <a:solidFill>
                  <a:srgbClr val="000000"/>
                </a:solidFill>
                <a:latin typeface="Arimo"/>
                <a:ea typeface="Arimo"/>
                <a:cs typeface="Arimo"/>
                <a:sym typeface="Arimo"/>
              </a:rPr>
              <a:t>từ kIểm ĐỊnh và bIểu đồ trực quan, nhóm VẪN </a:t>
            </a:r>
            <a:r>
              <a:rPr lang="en-US" sz="2100">
                <a:solidFill>
                  <a:srgbClr val="C00000"/>
                </a:solidFill>
                <a:latin typeface="Arimo"/>
                <a:ea typeface="Arimo"/>
                <a:cs typeface="Arimo"/>
                <a:sym typeface="Arimo"/>
              </a:rPr>
              <a:t>CHƯA CÓ cơ sở để loạI bỏ bIến BMI</a:t>
            </a:r>
            <a:r>
              <a:rPr lang="en-US" sz="2100">
                <a:solidFill>
                  <a:srgbClr val="000000"/>
                </a:solidFill>
                <a:latin typeface="Arimo"/>
                <a:ea typeface="Arimo"/>
                <a:cs typeface="Arimo"/>
                <a:sym typeface="Arimo"/>
              </a:rPr>
              <a:t> ra bộ dữ lIệu.</a:t>
            </a:r>
          </a:p>
        </p:txBody>
      </p:sp>
      <p:sp>
        <p:nvSpPr>
          <p:cNvPr name="Freeform 22" id="22"/>
          <p:cNvSpPr/>
          <p:nvPr/>
        </p:nvSpPr>
        <p:spPr>
          <a:xfrm flipH="false" flipV="false" rot="0">
            <a:off x="396240" y="4671698"/>
            <a:ext cx="2743200" cy="2656115"/>
          </a:xfrm>
          <a:custGeom>
            <a:avLst/>
            <a:gdLst/>
            <a:ahLst/>
            <a:cxnLst/>
            <a:rect r="r" b="b" t="t" l="l"/>
            <a:pathLst>
              <a:path h="2656115" w="2743200">
                <a:moveTo>
                  <a:pt x="0" y="0"/>
                </a:moveTo>
                <a:lnTo>
                  <a:pt x="2743200" y="0"/>
                </a:lnTo>
                <a:lnTo>
                  <a:pt x="2743200" y="2656114"/>
                </a:lnTo>
                <a:lnTo>
                  <a:pt x="0" y="2656114"/>
                </a:lnTo>
                <a:lnTo>
                  <a:pt x="0" y="0"/>
                </a:lnTo>
                <a:close/>
              </a:path>
            </a:pathLst>
          </a:custGeom>
          <a:blipFill>
            <a:blip r:embed="rId7"/>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DAGa5MoiNV8</dc:identifier>
  <dcterms:modified xsi:type="dcterms:W3CDTF">2011-08-01T06:04:30Z</dcterms:modified>
  <cp:revision>1</cp:revision>
  <dc:title>SLIDE THUYẾT TRÌNH.pptx</dc:title>
</cp:coreProperties>
</file>