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29/07/2022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29/07/2022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29/07/2022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29/07/2022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29/07/2022</a:t>
            </a:fld>
            <a:endParaRPr lang="fr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29/07/2022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29/07/2022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29/07/2022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29/07/2022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29/07/2022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29/07/2022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29/07/2022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3571876"/>
            <a:ext cx="8077200" cy="1673352"/>
          </a:xfrm>
        </p:spPr>
        <p:txBody>
          <a:bodyPr>
            <a:normAutofit fontScale="90000"/>
          </a:bodyPr>
          <a:lstStyle/>
          <a:p>
            <a:pPr algn="r"/>
            <a:r>
              <a:rPr lang="fr-FR" sz="4400" dirty="0" err="1" smtClean="0"/>
              <a:t>Relational</a:t>
            </a:r>
            <a:r>
              <a:rPr lang="fr-FR" sz="4400" dirty="0" smtClean="0"/>
              <a:t> </a:t>
            </a:r>
            <a:r>
              <a:rPr lang="fr-FR" sz="4400" dirty="0" err="1" smtClean="0"/>
              <a:t>Databases</a:t>
            </a:r>
            <a:r>
              <a:rPr lang="fr-FR" sz="4400" dirty="0" smtClean="0"/>
              <a:t> (RDBMS)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000" i="1" dirty="0" smtClean="0"/>
              <a:t>by </a:t>
            </a:r>
            <a:r>
              <a:rPr lang="fr-FR" sz="2000" i="1" dirty="0" smtClean="0"/>
              <a:t>MARWA KILANI</a:t>
            </a:r>
            <a:endParaRPr lang="fr-FR" sz="2000" i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85786" y="5357826"/>
            <a:ext cx="7791448" cy="121386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endParaRPr lang="fr-FR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ompanew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790" y="1752600"/>
            <a:ext cx="7076820" cy="43735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smtClean="0"/>
              <a:t>Conclusion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The choice between the three most popular databases ultimately boils down to the comparison of the functionality, use cases, and ecosystems. Companies that prioritize flexibility, cost-efficiency, and innovation usually choose open-source solutions. They can be integrated with multiple free add-ons, have active user communities, and are continuously updated.</a:t>
            </a:r>
            <a:endParaRPr lang="fr-FR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smtClean="0"/>
              <a:t>MySQL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MYSQL</a:t>
            </a:r>
            <a:r>
              <a:rPr lang="en-US" sz="2000" dirty="0"/>
              <a:t> is an open source SQL relational database management system developed and supported by Oracle</a:t>
            </a:r>
            <a:r>
              <a:rPr lang="en-US" sz="2000" dirty="0" smtClean="0"/>
              <a:t>.</a:t>
            </a:r>
          </a:p>
          <a:p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sz="2000" dirty="0" smtClean="0"/>
              <a:t>MySQL </a:t>
            </a:r>
            <a:r>
              <a:rPr lang="en-US" sz="2000" dirty="0"/>
              <a:t>was originally released in 1995. Since then it has gone through a few changes in ownership and management, before ending up at Oracle Corporation in 2010. While Oracle is in charge now, MySQL is still </a:t>
            </a:r>
            <a:r>
              <a:rPr lang="en-US" sz="2000" b="1" dirty="0"/>
              <a:t>open source software</a:t>
            </a:r>
            <a:r>
              <a:rPr lang="en-US" sz="2000" dirty="0"/>
              <a:t> . , which means you can use and modify it freely.</a:t>
            </a:r>
            <a:endParaRPr lang="fr-FR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 smtClean="0"/>
              <a:t>PostgreSQL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/>
              <a:t>PostgreSQL</a:t>
            </a:r>
            <a:r>
              <a:rPr lang="en-US" sz="2000" dirty="0"/>
              <a:t> is a powerful, open source object-relational database system with over 30 years of active development that has earned it a strong reputation for reliability, feature robustness, and performance</a:t>
            </a:r>
            <a:r>
              <a:rPr lang="en-US" sz="2000" dirty="0" smtClean="0"/>
              <a:t>.</a:t>
            </a:r>
          </a:p>
          <a:p>
            <a:r>
              <a:rPr lang="en-US" sz="2000" dirty="0" err="1"/>
              <a:t>PostgreSQL</a:t>
            </a:r>
            <a:r>
              <a:rPr lang="en-US" sz="2000" dirty="0"/>
              <a:t> has earned a strong reputation for its proven architecture, reliability, data integrity, robust feature set, extensibility, and the dedication of the open source community behind the software to consistently deliver </a:t>
            </a:r>
            <a:r>
              <a:rPr lang="en-US" sz="2000" dirty="0" err="1"/>
              <a:t>performant</a:t>
            </a:r>
            <a:r>
              <a:rPr lang="en-US" sz="2000" dirty="0"/>
              <a:t> and innovative solutions. 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 smtClean="0"/>
              <a:t>Microsoft SQL server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Microsoft SQL Server is a RDBMS (relational database management system) created by Microsoft. It is used as a central location to save and obtain data needed for applications. It uses SQL (structured query language) for queries that store or retrieve data</a:t>
            </a:r>
          </a:p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Microsoft SQL Server also allows user-defined composite types (UDTs) to be defined and used. It also makes server statistics available as virtual tables and views (called Dynamic Management Views or DMVs). In addition to tables, a database can also contain other objects including views, stored procedures, indexes and constraints, along with a transaction log.</a:t>
            </a:r>
            <a:endParaRPr lang="fr-FR" sz="2000" b="1" dirty="0">
              <a:latin typeface="Adobe Fangsong Std R" pitchFamily="18" charset="-128"/>
              <a:ea typeface="Adobe Fangsong Std R" pitchFamily="18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 err="1" smtClean="0"/>
              <a:t>Differences</a:t>
            </a:r>
            <a:r>
              <a:rPr lang="fr-FR" sz="4400" dirty="0" smtClean="0"/>
              <a:t> </a:t>
            </a:r>
            <a:r>
              <a:rPr lang="fr-FR" sz="4400" dirty="0" err="1" smtClean="0"/>
              <a:t>between</a:t>
            </a:r>
            <a:r>
              <a:rPr lang="fr-FR" sz="4400" dirty="0" smtClean="0"/>
              <a:t> RDBMS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What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are the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differences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between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MySQL vs </a:t>
            </a:r>
            <a:r>
              <a:rPr lang="fr-FR" sz="2000" b="1" dirty="0" err="1" smtClean="0">
                <a:latin typeface="Adobe Fangsong Std R" pitchFamily="18" charset="-128"/>
                <a:ea typeface="Adobe Fangsong Std R" pitchFamily="18" charset="-128"/>
              </a:rPr>
              <a:t>PostgreSQL</a:t>
            </a:r>
            <a:r>
              <a:rPr lang="fr-FR" sz="2000" b="1" dirty="0" smtClean="0">
                <a:latin typeface="Adobe Fangsong Std R" pitchFamily="18" charset="-128"/>
                <a:ea typeface="Adobe Fangsong Std R" pitchFamily="18" charset="-128"/>
              </a:rPr>
              <a:t> vs MS SQL server</a:t>
            </a:r>
          </a:p>
          <a:p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The choice between SQL and non-SQL databases usually boils down to differences in the structure. However, when we are looking into several SQL solutions, the criteria are a lot more distorted. Now will consider the aspects more precisely and analyze the underlying functionality. We’ll be taking a look at the three most popular relational databases: </a:t>
            </a:r>
            <a:r>
              <a:rPr lang="en-US" sz="2000" b="1" dirty="0" err="1" smtClean="0">
                <a:latin typeface="Adobe Fangsong Std R" pitchFamily="18" charset="-128"/>
                <a:ea typeface="Adobe Fangsong Std R" pitchFamily="18" charset="-128"/>
              </a:rPr>
              <a:t>MySQL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sz="2000" b="1" dirty="0" err="1" smtClean="0">
                <a:latin typeface="Adobe Fangsong Std R" pitchFamily="18" charset="-128"/>
                <a:ea typeface="Adobe Fangsong Std R" pitchFamily="18" charset="-128"/>
              </a:rPr>
              <a:t>vs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sz="2000" b="1" dirty="0" err="1" smtClean="0">
                <a:latin typeface="Adobe Fangsong Std R" pitchFamily="18" charset="-128"/>
                <a:ea typeface="Adobe Fangsong Std R" pitchFamily="18" charset="-128"/>
              </a:rPr>
              <a:t>Postgresql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en-US" sz="2000" b="1" dirty="0" err="1" smtClean="0">
                <a:latin typeface="Adobe Fangsong Std R" pitchFamily="18" charset="-128"/>
                <a:ea typeface="Adobe Fangsong Std R" pitchFamily="18" charset="-128"/>
              </a:rPr>
              <a:t>vs</a:t>
            </a:r>
            <a:r>
              <a:rPr lang="en-US" sz="2000" b="1" dirty="0" smtClean="0">
                <a:latin typeface="Adobe Fangsong Std R" pitchFamily="18" charset="-128"/>
                <a:ea typeface="Adobe Fangsong Std R" pitchFamily="18" charset="-128"/>
              </a:rPr>
              <a:t> SQL server.</a:t>
            </a:r>
            <a:endParaRPr lang="fr-FR" sz="2000" b="1" dirty="0" smtClean="0">
              <a:latin typeface="Adobe Fangsong Std R" pitchFamily="18" charset="-128"/>
              <a:ea typeface="Adobe Fangsong Std R" pitchFamily="18" charset="-128"/>
            </a:endParaRPr>
          </a:p>
          <a:p>
            <a:endParaRPr lang="fr-FR" sz="2400" dirty="0"/>
          </a:p>
        </p:txBody>
      </p:sp>
      <p:pic>
        <p:nvPicPr>
          <p:cNvPr id="4" name="Image 3" descr="mysq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767" y="5538857"/>
            <a:ext cx="1000132" cy="793403"/>
          </a:xfrm>
          <a:prstGeom prst="rect">
            <a:avLst/>
          </a:prstGeom>
        </p:spPr>
      </p:pic>
      <p:pic>
        <p:nvPicPr>
          <p:cNvPr id="6" name="Image 5" descr="Postgresq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124" y="5425337"/>
            <a:ext cx="1000702" cy="913975"/>
          </a:xfrm>
          <a:prstGeom prst="rect">
            <a:avLst/>
          </a:prstGeom>
        </p:spPr>
      </p:pic>
      <p:pic>
        <p:nvPicPr>
          <p:cNvPr id="7" name="Image 6" descr="sql serv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826" y="5538857"/>
            <a:ext cx="999770" cy="8098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642239"/>
              </p:ext>
            </p:extLst>
          </p:nvPr>
        </p:nvGraphicFramePr>
        <p:xfrm>
          <a:off x="357158" y="1643050"/>
          <a:ext cx="8329644" cy="4937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411"/>
                <a:gridCol w="2082411"/>
                <a:gridCol w="2082411"/>
                <a:gridCol w="2082411"/>
              </a:tblGrid>
              <a:tr h="497327">
                <a:tc>
                  <a:txBody>
                    <a:bodyPr/>
                    <a:lstStyle/>
                    <a:p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MySQL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PostgreSQL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MS SQL server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</a:tr>
              <a:tr h="193156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Price 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developed by Oracle and has additional paid tools; the core functionality can be accessed for free.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600" b="1" i="0" kern="1200" dirty="0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open-source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 the database has a free edition for developers and small businesses but only supports 1 processor and 1GB of memory.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Language</a:t>
                      </a:r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 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C++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C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C++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</a:tr>
              <a:tr h="1937503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Defragmentation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offers several approaches to defragmentation – during backup, index creation, and with an OPTIMIZE Table command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allows scanning the entire tables of a data layer to find empty rows and delete the unnecessary elements.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 offers an efficient garbage collector that doesn’t create more than 15-20% of overhead.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357158" y="1643050"/>
          <a:ext cx="8229600" cy="435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511168">
                <a:tc>
                  <a:txBody>
                    <a:bodyPr/>
                    <a:lstStyle/>
                    <a:p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MySQL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PostgreSQL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MS SQL server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</a:tr>
              <a:tr h="152771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Data </a:t>
                      </a:r>
                      <a:r>
                        <a:rPr lang="fr-FR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queries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kern="1200" dirty="0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offers a scalable buffer pool – developers can set up the size of the cache according to the workload.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isolates processes even further than </a:t>
                      </a:r>
                      <a:r>
                        <a:rPr kumimoji="0" lang="en-US" sz="1600" b="1" i="0" kern="1200" dirty="0" err="1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MySQL</a:t>
                      </a:r>
                      <a:r>
                        <a:rPr kumimoji="0" lang="en-US" sz="1600" b="1" i="0" kern="1200" dirty="0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 by treating them as a separate OS process.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also uses a buffer pool, and just like in </a:t>
                      </a:r>
                      <a:r>
                        <a:rPr lang="en-US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MySQL</a:t>
                      </a:r>
                      <a:r>
                        <a:rPr lang="en-US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, it can be limited or increased according to processing needs.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</a:tr>
              <a:tr h="152771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Temporary</a:t>
                      </a:r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 Tables</a:t>
                      </a:r>
                    </a:p>
                    <a:p>
                      <a:pPr algn="ctr"/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offers limited functionality for temporary tables. Developers cannot set variables or create global templates.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offers a lot more functionality when it comes to temporary content. You divide temporary tables into local and global and configure them with flexible variables.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kern="1200" dirty="0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offers rich functionality for temporary table management. You can create local and global temporary tables, as well as oversee and create variables.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500034" y="1714488"/>
          <a:ext cx="8229600" cy="4500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511167">
                <a:tc>
                  <a:txBody>
                    <a:bodyPr/>
                    <a:lstStyle/>
                    <a:p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MySQL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PostgreSQL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MS SQL server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</a:tr>
              <a:tr h="2703543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Indexes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organized indexes in tables and clusters. Developers can automatically locate and update indexes in their databases. 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supports index-based table organization, but the early versions don’t include automated index updates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offers rich automated functionality for index management. They can organize in clusters and maintain the correct row order without manual involvement.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</a:tr>
              <a:tr h="128588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JSON Support</a:t>
                      </a:r>
                    </a:p>
                    <a:p>
                      <a:pPr algn="ctr"/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supports JSON files but doesn’t allow indexing them.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 supports JSON files, as well as their indexing and partial updates.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provides full support of JSON documents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7620000" cy="3368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511167">
                <a:tc>
                  <a:txBody>
                    <a:bodyPr/>
                    <a:lstStyle/>
                    <a:p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MySQL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PostgreSQL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MS SQL server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84667" marR="84667"/>
                </a:tc>
              </a:tr>
              <a:tr h="1928826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Partitioning</a:t>
                      </a:r>
                      <a:endParaRPr lang="fr-FR" sz="1600" b="1" dirty="0" smtClean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  <a:p>
                      <a:pPr algn="ctr"/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allows partitioning databases with hashing functions in order to distribute data among several nodes.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allows making LIST and RANGE partitions where the index of a partition is created manually.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kern="1200" dirty="0" smtClean="0">
                          <a:solidFill>
                            <a:schemeClr val="dk1"/>
                          </a:solidFill>
                          <a:latin typeface="Adobe Fangsong Std R" pitchFamily="18" charset="-128"/>
                          <a:ea typeface="Adobe Fangsong Std R" pitchFamily="18" charset="-128"/>
                          <a:cs typeface="+mn-cs"/>
                        </a:rPr>
                        <a:t>provides access to RANGE partitioning, where the partition is assigned to all values that fall into a particular range.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84667" marR="84667"/>
                </a:tc>
              </a:tr>
              <a:tr h="928694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Used</a:t>
                      </a:r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 by </a:t>
                      </a:r>
                      <a:r>
                        <a:rPr lang="fr-FR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companies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Google , </a:t>
                      </a:r>
                      <a:r>
                        <a:rPr lang="fr-FR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Udemy</a:t>
                      </a:r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, </a:t>
                      </a:r>
                      <a:r>
                        <a:rPr lang="fr-FR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Netflix</a:t>
                      </a:r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, </a:t>
                      </a:r>
                      <a:r>
                        <a:rPr lang="fr-FR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AirBnb</a:t>
                      </a:r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,</a:t>
                      </a:r>
                      <a:r>
                        <a:rPr lang="fr-FR" sz="1600" b="1" baseline="0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 Amazon …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Apple, </a:t>
                      </a:r>
                      <a:r>
                        <a:rPr lang="fr-FR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Skype</a:t>
                      </a:r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, Cisco …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 smtClean="0">
                          <a:latin typeface="Adobe Fangsong Std R" pitchFamily="18" charset="-128"/>
                          <a:ea typeface="Adobe Fangsong Std R" pitchFamily="18" charset="-128"/>
                        </a:rPr>
                        <a:t>BankOfAmerica</a:t>
                      </a:r>
                      <a:r>
                        <a:rPr lang="fr-FR" sz="1600" b="1" dirty="0" smtClean="0">
                          <a:latin typeface="Adobe Fangsong Std R" pitchFamily="18" charset="-128"/>
                          <a:ea typeface="Adobe Fangsong Std R" pitchFamily="18" charset="-128"/>
                        </a:rPr>
                        <a:t>, UPS …</a:t>
                      </a:r>
                      <a:endParaRPr lang="fr-FR" sz="1600" b="1" dirty="0">
                        <a:latin typeface="Adobe Fangsong Std R" pitchFamily="18" charset="-128"/>
                        <a:ea typeface="Adobe Fangsong Std R" pitchFamily="18" charset="-128"/>
                      </a:endParaRPr>
                    </a:p>
                  </a:txBody>
                  <a:tcPr marL="84667" marR="84667"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el">
  <a:themeElements>
    <a:clrScheme name="Essenti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e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e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40</TotalTime>
  <Words>544</Words>
  <Application>Microsoft Office PowerPoint</Application>
  <PresentationFormat>Affichage à l'écran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Essentiel</vt:lpstr>
      <vt:lpstr>Relational Databases (RDBMS) by MARWA KILANI</vt:lpstr>
      <vt:lpstr>MySQL</vt:lpstr>
      <vt:lpstr>PostgreSQL</vt:lpstr>
      <vt:lpstr>Microsoft SQL server</vt:lpstr>
      <vt:lpstr>Differences between RDBMS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Databases (RDBMS) by Mohamed M’HAMDI</dc:title>
  <dc:creator>USER</dc:creator>
  <cp:lastModifiedBy>Mouna</cp:lastModifiedBy>
  <cp:revision>2</cp:revision>
  <dcterms:created xsi:type="dcterms:W3CDTF">2021-01-30T12:57:26Z</dcterms:created>
  <dcterms:modified xsi:type="dcterms:W3CDTF">2022-07-29T10:11:46Z</dcterms:modified>
</cp:coreProperties>
</file>