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
  </p:notesMasterIdLst>
  <p:sldIdLst>
    <p:sldId id="256" r:id="rId2"/>
    <p:sldId id="346" r:id="rId3"/>
    <p:sldId id="347" r:id="rId4"/>
    <p:sldId id="348" r:id="rId5"/>
    <p:sldId id="30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0000"/>
    <a:srgbClr val="1A3222"/>
    <a:srgbClr val="427E56"/>
    <a:srgbClr val="BC0430"/>
    <a:srgbClr val="4D13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93" autoAdjust="0"/>
    <p:restoredTop sz="94643" autoAdjust="0"/>
  </p:normalViewPr>
  <p:slideViewPr>
    <p:cSldViewPr>
      <p:cViewPr>
        <p:scale>
          <a:sx n="90" d="100"/>
          <a:sy n="90" d="100"/>
        </p:scale>
        <p:origin x="1019" y="-2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5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A32A8-A49F-4B59-AE92-A2E13948A375}" type="datetimeFigureOut">
              <a:rPr lang="en-US" smtClean="0"/>
              <a:pPr/>
              <a:t>9/3/2018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E7F26C-1B19-463D-834F-3D11787116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E7F26C-1B19-463D-834F-3D1178711616}" type="slidenum">
              <a:rPr lang="en-US" smtClean="0"/>
              <a:pPr/>
              <a:t>1</a:t>
            </a:fld>
            <a:endParaRPr lang="en-US"/>
          </a:p>
        </p:txBody>
      </p:sp>
    </p:spTree>
    <p:extLst>
      <p:ext uri="{BB962C8B-B14F-4D97-AF65-F5344CB8AC3E}">
        <p14:creationId xmlns:p14="http://schemas.microsoft.com/office/powerpoint/2010/main" val="139836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D8C68E-438B-48AF-AB99-62200D8E5514}"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4D9AE-3A16-4790-9320-57E79FEC26D1}" type="slidenum">
              <a:rPr lang="en-US" smtClean="0"/>
              <a:pPr/>
              <a:t>‹#›</a:t>
            </a:fld>
            <a:endParaRPr lang="en-US"/>
          </a:p>
        </p:txBody>
      </p:sp>
      <p:sp>
        <p:nvSpPr>
          <p:cNvPr id="7" name="Rectangle 6"/>
          <p:cNvSpPr/>
          <p:nvPr userDrawn="1"/>
        </p:nvSpPr>
        <p:spPr>
          <a:xfrm>
            <a:off x="3049588"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E1"/>
              </a:solidFill>
            </a:endParaRPr>
          </a:p>
        </p:txBody>
      </p:sp>
      <p:sp>
        <p:nvSpPr>
          <p:cNvPr id="8" name="Rectangle 7"/>
          <p:cNvSpPr/>
          <p:nvPr userDrawn="1"/>
        </p:nvSpPr>
        <p:spPr>
          <a:xfrm>
            <a:off x="115888"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E1"/>
              </a:solidFill>
            </a:endParaRPr>
          </a:p>
        </p:txBody>
      </p:sp>
      <p:sp>
        <p:nvSpPr>
          <p:cNvPr id="9" name="Rectangle 8"/>
          <p:cNvSpPr/>
          <p:nvPr userDrawn="1"/>
        </p:nvSpPr>
        <p:spPr>
          <a:xfrm>
            <a:off x="5945188" y="6775450"/>
            <a:ext cx="3198812" cy="825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E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8C68E-438B-48AF-AB99-62200D8E5514}"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4D9AE-3A16-4790-9320-57E79FEC26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8C68E-438B-48AF-AB99-62200D8E5514}"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4D9AE-3A16-4790-9320-57E79FEC26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8C68E-438B-48AF-AB99-62200D8E5514}"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4D9AE-3A16-4790-9320-57E79FEC26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8C68E-438B-48AF-AB99-62200D8E5514}"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4D9AE-3A16-4790-9320-57E79FEC26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D8C68E-438B-48AF-AB99-62200D8E5514}"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4D9AE-3A16-4790-9320-57E79FEC26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D8C68E-438B-48AF-AB99-62200D8E5514}" type="datetimeFigureOut">
              <a:rPr lang="en-US" smtClean="0"/>
              <a:pPr/>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4D9AE-3A16-4790-9320-57E79FEC26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D8C68E-438B-48AF-AB99-62200D8E5514}" type="datetimeFigureOut">
              <a:rPr lang="en-US" smtClean="0"/>
              <a:pPr/>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4D9AE-3A16-4790-9320-57E79FEC26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8C68E-438B-48AF-AB99-62200D8E5514}" type="datetimeFigureOut">
              <a:rPr lang="en-US" smtClean="0"/>
              <a:pPr/>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4D9AE-3A16-4790-9320-57E79FEC26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D8C68E-438B-48AF-AB99-62200D8E5514}"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4D9AE-3A16-4790-9320-57E79FEC26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D8C68E-438B-48AF-AB99-62200D8E5514}"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4D9AE-3A16-4790-9320-57E79FEC26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8C68E-438B-48AF-AB99-62200D8E5514}" type="datetimeFigureOut">
              <a:rPr lang="en-US" smtClean="0"/>
              <a:pPr/>
              <a:t>9/3/2018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4D9AE-3A16-4790-9320-57E79FEC26D1}" type="slidenum">
              <a:rPr lang="en-US" smtClean="0"/>
              <a:pPr/>
              <a:t>‹#›</a:t>
            </a:fld>
            <a:endParaRPr lang="en-US"/>
          </a:p>
        </p:txBody>
      </p:sp>
      <p:sp>
        <p:nvSpPr>
          <p:cNvPr id="7" name="Rectangle 6"/>
          <p:cNvSpPr/>
          <p:nvPr userDrawn="1"/>
        </p:nvSpPr>
        <p:spPr>
          <a:xfrm>
            <a:off x="3049588"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E1"/>
              </a:solidFill>
            </a:endParaRPr>
          </a:p>
        </p:txBody>
      </p:sp>
      <p:sp>
        <p:nvSpPr>
          <p:cNvPr id="8" name="Rectangle 7"/>
          <p:cNvSpPr/>
          <p:nvPr userDrawn="1"/>
        </p:nvSpPr>
        <p:spPr>
          <a:xfrm>
            <a:off x="115888"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E1"/>
              </a:solidFill>
            </a:endParaRPr>
          </a:p>
        </p:txBody>
      </p:sp>
      <p:sp>
        <p:nvSpPr>
          <p:cNvPr id="9" name="Rectangle 8"/>
          <p:cNvSpPr/>
          <p:nvPr userDrawn="1"/>
        </p:nvSpPr>
        <p:spPr>
          <a:xfrm>
            <a:off x="5945188" y="6775450"/>
            <a:ext cx="3198812" cy="825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E1"/>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aj.JPG"/>
          <p:cNvPicPr>
            <a:picLocks noChangeAspect="1"/>
          </p:cNvPicPr>
          <p:nvPr/>
        </p:nvPicPr>
        <p:blipFill>
          <a:blip r:embed="rId3"/>
          <a:stretch>
            <a:fillRect/>
          </a:stretch>
        </p:blipFill>
        <p:spPr>
          <a:xfrm>
            <a:off x="0" y="0"/>
            <a:ext cx="9144000" cy="5410200"/>
          </a:xfrm>
          <a:prstGeom prst="rect">
            <a:avLst/>
          </a:prstGeom>
        </p:spPr>
      </p:pic>
      <p:sp>
        <p:nvSpPr>
          <p:cNvPr id="2" name="Title 1"/>
          <p:cNvSpPr>
            <a:spLocks noGrp="1"/>
          </p:cNvSpPr>
          <p:nvPr>
            <p:ph type="ctrTitle"/>
          </p:nvPr>
        </p:nvSpPr>
        <p:spPr>
          <a:xfrm>
            <a:off x="1828800" y="5410200"/>
            <a:ext cx="5334000" cy="685800"/>
          </a:xfrm>
        </p:spPr>
        <p:txBody>
          <a:bodyPr>
            <a:noAutofit/>
          </a:bodyPr>
          <a:lstStyle/>
          <a:p>
            <a:r>
              <a:rPr lang="en-US" sz="4000" b="1" dirty="0">
                <a:solidFill>
                  <a:srgbClr val="8E0000"/>
                </a:solidFill>
              </a:rPr>
              <a:t>CONTROLLERS</a:t>
            </a:r>
          </a:p>
        </p:txBody>
      </p:sp>
      <p:sp>
        <p:nvSpPr>
          <p:cNvPr id="5" name="Subtitle 4"/>
          <p:cNvSpPr>
            <a:spLocks noGrp="1"/>
          </p:cNvSpPr>
          <p:nvPr>
            <p:ph type="subTitle" idx="1"/>
          </p:nvPr>
        </p:nvSpPr>
        <p:spPr>
          <a:xfrm>
            <a:off x="1143000" y="6019800"/>
            <a:ext cx="6858000" cy="533400"/>
          </a:xfrm>
        </p:spPr>
        <p:txBody>
          <a:bodyPr>
            <a:noAutofit/>
          </a:bodyPr>
          <a:lstStyle/>
          <a:p>
            <a:r>
              <a:rPr lang="en-US" sz="3200" b="1" dirty="0">
                <a:solidFill>
                  <a:srgbClr val="1A3222"/>
                </a:solidFill>
              </a:rPr>
              <a:t>FOR PROCESS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B9CD4-0971-40C8-A972-B7D5041B89A0}"/>
              </a:ext>
            </a:extLst>
          </p:cNvPr>
          <p:cNvSpPr txBox="1"/>
          <p:nvPr/>
        </p:nvSpPr>
        <p:spPr>
          <a:xfrm>
            <a:off x="2400300" y="254675"/>
            <a:ext cx="4343400" cy="400110"/>
          </a:xfrm>
          <a:prstGeom prst="rect">
            <a:avLst/>
          </a:prstGeom>
          <a:noFill/>
        </p:spPr>
        <p:txBody>
          <a:bodyPr wrap="square" rtlCol="0">
            <a:spAutoFit/>
          </a:bodyPr>
          <a:lstStyle/>
          <a:p>
            <a:r>
              <a:rPr lang="en-US" sz="2000" b="1" dirty="0">
                <a:solidFill>
                  <a:srgbClr val="C00000"/>
                </a:solidFill>
              </a:rPr>
              <a:t>Offset in Proportional Controller demo</a:t>
            </a:r>
          </a:p>
        </p:txBody>
      </p:sp>
      <p:sp>
        <p:nvSpPr>
          <p:cNvPr id="3" name="Rectangle 2">
            <a:extLst>
              <a:ext uri="{FF2B5EF4-FFF2-40B4-BE49-F238E27FC236}">
                <a16:creationId xmlns:a16="http://schemas.microsoft.com/office/drawing/2014/main" id="{7BDA35BF-FFF9-4195-81C8-25A933EF5B05}"/>
              </a:ext>
            </a:extLst>
          </p:cNvPr>
          <p:cNvSpPr/>
          <p:nvPr/>
        </p:nvSpPr>
        <p:spPr>
          <a:xfrm>
            <a:off x="533400" y="4572000"/>
            <a:ext cx="8229600" cy="2031325"/>
          </a:xfrm>
          <a:prstGeom prst="rect">
            <a:avLst/>
          </a:prstGeom>
        </p:spPr>
        <p:txBody>
          <a:bodyPr wrap="square">
            <a:spAutoFit/>
          </a:bodyPr>
          <a:lstStyle/>
          <a:p>
            <a:r>
              <a:rPr lang="en-US" dirty="0"/>
              <a:t>A cold water tank is supplied with water via a float operated control valve and with a globe valve on the outlet pipe valve ‘V’, as shown in Figure. Both valves are the same size and have the same flow capacity and flow characteristic. The desired water level in the tank is at point B (equivalent to the set point of a level controller).​ It can be assumed that, with valve ‘V’ half open, (50% load) there is just the right flowrate of water entering via the float operated valve to provide the desired flow out through the discharge pipe, and to maintain the water level in the tank at point at </a:t>
            </a:r>
            <a:r>
              <a:rPr lang="en-US" b="1" dirty="0"/>
              <a:t>B</a:t>
            </a:r>
            <a:r>
              <a:rPr lang="en-US" dirty="0"/>
              <a:t>.​</a:t>
            </a:r>
          </a:p>
        </p:txBody>
      </p:sp>
      <p:pic>
        <p:nvPicPr>
          <p:cNvPr id="10" name="Picture 9">
            <a:extLst>
              <a:ext uri="{FF2B5EF4-FFF2-40B4-BE49-F238E27FC236}">
                <a16:creationId xmlns:a16="http://schemas.microsoft.com/office/drawing/2014/main" id="{B410E8A0-ADD7-4287-8348-8B10C73BA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33425"/>
            <a:ext cx="6776680" cy="3810000"/>
          </a:xfrm>
          <a:prstGeom prst="rect">
            <a:avLst/>
          </a:prstGeom>
        </p:spPr>
      </p:pic>
    </p:spTree>
    <p:extLst>
      <p:ext uri="{BB962C8B-B14F-4D97-AF65-F5344CB8AC3E}">
        <p14:creationId xmlns:p14="http://schemas.microsoft.com/office/powerpoint/2010/main" val="394121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7D9DF6-5C4C-4F63-B6DD-AD6B617DFEE5}"/>
              </a:ext>
            </a:extLst>
          </p:cNvPr>
          <p:cNvSpPr/>
          <p:nvPr/>
        </p:nvSpPr>
        <p:spPr>
          <a:xfrm>
            <a:off x="152400" y="4343400"/>
            <a:ext cx="8763000" cy="2308324"/>
          </a:xfrm>
          <a:prstGeom prst="rect">
            <a:avLst/>
          </a:prstGeom>
        </p:spPr>
        <p:txBody>
          <a:bodyPr wrap="square">
            <a:spAutoFit/>
          </a:bodyPr>
          <a:lstStyle/>
          <a:p>
            <a:r>
              <a:rPr lang="en-US" dirty="0"/>
              <a:t>The system can be said to be in balance (the flowrate of water entering and leaving the tank is the same); under control, in a stable condition (the level is not varying) and at precisely the desired water level (</a:t>
            </a:r>
            <a:r>
              <a:rPr lang="en-US" b="1" dirty="0"/>
              <a:t>B</a:t>
            </a:r>
            <a:r>
              <a:rPr lang="en-US" dirty="0"/>
              <a:t>); giving the required outflow. With the valve ‘V’ closed, the level of water in the tank rises to point </a:t>
            </a:r>
            <a:r>
              <a:rPr lang="en-US" b="1" dirty="0"/>
              <a:t>A</a:t>
            </a:r>
            <a:r>
              <a:rPr lang="en-US" dirty="0"/>
              <a:t> and the float operated valve cuts off the water supply (see Figure). The system is still under control and stable but control is above level </a:t>
            </a:r>
            <a:r>
              <a:rPr lang="en-US" b="1" dirty="0"/>
              <a:t>B</a:t>
            </a:r>
            <a:r>
              <a:rPr lang="en-US" dirty="0"/>
              <a:t>. The difference between level B and the actual controlled level, </a:t>
            </a:r>
            <a:r>
              <a:rPr lang="en-US" b="1" dirty="0"/>
              <a:t>A</a:t>
            </a:r>
            <a:r>
              <a:rPr lang="en-US" dirty="0"/>
              <a:t>, is related to the proportional band of the control system. Once again, if valve ‘V’ is half opened to give 50% load, the water level in the tank will return to the desired level, point </a:t>
            </a:r>
            <a:r>
              <a:rPr lang="en-US" b="1" dirty="0"/>
              <a:t>B</a:t>
            </a:r>
            <a:r>
              <a:rPr lang="en-US" dirty="0"/>
              <a:t>.​</a:t>
            </a:r>
          </a:p>
        </p:txBody>
      </p:sp>
      <p:pic>
        <p:nvPicPr>
          <p:cNvPr id="4" name="Picture 3">
            <a:extLst>
              <a:ext uri="{FF2B5EF4-FFF2-40B4-BE49-F238E27FC236}">
                <a16:creationId xmlns:a16="http://schemas.microsoft.com/office/drawing/2014/main" id="{A8CA9594-D6CA-4DFE-A1CC-379EFFF3E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206276"/>
            <a:ext cx="7358521" cy="4137124"/>
          </a:xfrm>
          <a:prstGeom prst="rect">
            <a:avLst/>
          </a:prstGeom>
        </p:spPr>
      </p:pic>
    </p:spTree>
    <p:extLst>
      <p:ext uri="{BB962C8B-B14F-4D97-AF65-F5344CB8AC3E}">
        <p14:creationId xmlns:p14="http://schemas.microsoft.com/office/powerpoint/2010/main" val="213852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B4C2E3-2D18-4FAE-9CE5-9567BC2D624A}"/>
              </a:ext>
            </a:extLst>
          </p:cNvPr>
          <p:cNvSpPr/>
          <p:nvPr/>
        </p:nvSpPr>
        <p:spPr>
          <a:xfrm>
            <a:off x="152400" y="4038600"/>
            <a:ext cx="8839200" cy="2585323"/>
          </a:xfrm>
          <a:prstGeom prst="rect">
            <a:avLst/>
          </a:prstGeom>
        </p:spPr>
        <p:txBody>
          <a:bodyPr wrap="square">
            <a:spAutoFit/>
          </a:bodyPr>
          <a:lstStyle/>
          <a:p>
            <a:pPr marL="285750" indent="-285750">
              <a:buFont typeface="Wingdings" panose="05000000000000000000" pitchFamily="2" charset="2"/>
              <a:buChar char="§"/>
            </a:pPr>
            <a:r>
              <a:rPr lang="en-US" dirty="0"/>
              <a:t>Now the valve ‘V’ is fully opened (100% load). The float operated valve will need to drop to open the inlet valve wide and admit a higher flowrate of water to meet the increased demand from the discharge pipe. When it reaches level C, enough water will be entering to meet the discharge needs and the water level will be maintained at point </a:t>
            </a:r>
            <a:r>
              <a:rPr lang="en-US" b="1" dirty="0"/>
              <a:t>C. </a:t>
            </a:r>
          </a:p>
          <a:p>
            <a:pPr marL="285750" indent="-285750">
              <a:buFont typeface="Wingdings" panose="05000000000000000000" pitchFamily="2" charset="2"/>
              <a:buChar char="§"/>
            </a:pPr>
            <a:r>
              <a:rPr lang="en-US" dirty="0"/>
              <a:t>The system is under control and stable, but there is an offset; the deviation in level between points </a:t>
            </a:r>
            <a:r>
              <a:rPr lang="en-US" b="1" dirty="0"/>
              <a:t>B </a:t>
            </a:r>
            <a:r>
              <a:rPr lang="en-US" dirty="0"/>
              <a:t>and </a:t>
            </a:r>
            <a:r>
              <a:rPr lang="en-US" b="1" dirty="0"/>
              <a:t>C</a:t>
            </a:r>
            <a:r>
              <a:rPr lang="en-US" dirty="0"/>
              <a:t>. Figure combines the three conditions used in this example.​ The difference in levels between points </a:t>
            </a:r>
            <a:r>
              <a:rPr lang="en-US" b="1" dirty="0"/>
              <a:t>A</a:t>
            </a:r>
            <a:r>
              <a:rPr lang="en-US" dirty="0"/>
              <a:t> and </a:t>
            </a:r>
            <a:r>
              <a:rPr lang="en-US" b="1" dirty="0"/>
              <a:t>C</a:t>
            </a:r>
            <a:r>
              <a:rPr lang="en-US" dirty="0"/>
              <a:t> is known as the Proportional Band or P-band, since this is the change in level (or temperature in the case of a temperature control) for the control valve to move from fully open to fully closed.</a:t>
            </a:r>
          </a:p>
        </p:txBody>
      </p:sp>
      <p:pic>
        <p:nvPicPr>
          <p:cNvPr id="4" name="Picture 3">
            <a:extLst>
              <a:ext uri="{FF2B5EF4-FFF2-40B4-BE49-F238E27FC236}">
                <a16:creationId xmlns:a16="http://schemas.microsoft.com/office/drawing/2014/main" id="{80D607E6-E916-4CB3-AA85-0F5E77F3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62652"/>
            <a:ext cx="6477000" cy="3641514"/>
          </a:xfrm>
          <a:prstGeom prst="rect">
            <a:avLst/>
          </a:prstGeom>
        </p:spPr>
      </p:pic>
    </p:spTree>
    <p:extLst>
      <p:ext uri="{BB962C8B-B14F-4D97-AF65-F5344CB8AC3E}">
        <p14:creationId xmlns:p14="http://schemas.microsoft.com/office/powerpoint/2010/main" val="263943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3460262"/>
            <a:ext cx="5291705" cy="1323439"/>
          </a:xfrm>
          <a:prstGeom prst="rect">
            <a:avLst/>
          </a:prstGeom>
          <a:noFill/>
        </p:spPr>
        <p:txBody>
          <a:bodyPr wrap="square" lIns="91440" tIns="45720" rIns="91440" bIns="45720">
            <a:spAutoFit/>
          </a:bodyPr>
          <a:lstStyle/>
          <a:p>
            <a:pPr algn="ctr"/>
            <a:r>
              <a:rPr lang="en-US" sz="8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
        <p:nvSpPr>
          <p:cNvPr id="3" name="Rectangle 2">
            <a:extLst>
              <a:ext uri="{FF2B5EF4-FFF2-40B4-BE49-F238E27FC236}">
                <a16:creationId xmlns:a16="http://schemas.microsoft.com/office/drawing/2014/main" id="{450C2C11-FD7D-4D05-8CA3-B8EB41C1FE60}"/>
              </a:ext>
            </a:extLst>
          </p:cNvPr>
          <p:cNvSpPr/>
          <p:nvPr/>
        </p:nvSpPr>
        <p:spPr>
          <a:xfrm>
            <a:off x="2286000" y="1295400"/>
            <a:ext cx="4572000" cy="1477328"/>
          </a:xfrm>
          <a:prstGeom prst="rect">
            <a:avLst/>
          </a:prstGeom>
        </p:spPr>
        <p:txBody>
          <a:bodyPr>
            <a:spAutoFit/>
          </a:bodyPr>
          <a:lstStyle/>
          <a:p>
            <a:r>
              <a:rPr lang="en-US" b="1" dirty="0"/>
              <a:t>Weblink:</a:t>
            </a:r>
          </a:p>
          <a:p>
            <a:endParaRPr lang="en-US" dirty="0"/>
          </a:p>
          <a:p>
            <a:r>
              <a:rPr lang="en-US" dirty="0"/>
              <a:t>http://www.spiraxsarco.com/Resources/Pages/Steam-Engineering-Tutorials/basic-control-theory/basic-control-theory.aspx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1296</TotalTime>
  <Words>477</Words>
  <Application>Microsoft Office PowerPoint</Application>
  <PresentationFormat>On-screen Show (4:3)</PresentationFormat>
  <Paragraphs>12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CONTROLLERS</vt:lpstr>
      <vt:lpstr>PowerPoint Presentation</vt:lpstr>
      <vt:lpstr>PowerPoint Presentation</vt:lpstr>
      <vt:lpstr>PowerPoint Presentation</vt:lpstr>
      <vt:lpstr>PowerPoint Presentation</vt:lpstr>
    </vt:vector>
  </TitlesOfParts>
  <Company>PENAMAKURI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Controllers</dc:title>
  <dc:creator>SAI</dc:creator>
  <cp:lastModifiedBy>sai kris</cp:lastModifiedBy>
  <cp:revision>230</cp:revision>
  <dcterms:created xsi:type="dcterms:W3CDTF">2012-03-16T16:17:28Z</dcterms:created>
  <dcterms:modified xsi:type="dcterms:W3CDTF">2018-09-03T08:03:36Z</dcterms:modified>
</cp:coreProperties>
</file>