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14" r:id="rId3"/>
    <p:sldId id="341" r:id="rId4"/>
    <p:sldId id="342" r:id="rId5"/>
    <p:sldId id="316" r:id="rId6"/>
    <p:sldId id="343" r:id="rId7"/>
    <p:sldId id="317" r:id="rId8"/>
    <p:sldId id="344" r:id="rId9"/>
    <p:sldId id="345" r:id="rId10"/>
    <p:sldId id="346" r:id="rId11"/>
    <p:sldId id="347" r:id="rId12"/>
    <p:sldId id="318" r:id="rId13"/>
    <p:sldId id="319" r:id="rId14"/>
    <p:sldId id="323" r:id="rId15"/>
    <p:sldId id="324" r:id="rId16"/>
    <p:sldId id="349" r:id="rId17"/>
    <p:sldId id="348" r:id="rId18"/>
    <p:sldId id="326" r:id="rId19"/>
    <p:sldId id="328" r:id="rId20"/>
    <p:sldId id="354" r:id="rId21"/>
    <p:sldId id="355" r:id="rId22"/>
    <p:sldId id="350" r:id="rId23"/>
    <p:sldId id="351" r:id="rId24"/>
    <p:sldId id="352" r:id="rId25"/>
    <p:sldId id="353" r:id="rId26"/>
    <p:sldId id="329" r:id="rId27"/>
    <p:sldId id="331" r:id="rId28"/>
    <p:sldId id="356" r:id="rId29"/>
    <p:sldId id="357" r:id="rId30"/>
    <p:sldId id="358" r:id="rId31"/>
    <p:sldId id="359" r:id="rId32"/>
    <p:sldId id="360" r:id="rId33"/>
    <p:sldId id="332" r:id="rId34"/>
    <p:sldId id="362" r:id="rId35"/>
    <p:sldId id="363" r:id="rId36"/>
    <p:sldId id="361" r:id="rId37"/>
    <p:sldId id="2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88382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7AF24-3B88-4EE3-B82E-3C4817A4FA23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D3B5E-735C-434F-9925-93FA78068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9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1EB3-E5ED-4AEA-9601-10F5420B016E}" type="datetime1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8209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F6A7-5541-4730-8BB6-525959A129E8}" type="datetime1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5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F80-44D8-40EB-B14F-29E8C6F28EAA}" type="datetime1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9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D8B48D7-A8E6-F84D-A9D3-68F297ADC2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3663"/>
            <a:ext cx="5384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979C6B0-6265-224B-A614-C39757F8DE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103188"/>
            <a:ext cx="10991849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3663"/>
            <a:ext cx="5384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35E50B7-A0F4-D442-AFCE-7A52D9A33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DBEB-CC12-4E3E-85FD-B62F1DB9A153}" type="datetime1">
              <a:rPr lang="en-GB" smtClean="0"/>
              <a:t>10/10/2017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4947-FD04-442A-BF1D-52FCA061CD43}" type="datetime1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DCAE-5C5E-4C87-976F-528D8537A629}" type="datetime1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1D7-846D-4F2D-8825-7DD7F97F66C7}" type="datetime1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5020-2E85-492E-87ED-62AD509AF46B}" type="datetime1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0C3-7F3A-41FA-86F9-AEBEF2DA7B32}" type="datetime1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4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6FF9-E586-44F9-92E9-B7639D2B0A93}" type="datetime1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4B98-F440-4952-9CFF-EA0A616F13F1}" type="datetime1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B7FB-03AE-490A-AA1D-E811EFFFBA4D}" type="datetime1">
              <a:rPr lang="en-GB" smtClean="0"/>
              <a:t>10/10/2017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4B96-7A3F-4CDB-9E3A-5276B72F9803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42" y="6176963"/>
            <a:ext cx="3362795" cy="6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0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gorthi@iittp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jpeg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5.jpeg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853" y="397543"/>
            <a:ext cx="10767797" cy="1627901"/>
          </a:xfrm>
        </p:spPr>
        <p:txBody>
          <a:bodyPr>
            <a:normAutofit/>
          </a:bodyPr>
          <a:lstStyle/>
          <a:p>
            <a:r>
              <a:rPr lang="en-GB" sz="5400" dirty="0" smtClean="0"/>
              <a:t>Chapter-9</a:t>
            </a:r>
            <a:r>
              <a:rPr lang="en-GB" sz="5400" dirty="0"/>
              <a:t/>
            </a:r>
            <a:br>
              <a:rPr lang="en-GB" sz="5400" dirty="0"/>
            </a:br>
            <a:r>
              <a:rPr lang="en-GB" sz="5400" dirty="0" smtClean="0"/>
              <a:t>Three-Phase Circuits</a:t>
            </a:r>
            <a:endParaRPr lang="en-GB" sz="54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7151"/>
            <a:ext cx="9144000" cy="3484755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Subrahmanyam</a:t>
            </a:r>
            <a:r>
              <a:rPr lang="en-GB" b="1" dirty="0" smtClean="0"/>
              <a:t> </a:t>
            </a:r>
            <a:r>
              <a:rPr lang="en-GB" b="1" dirty="0" err="1" smtClean="0"/>
              <a:t>Gorthi</a:t>
            </a:r>
            <a:endParaRPr lang="en-GB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GB" b="1" dirty="0" smtClean="0"/>
          </a:p>
          <a:p>
            <a:r>
              <a:rPr lang="en-GB" dirty="0" smtClean="0"/>
              <a:t>Department of Electrical Engineering, IIT – </a:t>
            </a:r>
            <a:r>
              <a:rPr lang="en-GB" dirty="0" err="1" smtClean="0"/>
              <a:t>Tirupati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s.gorthi@iittp.ac.in</a:t>
            </a:r>
            <a:endParaRPr lang="en-US" dirty="0" smtClean="0"/>
          </a:p>
          <a:p>
            <a:r>
              <a:rPr lang="en-US" dirty="0" smtClean="0"/>
              <a:t>Office: Faculty Room No: 6(E)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372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3" descr="ale29559_120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"/>
          <a:stretch/>
        </p:blipFill>
        <p:spPr bwMode="auto">
          <a:xfrm>
            <a:off x="1527175" y="374055"/>
            <a:ext cx="9137650" cy="625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3" descr="ale29559_120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"/>
          <a:stretch/>
        </p:blipFill>
        <p:spPr bwMode="auto">
          <a:xfrm>
            <a:off x="4739286" y="1150989"/>
            <a:ext cx="3249071" cy="56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4327" y="2276958"/>
            <a:ext cx="367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(a) </a:t>
            </a:r>
            <a:r>
              <a:rPr lang="en-US" sz="2400" dirty="0" err="1" smtClean="0">
                <a:solidFill>
                  <a:srgbClr val="FF0000"/>
                </a:solidFill>
              </a:rPr>
              <a:t>abc</a:t>
            </a:r>
            <a:r>
              <a:rPr lang="en-US" sz="2400" dirty="0" smtClean="0">
                <a:solidFill>
                  <a:srgbClr val="FF0000"/>
                </a:solidFill>
              </a:rPr>
              <a:t> or Positive sequence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858" y="5140030"/>
            <a:ext cx="380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(a) </a:t>
            </a:r>
            <a:r>
              <a:rPr lang="en-US" sz="2400" dirty="0" err="1" smtClean="0">
                <a:solidFill>
                  <a:srgbClr val="FF0000"/>
                </a:solidFill>
              </a:rPr>
              <a:t>acb</a:t>
            </a:r>
            <a:r>
              <a:rPr lang="en-US" sz="2400" dirty="0" smtClean="0">
                <a:solidFill>
                  <a:srgbClr val="FF0000"/>
                </a:solidFill>
              </a:rPr>
              <a:t> or Negative sequence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8BFB-3441-5240-8038-69841CDB099C}" type="slidenum">
              <a:rPr lang="en-US"/>
              <a:pPr/>
              <a:t>12</a:t>
            </a:fld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590552" y="457201"/>
            <a:ext cx="10991849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Voltages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393226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11074400" cy="1371600"/>
          </a:xfrm>
          <a:noFill/>
          <a:ln/>
        </p:spPr>
        <p:txBody>
          <a:bodyPr/>
          <a:lstStyle/>
          <a:p>
            <a:pPr marL="609600" indent="-609600">
              <a:spcBef>
                <a:spcPct val="0"/>
              </a:spcBef>
            </a:pPr>
            <a:r>
              <a:rPr lang="en-US" sz="2400"/>
              <a:t>A three-phase generator consists of a rotating magnet (rotor) surrounded by a stationary winding (stator).</a:t>
            </a:r>
          </a:p>
        </p:txBody>
      </p:sp>
      <p:pic>
        <p:nvPicPr>
          <p:cNvPr id="393227" name="Picture 11" descr="ale63317_1200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2401" y="3581401"/>
            <a:ext cx="4144433" cy="2151063"/>
          </a:xfrm>
        </p:spPr>
      </p:pic>
      <p:pic>
        <p:nvPicPr>
          <p:cNvPr id="393230" name="Picture 14" descr="ale63317_1200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3562350"/>
            <a:ext cx="5130800" cy="2152650"/>
          </a:xfrm>
        </p:spPr>
      </p:pic>
      <p:sp>
        <p:nvSpPr>
          <p:cNvPr id="393233" name="Text Box 17"/>
          <p:cNvSpPr txBox="1">
            <a:spLocks noChangeArrowheads="1"/>
          </p:cNvSpPr>
          <p:nvPr/>
        </p:nvSpPr>
        <p:spPr bwMode="auto">
          <a:xfrm>
            <a:off x="914400" y="5943601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 three-phase generator</a:t>
            </a:r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6502400" y="5943601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The generated voltages</a:t>
            </a:r>
          </a:p>
        </p:txBody>
      </p:sp>
    </p:spTree>
    <p:extLst>
      <p:ext uri="{BB962C8B-B14F-4D97-AF65-F5344CB8AC3E}">
        <p14:creationId xmlns:p14="http://schemas.microsoft.com/office/powerpoint/2010/main" val="1539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DA8C2-D2DD-E341-B953-1068644169DA}" type="slidenum">
              <a:rPr lang="en-US"/>
              <a:pPr/>
              <a:t>13</a:t>
            </a:fld>
            <a:endParaRPr lang="en-US"/>
          </a:p>
        </p:txBody>
      </p:sp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590552" y="457201"/>
            <a:ext cx="10991849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Voltages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11074400" cy="609600"/>
          </a:xfrm>
          <a:noFill/>
          <a:ln/>
        </p:spPr>
        <p:txBody>
          <a:bodyPr/>
          <a:lstStyle/>
          <a:p>
            <a:pPr marL="609600" indent="-609600">
              <a:spcBef>
                <a:spcPct val="0"/>
              </a:spcBef>
            </a:pPr>
            <a:r>
              <a:rPr lang="en-US" sz="2400"/>
              <a:t>Two possible configurations: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711200" y="5576888"/>
            <a:ext cx="1056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Three-phase voltage sources: (a) Y-connected ; (b) </a:t>
            </a:r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-connected</a:t>
            </a:r>
            <a:endParaRPr lang="el-GR">
              <a:cs typeface="Arial" charset="0"/>
            </a:endParaRPr>
          </a:p>
        </p:txBody>
      </p:sp>
      <p:pic>
        <p:nvPicPr>
          <p:cNvPr id="398346" name="Picture 10" descr="ale63317_1200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667000"/>
            <a:ext cx="9652000" cy="2543175"/>
          </a:xfrm>
        </p:spPr>
      </p:pic>
    </p:spTree>
    <p:extLst>
      <p:ext uri="{BB962C8B-B14F-4D97-AF65-F5344CB8AC3E}">
        <p14:creationId xmlns:p14="http://schemas.microsoft.com/office/powerpoint/2010/main" val="24206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021-C927-D840-98B5-9AE766B93D23}" type="slidenum">
              <a:rPr lang="en-US"/>
              <a:pPr/>
              <a:t>14</a:t>
            </a:fld>
            <a:endParaRPr lang="en-US"/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11176000" cy="4648200"/>
          </a:xfrm>
          <a:noFill/>
          <a:ln/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</a:pPr>
            <a:r>
              <a:rPr lang="en-US" sz="2800"/>
              <a:t>Four possible connections</a:t>
            </a:r>
          </a:p>
          <a:p>
            <a:pPr marL="1371600" lvl="2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Y-Y</a:t>
            </a:r>
            <a:r>
              <a:rPr lang="en-US" sz="2800">
                <a:solidFill>
                  <a:srgbClr val="0066CC"/>
                </a:solidFill>
              </a:rPr>
              <a:t> connection (Y-connected source with a Y-connected load)</a:t>
            </a:r>
          </a:p>
          <a:p>
            <a:pPr marL="1371600" lvl="2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Y-</a:t>
            </a:r>
            <a:r>
              <a:rPr lang="el-GR" sz="2800">
                <a:solidFill>
                  <a:srgbClr val="FF0000"/>
                </a:solidFill>
              </a:rPr>
              <a:t>Δ</a:t>
            </a:r>
            <a:r>
              <a:rPr lang="en-US" sz="2800">
                <a:solidFill>
                  <a:srgbClr val="0066CC"/>
                </a:solidFill>
              </a:rPr>
              <a:t> connection (Y-connected source with a </a:t>
            </a:r>
            <a:r>
              <a:rPr lang="el-GR" sz="2800">
                <a:solidFill>
                  <a:srgbClr val="0066CC"/>
                </a:solidFill>
              </a:rPr>
              <a:t>Δ</a:t>
            </a:r>
            <a:r>
              <a:rPr lang="en-US" sz="2800">
                <a:solidFill>
                  <a:srgbClr val="0066CC"/>
                </a:solidFill>
              </a:rPr>
              <a:t>-connected load)</a:t>
            </a:r>
          </a:p>
          <a:p>
            <a:pPr marL="1371600" lvl="2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l-GR" sz="2800">
                <a:solidFill>
                  <a:srgbClr val="FF0000"/>
                </a:solidFill>
              </a:rPr>
              <a:t>Δ</a:t>
            </a:r>
            <a:r>
              <a:rPr lang="en-US" sz="2800">
                <a:solidFill>
                  <a:srgbClr val="FF0000"/>
                </a:solidFill>
              </a:rPr>
              <a:t>-</a:t>
            </a:r>
            <a:r>
              <a:rPr lang="el-GR" sz="2800">
                <a:solidFill>
                  <a:srgbClr val="FF0000"/>
                </a:solidFill>
              </a:rPr>
              <a:t>Δ</a:t>
            </a:r>
            <a:r>
              <a:rPr lang="en-US" sz="2800">
                <a:solidFill>
                  <a:srgbClr val="0066CC"/>
                </a:solidFill>
              </a:rPr>
              <a:t> connection</a:t>
            </a:r>
          </a:p>
          <a:p>
            <a:pPr marL="1371600" lvl="2" indent="-457200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lang="el-GR" sz="2800">
                <a:solidFill>
                  <a:srgbClr val="FF0000"/>
                </a:solidFill>
              </a:rPr>
              <a:t>Δ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>
                <a:solidFill>
                  <a:srgbClr val="0066CC"/>
                </a:solidFill>
              </a:rPr>
              <a:t> connection</a:t>
            </a:r>
            <a:endParaRPr lang="el-GR" sz="280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1C45-9063-6A41-AD04-F84B4354FEF6}" type="slidenum">
              <a:rPr lang="en-US"/>
              <a:pPr/>
              <a:t>15</a:t>
            </a:fld>
            <a:endParaRPr lang="en-US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pic>
        <p:nvPicPr>
          <p:cNvPr id="11" name="Picture 3" descr="ale29559_120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9"/>
          <a:stretch/>
        </p:blipFill>
        <p:spPr bwMode="auto">
          <a:xfrm>
            <a:off x="3217130" y="1396505"/>
            <a:ext cx="5757740" cy="533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2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1C45-9063-6A41-AD04-F84B4354FEF6}" type="slidenum">
              <a:rPr lang="en-US"/>
              <a:pPr/>
              <a:t>16</a:t>
            </a:fld>
            <a:endParaRPr lang="en-US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pic>
        <p:nvPicPr>
          <p:cNvPr id="5" name="Picture 3" descr="ale29559_120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7"/>
          <a:stretch/>
        </p:blipFill>
        <p:spPr bwMode="auto">
          <a:xfrm>
            <a:off x="2820027" y="1126924"/>
            <a:ext cx="6551946" cy="5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1C45-9063-6A41-AD04-F84B4354FEF6}" type="slidenum">
              <a:rPr lang="en-US"/>
              <a:pPr/>
              <a:t>17</a:t>
            </a:fld>
            <a:endParaRPr lang="en-US"/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508000" y="1524000"/>
            <a:ext cx="1087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0066CC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 balanced Y-Y</a:t>
            </a:r>
            <a:r>
              <a:rPr lang="en-US" sz="2400">
                <a:solidFill>
                  <a:srgbClr val="0066CC"/>
                </a:solidFill>
              </a:rPr>
              <a:t> system is a three-phase system with a balanced y-connected source and a balanced y-connected load.</a:t>
            </a:r>
          </a:p>
        </p:txBody>
      </p:sp>
      <p:graphicFrame>
        <p:nvGraphicFramePr>
          <p:cNvPr id="401423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7112000" y="3762376"/>
          <a:ext cx="36576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3" imgW="1739880" imgH="787320" progId="Equation.3">
                  <p:embed/>
                </p:oleObj>
              </mc:Choice>
              <mc:Fallback>
                <p:oleObj name="Equation" r:id="rId3" imgW="17398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762376"/>
                        <a:ext cx="3657600" cy="1241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ale29559_120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7"/>
          <a:stretch/>
        </p:blipFill>
        <p:spPr bwMode="auto">
          <a:xfrm>
            <a:off x="1409300" y="2577070"/>
            <a:ext cx="4694953" cy="36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6B3-12A7-F147-91CD-5CF2BD1774DC}" type="slidenum">
              <a:rPr lang="en-US"/>
              <a:pPr/>
              <a:t>18</a:t>
            </a:fld>
            <a:endParaRPr lang="en-US"/>
          </a:p>
        </p:txBody>
      </p:sp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508000" y="1524000"/>
            <a:ext cx="1087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0066CC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 balanced Y-</a:t>
            </a:r>
            <a:r>
              <a:rPr lang="el-GR" sz="2400">
                <a:solidFill>
                  <a:srgbClr val="FF0000"/>
                </a:solidFill>
                <a:cs typeface="Arial" charset="0"/>
              </a:rPr>
              <a:t>Δ</a:t>
            </a:r>
            <a:r>
              <a:rPr lang="en-US" sz="2400">
                <a:solidFill>
                  <a:srgbClr val="0066CC"/>
                </a:solidFill>
              </a:rPr>
              <a:t> system is a three-phase system with a balanced y-connected source and a balanced </a:t>
            </a:r>
            <a:r>
              <a:rPr lang="el-GR" sz="2400">
                <a:solidFill>
                  <a:srgbClr val="0066CC"/>
                </a:solidFill>
                <a:cs typeface="Arial" charset="0"/>
              </a:rPr>
              <a:t>Δ</a:t>
            </a:r>
            <a:r>
              <a:rPr lang="en-US" sz="2400">
                <a:solidFill>
                  <a:srgbClr val="0066CC"/>
                </a:solidFill>
              </a:rPr>
              <a:t>-connected load.</a:t>
            </a:r>
          </a:p>
        </p:txBody>
      </p:sp>
      <p:graphicFrame>
        <p:nvGraphicFramePr>
          <p:cNvPr id="40858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0" y="3487738"/>
          <a:ext cx="36576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3" imgW="1612800" imgH="787320" progId="Equation.3">
                  <p:embed/>
                </p:oleObj>
              </mc:Choice>
              <mc:Fallback>
                <p:oleObj name="Equation" r:id="rId3" imgW="16128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487738"/>
                        <a:ext cx="3657600" cy="1339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8584" name="Picture 8" descr="ale63317_120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3048001"/>
            <a:ext cx="6096000" cy="2849563"/>
          </a:xfrm>
        </p:spPr>
      </p:pic>
    </p:spTree>
    <p:extLst>
      <p:ext uri="{BB962C8B-B14F-4D97-AF65-F5344CB8AC3E}">
        <p14:creationId xmlns:p14="http://schemas.microsoft.com/office/powerpoint/2010/main" val="24839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7E07-1FAF-FC41-BE1A-30F9ACFEF392}" type="slidenum">
              <a:rPr lang="en-US"/>
              <a:pPr/>
              <a:t>19</a:t>
            </a:fld>
            <a:endParaRPr lang="en-US"/>
          </a:p>
        </p:txBody>
      </p:sp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508000" y="1524000"/>
            <a:ext cx="1107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0066CC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 balanced </a:t>
            </a:r>
            <a:r>
              <a:rPr lang="el-GR" sz="2400">
                <a:solidFill>
                  <a:srgbClr val="FF0000"/>
                </a:solidFill>
              </a:rPr>
              <a:t>Δ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el-GR" sz="2400">
                <a:solidFill>
                  <a:srgbClr val="FF0000"/>
                </a:solidFill>
              </a:rPr>
              <a:t>Δ</a:t>
            </a:r>
            <a:r>
              <a:rPr lang="en-US" sz="2400">
                <a:solidFill>
                  <a:srgbClr val="0066CC"/>
                </a:solidFill>
              </a:rPr>
              <a:t> system is a three-phase system with a balanced </a:t>
            </a:r>
            <a:r>
              <a:rPr lang="el-GR" sz="2400">
                <a:solidFill>
                  <a:srgbClr val="0066CC"/>
                </a:solidFill>
              </a:rPr>
              <a:t>Δ</a:t>
            </a:r>
            <a:r>
              <a:rPr lang="en-US"/>
              <a:t> </a:t>
            </a:r>
            <a:r>
              <a:rPr lang="en-US" sz="2400">
                <a:solidFill>
                  <a:srgbClr val="0066CC"/>
                </a:solidFill>
              </a:rPr>
              <a:t>-connected source and a balanced </a:t>
            </a:r>
            <a:r>
              <a:rPr lang="el-GR" sz="2400">
                <a:solidFill>
                  <a:srgbClr val="0066CC"/>
                </a:solidFill>
              </a:rPr>
              <a:t>Δ</a:t>
            </a:r>
            <a:r>
              <a:rPr lang="en-US"/>
              <a:t> </a:t>
            </a:r>
            <a:r>
              <a:rPr lang="en-US" sz="2400">
                <a:solidFill>
                  <a:srgbClr val="0066CC"/>
                </a:solidFill>
              </a:rPr>
              <a:t>-connected load.</a:t>
            </a:r>
          </a:p>
        </p:txBody>
      </p:sp>
      <p:pic>
        <p:nvPicPr>
          <p:cNvPr id="409610" name="Picture 10" descr="ale63317_120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1600" y="3124201"/>
            <a:ext cx="7010400" cy="2479675"/>
          </a:xfrm>
        </p:spPr>
      </p:pic>
    </p:spTree>
    <p:extLst>
      <p:ext uri="{BB962C8B-B14F-4D97-AF65-F5344CB8AC3E}">
        <p14:creationId xmlns:p14="http://schemas.microsoft.com/office/powerpoint/2010/main" val="30855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4D84-4098-5C49-8BB2-D2F442654426}" type="slidenum">
              <a:rPr lang="en-US"/>
              <a:pPr/>
              <a:t>2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438150"/>
            <a:ext cx="11601451" cy="154305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Outline</a:t>
            </a:r>
            <a:endParaRPr lang="en-US" sz="3200" b="1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1"/>
            <a:ext cx="11277600" cy="354171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Balanced </a:t>
            </a:r>
            <a:r>
              <a:rPr lang="en-US" sz="2800" dirty="0"/>
              <a:t>Three</a:t>
            </a:r>
            <a:r>
              <a:rPr lang="en-US" sz="2800" dirty="0" smtClean="0"/>
              <a:t>-</a:t>
            </a:r>
            <a:r>
              <a:rPr lang="en-US" dirty="0" smtClean="0"/>
              <a:t>Phase (3-Φ)</a:t>
            </a:r>
            <a:r>
              <a:rPr lang="en-US" sz="2800" dirty="0" smtClean="0"/>
              <a:t> Voltages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dirty="0" smtClean="0"/>
              <a:t>Balanced Y-Y Connections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Balanced Y-Δ Connections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Balanced </a:t>
            </a:r>
            <a:r>
              <a:rPr lang="en-US" dirty="0" smtClean="0"/>
              <a:t>Δ-Δ Connections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Balanced </a:t>
            </a:r>
            <a:r>
              <a:rPr lang="en-US" dirty="0" smtClean="0"/>
              <a:t>Δ-Y Connections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/>
              <a:t>Power in Balanced Systems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97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DD5D-15DD-5D4E-9ED0-5A4719BAA156}" type="slidenum">
              <a:rPr lang="en-US"/>
              <a:pPr/>
              <a:t>20</a:t>
            </a:fld>
            <a:endParaRPr lang="en-US"/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508000" y="1524000"/>
            <a:ext cx="1087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0066CC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 balanced </a:t>
            </a:r>
            <a:r>
              <a:rPr lang="el-GR" sz="2400">
                <a:solidFill>
                  <a:srgbClr val="FF0000"/>
                </a:solidFill>
                <a:cs typeface="Arial" charset="0"/>
              </a:rPr>
              <a:t>Δ</a:t>
            </a:r>
            <a:r>
              <a:rPr lang="en-US" sz="2400">
                <a:solidFill>
                  <a:srgbClr val="FF0000"/>
                </a:solidFill>
              </a:rPr>
              <a:t>-Y</a:t>
            </a:r>
            <a:r>
              <a:rPr lang="en-US" sz="2400">
                <a:solidFill>
                  <a:srgbClr val="0066CC"/>
                </a:solidFill>
              </a:rPr>
              <a:t> system is a three-phase system with a balanced y-connected source and a balanced y-connected load.</a:t>
            </a:r>
          </a:p>
        </p:txBody>
      </p:sp>
      <p:pic>
        <p:nvPicPr>
          <p:cNvPr id="410632" name="Picture 8" descr="ale63317_120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9600" y="3048000"/>
            <a:ext cx="5994400" cy="2635250"/>
          </a:xfrm>
        </p:spPr>
      </p:pic>
    </p:spTree>
    <p:extLst>
      <p:ext uri="{BB962C8B-B14F-4D97-AF65-F5344CB8AC3E}">
        <p14:creationId xmlns:p14="http://schemas.microsoft.com/office/powerpoint/2010/main" val="3718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6" y="85372"/>
            <a:ext cx="6082351" cy="670663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355943" y="1972608"/>
            <a:ext cx="586263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55943" y="3448118"/>
            <a:ext cx="586263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55943" y="4918547"/>
            <a:ext cx="586263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55943" y="6721474"/>
            <a:ext cx="586263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23C2-1353-AB4D-8FB1-062ECDA46EB4}" type="slidenum">
              <a:rPr lang="en-US"/>
              <a:pPr/>
              <a:t>22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590552" y="457201"/>
            <a:ext cx="10991849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Voltages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10566400" cy="1322109"/>
          </a:xfrm>
          <a:noFill/>
          <a:ln/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u="sng" dirty="0">
                <a:solidFill>
                  <a:srgbClr val="FF0000"/>
                </a:solidFill>
              </a:rPr>
              <a:t>Example 1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800" u="sng" dirty="0">
              <a:solidFill>
                <a:srgbClr val="FF0000"/>
              </a:solidFill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    Determine the phase sequence of the set of voltages.</a:t>
            </a:r>
          </a:p>
        </p:txBody>
      </p:sp>
      <p:graphicFrame>
        <p:nvGraphicFramePr>
          <p:cNvPr id="4259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6373884"/>
              </p:ext>
            </p:extLst>
          </p:nvPr>
        </p:nvGraphicFramePr>
        <p:xfrm>
          <a:off x="3394076" y="3196472"/>
          <a:ext cx="5052340" cy="17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3" imgW="1498320" imgH="685800" progId="Equation.3">
                  <p:embed/>
                </p:oleObj>
              </mc:Choice>
              <mc:Fallback>
                <p:oleObj name="Equation" r:id="rId3" imgW="1498320" imgH="685800" progId="Equation.3">
                  <p:embed/>
                  <p:pic>
                    <p:nvPicPr>
                      <p:cNvPr id="425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6" y="3196472"/>
                        <a:ext cx="5052340" cy="17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1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33E-8108-0640-A4D8-76408DE40622}" type="slidenum">
              <a:rPr lang="en-US"/>
              <a:pPr/>
              <a:t>23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590552" y="457201"/>
            <a:ext cx="10991849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Voltages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10972800" cy="48768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u="sng" dirty="0">
                <a:solidFill>
                  <a:srgbClr val="000000"/>
                </a:solidFill>
              </a:rPr>
              <a:t>Solution: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u="sng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   The voltages can be expressed in </a:t>
            </a:r>
            <a:r>
              <a:rPr lang="en-US" sz="2400" dirty="0" err="1">
                <a:solidFill>
                  <a:srgbClr val="000000"/>
                </a:solidFill>
              </a:rPr>
              <a:t>phasor</a:t>
            </a:r>
            <a:r>
              <a:rPr lang="en-US" sz="2400" dirty="0">
                <a:solidFill>
                  <a:srgbClr val="000000"/>
                </a:solidFill>
              </a:rPr>
              <a:t> form as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spcBef>
                <a:spcPct val="30000"/>
              </a:spcBef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   We notice that 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b="1" baseline="-25000" dirty="0">
                <a:solidFill>
                  <a:srgbClr val="000000"/>
                </a:solidFill>
              </a:rPr>
              <a:t>an</a:t>
            </a:r>
            <a:r>
              <a:rPr lang="en-US" sz="2400" dirty="0">
                <a:solidFill>
                  <a:srgbClr val="000000"/>
                </a:solidFill>
              </a:rPr>
              <a:t> leads </a:t>
            </a:r>
            <a:r>
              <a:rPr lang="en-US" sz="2400" b="1" dirty="0" err="1">
                <a:solidFill>
                  <a:srgbClr val="000000"/>
                </a:solidFill>
              </a:rPr>
              <a:t>V</a:t>
            </a:r>
            <a:r>
              <a:rPr lang="en-US" sz="2400" b="1" baseline="-25000" dirty="0" err="1">
                <a:solidFill>
                  <a:srgbClr val="000000"/>
                </a:solidFill>
              </a:rPr>
              <a:t>cn</a:t>
            </a:r>
            <a:r>
              <a:rPr lang="en-US" sz="2400" dirty="0">
                <a:solidFill>
                  <a:srgbClr val="000000"/>
                </a:solidFill>
              </a:rPr>
              <a:t> by 120° and </a:t>
            </a:r>
            <a:r>
              <a:rPr lang="en-US" sz="2400" b="1" dirty="0" err="1">
                <a:solidFill>
                  <a:srgbClr val="000000"/>
                </a:solidFill>
              </a:rPr>
              <a:t>V</a:t>
            </a:r>
            <a:r>
              <a:rPr lang="en-US" sz="2400" b="1" baseline="-25000" dirty="0" err="1">
                <a:solidFill>
                  <a:srgbClr val="000000"/>
                </a:solidFill>
              </a:rPr>
              <a:t>cn</a:t>
            </a:r>
            <a:r>
              <a:rPr lang="en-US" sz="2400" dirty="0">
                <a:solidFill>
                  <a:srgbClr val="000000"/>
                </a:solidFill>
              </a:rPr>
              <a:t> in turn leads </a:t>
            </a:r>
            <a:r>
              <a:rPr lang="en-US" sz="2400" b="1" dirty="0" err="1">
                <a:solidFill>
                  <a:srgbClr val="000000"/>
                </a:solidFill>
              </a:rPr>
              <a:t>V</a:t>
            </a:r>
            <a:r>
              <a:rPr lang="en-US" sz="2400" b="1" baseline="-25000" dirty="0" err="1">
                <a:solidFill>
                  <a:srgbClr val="000000"/>
                </a:solidFill>
              </a:rPr>
              <a:t>bn</a:t>
            </a:r>
            <a:r>
              <a:rPr lang="en-US" sz="2400" dirty="0">
                <a:solidFill>
                  <a:srgbClr val="000000"/>
                </a:solidFill>
              </a:rPr>
              <a:t> by 120°.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   Hence, we have an </a:t>
            </a:r>
            <a:r>
              <a:rPr lang="en-US" sz="2400" dirty="0" err="1">
                <a:solidFill>
                  <a:srgbClr val="000000"/>
                </a:solidFill>
              </a:rPr>
              <a:t>acb</a:t>
            </a:r>
            <a:r>
              <a:rPr lang="en-US" sz="2400" dirty="0">
                <a:solidFill>
                  <a:srgbClr val="000000"/>
                </a:solidFill>
              </a:rPr>
              <a:t> sequence.</a:t>
            </a:r>
          </a:p>
        </p:txBody>
      </p:sp>
      <p:graphicFrame>
        <p:nvGraphicFramePr>
          <p:cNvPr id="428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368800" y="2743200"/>
          <a:ext cx="3778251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3" imgW="1320480" imgH="685800" progId="Equation.3">
                  <p:embed/>
                </p:oleObj>
              </mc:Choice>
              <mc:Fallback>
                <p:oleObj name="Equation" r:id="rId3" imgW="1320480" imgH="685800" progId="Equation.3">
                  <p:embed/>
                  <p:pic>
                    <p:nvPicPr>
                      <p:cNvPr id="428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743200"/>
                        <a:ext cx="3778251" cy="14716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4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957-F575-CF40-82D4-1C630F23633F}" type="slidenum">
              <a:rPr lang="en-US"/>
              <a:pPr/>
              <a:t>24</a:t>
            </a:fld>
            <a:endParaRPr lang="en-US"/>
          </a:p>
        </p:txBody>
      </p:sp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2"/>
            <a:ext cx="10871200" cy="1239838"/>
          </a:xfrm>
          <a:noFill/>
          <a:ln/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Example 2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Calculate the line currents in the three-wire Y-Y system shown below:</a:t>
            </a:r>
          </a:p>
        </p:txBody>
      </p:sp>
      <p:pic>
        <p:nvPicPr>
          <p:cNvPr id="429060" name="Picture 4" descr="ale63317_1201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7600" y="3276601"/>
            <a:ext cx="6197600" cy="2620963"/>
          </a:xfrm>
        </p:spPr>
      </p:pic>
      <p:graphicFrame>
        <p:nvGraphicFramePr>
          <p:cNvPr id="429063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71527612"/>
              </p:ext>
            </p:extLst>
          </p:nvPr>
        </p:nvGraphicFramePr>
        <p:xfrm>
          <a:off x="8456892" y="3828257"/>
          <a:ext cx="28829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4" imgW="1346040" imgH="888840" progId="Equation.3">
                  <p:embed/>
                </p:oleObj>
              </mc:Choice>
              <mc:Fallback>
                <p:oleObj name="Equation" r:id="rId4" imgW="1346040" imgH="888840" progId="Equation.3">
                  <p:embed/>
                  <p:pic>
                    <p:nvPicPr>
                      <p:cNvPr id="429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892" y="3828257"/>
                        <a:ext cx="28829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08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1188686"/>
            <a:ext cx="10004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Example 3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      A balanced </a:t>
            </a:r>
            <a:r>
              <a:rPr lang="en-US" sz="2000" i="1" dirty="0" err="1">
                <a:solidFill>
                  <a:srgbClr val="FF0000"/>
                </a:solidFill>
              </a:rPr>
              <a:t>abc</a:t>
            </a:r>
            <a:r>
              <a:rPr lang="en-US" sz="2000" dirty="0">
                <a:solidFill>
                  <a:srgbClr val="FF0000"/>
                </a:solidFill>
              </a:rPr>
              <a:t>-sequence Y-connected source with (                                     ) is connected to a </a:t>
            </a:r>
            <a:r>
              <a:rPr lang="el-GR" sz="2000" dirty="0">
                <a:solidFill>
                  <a:srgbClr val="FF0000"/>
                </a:solidFill>
              </a:rPr>
              <a:t>Δ</a:t>
            </a:r>
            <a:r>
              <a:rPr lang="en-US" sz="2000" dirty="0">
                <a:solidFill>
                  <a:srgbClr val="FF0000"/>
                </a:solidFill>
              </a:rPr>
              <a:t>-connected load (8+j4)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 per phase. Calculate the phase and line currents.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A39-039A-FC41-ACF3-0240FC741ACA}" type="slidenum">
              <a:rPr lang="en-US"/>
              <a:pPr/>
              <a:t>25</a:t>
            </a:fld>
            <a:endParaRPr lang="en-US"/>
          </a:p>
        </p:txBody>
      </p:sp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432115"/>
            <a:ext cx="10871200" cy="307314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sym typeface="Symbol" charset="0"/>
              </a:rPr>
              <a:t>Solution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sym typeface="Symbol" charset="0"/>
              </a:rPr>
              <a:t>	Using single-phase analysis,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sym typeface="Symbol" charset="0"/>
              </a:rPr>
              <a:t>	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sym typeface="Symbol" charset="0"/>
              </a:rPr>
              <a:t>	Other line currents are obtained using the </a:t>
            </a:r>
            <a:r>
              <a:rPr lang="en-US" sz="2000" i="1" dirty="0" err="1" smtClean="0">
                <a:solidFill>
                  <a:srgbClr val="000000"/>
                </a:solidFill>
                <a:sym typeface="Symbol" charset="0"/>
              </a:rPr>
              <a:t>abc</a:t>
            </a:r>
            <a:r>
              <a:rPr lang="en-US" sz="2000" dirty="0" smtClean="0">
                <a:solidFill>
                  <a:srgbClr val="000000"/>
                </a:solidFill>
                <a:sym typeface="Symbol" charset="0"/>
              </a:rPr>
              <a:t> phase sequence</a:t>
            </a:r>
            <a:endParaRPr lang="en-US" sz="2000" dirty="0">
              <a:solidFill>
                <a:srgbClr val="000000"/>
              </a:solidFill>
              <a:sym typeface="Symbol" charset="0"/>
            </a:endParaRPr>
          </a:p>
        </p:txBody>
      </p:sp>
      <p:graphicFrame>
        <p:nvGraphicFramePr>
          <p:cNvPr id="435207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35974135"/>
              </p:ext>
            </p:extLst>
          </p:nvPr>
        </p:nvGraphicFramePr>
        <p:xfrm>
          <a:off x="6398708" y="1572619"/>
          <a:ext cx="2235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3" imgW="927000" imgH="228600" progId="Equation.3">
                  <p:embed/>
                </p:oleObj>
              </mc:Choice>
              <mc:Fallback>
                <p:oleObj name="Equation" r:id="rId3" imgW="927000" imgH="228600" progId="Equation.3">
                  <p:embed/>
                  <p:pic>
                    <p:nvPicPr>
                      <p:cNvPr id="435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708" y="1572619"/>
                        <a:ext cx="22352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26085081"/>
              </p:ext>
            </p:extLst>
          </p:nvPr>
        </p:nvGraphicFramePr>
        <p:xfrm>
          <a:off x="2082277" y="3756818"/>
          <a:ext cx="7721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5" imgW="2984400" imgH="431640" progId="Equation.3">
                  <p:embed/>
                </p:oleObj>
              </mc:Choice>
              <mc:Fallback>
                <p:oleObj name="Equation" r:id="rId5" imgW="2984400" imgH="431640" progId="Equation.3">
                  <p:embed/>
                  <p:pic>
                    <p:nvPicPr>
                      <p:cNvPr id="435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277" y="3756818"/>
                        <a:ext cx="7721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7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67821"/>
            <a:ext cx="108504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Example 4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      A balanced </a:t>
            </a:r>
            <a:r>
              <a:rPr lang="el-GR" sz="2000" dirty="0">
                <a:solidFill>
                  <a:srgbClr val="FF0000"/>
                </a:solidFill>
              </a:rPr>
              <a:t>Δ</a:t>
            </a:r>
            <a:r>
              <a:rPr lang="en-US" sz="2000" dirty="0">
                <a:solidFill>
                  <a:srgbClr val="FF0000"/>
                </a:solidFill>
              </a:rPr>
              <a:t>-connected load having an impedance 20-j15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 is connected to a </a:t>
            </a:r>
            <a:r>
              <a:rPr lang="el-GR" sz="2000" dirty="0">
                <a:solidFill>
                  <a:srgbClr val="FF0000"/>
                </a:solidFill>
              </a:rPr>
              <a:t>Δ</a:t>
            </a:r>
            <a:r>
              <a:rPr lang="en-US" sz="2000" dirty="0">
                <a:solidFill>
                  <a:srgbClr val="FF0000"/>
                </a:solidFill>
              </a:rPr>
              <a:t>-connected positive-sequence generator having (                     </a:t>
            </a:r>
            <a:r>
              <a:rPr lang="en-US" sz="2000" dirty="0" smtClean="0">
                <a:solidFill>
                  <a:srgbClr val="FF0000"/>
                </a:solidFill>
              </a:rPr>
              <a:t>                   ).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Calculate the phase currents of the load and the line currents.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22D72-CF86-044F-957D-5BF67AA28C36}" type="slidenum">
              <a:rPr lang="en-US"/>
              <a:pPr/>
              <a:t>26</a:t>
            </a:fld>
            <a:endParaRPr lang="en-US"/>
          </a:p>
        </p:txBody>
      </p:sp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195876"/>
            <a:ext cx="10871200" cy="2884413"/>
          </a:xfrm>
          <a:noFill/>
          <a:ln/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srgbClr val="000000"/>
                </a:solidFill>
                <a:sym typeface="Symbol" charset="0"/>
              </a:rPr>
              <a:t>Ans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: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sym typeface="Symbol" charset="0"/>
              </a:rPr>
              <a:t>	The phase currents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sym typeface="Symbol" charset="0"/>
              </a:rPr>
              <a:t>	The line currents</a:t>
            </a:r>
          </a:p>
        </p:txBody>
      </p:sp>
      <p:graphicFrame>
        <p:nvGraphicFramePr>
          <p:cNvPr id="4362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52857505"/>
              </p:ext>
            </p:extLst>
          </p:nvPr>
        </p:nvGraphicFramePr>
        <p:xfrm>
          <a:off x="5086285" y="2093388"/>
          <a:ext cx="2438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0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285" y="2093388"/>
                        <a:ext cx="2438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66476337"/>
              </p:ext>
            </p:extLst>
          </p:nvPr>
        </p:nvGraphicFramePr>
        <p:xfrm>
          <a:off x="1791093" y="4383235"/>
          <a:ext cx="9550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Equation" r:id="rId5" imgW="4114800" imgH="228600" progId="Equation.3">
                  <p:embed/>
                </p:oleObj>
              </mc:Choice>
              <mc:Fallback>
                <p:oleObj name="Equation" r:id="rId5" imgW="411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093" y="4383235"/>
                        <a:ext cx="95504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75442"/>
              </p:ext>
            </p:extLst>
          </p:nvPr>
        </p:nvGraphicFramePr>
        <p:xfrm>
          <a:off x="1791093" y="5548461"/>
          <a:ext cx="966893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Equation" r:id="rId7" imgW="4165560" imgH="228600" progId="Equation.3">
                  <p:embed/>
                </p:oleObj>
              </mc:Choice>
              <mc:Fallback>
                <p:oleObj name="Equation" r:id="rId7" imgW="4165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093" y="5548461"/>
                        <a:ext cx="966893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7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B60-82FB-6E46-A83F-32D72B252329}" type="slidenum">
              <a:rPr lang="en-US"/>
              <a:pPr/>
              <a:t>27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223967"/>
            <a:ext cx="10871200" cy="1224210"/>
          </a:xfrm>
          <a:noFill/>
          <a:ln/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rgbClr val="000000"/>
                </a:solidFill>
                <a:sym typeface="Symbol" charset="0"/>
              </a:rPr>
              <a:t>Answer</a:t>
            </a: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000000"/>
              </a:solidFill>
              <a:sym typeface="Symbol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sym typeface="Symbol" charset="0"/>
              </a:rPr>
              <a:t>	The phase currents</a:t>
            </a:r>
          </a:p>
        </p:txBody>
      </p:sp>
      <p:graphicFrame>
        <p:nvGraphicFramePr>
          <p:cNvPr id="43725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1" y="4448176"/>
          <a:ext cx="3782484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Equation" r:id="rId3" imgW="1371600" imgH="685800" progId="Equation.3">
                  <p:embed/>
                </p:oleObj>
              </mc:Choice>
              <mc:Fallback>
                <p:oleObj name="Equation" r:id="rId3" imgW="1371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4448176"/>
                        <a:ext cx="3782484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09600" y="1417119"/>
            <a:ext cx="10871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Example 5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      A balanced Y-connected load with a phase impedance 40+j25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 is supplied by a balanced, </a:t>
            </a:r>
            <a:r>
              <a:rPr lang="en-US" sz="2000" dirty="0">
                <a:solidFill>
                  <a:srgbClr val="FF0000"/>
                </a:solidFill>
              </a:rPr>
              <a:t>positive-sequence </a:t>
            </a:r>
            <a:r>
              <a:rPr lang="el-GR" sz="2000" dirty="0">
                <a:solidFill>
                  <a:srgbClr val="FF0000"/>
                </a:solidFill>
              </a:rPr>
              <a:t>Δ</a:t>
            </a:r>
            <a:r>
              <a:rPr lang="en-US" sz="2000" dirty="0">
                <a:solidFill>
                  <a:srgbClr val="FF0000"/>
                </a:solidFill>
              </a:rPr>
              <a:t>-connected source with a line voltage of 210V.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Calculate the phase currents. Use </a:t>
            </a:r>
            <a:r>
              <a:rPr lang="en-US" sz="2000" dirty="0" err="1">
                <a:solidFill>
                  <a:srgbClr val="FF0000"/>
                </a:solidFill>
                <a:sym typeface="Symbol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sym typeface="Symbol" charset="0"/>
              </a:rPr>
              <a:t>ab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 as reference. </a:t>
            </a:r>
          </a:p>
        </p:txBody>
      </p:sp>
    </p:spTree>
    <p:extLst>
      <p:ext uri="{BB962C8B-B14F-4D97-AF65-F5344CB8AC3E}">
        <p14:creationId xmlns:p14="http://schemas.microsoft.com/office/powerpoint/2010/main" val="42569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B60-82FB-6E46-A83F-32D72B252329}" type="slidenum">
              <a:rPr lang="en-US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525032"/>
            <a:ext cx="63436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40" y="2607617"/>
            <a:ext cx="16478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3245178"/>
            <a:ext cx="69151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0" y="4340599"/>
            <a:ext cx="5781675" cy="1714500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Y-Load 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C6B0-6265-224B-A614-C39757F8DE0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382449"/>
            <a:ext cx="7134225" cy="475297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Y-Load 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3" descr="ale29559_12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"/>
          <a:stretch/>
        </p:blipFill>
        <p:spPr bwMode="auto">
          <a:xfrm>
            <a:off x="762777" y="2060110"/>
            <a:ext cx="10532304" cy="336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70812" y="1347591"/>
            <a:ext cx="633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Single-phase system: 2-wire type and 3-wire type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08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543"/>
            <a:ext cx="10515600" cy="4006392"/>
          </a:xfrm>
        </p:spPr>
        <p:txBody>
          <a:bodyPr>
            <a:normAutofit/>
          </a:bodyPr>
          <a:lstStyle/>
          <a:p>
            <a:r>
              <a:rPr lang="en-US" dirty="0" smtClean="0"/>
              <a:t>Thus the total instantaneous power in a balanced 3-</a:t>
            </a:r>
            <a:r>
              <a:rPr lang="el-GR" dirty="0" smtClean="0"/>
              <a:t>Φ</a:t>
            </a:r>
            <a:r>
              <a:rPr lang="en-US" dirty="0" smtClean="0"/>
              <a:t> system is constant – It does not change with time.</a:t>
            </a:r>
          </a:p>
          <a:p>
            <a:endParaRPr lang="en-US" dirty="0" smtClean="0"/>
          </a:p>
          <a:p>
            <a:r>
              <a:rPr lang="en-US" dirty="0" smtClean="0"/>
              <a:t>The result is true whether the load is </a:t>
            </a:r>
            <a:r>
              <a:rPr lang="el-GR" dirty="0" smtClean="0"/>
              <a:t>Δ</a:t>
            </a:r>
            <a:r>
              <a:rPr lang="en-US" dirty="0" smtClean="0"/>
              <a:t> or Y.</a:t>
            </a:r>
          </a:p>
          <a:p>
            <a:endParaRPr lang="en-US" dirty="0" smtClean="0"/>
          </a:p>
          <a:p>
            <a:r>
              <a:rPr lang="en-US" dirty="0" smtClean="0"/>
              <a:t>This is one important reason for using </a:t>
            </a:r>
            <a:r>
              <a:rPr lang="en-US" dirty="0"/>
              <a:t>3-</a:t>
            </a:r>
            <a:r>
              <a:rPr lang="el-GR" dirty="0"/>
              <a:t>Φ</a:t>
            </a:r>
            <a:r>
              <a:rPr lang="en-US" dirty="0"/>
              <a:t> system </a:t>
            </a:r>
            <a:r>
              <a:rPr lang="en-US" dirty="0" smtClean="0"/>
              <a:t>to generate and distribute power.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C6B0-6265-224B-A614-C39757F8DE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3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Average power per phase: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Reactive power per phase: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Apparent power per phase: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Complex power </a:t>
            </a:r>
            <a:r>
              <a:rPr lang="en-US" dirty="0" smtClean="0">
                <a:solidFill>
                  <a:srgbClr val="FF0000"/>
                </a:solidFill>
              </a:rPr>
              <a:t>per phase: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C6B0-6265-224B-A614-C39757F8DE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724172"/>
            <a:ext cx="2924175" cy="63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1" y="2873649"/>
            <a:ext cx="292417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3" y="4137426"/>
            <a:ext cx="200025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023" y="5334528"/>
            <a:ext cx="44291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C6B0-6265-224B-A614-C39757F8DE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Total Average Power: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Total Reactive Power: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Total Complex Power: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Alternative Expression for Total Complex Power: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440"/>
            <a:ext cx="105346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2945876"/>
            <a:ext cx="7286625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744" y="3830566"/>
            <a:ext cx="4680677" cy="1054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4" y="5379023"/>
            <a:ext cx="4972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9D1E-2007-1644-A206-09E5CE9CFE45}" type="slidenum">
              <a:rPr lang="en-US"/>
              <a:pPr/>
              <a:t>33</a:t>
            </a:fld>
            <a:endParaRPr lang="en-US"/>
          </a:p>
        </p:txBody>
      </p:sp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711200" y="1295401"/>
            <a:ext cx="1107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>
                <a:solidFill>
                  <a:srgbClr val="0066CC"/>
                </a:solidFill>
              </a:rPr>
              <a:t>Comparing the power loss in (a) a single-phase system, and (b) a three-phase system</a:t>
            </a:r>
          </a:p>
        </p:txBody>
      </p:sp>
      <p:graphicFrame>
        <p:nvGraphicFramePr>
          <p:cNvPr id="41779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3749294"/>
              </p:ext>
            </p:extLst>
          </p:nvPr>
        </p:nvGraphicFramePr>
        <p:xfrm>
          <a:off x="3070225" y="4724400"/>
          <a:ext cx="15779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Equation" r:id="rId3" imgW="1130040" imgH="457200" progId="Equation.3">
                  <p:embed/>
                </p:oleObj>
              </mc:Choice>
              <mc:Fallback>
                <p:oleObj name="Equation" r:id="rId3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724400"/>
                        <a:ext cx="1577975" cy="638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7799" name="Picture 7" descr="ale63317_1202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286000"/>
            <a:ext cx="8636000" cy="2217738"/>
          </a:xfrm>
        </p:spPr>
      </p:pic>
      <p:graphicFrame>
        <p:nvGraphicFramePr>
          <p:cNvPr id="417800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96193630"/>
              </p:ext>
            </p:extLst>
          </p:nvPr>
        </p:nvGraphicFramePr>
        <p:xfrm>
          <a:off x="7921625" y="4743450"/>
          <a:ext cx="15287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Equation" r:id="rId6" imgW="1143000" imgH="457200" progId="Equation.3">
                  <p:embed/>
                </p:oleObj>
              </mc:Choice>
              <mc:Fallback>
                <p:oleObj name="Equation" r:id="rId6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5" y="4743450"/>
                        <a:ext cx="1528763" cy="611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957-F575-CF40-82D4-1C630F23633F}" type="slidenum">
              <a:rPr lang="en-US"/>
              <a:pPr/>
              <a:t>34</a:t>
            </a:fld>
            <a:endParaRPr lang="en-US"/>
          </a:p>
        </p:txBody>
      </p:sp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2"/>
            <a:ext cx="10871200" cy="1239838"/>
          </a:xfrm>
          <a:noFill/>
          <a:ln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Example </a:t>
            </a:r>
            <a:r>
              <a:rPr lang="en-US" sz="2800" dirty="0" smtClean="0">
                <a:solidFill>
                  <a:srgbClr val="FF0000"/>
                </a:solidFill>
              </a:rPr>
              <a:t>6</a:t>
            </a:r>
            <a:endParaRPr lang="en-US" sz="2800" dirty="0">
              <a:solidFill>
                <a:srgbClr val="FF0000"/>
              </a:solidFill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Determine the total average power, reactive power, and complex power at the source and at the load for the </a:t>
            </a:r>
            <a:r>
              <a:rPr lang="en-US" sz="2400" dirty="0">
                <a:solidFill>
                  <a:srgbClr val="FF0000"/>
                </a:solidFill>
              </a:rPr>
              <a:t>three-wire Y-Y system shown below:</a:t>
            </a:r>
          </a:p>
        </p:txBody>
      </p:sp>
      <p:pic>
        <p:nvPicPr>
          <p:cNvPr id="429060" name="Picture 4" descr="ale63317_1201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7600" y="3276601"/>
            <a:ext cx="6197600" cy="2620963"/>
          </a:xfrm>
        </p:spPr>
      </p:pic>
      <p:graphicFrame>
        <p:nvGraphicFramePr>
          <p:cNvPr id="429063" name="Object 7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8456892" y="3828257"/>
          <a:ext cx="28829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4" imgW="1346040" imgH="888840" progId="Equation.3">
                  <p:embed/>
                </p:oleObj>
              </mc:Choice>
              <mc:Fallback>
                <p:oleObj name="Equation" r:id="rId4" imgW="1346040" imgH="888840" progId="Equation.3">
                  <p:embed/>
                  <p:pic>
                    <p:nvPicPr>
                      <p:cNvPr id="429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892" y="3828257"/>
                        <a:ext cx="28829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23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B957-F575-CF40-82D4-1C630F23633F}" type="slidenum">
              <a:rPr lang="en-US"/>
              <a:pPr/>
              <a:t>35</a:t>
            </a:fld>
            <a:endParaRPr lang="en-US"/>
          </a:p>
        </p:txBody>
      </p:sp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Balanced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Connection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521741"/>
            <a:ext cx="616267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50105"/>
            <a:ext cx="701040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7" y="3553704"/>
            <a:ext cx="8620125" cy="3238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588" y="1525718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Solution: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9D1E-2007-1644-A206-09E5CE9CFE45}" type="slidenum">
              <a:rPr lang="en-US"/>
              <a:pPr/>
              <a:t>36</a:t>
            </a:fld>
            <a:endParaRPr lang="en-US"/>
          </a:p>
        </p:txBody>
      </p:sp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304800" y="560388"/>
            <a:ext cx="11582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Power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in a Balanced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System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Verdana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41081" y="5541963"/>
            <a:ext cx="1066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indent="0">
              <a:spcBef>
                <a:spcPct val="50000"/>
              </a:spcBef>
            </a:pPr>
            <a:r>
              <a:rPr lang="en-US" sz="2000" dirty="0"/>
              <a:t>If </a:t>
            </a:r>
            <a:r>
              <a:rPr lang="en-US" sz="2000" u="sng" dirty="0">
                <a:solidFill>
                  <a:srgbClr val="FF0000"/>
                </a:solidFill>
              </a:rPr>
              <a:t>same power loss</a:t>
            </a:r>
            <a:r>
              <a:rPr lang="en-US" sz="2000" dirty="0"/>
              <a:t> is tolerated in both system, three-phase system use only </a:t>
            </a:r>
            <a:r>
              <a:rPr lang="en-US" sz="2000" u="sng" dirty="0">
                <a:solidFill>
                  <a:srgbClr val="FF0000"/>
                </a:solidFill>
              </a:rPr>
              <a:t>75%</a:t>
            </a:r>
            <a:r>
              <a:rPr lang="en-US" sz="2000" dirty="0"/>
              <a:t> of materials of a single-phase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81" y="1444264"/>
            <a:ext cx="1964952" cy="1078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1444264"/>
            <a:ext cx="2457450" cy="120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1" y="2739999"/>
            <a:ext cx="10006534" cy="1231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505" y="3971228"/>
            <a:ext cx="5086989" cy="15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77294"/>
            <a:ext cx="3048000" cy="304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353019" y="929372"/>
            <a:ext cx="3460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Two-phase 3-wire system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3" descr="ale29559_12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6"/>
          <a:stretch/>
        </p:blipFill>
        <p:spPr bwMode="auto">
          <a:xfrm>
            <a:off x="1781120" y="1796788"/>
            <a:ext cx="8629760" cy="43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34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4728-D0CA-3F48-A703-77B134833A9D}" type="slidenum">
              <a:rPr lang="en-US"/>
              <a:pPr/>
              <a:t>5</a:t>
            </a:fld>
            <a:endParaRPr lang="en-US"/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508000" y="5486400"/>
            <a:ext cx="162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3" descr="ale29559_120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"/>
          <a:stretch/>
        </p:blipFill>
        <p:spPr bwMode="auto">
          <a:xfrm>
            <a:off x="2967276" y="1208184"/>
            <a:ext cx="6257449" cy="513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22046" y="712513"/>
            <a:ext cx="3571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Three-phase 4-wire system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</a:t>
            </a:r>
            <a:r>
              <a:rPr lang="en-US" dirty="0"/>
              <a:t>-</a:t>
            </a:r>
            <a:r>
              <a:rPr lang="en-US" dirty="0" smtClean="0"/>
              <a:t>Phase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Circuits / systems in which the AC sources operate at the same frequency, but different phases are known as </a:t>
            </a:r>
            <a:r>
              <a:rPr lang="en-US" dirty="0" smtClean="0">
                <a:solidFill>
                  <a:srgbClr val="FF0000"/>
                </a:solidFill>
              </a:rPr>
              <a:t>poly-phase circuits/systems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Since </a:t>
            </a:r>
            <a:r>
              <a:rPr lang="en-US" dirty="0" smtClean="0">
                <a:solidFill>
                  <a:srgbClr val="FF0000"/>
                </a:solidFill>
              </a:rPr>
              <a:t>3-phase system</a:t>
            </a:r>
            <a:r>
              <a:rPr lang="en-US" dirty="0" smtClean="0"/>
              <a:t> is by far the most prevalent and the most economical system, the discussion in this chapter is mainly on them!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Balanced phase voltages</a:t>
            </a:r>
            <a:r>
              <a:rPr lang="en-US" dirty="0" smtClean="0"/>
              <a:t> are equal in magnitude and are out of phase with each other by 120°.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balanced load</a:t>
            </a:r>
            <a:r>
              <a:rPr lang="en-US" dirty="0" smtClean="0"/>
              <a:t> is one in which the phase impedances are equal in magnitude and in phase.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65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997-0ABD-4743-8382-043BB94AB55F}" type="slidenum">
              <a:rPr lang="en-US"/>
              <a:pPr/>
              <a:t>7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600200"/>
            <a:ext cx="10668000" cy="45720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/>
              <a:t>Advantages: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400" dirty="0"/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r>
              <a:rPr lang="en-US" sz="2000" u="sng" dirty="0">
                <a:solidFill>
                  <a:srgbClr val="FF3300"/>
                </a:solidFill>
              </a:rPr>
              <a:t>Most</a:t>
            </a:r>
            <a:r>
              <a:rPr lang="en-US" sz="2000" dirty="0"/>
              <a:t> of the electric power is generated and distributed in three-phase</a:t>
            </a:r>
            <a:r>
              <a:rPr lang="en-US" sz="2000" dirty="0" smtClean="0"/>
              <a:t>.</a:t>
            </a:r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endParaRPr lang="en-US" sz="2000" dirty="0"/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r>
              <a:rPr lang="en-US" sz="2000" dirty="0"/>
              <a:t>The instantaneous power in a three-phase system can be </a:t>
            </a:r>
            <a:r>
              <a:rPr lang="en-US" sz="2000" u="sng" dirty="0">
                <a:solidFill>
                  <a:srgbClr val="FF3300"/>
                </a:solidFill>
              </a:rPr>
              <a:t>constant</a:t>
            </a:r>
            <a:r>
              <a:rPr lang="en-US" sz="2000" dirty="0" smtClean="0"/>
              <a:t>. This results in uniform power transmission, less vibration of 3-phase machine.</a:t>
            </a:r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endParaRPr lang="en-US" sz="2000" dirty="0"/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r>
              <a:rPr lang="en-US" sz="2000" dirty="0"/>
              <a:t>The amount of power, the three-phase system is more </a:t>
            </a:r>
            <a:r>
              <a:rPr lang="en-US" sz="2000" u="sng" dirty="0">
                <a:solidFill>
                  <a:srgbClr val="FF3300"/>
                </a:solidFill>
              </a:rPr>
              <a:t>economical</a:t>
            </a:r>
            <a:r>
              <a:rPr lang="en-US" sz="2000" dirty="0"/>
              <a:t> that the single-phase. </a:t>
            </a:r>
            <a:endParaRPr lang="en-US" sz="2000" dirty="0" smtClean="0"/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endParaRPr lang="en-US" sz="2000" dirty="0"/>
          </a:p>
          <a:p>
            <a:pPr marL="1371600" lvl="2" indent="-457200">
              <a:buClr>
                <a:schemeClr val="tx1"/>
              </a:buClr>
              <a:buFontTx/>
              <a:buAutoNum type="arabicPeriod"/>
            </a:pPr>
            <a:r>
              <a:rPr lang="en-US" sz="2000" dirty="0"/>
              <a:t>In fact, the amount of wire required for a three-phase system is </a:t>
            </a:r>
            <a:r>
              <a:rPr lang="en-US" sz="2000" u="sng" dirty="0">
                <a:solidFill>
                  <a:srgbClr val="FF3300"/>
                </a:solidFill>
              </a:rPr>
              <a:t>less than</a:t>
            </a:r>
            <a:r>
              <a:rPr lang="en-US" sz="2000" dirty="0"/>
              <a:t> that required for an equivalent single-phase system.</a:t>
            </a:r>
          </a:p>
        </p:txBody>
      </p:sp>
      <p:sp>
        <p:nvSpPr>
          <p:cNvPr id="392195" name="Rectangle 3"/>
          <p:cNvSpPr>
            <a:spLocks noChangeArrowheads="1"/>
          </p:cNvSpPr>
          <p:nvPr/>
        </p:nvSpPr>
        <p:spPr bwMode="auto">
          <a:xfrm>
            <a:off x="590552" y="457201"/>
            <a:ext cx="10991849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Three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-Phase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Circuit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849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 descr="Screen Shot 2017-10-03 at 8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0"/>
            <a:ext cx="924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4B96-7A3F-4CDB-9E3A-5276B72F9803}" type="slidenum">
              <a:rPr lang="en-GB" smtClean="0"/>
              <a:t>9</a:t>
            </a:fld>
            <a:endParaRPr lang="en-GB"/>
          </a:p>
        </p:txBody>
      </p:sp>
      <p:pic>
        <p:nvPicPr>
          <p:cNvPr id="2" name="Picture 1" descr="Screen Shot 2017-10-03 at 8.01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79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13625</TotalTime>
  <Words>866</Words>
  <Application>Microsoft Office PowerPoint</Application>
  <PresentationFormat>Widescreen</PresentationFormat>
  <Paragraphs>193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Symbol</vt:lpstr>
      <vt:lpstr>Verdana</vt:lpstr>
      <vt:lpstr>Wingdings</vt:lpstr>
      <vt:lpstr>Office Theme</vt:lpstr>
      <vt:lpstr>Equation</vt:lpstr>
      <vt:lpstr>Chapter-9 Three-Phase Circuits</vt:lpstr>
      <vt:lpstr>Outline</vt:lpstr>
      <vt:lpstr>PowerPoint Presentation</vt:lpstr>
      <vt:lpstr>PowerPoint Presentation</vt:lpstr>
      <vt:lpstr>PowerPoint Presentation</vt:lpstr>
      <vt:lpstr>Poly-Phase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 Representation of Periodic Signals (Lecture-1)</dc:title>
  <dc:creator>IIT-TIRUPATHI7</dc:creator>
  <cp:lastModifiedBy>admin</cp:lastModifiedBy>
  <cp:revision>438</cp:revision>
  <dcterms:created xsi:type="dcterms:W3CDTF">2016-09-16T10:11:04Z</dcterms:created>
  <dcterms:modified xsi:type="dcterms:W3CDTF">2017-10-10T08:19:12Z</dcterms:modified>
</cp:coreProperties>
</file>