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98" r:id="rId5"/>
    <p:sldId id="283" r:id="rId6"/>
    <p:sldId id="297" r:id="rId7"/>
    <p:sldId id="292" r:id="rId8"/>
    <p:sldId id="294" r:id="rId9"/>
    <p:sldId id="305" r:id="rId10"/>
    <p:sldId id="306" r:id="rId11"/>
    <p:sldId id="307" r:id="rId12"/>
    <p:sldId id="309" r:id="rId13"/>
    <p:sldId id="310" r:id="rId14"/>
    <p:sldId id="311" r:id="rId15"/>
    <p:sldId id="308" r:id="rId16"/>
    <p:sldId id="312" r:id="rId17"/>
    <p:sldId id="313" r:id="rId18"/>
    <p:sldId id="314" r:id="rId19"/>
    <p:sldId id="315" r:id="rId20"/>
    <p:sldId id="316" r:id="rId21"/>
    <p:sldId id="317" r:id="rId22"/>
    <p:sldId id="29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712" autoAdjust="0"/>
  </p:normalViewPr>
  <p:slideViewPr>
    <p:cSldViewPr snapToGrid="0">
      <p:cViewPr varScale="1">
        <p:scale>
          <a:sx n="68" d="100"/>
          <a:sy n="68" d="100"/>
        </p:scale>
        <p:origin x="738" y="48"/>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r>
              <a:rPr lang="en-US" dirty="0">
                <a:solidFill>
                  <a:schemeClr val="tx1">
                    <a:lumMod val="75000"/>
                    <a:lumOff val="25000"/>
                  </a:schemeClr>
                </a:solidFill>
              </a:rPr>
              <a:t>Gross Revenue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dLbls>
          <c:showLegendKey val="0"/>
          <c:showVal val="0"/>
          <c:showCatName val="0"/>
          <c:showSerName val="0"/>
          <c:showPercent val="0"/>
          <c:showBubbleSize val="0"/>
        </c:dLbls>
        <c:gapWidth val="25"/>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majorGridlines>
          <c:spPr>
            <a:ln w="9525" cap="flat" cmpd="sng" algn="ctr">
              <a:solidFill>
                <a:schemeClr val="tx1">
                  <a:lumMod val="15000"/>
                  <a:lumOff val="8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r>
              <a:rPr lang="en-US" dirty="0">
                <a:solidFill>
                  <a:schemeClr val="tx1">
                    <a:lumMod val="75000"/>
                    <a:lumOff val="25000"/>
                  </a:schemeClr>
                </a:solidFill>
              </a:rPr>
              <a:t>Company Sales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doughnutChart>
        <c:varyColors val="1"/>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9/29/2022</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9/29/2022</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5" r:id="rId22"/>
    <p:sldLayoutId id="2147483672" r:id="rId23"/>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jpeg"/><Relationship Id="rId1" Type="http://schemas.openxmlformats.org/officeDocument/2006/relationships/slideLayout" Target="../slideLayouts/slideLayout8.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0.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4811152" y="3954225"/>
            <a:ext cx="4635305" cy="575150"/>
          </a:xfrm>
        </p:spPr>
        <p:txBody>
          <a:bodyPr/>
          <a:lstStyle/>
          <a:p>
            <a:pPr algn="just"/>
            <a:r>
              <a:rPr lang="en-US" dirty="0"/>
              <a:t>RISK MANAGEMENT IN AN ORGANISATION.</a:t>
            </a:r>
          </a:p>
        </p:txBody>
      </p:sp>
      <p:sp>
        <p:nvSpPr>
          <p:cNvPr id="5" name="Title 4">
            <a:extLst>
              <a:ext uri="{FF2B5EF4-FFF2-40B4-BE49-F238E27FC236}">
                <a16:creationId xmlns:a16="http://schemas.microsoft.com/office/drawing/2014/main" id="{D10C2CF7-CD42-588F-ECFA-505FEBBB19DE}"/>
              </a:ext>
            </a:extLst>
          </p:cNvPr>
          <p:cNvSpPr>
            <a:spLocks noGrp="1"/>
          </p:cNvSpPr>
          <p:nvPr>
            <p:ph type="ctrTitle"/>
          </p:nvPr>
        </p:nvSpPr>
        <p:spPr>
          <a:xfrm>
            <a:off x="4811152" y="2811053"/>
            <a:ext cx="7380848" cy="973156"/>
          </a:xfrm>
        </p:spPr>
        <p:txBody>
          <a:bodyPr/>
          <a:lstStyle/>
          <a:p>
            <a:r>
              <a:rPr lang="en-IN" dirty="0"/>
              <a:t>RISK MANAGEMENT</a:t>
            </a:r>
          </a:p>
        </p:txBody>
      </p:sp>
      <p:pic>
        <p:nvPicPr>
          <p:cNvPr id="8" name="Picture 7">
            <a:extLst>
              <a:ext uri="{FF2B5EF4-FFF2-40B4-BE49-F238E27FC236}">
                <a16:creationId xmlns:a16="http://schemas.microsoft.com/office/drawing/2014/main" id="{0025D336-14D1-9742-F471-70D832745172}"/>
              </a:ext>
            </a:extLst>
          </p:cNvPr>
          <p:cNvPicPr>
            <a:picLocks noChangeAspect="1"/>
          </p:cNvPicPr>
          <p:nvPr/>
        </p:nvPicPr>
        <p:blipFill rotWithShape="1">
          <a:blip r:embed="rId3"/>
          <a:srcRect t="12513" r="3173" b="19385"/>
          <a:stretch/>
        </p:blipFill>
        <p:spPr>
          <a:xfrm>
            <a:off x="9780587" y="3784209"/>
            <a:ext cx="2411413" cy="1378634"/>
          </a:xfrm>
          <a:prstGeom prst="rect">
            <a:avLst/>
          </a:prstGeom>
        </p:spPr>
      </p:pic>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EDCEBA4-7E10-7414-E076-37B295A3C5DD}"/>
              </a:ext>
            </a:extLst>
          </p:cNvPr>
          <p:cNvSpPr>
            <a:spLocks noGrp="1"/>
          </p:cNvSpPr>
          <p:nvPr>
            <p:ph idx="1"/>
          </p:nvPr>
        </p:nvSpPr>
        <p:spPr>
          <a:xfrm>
            <a:off x="432000" y="267286"/>
            <a:ext cx="11328000" cy="5923964"/>
          </a:xfrm>
        </p:spPr>
        <p:txBody>
          <a:bodyPr/>
          <a:lstStyle/>
          <a:p>
            <a:endParaRPr lang="en-IN" dirty="0"/>
          </a:p>
          <a:p>
            <a:r>
              <a:rPr lang="en-IN" dirty="0"/>
              <a:t>   </a:t>
            </a:r>
            <a:r>
              <a:rPr lang="en-IN" sz="3200" b="1" dirty="0"/>
              <a:t>Quantative risk analysis  </a:t>
            </a:r>
          </a:p>
          <a:p>
            <a:endParaRPr lang="en-IN" dirty="0"/>
          </a:p>
        </p:txBody>
      </p:sp>
      <p:sp>
        <p:nvSpPr>
          <p:cNvPr id="5" name="Footer Placeholder 4">
            <a:extLst>
              <a:ext uri="{FF2B5EF4-FFF2-40B4-BE49-F238E27FC236}">
                <a16:creationId xmlns:a16="http://schemas.microsoft.com/office/drawing/2014/main" id="{0BA1EAA8-C8B0-7EA2-F8A0-C6535F854102}"/>
              </a:ext>
            </a:extLst>
          </p:cNvPr>
          <p:cNvSpPr>
            <a:spLocks noGrp="1"/>
          </p:cNvSpPr>
          <p:nvPr>
            <p:ph type="ftr" sz="quarter" idx="12"/>
          </p:nvPr>
        </p:nvSpPr>
        <p:spPr/>
        <p:txBody>
          <a:bodyPr/>
          <a:lstStyle/>
          <a:p>
            <a:r>
              <a:rPr lang="en-US" noProof="0"/>
              <a:t>Add a footer</a:t>
            </a:r>
            <a:endParaRPr lang="en-US" noProof="0" dirty="0"/>
          </a:p>
        </p:txBody>
      </p:sp>
      <p:sp>
        <p:nvSpPr>
          <p:cNvPr id="6" name="Slide Number Placeholder 5">
            <a:extLst>
              <a:ext uri="{FF2B5EF4-FFF2-40B4-BE49-F238E27FC236}">
                <a16:creationId xmlns:a16="http://schemas.microsoft.com/office/drawing/2014/main" id="{30A61CE5-A85D-2BB2-7148-25775AADE37D}"/>
              </a:ext>
            </a:extLst>
          </p:cNvPr>
          <p:cNvSpPr>
            <a:spLocks noGrp="1"/>
          </p:cNvSpPr>
          <p:nvPr>
            <p:ph type="sldNum" sz="quarter" idx="33"/>
          </p:nvPr>
        </p:nvSpPr>
        <p:spPr/>
        <p:txBody>
          <a:bodyPr/>
          <a:lstStyle/>
          <a:p>
            <a:fld id="{19B51A1E-902D-48AF-9020-955120F399B6}" type="slidenum">
              <a:rPr lang="en-US" noProof="0" smtClean="0"/>
              <a:pPr/>
              <a:t>10</a:t>
            </a:fld>
            <a:endParaRPr lang="en-US" noProof="0" dirty="0"/>
          </a:p>
        </p:txBody>
      </p:sp>
      <p:pic>
        <p:nvPicPr>
          <p:cNvPr id="7" name="Picture 6">
            <a:extLst>
              <a:ext uri="{FF2B5EF4-FFF2-40B4-BE49-F238E27FC236}">
                <a16:creationId xmlns:a16="http://schemas.microsoft.com/office/drawing/2014/main" id="{E7857F3D-D18A-6A4F-0EE8-CD8499B1232C}"/>
              </a:ext>
            </a:extLst>
          </p:cNvPr>
          <p:cNvPicPr>
            <a:picLocks noChangeAspect="1"/>
          </p:cNvPicPr>
          <p:nvPr/>
        </p:nvPicPr>
        <p:blipFill>
          <a:blip r:embed="rId2"/>
          <a:stretch>
            <a:fillRect/>
          </a:stretch>
        </p:blipFill>
        <p:spPr>
          <a:xfrm>
            <a:off x="1638300" y="1139482"/>
            <a:ext cx="8915400" cy="5051767"/>
          </a:xfrm>
          <a:prstGeom prst="rect">
            <a:avLst/>
          </a:prstGeom>
        </p:spPr>
      </p:pic>
    </p:spTree>
    <p:extLst>
      <p:ext uri="{BB962C8B-B14F-4D97-AF65-F5344CB8AC3E}">
        <p14:creationId xmlns:p14="http://schemas.microsoft.com/office/powerpoint/2010/main" val="2640810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81F6DAD-6A6B-727A-E51F-274E1E119025}"/>
              </a:ext>
            </a:extLst>
          </p:cNvPr>
          <p:cNvSpPr>
            <a:spLocks noGrp="1"/>
          </p:cNvSpPr>
          <p:nvPr>
            <p:ph idx="1"/>
          </p:nvPr>
        </p:nvSpPr>
        <p:spPr>
          <a:xfrm>
            <a:off x="432000" y="54649"/>
            <a:ext cx="11328000" cy="6136601"/>
          </a:xfrm>
        </p:spPr>
        <p:txBody>
          <a:bodyPr/>
          <a:lstStyle/>
          <a:p>
            <a:pPr marL="0" indent="0">
              <a:buNone/>
            </a:pPr>
            <a:endParaRPr lang="en-IN" dirty="0"/>
          </a:p>
          <a:p>
            <a:r>
              <a:rPr lang="en-IN" dirty="0"/>
              <a:t>  </a:t>
            </a:r>
            <a:r>
              <a:rPr lang="en-IN" sz="3200" b="1" dirty="0">
                <a:latin typeface="Times New Roman" panose="02020603050405020304" pitchFamily="18" charset="0"/>
                <a:cs typeface="Times New Roman" panose="02020603050405020304" pitchFamily="18" charset="0"/>
              </a:rPr>
              <a:t>Qualitative risk analysis  </a:t>
            </a:r>
          </a:p>
        </p:txBody>
      </p:sp>
      <p:sp>
        <p:nvSpPr>
          <p:cNvPr id="5" name="Footer Placeholder 4">
            <a:extLst>
              <a:ext uri="{FF2B5EF4-FFF2-40B4-BE49-F238E27FC236}">
                <a16:creationId xmlns:a16="http://schemas.microsoft.com/office/drawing/2014/main" id="{40C1DD77-2C86-EF1D-CCDE-41FB2E908741}"/>
              </a:ext>
            </a:extLst>
          </p:cNvPr>
          <p:cNvSpPr>
            <a:spLocks noGrp="1"/>
          </p:cNvSpPr>
          <p:nvPr>
            <p:ph type="ftr" sz="quarter" idx="12"/>
          </p:nvPr>
        </p:nvSpPr>
        <p:spPr/>
        <p:txBody>
          <a:bodyPr/>
          <a:lstStyle/>
          <a:p>
            <a:r>
              <a:rPr lang="en-US" noProof="0"/>
              <a:t>Add a footer</a:t>
            </a:r>
            <a:endParaRPr lang="en-US" noProof="0" dirty="0"/>
          </a:p>
        </p:txBody>
      </p:sp>
      <p:sp>
        <p:nvSpPr>
          <p:cNvPr id="6" name="Slide Number Placeholder 5">
            <a:extLst>
              <a:ext uri="{FF2B5EF4-FFF2-40B4-BE49-F238E27FC236}">
                <a16:creationId xmlns:a16="http://schemas.microsoft.com/office/drawing/2014/main" id="{811FACA6-CB54-ADA4-3F82-F77D9666BB29}"/>
              </a:ext>
            </a:extLst>
          </p:cNvPr>
          <p:cNvSpPr>
            <a:spLocks noGrp="1"/>
          </p:cNvSpPr>
          <p:nvPr>
            <p:ph type="sldNum" sz="quarter" idx="33"/>
          </p:nvPr>
        </p:nvSpPr>
        <p:spPr/>
        <p:txBody>
          <a:bodyPr/>
          <a:lstStyle/>
          <a:p>
            <a:fld id="{19B51A1E-902D-48AF-9020-955120F399B6}" type="slidenum">
              <a:rPr lang="en-US" noProof="0" smtClean="0"/>
              <a:pPr/>
              <a:t>11</a:t>
            </a:fld>
            <a:endParaRPr lang="en-US" noProof="0" dirty="0"/>
          </a:p>
        </p:txBody>
      </p:sp>
      <p:pic>
        <p:nvPicPr>
          <p:cNvPr id="7" name="Picture 6">
            <a:extLst>
              <a:ext uri="{FF2B5EF4-FFF2-40B4-BE49-F238E27FC236}">
                <a16:creationId xmlns:a16="http://schemas.microsoft.com/office/drawing/2014/main" id="{F5BFC430-6FEE-7FD0-95F3-B18FCAE463FB}"/>
              </a:ext>
            </a:extLst>
          </p:cNvPr>
          <p:cNvPicPr>
            <a:picLocks noChangeAspect="1"/>
          </p:cNvPicPr>
          <p:nvPr/>
        </p:nvPicPr>
        <p:blipFill>
          <a:blip r:embed="rId2"/>
          <a:stretch>
            <a:fillRect/>
          </a:stretch>
        </p:blipFill>
        <p:spPr>
          <a:xfrm>
            <a:off x="773723" y="970671"/>
            <a:ext cx="10803988" cy="5582529"/>
          </a:xfrm>
          <a:prstGeom prst="rect">
            <a:avLst/>
          </a:prstGeom>
        </p:spPr>
      </p:pic>
    </p:spTree>
    <p:extLst>
      <p:ext uri="{BB962C8B-B14F-4D97-AF65-F5344CB8AC3E}">
        <p14:creationId xmlns:p14="http://schemas.microsoft.com/office/powerpoint/2010/main" val="784580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F18FF8-00F3-E848-E3A5-DEA698E87CF5}"/>
              </a:ext>
            </a:extLst>
          </p:cNvPr>
          <p:cNvSpPr>
            <a:spLocks noGrp="1"/>
          </p:cNvSpPr>
          <p:nvPr>
            <p:ph type="ftr" sz="quarter" idx="12"/>
          </p:nvPr>
        </p:nvSpPr>
        <p:spPr/>
        <p:txBody>
          <a:bodyPr/>
          <a:lstStyle/>
          <a:p>
            <a:r>
              <a:rPr lang="en-US" noProof="0"/>
              <a:t>Add a footer</a:t>
            </a:r>
            <a:endParaRPr lang="en-US" noProof="0" dirty="0"/>
          </a:p>
        </p:txBody>
      </p:sp>
      <p:sp>
        <p:nvSpPr>
          <p:cNvPr id="3" name="Slide Number Placeholder 2">
            <a:extLst>
              <a:ext uri="{FF2B5EF4-FFF2-40B4-BE49-F238E27FC236}">
                <a16:creationId xmlns:a16="http://schemas.microsoft.com/office/drawing/2014/main" id="{859889CD-00E1-FECD-C08F-69C52DF7CF94}"/>
              </a:ext>
            </a:extLst>
          </p:cNvPr>
          <p:cNvSpPr>
            <a:spLocks noGrp="1"/>
          </p:cNvSpPr>
          <p:nvPr>
            <p:ph type="sldNum" sz="quarter" idx="13"/>
          </p:nvPr>
        </p:nvSpPr>
        <p:spPr/>
        <p:txBody>
          <a:bodyPr/>
          <a:lstStyle/>
          <a:p>
            <a:fld id="{19B51A1E-902D-48AF-9020-955120F399B6}" type="slidenum">
              <a:rPr lang="en-US" noProof="0" smtClean="0"/>
              <a:pPr/>
              <a:t>12</a:t>
            </a:fld>
            <a:endParaRPr lang="en-US" noProof="0" dirty="0"/>
          </a:p>
        </p:txBody>
      </p:sp>
      <p:sp>
        <p:nvSpPr>
          <p:cNvPr id="4" name="Title 3">
            <a:extLst>
              <a:ext uri="{FF2B5EF4-FFF2-40B4-BE49-F238E27FC236}">
                <a16:creationId xmlns:a16="http://schemas.microsoft.com/office/drawing/2014/main" id="{60B9FC0B-B71D-766B-2D32-BA568A4E0199}"/>
              </a:ext>
            </a:extLst>
          </p:cNvPr>
          <p:cNvSpPr>
            <a:spLocks noGrp="1"/>
          </p:cNvSpPr>
          <p:nvPr>
            <p:ph type="title"/>
          </p:nvPr>
        </p:nvSpPr>
        <p:spPr>
          <a:xfrm>
            <a:off x="407963" y="459324"/>
            <a:ext cx="11328000" cy="5939351"/>
          </a:xfrm>
        </p:spPr>
        <p:txBody>
          <a:bodyPr/>
          <a:lstStyle/>
          <a:p>
            <a:pPr>
              <a:lnSpc>
                <a:spcPct val="150000"/>
              </a:lnSpc>
            </a:pPr>
            <a:br>
              <a:rPr lang="en-IN" dirty="0"/>
            </a:br>
            <a:r>
              <a:rPr lang="en-IN" dirty="0"/>
              <a:t>Data Analysis</a:t>
            </a:r>
            <a:br>
              <a:rPr lang="en-IN" dirty="0"/>
            </a:br>
            <a:br>
              <a:rPr lang="en-IN" dirty="0"/>
            </a:br>
            <a:br>
              <a:rPr lang="en-IN" dirty="0"/>
            </a:br>
            <a:br>
              <a:rPr lang="en-IN" dirty="0"/>
            </a:br>
            <a:br>
              <a:rPr lang="en-IN" dirty="0"/>
            </a:br>
            <a:br>
              <a:rPr lang="en-IN" dirty="0"/>
            </a:br>
            <a:r>
              <a:rPr lang="en-IN" dirty="0"/>
              <a:t>   </a:t>
            </a:r>
            <a:r>
              <a:rPr lang="en-IN" sz="1800" dirty="0">
                <a:latin typeface="Times New Roman" panose="02020603050405020304" pitchFamily="18" charset="0"/>
                <a:cs typeface="Times New Roman" panose="02020603050405020304" pitchFamily="18" charset="0"/>
              </a:rPr>
              <a:t>From the above graph ,we came an decision  that the risk management performance is good during the risk managing in an </a:t>
            </a:r>
            <a:r>
              <a:rPr lang="en-IN" sz="1800" dirty="0" err="1">
                <a:latin typeface="Times New Roman" panose="02020603050405020304" pitchFamily="18" charset="0"/>
                <a:cs typeface="Times New Roman" panose="02020603050405020304" pitchFamily="18" charset="0"/>
              </a:rPr>
              <a:t>organistaion</a:t>
            </a:r>
            <a:r>
              <a:rPr lang="en-IN" sz="1800" dirty="0">
                <a:latin typeface="Times New Roman" panose="02020603050405020304" pitchFamily="18" charset="0"/>
                <a:cs typeface="Times New Roman" panose="02020603050405020304" pitchFamily="18" charset="0"/>
              </a:rPr>
              <a:t>.</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517ACB5-3405-DF6B-29D5-39C662CD2ECB}"/>
              </a:ext>
            </a:extLst>
          </p:cNvPr>
          <p:cNvPicPr>
            <a:picLocks noChangeAspect="1"/>
          </p:cNvPicPr>
          <p:nvPr/>
        </p:nvPicPr>
        <p:blipFill rotWithShape="1">
          <a:blip r:embed="rId2"/>
          <a:srcRect t="37223" b="7777"/>
          <a:stretch/>
        </p:blipFill>
        <p:spPr>
          <a:xfrm>
            <a:off x="456037" y="1561514"/>
            <a:ext cx="11116985" cy="3169296"/>
          </a:xfrm>
          <a:prstGeom prst="rect">
            <a:avLst/>
          </a:prstGeom>
        </p:spPr>
      </p:pic>
    </p:spTree>
    <p:extLst>
      <p:ext uri="{BB962C8B-B14F-4D97-AF65-F5344CB8AC3E}">
        <p14:creationId xmlns:p14="http://schemas.microsoft.com/office/powerpoint/2010/main" val="1815439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BE36FB6-B58C-4ABA-839F-AD04E5DC32EC}"/>
              </a:ext>
            </a:extLst>
          </p:cNvPr>
          <p:cNvSpPr>
            <a:spLocks noGrp="1"/>
          </p:cNvSpPr>
          <p:nvPr>
            <p:ph idx="1"/>
          </p:nvPr>
        </p:nvSpPr>
        <p:spPr>
          <a:xfrm>
            <a:off x="254105" y="363891"/>
            <a:ext cx="11544000" cy="6075929"/>
          </a:xfrm>
        </p:spPr>
        <p:txBody>
          <a:bodyPr/>
          <a:lstStyle/>
          <a:p>
            <a:endParaRPr lang="en-IN" dirty="0"/>
          </a:p>
          <a:p>
            <a:r>
              <a:rPr lang="en-IN" sz="3200" b="1" dirty="0"/>
              <a:t>Future enhancement in risk management</a:t>
            </a:r>
          </a:p>
          <a:p>
            <a:pPr>
              <a:buFont typeface="Wingdings" panose="05000000000000000000" pitchFamily="2" charset="2"/>
              <a:buChar char="Ø"/>
            </a:pPr>
            <a:r>
              <a:rPr lang="en-US" b="1" i="0" dirty="0">
                <a:solidFill>
                  <a:srgbClr val="000000"/>
                </a:solidFill>
                <a:effectLst/>
                <a:latin typeface="Times New Roman" panose="02020603050405020304" pitchFamily="18" charset="0"/>
                <a:cs typeface="Times New Roman" panose="02020603050405020304" pitchFamily="18" charset="0"/>
              </a:rPr>
              <a:t>Designing the next generation controls operating model</a:t>
            </a:r>
            <a:r>
              <a:rPr lang="en-US" b="0" i="0" dirty="0">
                <a:solidFill>
                  <a:srgbClr val="000000"/>
                </a:solidFill>
                <a:effectLst/>
                <a:latin typeface="Times New Roman" panose="02020603050405020304" pitchFamily="18" charset="0"/>
                <a:cs typeface="Times New Roman" panose="02020603050405020304" pitchFamily="18" charset="0"/>
              </a:rPr>
              <a:t> - reimagining the key principles of the operating model and the enablers that can help change mindsets, develop capabilities, and assist businesses to embrace, operate, and embed controls as part of the organization’s DNA</a:t>
            </a:r>
            <a:br>
              <a:rPr lang="en-US" b="0" i="0" dirty="0">
                <a:solidFill>
                  <a:srgbClr val="000000"/>
                </a:solidFill>
                <a:effectLst/>
                <a:latin typeface="Times New Roman" panose="02020603050405020304" pitchFamily="18" charset="0"/>
                <a:cs typeface="Times New Roman" panose="02020603050405020304" pitchFamily="18" charset="0"/>
              </a:rPr>
            </a:br>
            <a:endParaRPr lang="en-US" b="0" i="0" dirty="0">
              <a:solidFill>
                <a:srgbClr val="000000"/>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 </a:t>
            </a:r>
            <a:r>
              <a:rPr lang="en-US" b="1" dirty="0">
                <a:solidFill>
                  <a:srgbClr val="000000"/>
                </a:solidFill>
                <a:latin typeface="Times New Roman" panose="02020603050405020304" pitchFamily="18" charset="0"/>
                <a:cs typeface="Times New Roman" panose="02020603050405020304" pitchFamily="18" charset="0"/>
              </a:rPr>
              <a:t>Reconstructing the internal controls framework</a:t>
            </a:r>
            <a:r>
              <a:rPr lang="en-US" dirty="0">
                <a:solidFill>
                  <a:srgbClr val="000000"/>
                </a:solidFill>
                <a:latin typeface="Times New Roman" panose="02020603050405020304" pitchFamily="18" charset="0"/>
                <a:cs typeface="Times New Roman" panose="02020603050405020304" pitchFamily="18" charset="0"/>
              </a:rPr>
              <a:t> - building a true data-driven agile framework that mitigates known risks, anticipates and apprises the organization to emerging risks, delivers value, and drives focus</a:t>
            </a:r>
            <a:br>
              <a:rPr lang="en-US" dirty="0">
                <a:solidFill>
                  <a:srgbClr val="000000"/>
                </a:solidFill>
                <a:latin typeface="Times New Roman" panose="02020603050405020304" pitchFamily="18" charset="0"/>
                <a:cs typeface="Times New Roman" panose="02020603050405020304" pitchFamily="18" charset="0"/>
              </a:rPr>
            </a:br>
            <a:br>
              <a:rPr lang="en-US" b="0" i="0" dirty="0">
                <a:solidFill>
                  <a:srgbClr val="000000"/>
                </a:solidFill>
                <a:effectLst/>
                <a:latin typeface="Times New Roman" panose="02020603050405020304" pitchFamily="18" charset="0"/>
                <a:cs typeface="Times New Roman" panose="02020603050405020304" pitchFamily="18" charset="0"/>
              </a:rPr>
            </a:br>
            <a:endParaRPr lang="en-US" b="0" i="0" dirty="0">
              <a:solidFill>
                <a:srgbClr val="000000"/>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b="1" i="0" dirty="0">
                <a:solidFill>
                  <a:srgbClr val="000000"/>
                </a:solidFill>
                <a:effectLst/>
                <a:latin typeface="Times New Roman" panose="02020603050405020304" pitchFamily="18" charset="0"/>
                <a:cs typeface="Times New Roman" panose="02020603050405020304" pitchFamily="18" charset="0"/>
              </a:rPr>
              <a:t>Establishing the controls technology ecosystem</a:t>
            </a:r>
            <a:r>
              <a:rPr lang="en-US" b="0" i="0" dirty="0">
                <a:solidFill>
                  <a:srgbClr val="000000"/>
                </a:solidFill>
                <a:effectLst/>
                <a:latin typeface="Times New Roman" panose="02020603050405020304" pitchFamily="18" charset="0"/>
                <a:cs typeface="Times New Roman" panose="02020603050405020304" pitchFamily="18" charset="0"/>
              </a:rPr>
              <a:t> - leveraging the digital transformation and utilizing controls automation to help alleviate some of the pressure on the internal controls functions in cost reduction, efficiency drive, and effective management of risks and opportunities. And at the same time building confidence, intelligence, and performance—three key elements of a successful FoC journey</a:t>
            </a:r>
            <a:br>
              <a:rPr lang="en-US" b="0" i="0" dirty="0">
                <a:solidFill>
                  <a:srgbClr val="000000"/>
                </a:solidFill>
                <a:effectLst/>
                <a:latin typeface="Times New Roman" panose="02020603050405020304" pitchFamily="18" charset="0"/>
                <a:cs typeface="Times New Roman" panose="02020603050405020304" pitchFamily="18" charset="0"/>
              </a:rPr>
            </a:br>
            <a:endParaRPr lang="en-US" b="0" i="0" dirty="0">
              <a:solidFill>
                <a:srgbClr val="000000"/>
              </a:solidFill>
              <a:effectLst/>
              <a:latin typeface="Times New Roman" panose="02020603050405020304" pitchFamily="18" charset="0"/>
              <a:cs typeface="Times New Roman" panose="02020603050405020304" pitchFamily="18" charset="0"/>
            </a:endParaRPr>
          </a:p>
          <a:p>
            <a:pPr marL="0" indent="0" algn="l">
              <a:buNone/>
            </a:pPr>
            <a:r>
              <a:rPr lang="en-US" b="0" i="0" dirty="0">
                <a:solidFill>
                  <a:srgbClr val="000000"/>
                </a:solidFill>
                <a:effectLst/>
                <a:latin typeface="Times New Roman" panose="02020603050405020304" pitchFamily="18" charset="0"/>
                <a:cs typeface="Times New Roman" panose="02020603050405020304" pitchFamily="18" charset="0"/>
              </a:rPr>
              <a:t> We explore these levers in detail and provide examples from global organizations that demonstrate the trends and successful business engagements that help achieve the Future of Controls vision.</a:t>
            </a:r>
          </a:p>
          <a:p>
            <a:endParaRPr lang="en-IN" sz="3200" b="1" dirty="0"/>
          </a:p>
        </p:txBody>
      </p:sp>
      <p:sp>
        <p:nvSpPr>
          <p:cNvPr id="5" name="Footer Placeholder 4">
            <a:extLst>
              <a:ext uri="{FF2B5EF4-FFF2-40B4-BE49-F238E27FC236}">
                <a16:creationId xmlns:a16="http://schemas.microsoft.com/office/drawing/2014/main" id="{384B20CE-56E0-ACB6-B595-3FBE7F304738}"/>
              </a:ext>
            </a:extLst>
          </p:cNvPr>
          <p:cNvSpPr>
            <a:spLocks noGrp="1"/>
          </p:cNvSpPr>
          <p:nvPr>
            <p:ph type="ftr" sz="quarter" idx="12"/>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7780A8E-7653-3B31-DF4E-54746431713F}"/>
              </a:ext>
            </a:extLst>
          </p:cNvPr>
          <p:cNvSpPr>
            <a:spLocks noGrp="1"/>
          </p:cNvSpPr>
          <p:nvPr>
            <p:ph type="sldNum" sz="quarter" idx="33"/>
          </p:nvPr>
        </p:nvSpPr>
        <p:spPr/>
        <p:txBody>
          <a:bodyPr/>
          <a:lstStyle/>
          <a:p>
            <a:fld id="{19B51A1E-902D-48AF-9020-955120F399B6}" type="slidenum">
              <a:rPr lang="en-US" noProof="0" smtClean="0"/>
              <a:pPr/>
              <a:t>13</a:t>
            </a:fld>
            <a:endParaRPr lang="en-US" noProof="0" dirty="0"/>
          </a:p>
        </p:txBody>
      </p:sp>
    </p:spTree>
    <p:extLst>
      <p:ext uri="{BB962C8B-B14F-4D97-AF65-F5344CB8AC3E}">
        <p14:creationId xmlns:p14="http://schemas.microsoft.com/office/powerpoint/2010/main" val="3297089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C68324D-1616-7D2B-8E65-0C4EEB8797E3}"/>
              </a:ext>
            </a:extLst>
          </p:cNvPr>
          <p:cNvSpPr>
            <a:spLocks noGrp="1"/>
          </p:cNvSpPr>
          <p:nvPr>
            <p:ph idx="1"/>
          </p:nvPr>
        </p:nvSpPr>
        <p:spPr>
          <a:xfrm>
            <a:off x="277255" y="625736"/>
            <a:ext cx="11328000" cy="5338966"/>
          </a:xfrm>
        </p:spPr>
        <p:txBody>
          <a:bodyPr/>
          <a:lstStyle/>
          <a:p>
            <a:pPr marL="0" indent="0">
              <a:buNone/>
            </a:pPr>
            <a:r>
              <a:rPr lang="en-IN" dirty="0"/>
              <a:t> </a:t>
            </a:r>
          </a:p>
          <a:p>
            <a:r>
              <a:rPr lang="en-IN" b="1" dirty="0">
                <a:latin typeface="Times New Roman" panose="02020603050405020304" pitchFamily="18" charset="0"/>
                <a:cs typeface="Times New Roman" panose="02020603050405020304" pitchFamily="18" charset="0"/>
              </a:rPr>
              <a:t> Steps in the risk management in the future era is,</a:t>
            </a:r>
          </a:p>
          <a:p>
            <a:endParaRPr lang="en-IN" b="1"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AF865790-EA3A-225B-B155-A7A5407B8B96}"/>
              </a:ext>
            </a:extLst>
          </p:cNvPr>
          <p:cNvSpPr>
            <a:spLocks noGrp="1"/>
          </p:cNvSpPr>
          <p:nvPr>
            <p:ph type="ftr" sz="quarter" idx="12"/>
          </p:nvPr>
        </p:nvSpPr>
        <p:spPr/>
        <p:txBody>
          <a:bodyPr/>
          <a:lstStyle/>
          <a:p>
            <a:r>
              <a:rPr lang="en-US" noProof="0"/>
              <a:t>Add a footer</a:t>
            </a:r>
            <a:endParaRPr lang="en-US" noProof="0" dirty="0"/>
          </a:p>
        </p:txBody>
      </p:sp>
      <p:sp>
        <p:nvSpPr>
          <p:cNvPr id="6" name="Slide Number Placeholder 5">
            <a:extLst>
              <a:ext uri="{FF2B5EF4-FFF2-40B4-BE49-F238E27FC236}">
                <a16:creationId xmlns:a16="http://schemas.microsoft.com/office/drawing/2014/main" id="{B5D8BC3A-BE10-16DB-2CA0-5DAFF360C533}"/>
              </a:ext>
            </a:extLst>
          </p:cNvPr>
          <p:cNvSpPr>
            <a:spLocks noGrp="1"/>
          </p:cNvSpPr>
          <p:nvPr>
            <p:ph type="sldNum" sz="quarter" idx="33"/>
          </p:nvPr>
        </p:nvSpPr>
        <p:spPr/>
        <p:txBody>
          <a:bodyPr/>
          <a:lstStyle/>
          <a:p>
            <a:fld id="{19B51A1E-902D-48AF-9020-955120F399B6}" type="slidenum">
              <a:rPr lang="en-US" noProof="0" smtClean="0"/>
              <a:pPr/>
              <a:t>14</a:t>
            </a:fld>
            <a:endParaRPr lang="en-US" noProof="0" dirty="0"/>
          </a:p>
        </p:txBody>
      </p:sp>
      <p:pic>
        <p:nvPicPr>
          <p:cNvPr id="7" name="Picture 6">
            <a:extLst>
              <a:ext uri="{FF2B5EF4-FFF2-40B4-BE49-F238E27FC236}">
                <a16:creationId xmlns:a16="http://schemas.microsoft.com/office/drawing/2014/main" id="{B99E2611-DFDA-F671-77CA-D113DAE338E0}"/>
              </a:ext>
            </a:extLst>
          </p:cNvPr>
          <p:cNvPicPr>
            <a:picLocks noChangeAspect="1"/>
          </p:cNvPicPr>
          <p:nvPr/>
        </p:nvPicPr>
        <p:blipFill rotWithShape="1">
          <a:blip r:embed="rId2"/>
          <a:srcRect t="6824" b="6505"/>
          <a:stretch/>
        </p:blipFill>
        <p:spPr>
          <a:xfrm>
            <a:off x="717451" y="1223890"/>
            <a:ext cx="9861453" cy="5148776"/>
          </a:xfrm>
          <a:prstGeom prst="rect">
            <a:avLst/>
          </a:prstGeom>
        </p:spPr>
      </p:pic>
    </p:spTree>
    <p:extLst>
      <p:ext uri="{BB962C8B-B14F-4D97-AF65-F5344CB8AC3E}">
        <p14:creationId xmlns:p14="http://schemas.microsoft.com/office/powerpoint/2010/main" val="476897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28F98C5-7020-181F-371C-7CDE152834D0}"/>
              </a:ext>
            </a:extLst>
          </p:cNvPr>
          <p:cNvSpPr>
            <a:spLocks noGrp="1"/>
          </p:cNvSpPr>
          <p:nvPr>
            <p:ph idx="1"/>
          </p:nvPr>
        </p:nvSpPr>
        <p:spPr>
          <a:xfrm>
            <a:off x="432000" y="123118"/>
            <a:ext cx="11328000" cy="6068132"/>
          </a:xfrm>
        </p:spPr>
        <p:txBody>
          <a:bodyPr/>
          <a:lstStyle/>
          <a:p>
            <a:pPr marL="0" indent="0">
              <a:buNone/>
            </a:pPr>
            <a:endParaRPr lang="en-IN" dirty="0"/>
          </a:p>
          <a:p>
            <a:pPr marL="0" indent="0">
              <a:buNone/>
            </a:pPr>
            <a:r>
              <a:rPr lang="en-IN" sz="2800" b="1" dirty="0">
                <a:latin typeface="Times New Roman" panose="02020603050405020304" pitchFamily="18" charset="0"/>
                <a:cs typeface="Times New Roman" panose="02020603050405020304" pitchFamily="18" charset="0"/>
              </a:rPr>
              <a:t>   Advantages of Risk management  </a:t>
            </a:r>
          </a:p>
          <a:p>
            <a:pPr marL="0" indent="0">
              <a:buNone/>
            </a:pPr>
            <a:r>
              <a:rPr lang="en-IN" sz="2800" b="1" dirty="0">
                <a:latin typeface="Times New Roman" panose="02020603050405020304" pitchFamily="18" charset="0"/>
                <a:cs typeface="Times New Roman" panose="02020603050405020304" pitchFamily="18" charset="0"/>
              </a:rPr>
              <a:t>   </a:t>
            </a:r>
          </a:p>
          <a:p>
            <a:pPr algn="l">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rPr>
              <a:t>See risks that are not apparent. ...</a:t>
            </a:r>
          </a:p>
          <a:p>
            <a:pPr algn="l">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rPr>
              <a:t>Provide insights and support to the Board of Directors. ... </a:t>
            </a:r>
          </a:p>
          <a:p>
            <a:pPr algn="l">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rPr>
              <a:t>Get credit for cooperation. ...</a:t>
            </a:r>
          </a:p>
          <a:p>
            <a:pPr algn="l">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rPr>
              <a:t>Build a better defense to class-actions. ...</a:t>
            </a:r>
          </a:p>
          <a:p>
            <a:pPr algn="l">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rPr>
              <a:t>Reduce business liability. ...</a:t>
            </a:r>
          </a:p>
          <a:p>
            <a:pPr algn="l">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rPr>
              <a:t>Frame regulatory issues.</a:t>
            </a:r>
          </a:p>
          <a:p>
            <a:pPr marL="0" indent="0">
              <a:buNone/>
            </a:pPr>
            <a:endParaRPr lang="en-IN" sz="2800" b="1"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ED1253BB-93A8-5D9A-3BC2-1AFA2CA27772}"/>
              </a:ext>
            </a:extLst>
          </p:cNvPr>
          <p:cNvSpPr>
            <a:spLocks noGrp="1"/>
          </p:cNvSpPr>
          <p:nvPr>
            <p:ph type="ftr" sz="quarter" idx="12"/>
          </p:nvPr>
        </p:nvSpPr>
        <p:spPr/>
        <p:txBody>
          <a:bodyPr/>
          <a:lstStyle/>
          <a:p>
            <a:r>
              <a:rPr lang="en-US" noProof="0"/>
              <a:t>Add a footer</a:t>
            </a:r>
            <a:endParaRPr lang="en-US" noProof="0" dirty="0"/>
          </a:p>
        </p:txBody>
      </p:sp>
      <p:sp>
        <p:nvSpPr>
          <p:cNvPr id="6" name="Slide Number Placeholder 5">
            <a:extLst>
              <a:ext uri="{FF2B5EF4-FFF2-40B4-BE49-F238E27FC236}">
                <a16:creationId xmlns:a16="http://schemas.microsoft.com/office/drawing/2014/main" id="{6905885B-878D-6FB9-DE4C-A9C718B0F604}"/>
              </a:ext>
            </a:extLst>
          </p:cNvPr>
          <p:cNvSpPr>
            <a:spLocks noGrp="1"/>
          </p:cNvSpPr>
          <p:nvPr>
            <p:ph type="sldNum" sz="quarter" idx="33"/>
          </p:nvPr>
        </p:nvSpPr>
        <p:spPr/>
        <p:txBody>
          <a:bodyPr/>
          <a:lstStyle/>
          <a:p>
            <a:fld id="{19B51A1E-902D-48AF-9020-955120F399B6}" type="slidenum">
              <a:rPr lang="en-US" noProof="0" smtClean="0"/>
              <a:pPr/>
              <a:t>15</a:t>
            </a:fld>
            <a:endParaRPr lang="en-US" noProof="0" dirty="0"/>
          </a:p>
        </p:txBody>
      </p:sp>
      <p:pic>
        <p:nvPicPr>
          <p:cNvPr id="7" name="Picture 6">
            <a:extLst>
              <a:ext uri="{FF2B5EF4-FFF2-40B4-BE49-F238E27FC236}">
                <a16:creationId xmlns:a16="http://schemas.microsoft.com/office/drawing/2014/main" id="{BB57D9D7-A538-50F6-987D-53929EF89E58}"/>
              </a:ext>
            </a:extLst>
          </p:cNvPr>
          <p:cNvPicPr>
            <a:picLocks noChangeAspect="1"/>
          </p:cNvPicPr>
          <p:nvPr/>
        </p:nvPicPr>
        <p:blipFill>
          <a:blip r:embed="rId2"/>
          <a:stretch>
            <a:fillRect/>
          </a:stretch>
        </p:blipFill>
        <p:spPr>
          <a:xfrm>
            <a:off x="6096001" y="1111348"/>
            <a:ext cx="5664000" cy="3189189"/>
          </a:xfrm>
          <a:prstGeom prst="rect">
            <a:avLst/>
          </a:prstGeom>
        </p:spPr>
      </p:pic>
    </p:spTree>
    <p:extLst>
      <p:ext uri="{BB962C8B-B14F-4D97-AF65-F5344CB8AC3E}">
        <p14:creationId xmlns:p14="http://schemas.microsoft.com/office/powerpoint/2010/main" val="3897615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5C1475C-ECC0-E6CE-1316-ED580058FFD7}"/>
              </a:ext>
            </a:extLst>
          </p:cNvPr>
          <p:cNvSpPr>
            <a:spLocks noGrp="1"/>
          </p:cNvSpPr>
          <p:nvPr>
            <p:ph idx="1"/>
          </p:nvPr>
        </p:nvSpPr>
        <p:spPr>
          <a:xfrm>
            <a:off x="427902" y="407963"/>
            <a:ext cx="11328000" cy="5755152"/>
          </a:xfrm>
        </p:spPr>
        <p:txBody>
          <a:bodyPr/>
          <a:lstStyle/>
          <a:p>
            <a:pPr marL="0" indent="0">
              <a:buNone/>
            </a:pPr>
            <a:r>
              <a:rPr lang="en-IN" sz="2800" b="1" dirty="0">
                <a:latin typeface="Times New Roman" panose="02020603050405020304" pitchFamily="18" charset="0"/>
                <a:cs typeface="Times New Roman" panose="02020603050405020304" pitchFamily="18" charset="0"/>
              </a:rPr>
              <a:t>     </a:t>
            </a:r>
          </a:p>
          <a:p>
            <a:pPr marL="0" indent="0">
              <a:buNone/>
            </a:pPr>
            <a:r>
              <a:rPr lang="en-IN" sz="2800" b="1" dirty="0">
                <a:latin typeface="Times New Roman" panose="02020603050405020304" pitchFamily="18" charset="0"/>
                <a:cs typeface="Times New Roman" panose="02020603050405020304" pitchFamily="18" charset="0"/>
              </a:rPr>
              <a:t>    Disadvantages of Risk management</a:t>
            </a:r>
          </a:p>
          <a:p>
            <a:pPr marL="0" indent="0">
              <a:buNone/>
            </a:pPr>
            <a:r>
              <a:rPr lang="en-IN" b="1" dirty="0">
                <a:solidFill>
                  <a:srgbClr val="202124"/>
                </a:solidFill>
                <a:latin typeface="Times New Roman" panose="02020603050405020304" pitchFamily="18" charset="0"/>
                <a:cs typeface="Times New Roman" panose="02020603050405020304" pitchFamily="18" charset="0"/>
              </a:rPr>
              <a:t>   </a:t>
            </a:r>
          </a:p>
          <a:p>
            <a:r>
              <a:rPr lang="en-IN" i="0">
                <a:solidFill>
                  <a:srgbClr val="202124"/>
                </a:solidFill>
                <a:effectLst/>
                <a:latin typeface="Times New Roman" panose="02020603050405020304" pitchFamily="18" charset="0"/>
                <a:cs typeface="Times New Roman" panose="02020603050405020304" pitchFamily="18" charset="0"/>
              </a:rPr>
              <a:t>Not </a:t>
            </a:r>
            <a:r>
              <a:rPr lang="en-IN" i="0" dirty="0">
                <a:solidFill>
                  <a:srgbClr val="202124"/>
                </a:solidFill>
                <a:effectLst/>
                <a:latin typeface="Times New Roman" panose="02020603050405020304" pitchFamily="18" charset="0"/>
                <a:cs typeface="Times New Roman" panose="02020603050405020304" pitchFamily="18" charset="0"/>
              </a:rPr>
              <a:t>Suitable For All Organizations. ...</a:t>
            </a:r>
          </a:p>
          <a:p>
            <a:r>
              <a:rPr lang="en-IN" i="0" dirty="0">
                <a:solidFill>
                  <a:srgbClr val="202124"/>
                </a:solidFill>
                <a:effectLst/>
                <a:latin typeface="Times New Roman" panose="02020603050405020304" pitchFamily="18" charset="0"/>
                <a:cs typeface="Times New Roman" panose="02020603050405020304" pitchFamily="18" charset="0"/>
              </a:rPr>
              <a:t>Expensive. ...</a:t>
            </a:r>
          </a:p>
          <a:p>
            <a:r>
              <a:rPr lang="en-IN" i="0" dirty="0">
                <a:solidFill>
                  <a:srgbClr val="202124"/>
                </a:solidFill>
                <a:effectLst/>
                <a:latin typeface="Times New Roman" panose="02020603050405020304" pitchFamily="18" charset="0"/>
                <a:cs typeface="Times New Roman" panose="02020603050405020304" pitchFamily="18" charset="0"/>
              </a:rPr>
              <a:t>Training Costs. ...</a:t>
            </a:r>
          </a:p>
          <a:p>
            <a:r>
              <a:rPr lang="en-IN" i="0" dirty="0">
                <a:solidFill>
                  <a:srgbClr val="202124"/>
                </a:solidFill>
                <a:effectLst/>
                <a:latin typeface="Times New Roman" panose="02020603050405020304" pitchFamily="18" charset="0"/>
                <a:cs typeface="Times New Roman" panose="02020603050405020304" pitchFamily="18" charset="0"/>
              </a:rPr>
              <a:t>Loss of Focus Due to Automation. ...</a:t>
            </a:r>
          </a:p>
          <a:p>
            <a:r>
              <a:rPr lang="en-IN" i="0" dirty="0">
                <a:solidFill>
                  <a:srgbClr val="202124"/>
                </a:solidFill>
                <a:effectLst/>
                <a:latin typeface="Times New Roman" panose="02020603050405020304" pitchFamily="18" charset="0"/>
                <a:cs typeface="Times New Roman" panose="02020603050405020304" pitchFamily="18" charset="0"/>
              </a:rPr>
              <a:t>Data Security Issue. ...</a:t>
            </a:r>
          </a:p>
          <a:p>
            <a:r>
              <a:rPr lang="en-IN" i="0" dirty="0">
                <a:solidFill>
                  <a:srgbClr val="202124"/>
                </a:solidFill>
                <a:effectLst/>
                <a:latin typeface="Times New Roman" panose="02020603050405020304" pitchFamily="18" charset="0"/>
                <a:cs typeface="Times New Roman" panose="02020603050405020304" pitchFamily="18" charset="0"/>
              </a:rPr>
              <a:t>Authorship/Referencing - About the Author(s)</a:t>
            </a:r>
          </a:p>
          <a:p>
            <a:pPr marL="0" indent="0">
              <a:buNone/>
            </a:pPr>
            <a:br>
              <a:rPr lang="en-IN" i="0" dirty="0">
                <a:solidFill>
                  <a:srgbClr val="202124"/>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DCE03BC1-8F6B-3C51-7C76-1B2A88CDCF1D}"/>
              </a:ext>
            </a:extLst>
          </p:cNvPr>
          <p:cNvSpPr>
            <a:spLocks noGrp="1"/>
          </p:cNvSpPr>
          <p:nvPr>
            <p:ph type="ftr" sz="quarter" idx="12"/>
          </p:nvPr>
        </p:nvSpPr>
        <p:spPr/>
        <p:txBody>
          <a:bodyPr/>
          <a:lstStyle/>
          <a:p>
            <a:r>
              <a:rPr lang="en-US" noProof="0"/>
              <a:t>Add a footer</a:t>
            </a:r>
            <a:endParaRPr lang="en-US" noProof="0" dirty="0"/>
          </a:p>
        </p:txBody>
      </p:sp>
      <p:sp>
        <p:nvSpPr>
          <p:cNvPr id="6" name="Slide Number Placeholder 5">
            <a:extLst>
              <a:ext uri="{FF2B5EF4-FFF2-40B4-BE49-F238E27FC236}">
                <a16:creationId xmlns:a16="http://schemas.microsoft.com/office/drawing/2014/main" id="{6E74DC74-B20C-A570-F1F8-88EB8F5CA048}"/>
              </a:ext>
            </a:extLst>
          </p:cNvPr>
          <p:cNvSpPr>
            <a:spLocks noGrp="1"/>
          </p:cNvSpPr>
          <p:nvPr>
            <p:ph type="sldNum" sz="quarter" idx="33"/>
          </p:nvPr>
        </p:nvSpPr>
        <p:spPr/>
        <p:txBody>
          <a:bodyPr/>
          <a:lstStyle/>
          <a:p>
            <a:fld id="{19B51A1E-902D-48AF-9020-955120F399B6}" type="slidenum">
              <a:rPr lang="en-US" noProof="0" smtClean="0"/>
              <a:pPr/>
              <a:t>16</a:t>
            </a:fld>
            <a:endParaRPr lang="en-US" noProof="0" dirty="0"/>
          </a:p>
        </p:txBody>
      </p:sp>
      <p:pic>
        <p:nvPicPr>
          <p:cNvPr id="7" name="Picture 6">
            <a:extLst>
              <a:ext uri="{FF2B5EF4-FFF2-40B4-BE49-F238E27FC236}">
                <a16:creationId xmlns:a16="http://schemas.microsoft.com/office/drawing/2014/main" id="{46ABBC4C-F436-9CB4-30AE-E230A5458280}"/>
              </a:ext>
            </a:extLst>
          </p:cNvPr>
          <p:cNvPicPr>
            <a:picLocks noChangeAspect="1"/>
          </p:cNvPicPr>
          <p:nvPr/>
        </p:nvPicPr>
        <p:blipFill>
          <a:blip r:embed="rId2"/>
          <a:stretch>
            <a:fillRect/>
          </a:stretch>
        </p:blipFill>
        <p:spPr>
          <a:xfrm>
            <a:off x="6246054" y="1209822"/>
            <a:ext cx="5945946" cy="3291840"/>
          </a:xfrm>
          <a:prstGeom prst="rect">
            <a:avLst/>
          </a:prstGeom>
        </p:spPr>
      </p:pic>
    </p:spTree>
    <p:extLst>
      <p:ext uri="{BB962C8B-B14F-4D97-AF65-F5344CB8AC3E}">
        <p14:creationId xmlns:p14="http://schemas.microsoft.com/office/powerpoint/2010/main" val="3319118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0126AD6-AD16-4B02-0B8D-AF94AD830C64}"/>
              </a:ext>
            </a:extLst>
          </p:cNvPr>
          <p:cNvSpPr>
            <a:spLocks noGrp="1"/>
          </p:cNvSpPr>
          <p:nvPr>
            <p:ph idx="1"/>
          </p:nvPr>
        </p:nvSpPr>
        <p:spPr>
          <a:xfrm>
            <a:off x="432000" y="548640"/>
            <a:ext cx="11328000" cy="5642610"/>
          </a:xfrm>
        </p:spPr>
        <p:txBody>
          <a:bodyPr/>
          <a:lstStyle/>
          <a:p>
            <a:pPr marL="0" indent="0">
              <a:buNone/>
            </a:pPr>
            <a:r>
              <a:rPr lang="en-IN" sz="3200" b="1" dirty="0">
                <a:latin typeface="Times New Roman" panose="02020603050405020304" pitchFamily="18" charset="0"/>
                <a:cs typeface="Times New Roman" panose="02020603050405020304" pitchFamily="18" charset="0"/>
              </a:rPr>
              <a:t>   Conclusion</a:t>
            </a:r>
          </a:p>
          <a:p>
            <a:pPr marL="0" indent="0">
              <a:buNone/>
            </a:pPr>
            <a:r>
              <a:rPr lang="en-US" b="0" i="0" dirty="0">
                <a:solidFill>
                  <a:srgbClr val="1F2024"/>
                </a:solidFill>
                <a:effectLst/>
                <a:latin typeface="Times New Roman" panose="02020603050405020304" pitchFamily="18" charset="0"/>
                <a:cs typeface="Times New Roman" panose="02020603050405020304" pitchFamily="18" charset="0"/>
              </a:rPr>
              <a:t>Risk management is an important process that </a:t>
            </a:r>
          </a:p>
          <a:p>
            <a:pPr marL="0" indent="0">
              <a:buNone/>
            </a:pPr>
            <a:r>
              <a:rPr lang="en-US" b="0" i="0" dirty="0">
                <a:solidFill>
                  <a:srgbClr val="1F2024"/>
                </a:solidFill>
                <a:effectLst/>
                <a:latin typeface="Times New Roman" panose="02020603050405020304" pitchFamily="18" charset="0"/>
                <a:cs typeface="Times New Roman" panose="02020603050405020304" pitchFamily="18" charset="0"/>
              </a:rPr>
              <a:t>Managers should maintain in an organization. </a:t>
            </a:r>
          </a:p>
          <a:p>
            <a:pPr marL="0" indent="0">
              <a:buNone/>
            </a:pPr>
            <a:r>
              <a:rPr lang="en-US" b="0" i="0" dirty="0">
                <a:solidFill>
                  <a:srgbClr val="1F2024"/>
                </a:solidFill>
                <a:effectLst/>
                <a:latin typeface="Times New Roman" panose="02020603050405020304" pitchFamily="18" charset="0"/>
                <a:cs typeface="Times New Roman" panose="02020603050405020304" pitchFamily="18" charset="0"/>
              </a:rPr>
              <a:t>It is inevitable to have risks and managers should </a:t>
            </a:r>
          </a:p>
          <a:p>
            <a:pPr marL="0" indent="0">
              <a:buNone/>
            </a:pPr>
            <a:r>
              <a:rPr lang="en-US" b="0" i="0" dirty="0">
                <a:solidFill>
                  <a:srgbClr val="1F2024"/>
                </a:solidFill>
                <a:effectLst/>
                <a:latin typeface="Times New Roman" panose="02020603050405020304" pitchFamily="18" charset="0"/>
                <a:cs typeface="Times New Roman" panose="02020603050405020304" pitchFamily="18" charset="0"/>
              </a:rPr>
              <a:t>have better strategies to deal with risks. The long-term</a:t>
            </a:r>
          </a:p>
          <a:p>
            <a:pPr marL="0" indent="0">
              <a:buNone/>
            </a:pPr>
            <a:r>
              <a:rPr lang="en-US" b="0" i="0" dirty="0">
                <a:solidFill>
                  <a:srgbClr val="1F2024"/>
                </a:solidFill>
                <a:effectLst/>
                <a:latin typeface="Times New Roman" panose="02020603050405020304" pitchFamily="18" charset="0"/>
                <a:cs typeface="Times New Roman" panose="02020603050405020304" pitchFamily="18" charset="0"/>
              </a:rPr>
              <a:t>survival of an organization depends on the ability to manage</a:t>
            </a:r>
          </a:p>
          <a:p>
            <a:pPr marL="0" indent="0">
              <a:buNone/>
            </a:pPr>
            <a:r>
              <a:rPr lang="en-US" b="0" i="0" dirty="0">
                <a:solidFill>
                  <a:srgbClr val="1F2024"/>
                </a:solidFill>
                <a:effectLst/>
                <a:latin typeface="Times New Roman" panose="02020603050405020304" pitchFamily="18" charset="0"/>
                <a:cs typeface="Times New Roman" panose="02020603050405020304" pitchFamily="18" charset="0"/>
              </a:rPr>
              <a:t> risks. The intensifying competition in the global markets has </a:t>
            </a:r>
          </a:p>
          <a:p>
            <a:pPr marL="0" indent="0">
              <a:buNone/>
            </a:pPr>
            <a:r>
              <a:rPr lang="en-US" b="0" i="0" dirty="0">
                <a:solidFill>
                  <a:srgbClr val="1F2024"/>
                </a:solidFill>
                <a:effectLst/>
                <a:latin typeface="Times New Roman" panose="02020603050405020304" pitchFamily="18" charset="0"/>
                <a:cs typeface="Times New Roman" panose="02020603050405020304" pitchFamily="18" charset="0"/>
              </a:rPr>
              <a:t>forced managers to focus on maintaining a strong risks</a:t>
            </a:r>
          </a:p>
          <a:p>
            <a:pPr marL="0" indent="0">
              <a:buNone/>
            </a:pPr>
            <a:r>
              <a:rPr lang="en-US" b="0" i="0" dirty="0">
                <a:solidFill>
                  <a:srgbClr val="1F2024"/>
                </a:solidFill>
                <a:effectLst/>
                <a:latin typeface="Times New Roman" panose="02020603050405020304" pitchFamily="18" charset="0"/>
                <a:cs typeface="Times New Roman" panose="02020603050405020304" pitchFamily="18" charset="0"/>
              </a:rPr>
              <a:t> management program by establishing values</a:t>
            </a:r>
            <a:endParaRPr lang="en-IN" b="1"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3910BFBF-0EA8-7A09-7E60-E100073CE172}"/>
              </a:ext>
            </a:extLst>
          </p:cNvPr>
          <p:cNvSpPr>
            <a:spLocks noGrp="1"/>
          </p:cNvSpPr>
          <p:nvPr>
            <p:ph type="ftr" sz="quarter" idx="12"/>
          </p:nvPr>
        </p:nvSpPr>
        <p:spPr/>
        <p:txBody>
          <a:bodyPr/>
          <a:lstStyle/>
          <a:p>
            <a:r>
              <a:rPr lang="en-US" noProof="0"/>
              <a:t>Add a footer</a:t>
            </a:r>
            <a:endParaRPr lang="en-US" noProof="0" dirty="0"/>
          </a:p>
        </p:txBody>
      </p:sp>
      <p:sp>
        <p:nvSpPr>
          <p:cNvPr id="6" name="Slide Number Placeholder 5">
            <a:extLst>
              <a:ext uri="{FF2B5EF4-FFF2-40B4-BE49-F238E27FC236}">
                <a16:creationId xmlns:a16="http://schemas.microsoft.com/office/drawing/2014/main" id="{351A401F-1318-FFE3-72E4-F35559AD22FC}"/>
              </a:ext>
            </a:extLst>
          </p:cNvPr>
          <p:cNvSpPr>
            <a:spLocks noGrp="1"/>
          </p:cNvSpPr>
          <p:nvPr>
            <p:ph type="sldNum" sz="quarter" idx="33"/>
          </p:nvPr>
        </p:nvSpPr>
        <p:spPr/>
        <p:txBody>
          <a:bodyPr/>
          <a:lstStyle/>
          <a:p>
            <a:fld id="{19B51A1E-902D-48AF-9020-955120F399B6}" type="slidenum">
              <a:rPr lang="en-US" noProof="0" smtClean="0"/>
              <a:pPr/>
              <a:t>17</a:t>
            </a:fld>
            <a:endParaRPr lang="en-US" noProof="0" dirty="0"/>
          </a:p>
        </p:txBody>
      </p:sp>
      <p:pic>
        <p:nvPicPr>
          <p:cNvPr id="7" name="Picture 6">
            <a:extLst>
              <a:ext uri="{FF2B5EF4-FFF2-40B4-BE49-F238E27FC236}">
                <a16:creationId xmlns:a16="http://schemas.microsoft.com/office/drawing/2014/main" id="{FAA07EB8-856F-622E-C39A-A22CABCDAD33}"/>
              </a:ext>
            </a:extLst>
          </p:cNvPr>
          <p:cNvPicPr>
            <a:picLocks noChangeAspect="1"/>
          </p:cNvPicPr>
          <p:nvPr/>
        </p:nvPicPr>
        <p:blipFill>
          <a:blip r:embed="rId2"/>
          <a:stretch>
            <a:fillRect/>
          </a:stretch>
        </p:blipFill>
        <p:spPr>
          <a:xfrm>
            <a:off x="6096000" y="123118"/>
            <a:ext cx="5960012" cy="4005969"/>
          </a:xfrm>
          <a:prstGeom prst="rect">
            <a:avLst/>
          </a:prstGeom>
        </p:spPr>
      </p:pic>
    </p:spTree>
    <p:extLst>
      <p:ext uri="{BB962C8B-B14F-4D97-AF65-F5344CB8AC3E}">
        <p14:creationId xmlns:p14="http://schemas.microsoft.com/office/powerpoint/2010/main" val="1552373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348F974-5C16-A76D-B312-9DF0F50F0357}"/>
              </a:ext>
            </a:extLst>
          </p:cNvPr>
          <p:cNvSpPr>
            <a:spLocks noGrp="1"/>
          </p:cNvSpPr>
          <p:nvPr>
            <p:ph idx="1"/>
          </p:nvPr>
        </p:nvSpPr>
        <p:spPr>
          <a:xfrm>
            <a:off x="318870" y="123119"/>
            <a:ext cx="11328000" cy="6068132"/>
          </a:xfrm>
        </p:spPr>
        <p:txBody>
          <a:bodyPr/>
          <a:lstStyle/>
          <a:p>
            <a:endParaRPr lang="en-IN" dirty="0"/>
          </a:p>
          <a:p>
            <a:pPr marL="0" indent="0">
              <a:buNone/>
            </a:pPr>
            <a:r>
              <a:rPr lang="en-IN" sz="3200" dirty="0">
                <a:latin typeface="Times New Roman" panose="02020603050405020304" pitchFamily="18" charset="0"/>
                <a:cs typeface="Times New Roman" panose="02020603050405020304" pitchFamily="18" charset="0"/>
              </a:rPr>
              <a:t>  References</a:t>
            </a:r>
          </a:p>
          <a:p>
            <a:pPr marL="342900" lvl="0" indent="-342900" algn="just">
              <a:lnSpc>
                <a:spcPct val="150000"/>
              </a:lnSpc>
              <a:buFont typeface="+mj-lt"/>
              <a:buAutoNum type="arabicPeriod"/>
            </a:pPr>
            <a:r>
              <a:rPr lang="en-IN" sz="1800" dirty="0">
                <a:effectLst/>
                <a:latin typeface="Times New Roman" panose="02020603050405020304" pitchFamily="18" charset="0"/>
                <a:ea typeface="SimSun" panose="02010600030101010101" pitchFamily="2" charset="-122"/>
              </a:rPr>
              <a:t>Ali, Mashhud. 2006. Risk Management. Jakarta: PT Raja Grafindo Persada.</a:t>
            </a:r>
          </a:p>
          <a:p>
            <a:pPr marL="342900" lvl="0" indent="-342900" algn="just">
              <a:lnSpc>
                <a:spcPct val="150000"/>
              </a:lnSpc>
              <a:buFont typeface="+mj-lt"/>
              <a:buAutoNum type="arabicPeriod"/>
            </a:pPr>
            <a:r>
              <a:rPr lang="en-IN" sz="1800" dirty="0">
                <a:effectLst/>
                <a:latin typeface="Times New Roman" panose="02020603050405020304" pitchFamily="18" charset="0"/>
                <a:ea typeface="SimSun" panose="02010600030101010101" pitchFamily="2" charset="-122"/>
              </a:rPr>
              <a:t>AS/NZS 4360:2004, Australian/New Zealand Standard Risk Management, Joint Technical Committee OB-007 Risk Management, 31 Agustus 2004. </a:t>
            </a:r>
          </a:p>
          <a:p>
            <a:pPr marL="342900" lvl="0" indent="-342900" algn="just">
              <a:lnSpc>
                <a:spcPct val="150000"/>
              </a:lnSpc>
              <a:buFont typeface="+mj-lt"/>
              <a:buAutoNum type="arabicPeriod"/>
            </a:pPr>
            <a:r>
              <a:rPr lang="en-IN" sz="1800" dirty="0">
                <a:effectLst/>
                <a:latin typeface="Times New Roman" panose="02020603050405020304" pitchFamily="18" charset="0"/>
                <a:ea typeface="SimSun" panose="02010600030101010101" pitchFamily="2" charset="-122"/>
              </a:rPr>
              <a:t>Committee of Sponsoring Organization (COSO) of the Treadway Commission. What is COSO: Background and Events Leading to Internal Control-Integrated Framework. 1992.</a:t>
            </a:r>
          </a:p>
          <a:p>
            <a:pPr marL="342900" lvl="0" indent="-342900" algn="just">
              <a:lnSpc>
                <a:spcPct val="150000"/>
              </a:lnSpc>
              <a:buFont typeface="+mj-lt"/>
              <a:buAutoNum type="arabicPeriod"/>
            </a:pPr>
            <a:r>
              <a:rPr lang="en-IN" sz="1800" dirty="0">
                <a:effectLst/>
                <a:latin typeface="Times New Roman" panose="02020603050405020304" pitchFamily="18" charset="0"/>
                <a:ea typeface="SimSun" panose="02010600030101010101" pitchFamily="2" charset="-122"/>
              </a:rPr>
              <a:t>Chapman, Christy. Bringing ERM into Focus. Internal Auditor, June 2003.</a:t>
            </a:r>
          </a:p>
          <a:p>
            <a:pPr marL="342900" lvl="0" indent="-342900" algn="just">
              <a:lnSpc>
                <a:spcPct val="150000"/>
              </a:lnSpc>
              <a:buFont typeface="+mj-lt"/>
              <a:buAutoNum type="arabicPeriod"/>
            </a:pPr>
            <a:r>
              <a:rPr lang="en-IN" sz="1800" dirty="0">
                <a:effectLst/>
                <a:latin typeface="Times New Roman" panose="02020603050405020304" pitchFamily="18" charset="0"/>
                <a:ea typeface="SimSun" panose="02010600030101010101" pitchFamily="2" charset="-122"/>
              </a:rPr>
              <a:t>Darmawi, Herman. Risk Management. Bumi Aksara, 2005.</a:t>
            </a:r>
          </a:p>
          <a:p>
            <a:pPr marL="342900" lvl="0" indent="-342900" algn="just">
              <a:lnSpc>
                <a:spcPct val="150000"/>
              </a:lnSpc>
              <a:buFont typeface="+mj-lt"/>
              <a:buAutoNum type="arabicPeriod"/>
            </a:pPr>
            <a:r>
              <a:rPr lang="en-IN" sz="1800" dirty="0">
                <a:effectLst/>
                <a:latin typeface="Times New Roman" panose="02020603050405020304" pitchFamily="18" charset="0"/>
                <a:ea typeface="SimSun" panose="02010600030101010101" pitchFamily="2" charset="-122"/>
              </a:rPr>
              <a:t>Djojosoedarso, Soeisno. Principles of risk and insurance management. 1999.</a:t>
            </a:r>
          </a:p>
          <a:p>
            <a:pPr marL="342900" indent="-342900">
              <a:buFont typeface="+mj-lt"/>
              <a:buAutoNum type="arabicPeriod"/>
            </a:pPr>
            <a:r>
              <a:rPr lang="en-IN" sz="1800" dirty="0">
                <a:effectLst/>
                <a:latin typeface="Calibri" panose="020F0502020204030204" pitchFamily="34" charset="0"/>
                <a:ea typeface="Calibri" panose="020F0502020204030204" pitchFamily="34" charset="0"/>
                <a:cs typeface="SimSun" panose="02010600030101010101" pitchFamily="2" charset="-122"/>
              </a:rPr>
              <a:t> Iban, Sofyan. 2004. Risk Management. Jakarta: Graha Ilmu. </a:t>
            </a:r>
            <a:endParaRPr lang="en-IN" sz="32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2BDAF921-7557-E356-E2BA-F7D8EA415780}"/>
              </a:ext>
            </a:extLst>
          </p:cNvPr>
          <p:cNvSpPr>
            <a:spLocks noGrp="1"/>
          </p:cNvSpPr>
          <p:nvPr>
            <p:ph type="ftr" sz="quarter" idx="12"/>
          </p:nvPr>
        </p:nvSpPr>
        <p:spPr/>
        <p:txBody>
          <a:bodyPr/>
          <a:lstStyle/>
          <a:p>
            <a:r>
              <a:rPr lang="en-US" noProof="0"/>
              <a:t>Add a footer</a:t>
            </a:r>
            <a:endParaRPr lang="en-US" noProof="0" dirty="0"/>
          </a:p>
        </p:txBody>
      </p:sp>
      <p:sp>
        <p:nvSpPr>
          <p:cNvPr id="6" name="Slide Number Placeholder 5">
            <a:extLst>
              <a:ext uri="{FF2B5EF4-FFF2-40B4-BE49-F238E27FC236}">
                <a16:creationId xmlns:a16="http://schemas.microsoft.com/office/drawing/2014/main" id="{417AD78F-302E-B6AD-E9F4-D5E383C02A7F}"/>
              </a:ext>
            </a:extLst>
          </p:cNvPr>
          <p:cNvSpPr>
            <a:spLocks noGrp="1"/>
          </p:cNvSpPr>
          <p:nvPr>
            <p:ph type="sldNum" sz="quarter" idx="33"/>
          </p:nvPr>
        </p:nvSpPr>
        <p:spPr/>
        <p:txBody>
          <a:bodyPr/>
          <a:lstStyle/>
          <a:p>
            <a:fld id="{19B51A1E-902D-48AF-9020-955120F399B6}" type="slidenum">
              <a:rPr lang="en-US" noProof="0" smtClean="0"/>
              <a:pPr/>
              <a:t>18</a:t>
            </a:fld>
            <a:endParaRPr lang="en-US" noProof="0" dirty="0"/>
          </a:p>
        </p:txBody>
      </p:sp>
      <p:pic>
        <p:nvPicPr>
          <p:cNvPr id="7" name="Picture 6">
            <a:extLst>
              <a:ext uri="{FF2B5EF4-FFF2-40B4-BE49-F238E27FC236}">
                <a16:creationId xmlns:a16="http://schemas.microsoft.com/office/drawing/2014/main" id="{0B178EFD-FB96-DF8B-0BEC-BE84BD5324DD}"/>
              </a:ext>
            </a:extLst>
          </p:cNvPr>
          <p:cNvPicPr>
            <a:picLocks noChangeAspect="1"/>
          </p:cNvPicPr>
          <p:nvPr/>
        </p:nvPicPr>
        <p:blipFill>
          <a:blip r:embed="rId2"/>
          <a:stretch>
            <a:fillRect/>
          </a:stretch>
        </p:blipFill>
        <p:spPr>
          <a:xfrm>
            <a:off x="7697663" y="3179298"/>
            <a:ext cx="3949207" cy="3077307"/>
          </a:xfrm>
          <a:prstGeom prst="rect">
            <a:avLst/>
          </a:prstGeom>
        </p:spPr>
      </p:pic>
    </p:spTree>
    <p:extLst>
      <p:ext uri="{BB962C8B-B14F-4D97-AF65-F5344CB8AC3E}">
        <p14:creationId xmlns:p14="http://schemas.microsoft.com/office/powerpoint/2010/main" val="2597873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Placeholder 31" descr="hand clapping">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14" name="Title 13">
            <a:extLst>
              <a:ext uri="{FF2B5EF4-FFF2-40B4-BE49-F238E27FC236}">
                <a16:creationId xmlns:a16="http://schemas.microsoft.com/office/drawing/2014/main" id="{6C38D7A9-9299-4108-BB08-026F4B9CAE7B}"/>
              </a:ext>
            </a:extLst>
          </p:cNvPr>
          <p:cNvSpPr>
            <a:spLocks noGrp="1"/>
          </p:cNvSpPr>
          <p:nvPr>
            <p:ph type="ctrTitle"/>
          </p:nvPr>
        </p:nvSpPr>
        <p:spPr/>
        <p:txBody>
          <a:bodyPr/>
          <a:lstStyle/>
          <a:p>
            <a:r>
              <a:rPr lang="en-US" dirty="0"/>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a:solidFill>
            <a:schemeClr val="tx1">
              <a:lumMod val="75000"/>
              <a:lumOff val="25000"/>
            </a:schemeClr>
          </a:solidFill>
        </p:spPr>
        <p:txBody>
          <a:bodyPr/>
          <a:lstStyle/>
          <a:p>
            <a:r>
              <a:rPr lang="en-US" dirty="0"/>
              <a:t>K.Sai Sanjana &amp;A.Jahnavi</a:t>
            </a:r>
          </a:p>
        </p:txBody>
      </p:sp>
      <p:pic>
        <p:nvPicPr>
          <p:cNvPr id="8" name="Graphic 7" descr="User" title="Icon - Presenter Name">
            <a:extLst>
              <a:ext uri="{FF2B5EF4-FFF2-40B4-BE49-F238E27FC236}">
                <a16:creationId xmlns:a16="http://schemas.microsoft.com/office/drawing/2014/main"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485495" y="4006655"/>
            <a:ext cx="218900" cy="218900"/>
          </a:xfrm>
          <a:prstGeom prst="rect">
            <a:avLst/>
          </a:prstGeom>
        </p:spPr>
      </p:pic>
      <p:sp>
        <p:nvSpPr>
          <p:cNvPr id="5" name="Text Placeholder 4">
            <a:extLst>
              <a:ext uri="{FF2B5EF4-FFF2-40B4-BE49-F238E27FC236}">
                <a16:creationId xmlns:a16="http://schemas.microsoft.com/office/drawing/2014/main" id="{11265965-2271-4C1C-BD0A-6F85F80FF9A6}"/>
              </a:ext>
            </a:extLst>
          </p:cNvPr>
          <p:cNvSpPr>
            <a:spLocks noGrp="1"/>
          </p:cNvSpPr>
          <p:nvPr>
            <p:ph type="body" sz="quarter" idx="16"/>
          </p:nvPr>
        </p:nvSpPr>
        <p:spPr>
          <a:solidFill>
            <a:schemeClr val="tx1">
              <a:lumMod val="75000"/>
              <a:lumOff val="25000"/>
            </a:schemeClr>
          </a:solidFill>
        </p:spPr>
        <p:txBody>
          <a:bodyPr/>
          <a:lstStyle/>
          <a:p>
            <a:r>
              <a:rPr lang="en-US" dirty="0"/>
              <a:t>192011124 &amp;192110065</a:t>
            </a:r>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1472552" y="4420172"/>
            <a:ext cx="218900" cy="218900"/>
          </a:xfrm>
          <a:prstGeom prst="rect">
            <a:avLst/>
          </a:prstGeom>
        </p:spPr>
      </p:pic>
      <p:sp>
        <p:nvSpPr>
          <p:cNvPr id="16" name="Text Placeholder 15">
            <a:extLst>
              <a:ext uri="{FF2B5EF4-FFF2-40B4-BE49-F238E27FC236}">
                <a16:creationId xmlns:a16="http://schemas.microsoft.com/office/drawing/2014/main" id="{FD8A1232-50A8-4535-AAF9-7F4180EAA0DD}"/>
              </a:ext>
            </a:extLst>
          </p:cNvPr>
          <p:cNvSpPr>
            <a:spLocks noGrp="1"/>
          </p:cNvSpPr>
          <p:nvPr>
            <p:ph type="body" sz="quarter" idx="18"/>
          </p:nvPr>
        </p:nvSpPr>
        <p:spPr>
          <a:xfrm>
            <a:off x="8458200" y="4657503"/>
            <a:ext cx="2910342" cy="316800"/>
          </a:xfrm>
          <a:solidFill>
            <a:schemeClr val="tx1">
              <a:lumMod val="75000"/>
              <a:lumOff val="25000"/>
            </a:schemeClr>
          </a:solidFill>
        </p:spPr>
        <p:txBody>
          <a:bodyPr/>
          <a:lstStyle/>
          <a:p>
            <a:r>
              <a:rPr lang="en-US" dirty="0"/>
              <a:t>Principles of management</a:t>
            </a:r>
          </a:p>
        </p:txBody>
      </p:sp>
      <p:pic>
        <p:nvPicPr>
          <p:cNvPr id="11" name="Graphic 10" descr="Link">
            <a:extLst>
              <a:ext uri="{FF2B5EF4-FFF2-40B4-BE49-F238E27FC236}">
                <a16:creationId xmlns:a16="http://schemas.microsoft.com/office/drawing/2014/main" id="{0718E6E0-05A2-479C-AEA8-1A385EB73474}"/>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1371709" y="4815903"/>
            <a:ext cx="244786" cy="244786"/>
          </a:xfrm>
          <a:prstGeom prst="rect">
            <a:avLst/>
          </a:prstGeom>
        </p:spPr>
      </p:pic>
      <p:sp>
        <p:nvSpPr>
          <p:cNvPr id="12" name="Slide Number Placeholder 11">
            <a:extLst>
              <a:ext uri="{FF2B5EF4-FFF2-40B4-BE49-F238E27FC236}">
                <a16:creationId xmlns:a16="http://schemas.microsoft.com/office/drawing/2014/main" id="{91814EC9-246A-4C6E-941E-5774FE72F08E}"/>
              </a:ext>
            </a:extLst>
          </p:cNvPr>
          <p:cNvSpPr>
            <a:spLocks noGrp="1"/>
          </p:cNvSpPr>
          <p:nvPr>
            <p:ph type="sldNum" sz="quarter" idx="20"/>
          </p:nvPr>
        </p:nvSpPr>
        <p:spPr>
          <a:solidFill>
            <a:schemeClr val="tx1">
              <a:lumMod val="95000"/>
              <a:lumOff val="5000"/>
            </a:schemeClr>
          </a:solidFill>
        </p:spPr>
        <p:txBody>
          <a:bodyPr/>
          <a:lstStyle/>
          <a:p>
            <a:fld id="{19B51A1E-902D-48AF-9020-955120F399B6}" type="slidenum">
              <a:rPr lang="en-US" smtClean="0"/>
              <a:pPr/>
              <a:t>19</a:t>
            </a:fld>
            <a:endParaRPr lang="en-US" dirty="0"/>
          </a:p>
        </p:txBody>
      </p:sp>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Handing touching mobile phon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a:t>
            </a:fld>
            <a:endParaRPr lang="en-US" dirty="0"/>
          </a:p>
        </p:txBody>
      </p:sp>
      <p:sp>
        <p:nvSpPr>
          <p:cNvPr id="12" name="Content Placeholder 11">
            <a:extLst>
              <a:ext uri="{FF2B5EF4-FFF2-40B4-BE49-F238E27FC236}">
                <a16:creationId xmlns:a16="http://schemas.microsoft.com/office/drawing/2014/main" id="{59F714B2-4E67-25EE-D8D3-C9FC623C89A1}"/>
              </a:ext>
            </a:extLst>
          </p:cNvPr>
          <p:cNvSpPr>
            <a:spLocks noGrp="1"/>
          </p:cNvSpPr>
          <p:nvPr>
            <p:ph sz="half" idx="1"/>
          </p:nvPr>
        </p:nvSpPr>
        <p:spPr>
          <a:xfrm>
            <a:off x="291323" y="333449"/>
            <a:ext cx="5472000" cy="6770736"/>
          </a:xfrm>
        </p:spPr>
        <p:txBody>
          <a:bodyPr/>
          <a:lstStyle/>
          <a:p>
            <a:pPr marL="0" indent="0">
              <a:buNone/>
            </a:pPr>
            <a:endParaRPr lang="en-IN" dirty="0">
              <a:latin typeface="Times New Roman" panose="02020603050405020304" pitchFamily="18" charset="0"/>
              <a:ea typeface="Calibri" panose="020F0502020204030204" pitchFamily="34" charset="0"/>
            </a:endParaRPr>
          </a:p>
          <a:p>
            <a:endParaRPr lang="en-IN" sz="1800" dirty="0">
              <a:effectLst/>
              <a:latin typeface="Times New Roman" panose="02020603050405020304" pitchFamily="18" charset="0"/>
              <a:ea typeface="Calibri" panose="020F0502020204030204" pitchFamily="34" charset="0"/>
            </a:endParaRPr>
          </a:p>
          <a:p>
            <a:endParaRPr lang="en-IN" dirty="0">
              <a:latin typeface="Times New Roman" panose="02020603050405020304" pitchFamily="18" charset="0"/>
              <a:ea typeface="Calibri" panose="020F0502020204030204" pitchFamily="34" charset="0"/>
            </a:endParaRPr>
          </a:p>
          <a:p>
            <a:endParaRPr lang="en-IN" dirty="0">
              <a:latin typeface="Times New Roman" panose="02020603050405020304" pitchFamily="18" charset="0"/>
              <a:ea typeface="Calibri" panose="020F0502020204030204" pitchFamily="34" charset="0"/>
            </a:endParaRPr>
          </a:p>
          <a:p>
            <a:endParaRPr lang="en-IN" dirty="0">
              <a:latin typeface="Times New Roman" panose="02020603050405020304" pitchFamily="18" charset="0"/>
              <a:ea typeface="Calibri" panose="020F0502020204030204" pitchFamily="34" charset="0"/>
            </a:endParaRPr>
          </a:p>
          <a:p>
            <a:endParaRPr lang="en-IN" dirty="0">
              <a:latin typeface="Times New Roman" panose="02020603050405020304" pitchFamily="18" charset="0"/>
              <a:ea typeface="Calibri" panose="020F0502020204030204" pitchFamily="34" charset="0"/>
            </a:endParaRPr>
          </a:p>
          <a:p>
            <a:endParaRPr lang="en-IN" dirty="0">
              <a:latin typeface="Times New Roman" panose="02020603050405020304" pitchFamily="18" charset="0"/>
              <a:ea typeface="Calibri" panose="020F0502020204030204" pitchFamily="34" charset="0"/>
            </a:endParaRPr>
          </a:p>
          <a:p>
            <a:endParaRPr lang="en-IN" dirty="0">
              <a:latin typeface="Times New Roman" panose="02020603050405020304" pitchFamily="18" charset="0"/>
              <a:ea typeface="Calibri" panose="020F0502020204030204" pitchFamily="34" charset="0"/>
            </a:endParaRPr>
          </a:p>
          <a:p>
            <a:endParaRPr lang="en-IN" dirty="0">
              <a:latin typeface="Times New Roman" panose="02020603050405020304" pitchFamily="18" charset="0"/>
              <a:ea typeface="Calibri" panose="020F0502020204030204" pitchFamily="34" charset="0"/>
            </a:endParaRPr>
          </a:p>
          <a:p>
            <a:endParaRPr lang="en-IN" dirty="0">
              <a:latin typeface="Times New Roman" panose="02020603050405020304" pitchFamily="18" charset="0"/>
              <a:ea typeface="Calibri" panose="020F0502020204030204" pitchFamily="34" charset="0"/>
            </a:endParaRPr>
          </a:p>
          <a:p>
            <a:endParaRPr lang="en-IN" dirty="0">
              <a:latin typeface="Times New Roman" panose="02020603050405020304" pitchFamily="18" charset="0"/>
              <a:ea typeface="Calibri" panose="020F0502020204030204" pitchFamily="34" charset="0"/>
            </a:endParaRPr>
          </a:p>
          <a:p>
            <a:endParaRPr lang="en-IN" dirty="0">
              <a:latin typeface="Times New Roman" panose="02020603050405020304" pitchFamily="18" charset="0"/>
              <a:ea typeface="Calibri" panose="020F0502020204030204" pitchFamily="34" charset="0"/>
            </a:endParaRPr>
          </a:p>
          <a:p>
            <a:endParaRPr lang="en-IN" dirty="0">
              <a:latin typeface="Times New Roman" panose="02020603050405020304" pitchFamily="18" charset="0"/>
              <a:ea typeface="Calibri" panose="020F0502020204030204" pitchFamily="34" charset="0"/>
            </a:endParaRPr>
          </a:p>
          <a:p>
            <a:endParaRPr lang="en-IN" dirty="0">
              <a:latin typeface="Times New Roman" panose="02020603050405020304" pitchFamily="18" charset="0"/>
              <a:ea typeface="Calibri" panose="020F0502020204030204" pitchFamily="34" charset="0"/>
            </a:endParaRPr>
          </a:p>
          <a:p>
            <a:endParaRPr lang="en-IN" dirty="0">
              <a:latin typeface="Times New Roman" panose="02020603050405020304" pitchFamily="18" charset="0"/>
              <a:ea typeface="Calibri" panose="020F0502020204030204" pitchFamily="34" charset="0"/>
            </a:endParaRPr>
          </a:p>
          <a:p>
            <a:pPr>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Risk management is a structured approach/methodology for managing uncertainty related to threats.</a:t>
            </a:r>
          </a:p>
          <a:p>
            <a:pPr>
              <a:buFont typeface="Wingdings" panose="05000000000000000000" pitchFamily="2" charset="2"/>
              <a:buChar char="Ø"/>
            </a:pPr>
            <a:endParaRPr lang="en-IN" sz="1800" dirty="0">
              <a:effectLst/>
              <a:latin typeface="Times New Roman" panose="02020603050405020304" pitchFamily="18" charset="0"/>
              <a:ea typeface="Calibri" panose="020F0502020204030204" pitchFamily="34" charset="0"/>
            </a:endParaRPr>
          </a:p>
          <a:p>
            <a:pPr>
              <a:buFont typeface="Wingdings" panose="05000000000000000000" pitchFamily="2" charset="2"/>
              <a:buChar char="Ø"/>
            </a:pPr>
            <a:r>
              <a:rPr lang="en-IN" dirty="0">
                <a:latin typeface="Times New Roman" panose="02020603050405020304" pitchFamily="18" charset="0"/>
                <a:ea typeface="Calibri" panose="020F0502020204030204" pitchFamily="34" charset="0"/>
              </a:rPr>
              <a:t>A series of human activities including  in Risk management are;</a:t>
            </a:r>
          </a:p>
          <a:p>
            <a:pPr>
              <a:buFont typeface="Wingdings" panose="05000000000000000000" pitchFamily="2" charset="2"/>
              <a:buChar char="ü"/>
            </a:pPr>
            <a:r>
              <a:rPr lang="en-IN" sz="1800" dirty="0">
                <a:effectLst/>
                <a:latin typeface="Times New Roman" panose="02020603050405020304" pitchFamily="18" charset="0"/>
                <a:ea typeface="Calibri" panose="020F0502020204030204" pitchFamily="34" charset="0"/>
              </a:rPr>
              <a:t>R</a:t>
            </a:r>
            <a:r>
              <a:rPr lang="en-IN" dirty="0">
                <a:latin typeface="Times New Roman" panose="02020603050405020304" pitchFamily="18" charset="0"/>
                <a:ea typeface="Calibri" panose="020F0502020204030204" pitchFamily="34" charset="0"/>
              </a:rPr>
              <a:t>isk monitoring</a:t>
            </a:r>
          </a:p>
          <a:p>
            <a:pPr>
              <a:buFont typeface="Wingdings" panose="05000000000000000000" pitchFamily="2" charset="2"/>
              <a:buChar char="ü"/>
            </a:pPr>
            <a:r>
              <a:rPr lang="en-IN" sz="1800" dirty="0">
                <a:effectLst/>
                <a:latin typeface="Times New Roman" panose="02020603050405020304" pitchFamily="18" charset="0"/>
                <a:ea typeface="Calibri" panose="020F0502020204030204" pitchFamily="34" charset="0"/>
              </a:rPr>
              <a:t>R</a:t>
            </a:r>
            <a:r>
              <a:rPr lang="en-IN" dirty="0">
                <a:latin typeface="Times New Roman" panose="02020603050405020304" pitchFamily="18" charset="0"/>
                <a:ea typeface="Calibri" panose="020F0502020204030204" pitchFamily="34" charset="0"/>
              </a:rPr>
              <a:t>isk mitigation</a:t>
            </a:r>
          </a:p>
          <a:p>
            <a:pPr>
              <a:buFont typeface="Wingdings" panose="05000000000000000000" pitchFamily="2" charset="2"/>
              <a:buChar char="ü"/>
            </a:pPr>
            <a:r>
              <a:rPr lang="en-IN" sz="1800" dirty="0">
                <a:effectLst/>
                <a:latin typeface="Times New Roman" panose="02020603050405020304" pitchFamily="18" charset="0"/>
                <a:ea typeface="Calibri" panose="020F0502020204030204" pitchFamily="34" charset="0"/>
              </a:rPr>
              <a:t>Risk management</a:t>
            </a:r>
          </a:p>
          <a:p>
            <a:pPr>
              <a:buFont typeface="Wingdings" panose="05000000000000000000" pitchFamily="2" charset="2"/>
              <a:buChar char="Ø"/>
            </a:pPr>
            <a:r>
              <a:rPr lang="en-IN" dirty="0">
                <a:latin typeface="Times New Roman" panose="02020603050405020304" pitchFamily="18" charset="0"/>
                <a:ea typeface="Calibri" panose="020F0502020204030204" pitchFamily="34" charset="0"/>
              </a:rPr>
              <a:t>D</a:t>
            </a:r>
            <a:r>
              <a:rPr lang="en-IN" sz="1800" dirty="0">
                <a:effectLst/>
                <a:latin typeface="Times New Roman" panose="02020603050405020304" pitchFamily="18" charset="0"/>
                <a:ea typeface="Calibri" panose="020F0502020204030204" pitchFamily="34" charset="0"/>
              </a:rPr>
              <a:t>eveloping strategies to manage it and risk mitigation using resource empowerment/management</a:t>
            </a:r>
          </a:p>
          <a:p>
            <a:pPr>
              <a:buFont typeface="Wingdings" panose="05000000000000000000" pitchFamily="2" charset="2"/>
              <a:buChar char="Ø"/>
            </a:pPr>
            <a:endParaRPr lang="en-IN" dirty="0">
              <a:latin typeface="Times New Roman" panose="02020603050405020304" pitchFamily="18" charset="0"/>
              <a:ea typeface="Calibri" panose="020F0502020204030204" pitchFamily="34" charset="0"/>
            </a:endParaRPr>
          </a:p>
          <a:p>
            <a:pPr>
              <a:buFont typeface="Wingdings" panose="05000000000000000000" pitchFamily="2" charset="2"/>
              <a:buChar char="Ø"/>
            </a:pPr>
            <a:endParaRPr lang="en-IN" dirty="0">
              <a:latin typeface="Times New Roman" panose="02020603050405020304" pitchFamily="18" charset="0"/>
              <a:ea typeface="Calibri" panose="020F0502020204030204" pitchFamily="34" charset="0"/>
            </a:endParaRPr>
          </a:p>
          <a:p>
            <a:pPr>
              <a:buFont typeface="Wingdings" panose="05000000000000000000" pitchFamily="2" charset="2"/>
              <a:buChar char="Ø"/>
            </a:pPr>
            <a:endParaRPr lang="en-IN" dirty="0">
              <a:latin typeface="Times New Roman" panose="02020603050405020304" pitchFamily="18" charset="0"/>
              <a:ea typeface="Calibri" panose="020F0502020204030204" pitchFamily="34" charset="0"/>
            </a:endParaRPr>
          </a:p>
          <a:p>
            <a:pPr>
              <a:buFont typeface="Wingdings" panose="05000000000000000000" pitchFamily="2" charset="2"/>
              <a:buChar char="Ø"/>
            </a:pPr>
            <a:endParaRPr lang="en-IN" dirty="0">
              <a:latin typeface="Times New Roman" panose="02020603050405020304" pitchFamily="18" charset="0"/>
              <a:ea typeface="Calibri" panose="020F0502020204030204" pitchFamily="34" charset="0"/>
            </a:endParaRPr>
          </a:p>
          <a:p>
            <a:pPr>
              <a:buFont typeface="Wingdings" panose="05000000000000000000" pitchFamily="2" charset="2"/>
              <a:buChar char="Ø"/>
            </a:pPr>
            <a:endParaRPr lang="en-IN" dirty="0">
              <a:latin typeface="Times New Roman" panose="02020603050405020304" pitchFamily="18" charset="0"/>
              <a:ea typeface="Calibri" panose="020F0502020204030204" pitchFamily="34" charset="0"/>
            </a:endParaRPr>
          </a:p>
          <a:p>
            <a:pPr>
              <a:buFont typeface="Wingdings" panose="05000000000000000000" pitchFamily="2" charset="2"/>
              <a:buChar char="Ø"/>
            </a:pPr>
            <a:endParaRPr lang="en-IN" dirty="0">
              <a:latin typeface="Times New Roman" panose="02020603050405020304" pitchFamily="18" charset="0"/>
              <a:ea typeface="Calibri" panose="020F0502020204030204" pitchFamily="34" charset="0"/>
            </a:endParaRPr>
          </a:p>
        </p:txBody>
      </p:sp>
      <p:sp>
        <p:nvSpPr>
          <p:cNvPr id="14" name="Title 13">
            <a:extLst>
              <a:ext uri="{FF2B5EF4-FFF2-40B4-BE49-F238E27FC236}">
                <a16:creationId xmlns:a16="http://schemas.microsoft.com/office/drawing/2014/main" id="{3C5A9D29-9E93-F193-DF5C-875A2DDF3742}"/>
              </a:ext>
            </a:extLst>
          </p:cNvPr>
          <p:cNvSpPr>
            <a:spLocks noGrp="1"/>
          </p:cNvSpPr>
          <p:nvPr>
            <p:ph type="title"/>
          </p:nvPr>
        </p:nvSpPr>
        <p:spPr>
          <a:xfrm>
            <a:off x="7111800" y="3802899"/>
            <a:ext cx="4648200" cy="909778"/>
          </a:xfrm>
        </p:spPr>
        <p:txBody>
          <a:bodyPr/>
          <a:lstStyle/>
          <a:p>
            <a:r>
              <a:rPr lang="en-IN" dirty="0"/>
              <a:t>ABSTRACT </a:t>
            </a:r>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Hand writing on post-it no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0" y="-1"/>
            <a:ext cx="6096000" cy="6371351"/>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5118100" y="1869795"/>
            <a:ext cx="6641900" cy="1124345"/>
          </a:xfrm>
        </p:spPr>
        <p:txBody>
          <a:bodyPr/>
          <a:lstStyle/>
          <a:p>
            <a:r>
              <a:rPr lang="en-US" dirty="0"/>
              <a:t>INTRODUCTION</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p:txBody>
          <a:bodyPr/>
          <a:lstStyle/>
          <a:p>
            <a:r>
              <a:rPr lang="en-US" dirty="0"/>
              <a:t>The following steps that are include in risk assessment are;</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6205789" y="3763647"/>
            <a:ext cx="5472000" cy="2428351"/>
          </a:xfrm>
        </p:spPr>
        <p:txBody>
          <a:bodyPr/>
          <a:lstStyle/>
          <a:p>
            <a:pPr marL="0" indent="0">
              <a:buNone/>
            </a:pPr>
            <a:r>
              <a:rPr lang="en-US" dirty="0"/>
              <a:t>  </a:t>
            </a:r>
            <a:endParaRPr lang="en-IN" dirty="0">
              <a:latin typeface="Calibri" panose="020F0502020204030204" pitchFamily="34" charset="0"/>
            </a:endParaRPr>
          </a:p>
          <a:p>
            <a:pPr>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SimSun" panose="02010600030101010101" pitchFamily="2" charset="-122"/>
              </a:rPr>
              <a:t> </a:t>
            </a:r>
            <a:r>
              <a:rPr lang="en-IN" sz="1800" dirty="0">
                <a:solidFill>
                  <a:srgbClr val="0D0D0D"/>
                </a:solidFill>
                <a:effectLst/>
                <a:latin typeface="Times New Roman" panose="02020603050405020304" pitchFamily="18" charset="0"/>
                <a:ea typeface="Times New Roman" panose="02020603050405020304" pitchFamily="18" charset="0"/>
                <a:cs typeface="SimSun" panose="02010600030101010101" pitchFamily="2" charset="-122"/>
              </a:rPr>
              <a:t>Identify Risks – If you can think of it you can prevent it </a:t>
            </a:r>
            <a:endParaRPr lang="en-IN" dirty="0">
              <a:latin typeface="Calibri" panose="020F0502020204030204" pitchFamily="34" charset="0"/>
              <a:ea typeface="Times New Roman" panose="02020603050405020304" pitchFamily="18" charset="0"/>
              <a:cs typeface="SimSun" panose="02010600030101010101" pitchFamily="2" charset="-122"/>
            </a:endParaRPr>
          </a:p>
          <a:p>
            <a:pPr>
              <a:buFont typeface="Wingdings" panose="05000000000000000000" pitchFamily="2" charset="2"/>
              <a:buChar char="q"/>
            </a:pPr>
            <a:r>
              <a:rPr lang="en-IN" sz="1800" dirty="0">
                <a:solidFill>
                  <a:srgbClr val="0D0D0D"/>
                </a:solidFill>
                <a:effectLst/>
                <a:latin typeface="Calibri" panose="020F0502020204030204" pitchFamily="34" charset="0"/>
                <a:ea typeface="Times New Roman" panose="02020603050405020304" pitchFamily="18" charset="0"/>
                <a:cs typeface="SimSun" panose="02010600030101010101" pitchFamily="2" charset="-122"/>
              </a:rPr>
              <a:t>   </a:t>
            </a:r>
            <a:r>
              <a:rPr lang="en-IN" sz="1800" dirty="0">
                <a:solidFill>
                  <a:srgbClr val="0D0D0D"/>
                </a:solidFill>
                <a:effectLst/>
                <a:latin typeface="Times New Roman" panose="02020603050405020304" pitchFamily="18" charset="0"/>
                <a:ea typeface="Times New Roman" panose="02020603050405020304" pitchFamily="18" charset="0"/>
                <a:cs typeface="SimSun" panose="02010600030101010101" pitchFamily="2" charset="-122"/>
              </a:rPr>
              <a:t>Prioritize Risks</a:t>
            </a:r>
            <a:endParaRPr lang="en-IN" dirty="0">
              <a:latin typeface="Calibri" panose="020F0502020204030204" pitchFamily="34" charset="0"/>
              <a:ea typeface="Times New Roman" panose="02020603050405020304" pitchFamily="18" charset="0"/>
              <a:cs typeface="SimSun" panose="02010600030101010101" pitchFamily="2" charset="-122"/>
            </a:endParaRPr>
          </a:p>
          <a:p>
            <a:pPr>
              <a:buFont typeface="Wingdings" panose="05000000000000000000" pitchFamily="2" charset="2"/>
              <a:buChar char="q"/>
            </a:pPr>
            <a:r>
              <a:rPr lang="en-IN" sz="1800" dirty="0">
                <a:solidFill>
                  <a:srgbClr val="0D0D0D"/>
                </a:solidFill>
                <a:effectLst/>
                <a:latin typeface="Calibri" panose="020F0502020204030204" pitchFamily="34" charset="0"/>
                <a:ea typeface="Times New Roman" panose="02020603050405020304" pitchFamily="18" charset="0"/>
                <a:cs typeface="SimSun" panose="02010600030101010101" pitchFamily="2" charset="-122"/>
              </a:rPr>
              <a:t>  </a:t>
            </a:r>
            <a:r>
              <a:rPr lang="en-IN" sz="1800" dirty="0">
                <a:solidFill>
                  <a:srgbClr val="0D0D0D"/>
                </a:solidFill>
                <a:effectLst/>
                <a:latin typeface="Times New Roman" panose="02020603050405020304" pitchFamily="18" charset="0"/>
                <a:ea typeface="Times New Roman" panose="02020603050405020304" pitchFamily="18" charset="0"/>
                <a:cs typeface="SimSun" panose="02010600030101010101" pitchFamily="2" charset="-122"/>
              </a:rPr>
              <a:t>Analyse Risk Response Strategies</a:t>
            </a:r>
            <a:endParaRPr lang="en-IN" dirty="0">
              <a:latin typeface="Calibri" panose="020F0502020204030204" pitchFamily="34" charset="0"/>
              <a:ea typeface="Times New Roman" panose="02020603050405020304" pitchFamily="18" charset="0"/>
              <a:cs typeface="SimSun" panose="02010600030101010101" pitchFamily="2" charset="-122"/>
            </a:endParaRPr>
          </a:p>
          <a:p>
            <a:pPr>
              <a:buFont typeface="Wingdings" panose="05000000000000000000" pitchFamily="2" charset="2"/>
              <a:buChar char="q"/>
            </a:pPr>
            <a:r>
              <a:rPr lang="en-IN" sz="1800" dirty="0">
                <a:solidFill>
                  <a:srgbClr val="0D0D0D"/>
                </a:solidFill>
                <a:effectLst/>
                <a:latin typeface="Times New Roman" panose="02020603050405020304" pitchFamily="18" charset="0"/>
                <a:ea typeface="Times New Roman" panose="02020603050405020304" pitchFamily="18" charset="0"/>
                <a:cs typeface="SimSun" panose="02010600030101010101" pitchFamily="2" charset="-122"/>
              </a:rPr>
              <a:t>  Plan Risk Response</a:t>
            </a:r>
            <a:endParaRPr lang="en-IN" dirty="0">
              <a:latin typeface="Calibri" panose="020F0502020204030204" pitchFamily="34" charset="0"/>
              <a:ea typeface="Times New Roman" panose="02020603050405020304" pitchFamily="18" charset="0"/>
              <a:cs typeface="SimSun" panose="02010600030101010101" pitchFamily="2" charset="-122"/>
            </a:endParaRPr>
          </a:p>
          <a:p>
            <a:pPr>
              <a:buFont typeface="Wingdings" panose="05000000000000000000" pitchFamily="2" charset="2"/>
              <a:buChar char="q"/>
            </a:pPr>
            <a:r>
              <a:rPr lang="en-IN" sz="1800" dirty="0">
                <a:solidFill>
                  <a:srgbClr val="0D0D0D"/>
                </a:solidFill>
                <a:effectLst/>
                <a:latin typeface="Calibri" panose="020F0502020204030204" pitchFamily="34" charset="0"/>
                <a:ea typeface="Times New Roman" panose="02020603050405020304" pitchFamily="18" charset="0"/>
                <a:cs typeface="SimSun" panose="02010600030101010101" pitchFamily="2" charset="-122"/>
              </a:rPr>
              <a:t>   </a:t>
            </a:r>
            <a:r>
              <a:rPr lang="en-IN" sz="1800" dirty="0">
                <a:solidFill>
                  <a:srgbClr val="0D0D0D"/>
                </a:solidFill>
                <a:effectLst/>
                <a:latin typeface="Times New Roman" panose="02020603050405020304" pitchFamily="18" charset="0"/>
                <a:ea typeface="Times New Roman" panose="02020603050405020304" pitchFamily="18" charset="0"/>
                <a:cs typeface="SimSun" panose="02010600030101010101" pitchFamily="2" charset="-122"/>
              </a:rPr>
              <a:t>Monitor and Control Risks</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0" indent="0">
              <a:buNone/>
            </a:pPr>
            <a:endParaRPr lang="en-IN" sz="1800" dirty="0">
              <a:effectLst/>
              <a:latin typeface="Calibri" panose="020F0502020204030204" pitchFamily="34" charset="0"/>
              <a:ea typeface="Calibri" panose="020F0502020204030204" pitchFamily="34" charset="0"/>
              <a:cs typeface="SimSun" panose="02010600030101010101" pitchFamily="2" charset="-122"/>
            </a:endParaRP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3</a:t>
            </a:fld>
            <a:endParaRPr lang="en-US" dirty="0"/>
          </a:p>
        </p:txBody>
      </p:sp>
    </p:spTree>
    <p:extLst>
      <p:ext uri="{BB962C8B-B14F-4D97-AF65-F5344CB8AC3E}">
        <p14:creationId xmlns:p14="http://schemas.microsoft.com/office/powerpoint/2010/main" val="72209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Desk with computer, phone, books, etc.">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a:lstStyle/>
          <a:p>
            <a:r>
              <a:rPr lang="en-US" dirty="0"/>
              <a:t>Objectives of the risk management   </a:t>
            </a:r>
          </a:p>
        </p:txBody>
      </p:sp>
      <p:sp>
        <p:nvSpPr>
          <p:cNvPr id="14" name="Text Placeholder 13">
            <a:extLst>
              <a:ext uri="{FF2B5EF4-FFF2-40B4-BE49-F238E27FC236}">
                <a16:creationId xmlns:a16="http://schemas.microsoft.com/office/drawing/2014/main" id="{F278402B-CA7D-4F5B-B3FA-ED74AB3CFB6C}"/>
              </a:ext>
            </a:extLst>
          </p:cNvPr>
          <p:cNvSpPr>
            <a:spLocks noGrp="1"/>
          </p:cNvSpPr>
          <p:nvPr>
            <p:ph type="body" sz="quarter" idx="13"/>
          </p:nvPr>
        </p:nvSpPr>
        <p:spPr/>
        <p:txBody>
          <a:bodyPr/>
          <a:lstStyle/>
          <a:p>
            <a:r>
              <a:rPr lang="en-US" dirty="0"/>
              <a:t>The main theme of the Risk management is to control and mitigate the risk that are getting in an </a:t>
            </a:r>
            <a:r>
              <a:rPr lang="en-US" dirty="0" err="1"/>
              <a:t>organistaion</a:t>
            </a:r>
            <a:r>
              <a:rPr lang="en-US" dirty="0"/>
              <a:t> </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4</a:t>
            </a:fld>
            <a:endParaRPr lang="en-US" dirty="0"/>
          </a:p>
        </p:txBody>
      </p:sp>
    </p:spTree>
    <p:extLst>
      <p:ext uri="{BB962C8B-B14F-4D97-AF65-F5344CB8AC3E}">
        <p14:creationId xmlns:p14="http://schemas.microsoft.com/office/powerpoint/2010/main" val="4091674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title="Gross Revenue Placeholder Chart">
            <a:extLst>
              <a:ext uri="{FF2B5EF4-FFF2-40B4-BE49-F238E27FC236}">
                <a16:creationId xmlns:a16="http://schemas.microsoft.com/office/drawing/2014/main" id="{FFE8AFAB-AE1F-4453-8C1B-70D2EF9B1373}"/>
              </a:ext>
            </a:extLst>
          </p:cNvPr>
          <p:cNvGraphicFramePr/>
          <p:nvPr>
            <p:extLst>
              <p:ext uri="{D42A27DB-BD31-4B8C-83A1-F6EECF244321}">
                <p14:modId xmlns:p14="http://schemas.microsoft.com/office/powerpoint/2010/main" val="2007591491"/>
              </p:ext>
            </p:extLst>
          </p:nvPr>
        </p:nvGraphicFramePr>
        <p:xfrm>
          <a:off x="431800" y="1512000"/>
          <a:ext cx="3389313" cy="44441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title="Gross Revenue Placeholder Chart">
            <a:extLst>
              <a:ext uri="{FF2B5EF4-FFF2-40B4-BE49-F238E27FC236}">
                <a16:creationId xmlns:a16="http://schemas.microsoft.com/office/drawing/2014/main" id="{9BEBE5AF-1D10-425C-8F3C-2236E52E6E67}"/>
              </a:ext>
            </a:extLst>
          </p:cNvPr>
          <p:cNvGraphicFramePr/>
          <p:nvPr>
            <p:extLst>
              <p:ext uri="{D42A27DB-BD31-4B8C-83A1-F6EECF244321}">
                <p14:modId xmlns:p14="http://schemas.microsoft.com/office/powerpoint/2010/main" val="3978817833"/>
              </p:ext>
            </p:extLst>
          </p:nvPr>
        </p:nvGraphicFramePr>
        <p:xfrm>
          <a:off x="4406900" y="1512000"/>
          <a:ext cx="3389313" cy="4444199"/>
        </p:xfrm>
        <a:graphic>
          <a:graphicData uri="http://schemas.openxmlformats.org/drawingml/2006/chart">
            <c:chart xmlns:c="http://schemas.openxmlformats.org/drawingml/2006/chart" xmlns:r="http://schemas.openxmlformats.org/officeDocument/2006/relationships" r:id="rId3"/>
          </a:graphicData>
        </a:graphic>
      </p:graphicFrame>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5</a:t>
            </a:fld>
            <a:endParaRPr lang="en-US" dirty="0"/>
          </a:p>
        </p:txBody>
      </p:sp>
      <p:sp>
        <p:nvSpPr>
          <p:cNvPr id="6" name="Text Placeholder 5">
            <a:extLst>
              <a:ext uri="{FF2B5EF4-FFF2-40B4-BE49-F238E27FC236}">
                <a16:creationId xmlns:a16="http://schemas.microsoft.com/office/drawing/2014/main" id="{8A5C894F-D6B0-C90F-5F20-8B3AF682B793}"/>
              </a:ext>
            </a:extLst>
          </p:cNvPr>
          <p:cNvSpPr>
            <a:spLocks noGrp="1"/>
          </p:cNvSpPr>
          <p:nvPr>
            <p:ph type="body" sz="quarter" idx="32"/>
          </p:nvPr>
        </p:nvSpPr>
        <p:spPr>
          <a:xfrm>
            <a:off x="150446" y="403089"/>
            <a:ext cx="11339513" cy="6208726"/>
          </a:xfrm>
        </p:spPr>
        <p:txBody>
          <a:bodyPr/>
          <a:lstStyle/>
          <a:p>
            <a:r>
              <a:rPr lang="en-IN" dirty="0"/>
              <a:t>    </a:t>
            </a:r>
          </a:p>
          <a:p>
            <a:r>
              <a:rPr lang="en-IN" dirty="0"/>
              <a:t>  Hence from the risk management the main objectives for the risk management are;</a:t>
            </a:r>
          </a:p>
          <a:p>
            <a:pPr marL="342900" lvl="0" indent="-342900" algn="just">
              <a:lnSpc>
                <a:spcPct val="150000"/>
              </a:lnSpc>
              <a:spcAft>
                <a:spcPts val="900"/>
              </a:spcAft>
              <a:buSzPts val="1000"/>
              <a:buFont typeface="Wingdings" panose="05000000000000000000" pitchFamily="2" charset="2"/>
              <a:buChar char="q"/>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Reduce and Eliminate Harmful Threats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900"/>
              </a:spcAft>
              <a:buSzPts val="1000"/>
              <a:buFont typeface="Wingdings" panose="05000000000000000000" pitchFamily="2" charset="2"/>
              <a:buChar char="q"/>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Supports Efficient use of Resources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900"/>
              </a:spcAft>
              <a:buSzPts val="1000"/>
              <a:buFont typeface="Wingdings" panose="05000000000000000000" pitchFamily="2" charset="2"/>
              <a:buChar char="q"/>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Better Communication of Risk within Organization</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900"/>
              </a:spcAft>
              <a:buSzPts val="1000"/>
              <a:buFont typeface="Wingdings" panose="05000000000000000000" pitchFamily="2" charset="2"/>
              <a:buChar char="q"/>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Reassures Stakeholders</a:t>
            </a:r>
          </a:p>
          <a:p>
            <a:pPr lvl="0" algn="just">
              <a:lnSpc>
                <a:spcPct val="150000"/>
              </a:lnSpc>
              <a:spcAft>
                <a:spcPts val="900"/>
              </a:spcAft>
              <a:buSzPts val="1000"/>
              <a:tabLst>
                <a:tab pos="457200" algn="l"/>
              </a:tabLst>
            </a:pPr>
            <a:r>
              <a:rPr lang="en-IN" sz="1800" dirty="0">
                <a:solidFill>
                  <a:srgbClr val="0D0D0D"/>
                </a:solidFill>
                <a:effectLst/>
                <a:latin typeface="Times New Roman" panose="02020603050405020304" pitchFamily="18" charset="0"/>
                <a:ea typeface="Times New Roman" panose="02020603050405020304" pitchFamily="18" charset="0"/>
                <a:cs typeface="SimSun" panose="02010600030101010101" pitchFamily="2" charset="-122"/>
              </a:rPr>
              <a:t> </a:t>
            </a:r>
            <a:r>
              <a:rPr lang="en-IN" dirty="0">
                <a:solidFill>
                  <a:srgbClr val="0D0D0D"/>
                </a:solidFill>
                <a:effectLst/>
                <a:latin typeface="Times New Roman" panose="02020603050405020304" pitchFamily="18" charset="0"/>
                <a:ea typeface="Times New Roman" panose="02020603050405020304" pitchFamily="18" charset="0"/>
                <a:cs typeface="SimSun" panose="02010600030101010101" pitchFamily="2" charset="-122"/>
              </a:rPr>
              <a:t>When the potential risks are identified, measured, and monitored</a:t>
            </a:r>
          </a:p>
          <a:p>
            <a:pPr lvl="0" algn="just">
              <a:lnSpc>
                <a:spcPct val="150000"/>
              </a:lnSpc>
              <a:spcAft>
                <a:spcPts val="900"/>
              </a:spcAft>
              <a:buSzPts val="1000"/>
              <a:tabLst>
                <a:tab pos="457200" algn="l"/>
              </a:tabLst>
            </a:pPr>
            <a:r>
              <a:rPr lang="en-IN" dirty="0">
                <a:solidFill>
                  <a:srgbClr val="0D0D0D"/>
                </a:solidFill>
                <a:effectLst/>
                <a:latin typeface="Times New Roman" panose="02020603050405020304" pitchFamily="18" charset="0"/>
                <a:ea typeface="Times New Roman" panose="02020603050405020304" pitchFamily="18" charset="0"/>
                <a:cs typeface="SimSun" panose="02010600030101010101" pitchFamily="2" charset="-122"/>
              </a:rPr>
              <a:t>then the final objective is to find out ways to deal with or control those risks.</a:t>
            </a:r>
            <a:endParaRPr lang="en-IN" dirty="0">
              <a:effectLst/>
              <a:latin typeface="Calibri" panose="020F0502020204030204" pitchFamily="34" charset="0"/>
              <a:ea typeface="Calibri" panose="020F0502020204030204" pitchFamily="34" charset="0"/>
              <a:cs typeface="SimSun" panose="02010600030101010101" pitchFamily="2" charset="-122"/>
            </a:endParaRPr>
          </a:p>
          <a:p>
            <a:pPr marL="342900" lvl="0" indent="-342900" algn="just">
              <a:lnSpc>
                <a:spcPct val="150000"/>
              </a:lnSpc>
              <a:spcAft>
                <a:spcPts val="900"/>
              </a:spcAft>
              <a:buSzPts val="1000"/>
              <a:buFont typeface="Wingdings" panose="05000000000000000000" pitchFamily="2" charset="2"/>
              <a:buChar char="q"/>
              <a:tabLst>
                <a:tab pos="457200" algn="l"/>
              </a:tabLst>
            </a:pPr>
            <a:endParaRPr lang="en-IN" sz="1800" dirty="0">
              <a:effectLst/>
              <a:latin typeface="Times New Roman" panose="02020603050405020304" pitchFamily="18" charset="0"/>
              <a:ea typeface="Times New Roman" panose="02020603050405020304" pitchFamily="18" charset="0"/>
            </a:endParaRPr>
          </a:p>
          <a:p>
            <a:pPr algn="just">
              <a:lnSpc>
                <a:spcPct val="115000"/>
              </a:lnSpc>
              <a:spcAft>
                <a:spcPts val="1000"/>
              </a:spcAft>
            </a:pPr>
            <a:r>
              <a:rPr lang="en-IN" sz="1800" dirty="0">
                <a:solidFill>
                  <a:srgbClr val="0D0D0D"/>
                </a:solidFill>
                <a:effectLst/>
                <a:latin typeface="Times New Roman" panose="02020603050405020304" pitchFamily="18" charset="0"/>
                <a:ea typeface="Calibri" panose="020F0502020204030204" pitchFamily="34" charset="0"/>
                <a:cs typeface="SimSun" panose="02010600030101010101" pitchFamily="2" charset="-122"/>
              </a:rPr>
              <a:t>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br>
              <a:rPr lang="en-IN" sz="1800" dirty="0">
                <a:solidFill>
                  <a:srgbClr val="0D0D0D"/>
                </a:solidFill>
                <a:effectLst/>
                <a:latin typeface="Times New Roman" panose="02020603050405020304" pitchFamily="18" charset="0"/>
                <a:ea typeface="Calibri" panose="020F0502020204030204" pitchFamily="34" charset="0"/>
              </a:rPr>
            </a:br>
            <a:endParaRPr lang="en-IN" dirty="0"/>
          </a:p>
        </p:txBody>
      </p:sp>
      <p:pic>
        <p:nvPicPr>
          <p:cNvPr id="10" name="Picture 9">
            <a:extLst>
              <a:ext uri="{FF2B5EF4-FFF2-40B4-BE49-F238E27FC236}">
                <a16:creationId xmlns:a16="http://schemas.microsoft.com/office/drawing/2014/main" id="{94A315FD-E1D8-6B5E-AB2A-8C2A730B43AC}"/>
              </a:ext>
            </a:extLst>
          </p:cNvPr>
          <p:cNvPicPr>
            <a:picLocks noChangeAspect="1"/>
          </p:cNvPicPr>
          <p:nvPr/>
        </p:nvPicPr>
        <p:blipFill>
          <a:blip r:embed="rId4"/>
          <a:stretch>
            <a:fillRect/>
          </a:stretch>
        </p:blipFill>
        <p:spPr>
          <a:xfrm>
            <a:off x="7244861" y="1209822"/>
            <a:ext cx="4245097" cy="3685735"/>
          </a:xfrm>
          <a:prstGeom prst="rect">
            <a:avLst/>
          </a:prstGeom>
        </p:spPr>
      </p:pic>
    </p:spTree>
    <p:extLst>
      <p:ext uri="{BB962C8B-B14F-4D97-AF65-F5344CB8AC3E}">
        <p14:creationId xmlns:p14="http://schemas.microsoft.com/office/powerpoint/2010/main" val="25800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24E8-0477-3D11-95B1-47965827388B}"/>
              </a:ext>
            </a:extLst>
          </p:cNvPr>
          <p:cNvSpPr>
            <a:spLocks noGrp="1"/>
          </p:cNvSpPr>
          <p:nvPr>
            <p:ph type="title"/>
          </p:nvPr>
        </p:nvSpPr>
        <p:spPr>
          <a:xfrm>
            <a:off x="305982" y="333527"/>
            <a:ext cx="11328000" cy="5939351"/>
          </a:xfrm>
        </p:spPr>
        <p:txBody>
          <a:bodyPr/>
          <a:lstStyle/>
          <a:p>
            <a:pPr>
              <a:lnSpc>
                <a:spcPct val="150000"/>
              </a:lnSpc>
            </a:pP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Importance of Risk management</a:t>
            </a:r>
            <a:br>
              <a:rPr lang="en-IN" dirty="0">
                <a:latin typeface="Times New Roman" panose="02020603050405020304" pitchFamily="18" charset="0"/>
                <a:cs typeface="Times New Roman" panose="02020603050405020304" pitchFamily="18" charset="0"/>
              </a:rPr>
            </a:br>
            <a:r>
              <a:rPr lang="en-IN" sz="2000" b="0" dirty="0">
                <a:latin typeface="Times New Roman" panose="02020603050405020304" pitchFamily="18" charset="0"/>
                <a:cs typeface="Times New Roman" panose="02020603050405020304" pitchFamily="18" charset="0"/>
              </a:rPr>
              <a:t>R</a:t>
            </a:r>
            <a:r>
              <a:rPr lang="en-US" sz="2000" b="0" dirty="0">
                <a:solidFill>
                  <a:srgbClr val="57595D"/>
                </a:solidFill>
                <a:effectLst/>
                <a:latin typeface="Times New Roman" panose="02020603050405020304" pitchFamily="18" charset="0"/>
                <a:cs typeface="Times New Roman" panose="02020603050405020304" pitchFamily="18" charset="0"/>
              </a:rPr>
              <a:t>isk management is an important process.</a:t>
            </a:r>
            <a:br>
              <a:rPr lang="en-US" sz="2000" b="0" dirty="0">
                <a:solidFill>
                  <a:srgbClr val="57595D"/>
                </a:solidFill>
                <a:effectLst/>
                <a:latin typeface="Times New Roman" panose="02020603050405020304" pitchFamily="18" charset="0"/>
                <a:cs typeface="Times New Roman" panose="02020603050405020304" pitchFamily="18" charset="0"/>
              </a:rPr>
            </a:br>
            <a:r>
              <a:rPr lang="en-US" sz="2000" b="0" dirty="0">
                <a:solidFill>
                  <a:srgbClr val="57595D"/>
                </a:solidFill>
                <a:effectLst/>
                <a:latin typeface="Times New Roman" panose="02020603050405020304" pitchFamily="18" charset="0"/>
                <a:cs typeface="Times New Roman" panose="02020603050405020304" pitchFamily="18" charset="0"/>
              </a:rPr>
              <a:t> Because it empowers a business with the necessary</a:t>
            </a:r>
            <a:br>
              <a:rPr lang="en-US" sz="2000" b="0" dirty="0">
                <a:solidFill>
                  <a:srgbClr val="57595D"/>
                </a:solidFill>
                <a:effectLst/>
                <a:latin typeface="Times New Roman" panose="02020603050405020304" pitchFamily="18" charset="0"/>
                <a:cs typeface="Times New Roman" panose="02020603050405020304" pitchFamily="18" charset="0"/>
              </a:rPr>
            </a:br>
            <a:r>
              <a:rPr lang="en-US" sz="2000" b="0" dirty="0">
                <a:solidFill>
                  <a:srgbClr val="57595D"/>
                </a:solidFill>
                <a:effectLst/>
                <a:latin typeface="Times New Roman" panose="02020603050405020304" pitchFamily="18" charset="0"/>
                <a:cs typeface="Times New Roman" panose="02020603050405020304" pitchFamily="18" charset="0"/>
              </a:rPr>
              <a:t> tools so that it can adequately identify and deal with potential risks</a:t>
            </a:r>
            <a:br>
              <a:rPr lang="en-US" sz="2000" b="0" dirty="0">
                <a:solidFill>
                  <a:srgbClr val="57595D"/>
                </a:solidFill>
                <a:effectLst/>
                <a:latin typeface="Times New Roman" panose="02020603050405020304" pitchFamily="18" charset="0"/>
                <a:cs typeface="Times New Roman" panose="02020603050405020304" pitchFamily="18" charset="0"/>
              </a:rPr>
            </a:br>
            <a:r>
              <a:rPr lang="en-US" sz="2000" b="0" dirty="0">
                <a:solidFill>
                  <a:srgbClr val="57595D"/>
                </a:solidFill>
                <a:effectLst/>
                <a:latin typeface="Times New Roman" panose="02020603050405020304" pitchFamily="18" charset="0"/>
                <a:cs typeface="Times New Roman" panose="02020603050405020304" pitchFamily="18" charset="0"/>
              </a:rPr>
              <a:t>.Once a risk has been identified, it is then easy to mitigate it. </a:t>
            </a:r>
            <a:br>
              <a:rPr lang="en-US" sz="2000" b="0" dirty="0">
                <a:solidFill>
                  <a:srgbClr val="57595D"/>
                </a:solidFill>
                <a:effectLst/>
                <a:latin typeface="Times New Roman" panose="02020603050405020304" pitchFamily="18" charset="0"/>
                <a:cs typeface="Times New Roman" panose="02020603050405020304" pitchFamily="18" charset="0"/>
              </a:rPr>
            </a:br>
            <a:r>
              <a:rPr lang="en-US" sz="2000" b="0" dirty="0">
                <a:solidFill>
                  <a:srgbClr val="57595D"/>
                </a:solidFill>
                <a:effectLst/>
                <a:latin typeface="Times New Roman" panose="02020603050405020304" pitchFamily="18" charset="0"/>
                <a:cs typeface="Times New Roman" panose="02020603050405020304" pitchFamily="18" charset="0"/>
              </a:rPr>
              <a:t>In addition, risk management provides a business with a basis upon,</a:t>
            </a:r>
            <a:br>
              <a:rPr lang="en-US" sz="2000" b="0" dirty="0">
                <a:solidFill>
                  <a:srgbClr val="57595D"/>
                </a:solidFill>
                <a:effectLst/>
                <a:latin typeface="Times New Roman" panose="02020603050405020304" pitchFamily="18" charset="0"/>
                <a:cs typeface="Times New Roman" panose="02020603050405020304" pitchFamily="18" charset="0"/>
              </a:rPr>
            </a:br>
            <a:r>
              <a:rPr lang="en-US" sz="2000" b="0" dirty="0">
                <a:solidFill>
                  <a:srgbClr val="57595D"/>
                </a:solidFill>
                <a:effectLst/>
                <a:latin typeface="Times New Roman" panose="02020603050405020304" pitchFamily="18" charset="0"/>
                <a:cs typeface="Times New Roman" panose="02020603050405020304" pitchFamily="18" charset="0"/>
              </a:rPr>
              <a:t> which it can undertake sound decision making.</a:t>
            </a:r>
            <a:br>
              <a:rPr lang="en-IN" sz="2000" b="0" dirty="0">
                <a:latin typeface="Times New Roman" panose="02020603050405020304" pitchFamily="18" charset="0"/>
                <a:cs typeface="Times New Roman" panose="02020603050405020304" pitchFamily="18" charset="0"/>
              </a:rPr>
            </a:br>
            <a:br>
              <a:rPr lang="en-IN" sz="2000" b="0" dirty="0">
                <a:latin typeface="Times New Roman" panose="02020603050405020304" pitchFamily="18" charset="0"/>
                <a:cs typeface="Times New Roman" panose="02020603050405020304" pitchFamily="18" charset="0"/>
              </a:rPr>
            </a:br>
            <a:r>
              <a:rPr lang="en-IN" sz="2000" b="0" dirty="0"/>
              <a:t>  </a:t>
            </a:r>
            <a:br>
              <a:rPr lang="en-IN" sz="2000" b="0" dirty="0"/>
            </a:br>
            <a:br>
              <a:rPr lang="en-IN" sz="1800" dirty="0"/>
            </a:br>
            <a:br>
              <a:rPr lang="en-IN" sz="1800" dirty="0"/>
            </a:br>
            <a:br>
              <a:rPr lang="en-IN" dirty="0"/>
            </a:br>
            <a:br>
              <a:rPr lang="en-IN" dirty="0"/>
            </a:br>
            <a:br>
              <a:rPr lang="en-IN" dirty="0"/>
            </a:br>
            <a:br>
              <a:rPr lang="en-IN" dirty="0"/>
            </a:br>
            <a:endParaRPr lang="en-IN" dirty="0"/>
          </a:p>
        </p:txBody>
      </p:sp>
      <p:sp>
        <p:nvSpPr>
          <p:cNvPr id="4" name="Footer Placeholder 3">
            <a:extLst>
              <a:ext uri="{FF2B5EF4-FFF2-40B4-BE49-F238E27FC236}">
                <a16:creationId xmlns:a16="http://schemas.microsoft.com/office/drawing/2014/main" id="{018FEF1C-0C5A-4D77-878A-96D2D9254C32}"/>
              </a:ext>
            </a:extLst>
          </p:cNvPr>
          <p:cNvSpPr>
            <a:spLocks noGrp="1"/>
          </p:cNvSpPr>
          <p:nvPr>
            <p:ph type="ftr" sz="quarter" idx="12"/>
          </p:nvPr>
        </p:nvSpPr>
        <p:spPr/>
        <p:txBody>
          <a:bodyPr/>
          <a:lstStyle/>
          <a:p>
            <a:r>
              <a:rPr lang="en-US" noProof="0"/>
              <a:t>Add a footer</a:t>
            </a:r>
            <a:endParaRPr lang="en-US" noProof="0" dirty="0"/>
          </a:p>
        </p:txBody>
      </p:sp>
      <p:sp>
        <p:nvSpPr>
          <p:cNvPr id="5" name="Slide Number Placeholder 4">
            <a:extLst>
              <a:ext uri="{FF2B5EF4-FFF2-40B4-BE49-F238E27FC236}">
                <a16:creationId xmlns:a16="http://schemas.microsoft.com/office/drawing/2014/main" id="{E3F2FBF8-32CA-74EE-E74E-4302E5A88CBB}"/>
              </a:ext>
            </a:extLst>
          </p:cNvPr>
          <p:cNvSpPr>
            <a:spLocks noGrp="1"/>
          </p:cNvSpPr>
          <p:nvPr>
            <p:ph type="sldNum" sz="quarter" idx="33"/>
          </p:nvPr>
        </p:nvSpPr>
        <p:spPr/>
        <p:txBody>
          <a:bodyPr/>
          <a:lstStyle/>
          <a:p>
            <a:fld id="{19B51A1E-902D-48AF-9020-955120F399B6}" type="slidenum">
              <a:rPr lang="en-US" noProof="0" smtClean="0"/>
              <a:pPr/>
              <a:t>6</a:t>
            </a:fld>
            <a:endParaRPr lang="en-US" noProof="0" dirty="0"/>
          </a:p>
        </p:txBody>
      </p:sp>
      <p:pic>
        <p:nvPicPr>
          <p:cNvPr id="8" name="Picture 7">
            <a:extLst>
              <a:ext uri="{FF2B5EF4-FFF2-40B4-BE49-F238E27FC236}">
                <a16:creationId xmlns:a16="http://schemas.microsoft.com/office/drawing/2014/main" id="{160BF65C-6576-5BA3-CD78-071246872791}"/>
              </a:ext>
            </a:extLst>
          </p:cNvPr>
          <p:cNvPicPr>
            <a:picLocks noChangeAspect="1"/>
          </p:cNvPicPr>
          <p:nvPr/>
        </p:nvPicPr>
        <p:blipFill rotWithShape="1">
          <a:blip r:embed="rId2"/>
          <a:srcRect t="8989" b="6339"/>
          <a:stretch/>
        </p:blipFill>
        <p:spPr>
          <a:xfrm>
            <a:off x="6433329" y="585122"/>
            <a:ext cx="5200653" cy="4071283"/>
          </a:xfrm>
          <a:prstGeom prst="rect">
            <a:avLst/>
          </a:prstGeom>
        </p:spPr>
      </p:pic>
    </p:spTree>
    <p:extLst>
      <p:ext uri="{BB962C8B-B14F-4D97-AF65-F5344CB8AC3E}">
        <p14:creationId xmlns:p14="http://schemas.microsoft.com/office/powerpoint/2010/main" val="1500456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49CE3-59DB-206F-268D-A3C5B80FA77B}"/>
              </a:ext>
            </a:extLst>
          </p:cNvPr>
          <p:cNvSpPr>
            <a:spLocks noGrp="1"/>
          </p:cNvSpPr>
          <p:nvPr>
            <p:ph type="title"/>
          </p:nvPr>
        </p:nvSpPr>
        <p:spPr>
          <a:xfrm>
            <a:off x="456037" y="363532"/>
            <a:ext cx="11328000" cy="432000"/>
          </a:xfrm>
        </p:spPr>
        <p:txBody>
          <a:bodyPr/>
          <a:lstStyle/>
          <a:p>
            <a:r>
              <a:rPr lang="en-IN" dirty="0">
                <a:latin typeface="Times New Roman" panose="02020603050405020304" pitchFamily="18" charset="0"/>
                <a:cs typeface="Times New Roman" panose="02020603050405020304" pitchFamily="18" charset="0"/>
              </a:rPr>
              <a:t>Literature</a:t>
            </a:r>
            <a:r>
              <a:rPr lang="en-IN" dirty="0"/>
              <a:t>  Review</a:t>
            </a:r>
          </a:p>
        </p:txBody>
      </p:sp>
      <p:sp>
        <p:nvSpPr>
          <p:cNvPr id="4" name="Content Placeholder 3">
            <a:extLst>
              <a:ext uri="{FF2B5EF4-FFF2-40B4-BE49-F238E27FC236}">
                <a16:creationId xmlns:a16="http://schemas.microsoft.com/office/drawing/2014/main" id="{60E312AD-76F9-9604-DF7B-18C96E896465}"/>
              </a:ext>
            </a:extLst>
          </p:cNvPr>
          <p:cNvSpPr>
            <a:spLocks noGrp="1"/>
          </p:cNvSpPr>
          <p:nvPr>
            <p:ph idx="1"/>
          </p:nvPr>
        </p:nvSpPr>
        <p:spPr>
          <a:xfrm>
            <a:off x="432000" y="1057558"/>
            <a:ext cx="11328000" cy="5051767"/>
          </a:xfrm>
        </p:spPr>
        <p:txBody>
          <a:bodyPr/>
          <a:lstStyle/>
          <a:p>
            <a:pPr algn="just">
              <a:lnSpc>
                <a:spcPct val="150000"/>
              </a:lnSpc>
              <a:spcAft>
                <a:spcPts val="1000"/>
              </a:spcAft>
              <a:buFont typeface="Wingdings" panose="05000000000000000000" pitchFamily="2" charset="2"/>
              <a:buChar char="Ø"/>
            </a:pPr>
            <a:r>
              <a:rPr lang="en-IN" sz="2000" b="1" dirty="0">
                <a:solidFill>
                  <a:schemeClr val="accent2"/>
                </a:solidFill>
                <a:effectLst/>
                <a:latin typeface="Times New Roman" panose="02020603050405020304" pitchFamily="18" charset="0"/>
                <a:ea typeface="Calibri" panose="020F0502020204030204" pitchFamily="34" charset="0"/>
                <a:cs typeface="SimSun" panose="02010600030101010101" pitchFamily="2" charset="-122"/>
              </a:rPr>
              <a:t>Shahroudi et al (2012)- journal of effective risk management </a:t>
            </a:r>
            <a:endParaRPr lang="en-IN" sz="2000" dirty="0">
              <a:solidFill>
                <a:schemeClr val="accent2"/>
              </a:solidFill>
              <a:effectLst/>
              <a:latin typeface="Calibri" panose="020F0502020204030204" pitchFamily="34" charset="0"/>
              <a:ea typeface="Calibri" panose="020F0502020204030204" pitchFamily="34" charset="0"/>
              <a:cs typeface="SimSun" panose="02010600030101010101" pitchFamily="2" charset="-122"/>
            </a:endParaRPr>
          </a:p>
          <a:p>
            <a:pPr algn="just">
              <a:lnSpc>
                <a:spcPct val="150000"/>
              </a:lnSpc>
              <a:spcAft>
                <a:spcPts val="1000"/>
              </a:spcAft>
            </a:pPr>
            <a:r>
              <a:rPr lang="en-IN" dirty="0">
                <a:effectLst/>
                <a:latin typeface="Times New Roman" panose="02020603050405020304" pitchFamily="18" charset="0"/>
                <a:ea typeface="Calibri" panose="020F0502020204030204" pitchFamily="34" charset="0"/>
                <a:cs typeface="SimSun" panose="02010600030101010101" pitchFamily="2" charset="-122"/>
              </a:rPr>
              <a:t>Shahroudi et al 2012 in support confirmed that reducing exposed risk increase quality of service as well as firms and financial performance, they added that risk management and financial performance has a positive relationship. they revealed that firms with a reputable risk reduction practice produce more revenue and their risk maturity got linked with better return on asset and positive response on risk management</a:t>
            </a:r>
            <a:r>
              <a:rPr lang="en-IN" sz="1800" dirty="0">
                <a:effectLst/>
                <a:latin typeface="Times New Roman" panose="02020603050405020304" pitchFamily="18" charset="0"/>
                <a:ea typeface="Calibri" panose="020F0502020204030204" pitchFamily="34" charset="0"/>
                <a:cs typeface="SimSun" panose="02010600030101010101" pitchFamily="2" charset="-122"/>
              </a:rPr>
              <a:t>.</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gn="just">
              <a:lnSpc>
                <a:spcPct val="150000"/>
              </a:lnSpc>
              <a:spcAft>
                <a:spcPts val="1000"/>
              </a:spcAft>
              <a:buFont typeface="Wingdings" panose="05000000000000000000" pitchFamily="2" charset="2"/>
              <a:buChar char="Ø"/>
            </a:pPr>
            <a:r>
              <a:rPr lang="en-IN" sz="2000" b="1" dirty="0">
                <a:solidFill>
                  <a:srgbClr val="92D050"/>
                </a:solidFill>
                <a:effectLst/>
                <a:latin typeface="Times New Roman" panose="02020603050405020304" pitchFamily="18" charset="0"/>
                <a:ea typeface="Calibri" panose="020F0502020204030204" pitchFamily="34" charset="0"/>
                <a:cs typeface="SimSun" panose="02010600030101010101" pitchFamily="2" charset="-122"/>
              </a:rPr>
              <a:t>Pac 2015- journal of strategic management</a:t>
            </a:r>
            <a:r>
              <a:rPr lang="en-IN" sz="2000" dirty="0">
                <a:solidFill>
                  <a:srgbClr val="92D050"/>
                </a:solidFill>
                <a:effectLst/>
                <a:latin typeface="Times New Roman" panose="02020603050405020304" pitchFamily="18" charset="0"/>
                <a:ea typeface="Calibri" panose="020F0502020204030204" pitchFamily="34" charset="0"/>
                <a:cs typeface="SimSun" panose="02010600030101010101" pitchFamily="2" charset="-122"/>
              </a:rPr>
              <a:t> </a:t>
            </a:r>
            <a:endParaRPr lang="en-IN" sz="2000" dirty="0">
              <a:solidFill>
                <a:srgbClr val="92D050"/>
              </a:solidFill>
              <a:effectLst/>
              <a:latin typeface="Calibri" panose="020F0502020204030204" pitchFamily="34" charset="0"/>
              <a:ea typeface="Calibri" panose="020F0502020204030204" pitchFamily="34" charset="0"/>
              <a:cs typeface="SimSun" panose="02010600030101010101" pitchFamily="2" charset="-122"/>
            </a:endParaRPr>
          </a:p>
          <a:p>
            <a:pPr>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pac2015 is about the management that lack of risk reduction has been evidenced by the recurring of observations of every year. However it most done on empirical studies on effects on risk management on performances had been done mostly in developed countries and in insurance companies in Kenya. Now a days it is a imp research topic many in business and industrial areas </a:t>
            </a:r>
          </a:p>
          <a:p>
            <a:endParaRPr lang="en-IN" dirty="0"/>
          </a:p>
        </p:txBody>
      </p:sp>
      <p:sp>
        <p:nvSpPr>
          <p:cNvPr id="5" name="Footer Placeholder 4">
            <a:extLst>
              <a:ext uri="{FF2B5EF4-FFF2-40B4-BE49-F238E27FC236}">
                <a16:creationId xmlns:a16="http://schemas.microsoft.com/office/drawing/2014/main" id="{716DF9E7-83EC-B3AD-0D12-3C11777C86DA}"/>
              </a:ext>
            </a:extLst>
          </p:cNvPr>
          <p:cNvSpPr>
            <a:spLocks noGrp="1"/>
          </p:cNvSpPr>
          <p:nvPr>
            <p:ph type="ftr" sz="quarter" idx="12"/>
          </p:nvPr>
        </p:nvSpPr>
        <p:spPr/>
        <p:txBody>
          <a:bodyPr/>
          <a:lstStyle/>
          <a:p>
            <a:r>
              <a:rPr lang="en-US" noProof="0"/>
              <a:t>Add a footer</a:t>
            </a:r>
            <a:endParaRPr lang="en-US" noProof="0" dirty="0"/>
          </a:p>
        </p:txBody>
      </p:sp>
      <p:sp>
        <p:nvSpPr>
          <p:cNvPr id="6" name="Slide Number Placeholder 5">
            <a:extLst>
              <a:ext uri="{FF2B5EF4-FFF2-40B4-BE49-F238E27FC236}">
                <a16:creationId xmlns:a16="http://schemas.microsoft.com/office/drawing/2014/main" id="{BECD2967-A3CF-E168-1F2A-8D263CEDFA2D}"/>
              </a:ext>
            </a:extLst>
          </p:cNvPr>
          <p:cNvSpPr>
            <a:spLocks noGrp="1"/>
          </p:cNvSpPr>
          <p:nvPr>
            <p:ph type="sldNum" sz="quarter" idx="33"/>
          </p:nvPr>
        </p:nvSpPr>
        <p:spPr/>
        <p:txBody>
          <a:bodyPr/>
          <a:lstStyle/>
          <a:p>
            <a:fld id="{19B51A1E-902D-48AF-9020-955120F399B6}" type="slidenum">
              <a:rPr lang="en-US" noProof="0" smtClean="0"/>
              <a:pPr/>
              <a:t>7</a:t>
            </a:fld>
            <a:endParaRPr lang="en-US" noProof="0" dirty="0"/>
          </a:p>
        </p:txBody>
      </p:sp>
    </p:spTree>
    <p:extLst>
      <p:ext uri="{BB962C8B-B14F-4D97-AF65-F5344CB8AC3E}">
        <p14:creationId xmlns:p14="http://schemas.microsoft.com/office/powerpoint/2010/main" val="1798831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F9B9018-950D-49D1-47D4-D4F939EA0EF5}"/>
              </a:ext>
            </a:extLst>
          </p:cNvPr>
          <p:cNvSpPr>
            <a:spLocks noGrp="1"/>
          </p:cNvSpPr>
          <p:nvPr>
            <p:ph type="body" sz="quarter" idx="32"/>
          </p:nvPr>
        </p:nvSpPr>
        <p:spPr>
          <a:xfrm>
            <a:off x="192650" y="123118"/>
            <a:ext cx="11339513" cy="5994527"/>
          </a:xfrm>
        </p:spPr>
        <p:txBody>
          <a:bodyPr/>
          <a:lstStyle/>
          <a:p>
            <a:r>
              <a:rPr lang="en-IN" dirty="0"/>
              <a:t>  </a:t>
            </a:r>
          </a:p>
          <a:p>
            <a:pPr>
              <a:lnSpc>
                <a:spcPct val="115000"/>
              </a:lnSpc>
              <a:spcAft>
                <a:spcPts val="1000"/>
              </a:spcAft>
            </a:pPr>
            <a:r>
              <a:rPr lang="en-IN" dirty="0"/>
              <a:t>  </a:t>
            </a:r>
            <a:r>
              <a:rPr lang="en-IN" sz="1800" b="1" dirty="0">
                <a:solidFill>
                  <a:schemeClr val="accent4">
                    <a:lumMod val="60000"/>
                    <a:lumOff val="40000"/>
                  </a:schemeClr>
                </a:solidFill>
                <a:effectLst/>
                <a:latin typeface="Times New Roman" panose="02020603050405020304" pitchFamily="18" charset="0"/>
                <a:ea typeface="Calibri" panose="020F0502020204030204" pitchFamily="34" charset="0"/>
                <a:cs typeface="SimSun" panose="02010600030101010101" pitchFamily="2" charset="-122"/>
              </a:rPr>
              <a:t>Feririo 2020-Journal of modern transportation</a:t>
            </a:r>
            <a:endParaRPr lang="en-IN" sz="1800" dirty="0">
              <a:solidFill>
                <a:schemeClr val="accent4">
                  <a:lumMod val="60000"/>
                  <a:lumOff val="40000"/>
                </a:schemeClr>
              </a:solidFill>
              <a:effectLst/>
              <a:latin typeface="Calibri" panose="020F0502020204030204" pitchFamily="34" charset="0"/>
              <a:ea typeface="Calibri" panose="020F0502020204030204" pitchFamily="34" charset="0"/>
              <a:cs typeface="SimSun" panose="02010600030101010101" pitchFamily="2" charset="-122"/>
            </a:endParaRPr>
          </a:p>
          <a:p>
            <a:pPr marL="285750" indent="-285750" algn="just">
              <a:lnSpc>
                <a:spcPct val="150000"/>
              </a:lnSpc>
              <a:spcAft>
                <a:spcPts val="10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SimSun" panose="02010600030101010101" pitchFamily="2" charset="-122"/>
              </a:rPr>
              <a:t>Feririo 2020 is the risk management review on driverless cars, feririo 2020 is the risk mangement that provided on the driverless cars in 2020 that they are becoming important note readly in society .Driverless cars rely on sensors and a complex system in order to function. However, by the technology it overcome with the driverless feature.</a:t>
            </a:r>
          </a:p>
          <a:p>
            <a:pPr>
              <a:lnSpc>
                <a:spcPct val="150000"/>
              </a:lnSpc>
              <a:spcAft>
                <a:spcPts val="1000"/>
              </a:spcAft>
            </a:pPr>
            <a:r>
              <a:rPr lang="en-IN" sz="1800" b="1" dirty="0">
                <a:solidFill>
                  <a:schemeClr val="accent6">
                    <a:lumMod val="75000"/>
                  </a:schemeClr>
                </a:solidFill>
                <a:effectLst/>
                <a:latin typeface="Times New Roman" panose="02020603050405020304" pitchFamily="18" charset="0"/>
                <a:ea typeface="Calibri" panose="020F0502020204030204" pitchFamily="34" charset="0"/>
                <a:cs typeface="SimSun" panose="02010600030101010101" pitchFamily="2" charset="-122"/>
              </a:rPr>
              <a:t>  La and choi 2012-Jouranl of methodology of supply chain</a:t>
            </a:r>
            <a:endParaRPr lang="en-IN" sz="1800" dirty="0">
              <a:solidFill>
                <a:schemeClr val="accent6">
                  <a:lumMod val="75000"/>
                </a:schemeClr>
              </a:solidFill>
              <a:effectLst/>
              <a:latin typeface="Calibri" panose="020F0502020204030204" pitchFamily="34" charset="0"/>
              <a:ea typeface="Calibri" panose="020F0502020204030204" pitchFamily="34" charset="0"/>
              <a:cs typeface="SimSun" panose="02010600030101010101" pitchFamily="2" charset="-122"/>
            </a:endParaRPr>
          </a:p>
          <a:p>
            <a:pPr marL="285750" indent="-285750">
              <a:lnSpc>
                <a:spcPct val="150000"/>
              </a:lnSpc>
              <a:spcAft>
                <a:spcPts val="10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SimSun" panose="02010600030101010101" pitchFamily="2" charset="-122"/>
              </a:rPr>
              <a:t> La and choi are the two persons on risk management that has a positive significant relationship with organisational performance, Wanjohi agreed that risk management has a significant and positive relationship between financial performance of an organization. However, they posted there will be weak responses for our management also. But however, it will if there are strong decision in our management no matter occur whether it is right or wrong.</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50000"/>
              </a:lnSpc>
              <a:spcAft>
                <a:spcPts val="10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nSpc>
                <a:spcPct val="150000"/>
              </a:lnSpc>
              <a:spcAft>
                <a:spcPts val="1000"/>
              </a:spcAft>
            </a:pPr>
            <a:r>
              <a:rPr lang="en-IN" sz="1800" dirty="0">
                <a:effectLst/>
                <a:latin typeface="Times New Roman" panose="02020603050405020304" pitchFamily="18" charset="0"/>
                <a:ea typeface="Calibri" panose="020F0502020204030204" pitchFamily="34" charset="0"/>
                <a:cs typeface="SimSun" panose="02010600030101010101" pitchFamily="2" charset="-122"/>
              </a:rPr>
              <a:t>  </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285750" indent="-285750" algn="just">
              <a:lnSpc>
                <a:spcPct val="150000"/>
              </a:lnSpc>
              <a:spcAft>
                <a:spcPts val="1000"/>
              </a:spcAft>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r>
              <a:rPr lang="en-IN" dirty="0"/>
              <a:t> </a:t>
            </a:r>
          </a:p>
        </p:txBody>
      </p:sp>
      <p:sp>
        <p:nvSpPr>
          <p:cNvPr id="4" name="Footer Placeholder 3">
            <a:extLst>
              <a:ext uri="{FF2B5EF4-FFF2-40B4-BE49-F238E27FC236}">
                <a16:creationId xmlns:a16="http://schemas.microsoft.com/office/drawing/2014/main" id="{D9EB4BDC-7DE4-4FAB-F169-DC9ED587061A}"/>
              </a:ext>
            </a:extLst>
          </p:cNvPr>
          <p:cNvSpPr>
            <a:spLocks noGrp="1"/>
          </p:cNvSpPr>
          <p:nvPr>
            <p:ph type="ftr" sz="quarter" idx="12"/>
          </p:nvPr>
        </p:nvSpPr>
        <p:spPr/>
        <p:txBody>
          <a:bodyPr/>
          <a:lstStyle/>
          <a:p>
            <a:r>
              <a:rPr lang="en-US" noProof="0"/>
              <a:t>Add a footer</a:t>
            </a:r>
            <a:endParaRPr lang="en-US" noProof="0" dirty="0"/>
          </a:p>
        </p:txBody>
      </p:sp>
      <p:sp>
        <p:nvSpPr>
          <p:cNvPr id="5" name="Slide Number Placeholder 4">
            <a:extLst>
              <a:ext uri="{FF2B5EF4-FFF2-40B4-BE49-F238E27FC236}">
                <a16:creationId xmlns:a16="http://schemas.microsoft.com/office/drawing/2014/main" id="{EA17BFFF-8864-3F06-FDDB-13D76D77DAA7}"/>
              </a:ext>
            </a:extLst>
          </p:cNvPr>
          <p:cNvSpPr>
            <a:spLocks noGrp="1"/>
          </p:cNvSpPr>
          <p:nvPr>
            <p:ph type="sldNum" sz="quarter" idx="33"/>
          </p:nvPr>
        </p:nvSpPr>
        <p:spPr/>
        <p:txBody>
          <a:bodyPr/>
          <a:lstStyle/>
          <a:p>
            <a:fld id="{19B51A1E-902D-48AF-9020-955120F399B6}" type="slidenum">
              <a:rPr lang="en-US" noProof="0" smtClean="0"/>
              <a:pPr/>
              <a:t>8</a:t>
            </a:fld>
            <a:endParaRPr lang="en-US" noProof="0" dirty="0"/>
          </a:p>
        </p:txBody>
      </p:sp>
    </p:spTree>
    <p:extLst>
      <p:ext uri="{BB962C8B-B14F-4D97-AF65-F5344CB8AC3E}">
        <p14:creationId xmlns:p14="http://schemas.microsoft.com/office/powerpoint/2010/main" val="315802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D7F3741-3C00-201A-984E-A59A77C365EA}"/>
              </a:ext>
            </a:extLst>
          </p:cNvPr>
          <p:cNvSpPr>
            <a:spLocks noGrp="1"/>
          </p:cNvSpPr>
          <p:nvPr>
            <p:ph type="ftr" sz="quarter" idx="12"/>
          </p:nvPr>
        </p:nvSpPr>
        <p:spPr/>
        <p:txBody>
          <a:bodyPr/>
          <a:lstStyle/>
          <a:p>
            <a:r>
              <a:rPr lang="en-US" noProof="0"/>
              <a:t>Add a footer</a:t>
            </a:r>
            <a:endParaRPr lang="en-US" noProof="0" dirty="0"/>
          </a:p>
        </p:txBody>
      </p:sp>
      <p:sp>
        <p:nvSpPr>
          <p:cNvPr id="5" name="Slide Number Placeholder 4">
            <a:extLst>
              <a:ext uri="{FF2B5EF4-FFF2-40B4-BE49-F238E27FC236}">
                <a16:creationId xmlns:a16="http://schemas.microsoft.com/office/drawing/2014/main" id="{DB74CE95-D40B-5B3B-48BA-422C0873284F}"/>
              </a:ext>
            </a:extLst>
          </p:cNvPr>
          <p:cNvSpPr>
            <a:spLocks noGrp="1"/>
          </p:cNvSpPr>
          <p:nvPr>
            <p:ph type="sldNum" sz="quarter" idx="33"/>
          </p:nvPr>
        </p:nvSpPr>
        <p:spPr/>
        <p:txBody>
          <a:bodyPr/>
          <a:lstStyle/>
          <a:p>
            <a:fld id="{19B51A1E-902D-48AF-9020-955120F399B6}" type="slidenum">
              <a:rPr lang="en-US" noProof="0" smtClean="0"/>
              <a:pPr/>
              <a:t>9</a:t>
            </a:fld>
            <a:endParaRPr lang="en-US" noProof="0" dirty="0"/>
          </a:p>
        </p:txBody>
      </p:sp>
      <p:sp>
        <p:nvSpPr>
          <p:cNvPr id="7" name="Title 1">
            <a:extLst>
              <a:ext uri="{FF2B5EF4-FFF2-40B4-BE49-F238E27FC236}">
                <a16:creationId xmlns:a16="http://schemas.microsoft.com/office/drawing/2014/main" id="{DD033B81-A4B0-5833-F9B2-06BED525B7FA}"/>
              </a:ext>
            </a:extLst>
          </p:cNvPr>
          <p:cNvSpPr>
            <a:spLocks noGrp="1"/>
          </p:cNvSpPr>
          <p:nvPr>
            <p:ph idx="1"/>
          </p:nvPr>
        </p:nvSpPr>
        <p:spPr>
          <a:xfrm>
            <a:off x="431800" y="647115"/>
            <a:ext cx="11328400" cy="5544136"/>
          </a:xfrm>
        </p:spPr>
        <p:txBody>
          <a:bodyPr/>
          <a:lstStyle/>
          <a:p>
            <a:endParaRPr lang="en-IN" dirty="0"/>
          </a:p>
          <a:p>
            <a:pPr marL="0" indent="0">
              <a:buNone/>
            </a:pPr>
            <a:r>
              <a:rPr lang="en-IN" sz="3200" b="1" dirty="0"/>
              <a:t>   Methodologies</a:t>
            </a:r>
          </a:p>
          <a:p>
            <a:pPr>
              <a:lnSpc>
                <a:spcPct val="150000"/>
              </a:lnSpc>
            </a:pPr>
            <a:r>
              <a:rPr lang="en-IN" b="1" dirty="0">
                <a:latin typeface="Times New Roman" panose="02020603050405020304" pitchFamily="18" charset="0"/>
                <a:cs typeface="Times New Roman" panose="02020603050405020304" pitchFamily="18" charset="0"/>
              </a:rPr>
              <a:t> </a:t>
            </a:r>
            <a:r>
              <a:rPr lang="en-US" dirty="0">
                <a:solidFill>
                  <a:srgbClr val="1D1D1F"/>
                </a:solidFill>
                <a:latin typeface="Times New Roman" panose="02020603050405020304" pitchFamily="18" charset="0"/>
                <a:cs typeface="Times New Roman" panose="02020603050405020304" pitchFamily="18" charset="0"/>
              </a:rPr>
              <a:t>Risk assessments can be either of two types:</a:t>
            </a:r>
          </a:p>
          <a:p>
            <a:pPr>
              <a:lnSpc>
                <a:spcPct val="150000"/>
              </a:lnSpc>
              <a:buFont typeface="Wingdings" panose="05000000000000000000" pitchFamily="2" charset="2"/>
              <a:buChar char="q"/>
            </a:pPr>
            <a:r>
              <a:rPr lang="en-US" dirty="0">
                <a:solidFill>
                  <a:srgbClr val="1D1D1F"/>
                </a:solidFill>
                <a:latin typeface="Times New Roman" panose="02020603050405020304" pitchFamily="18" charset="0"/>
                <a:cs typeface="Times New Roman" panose="02020603050405020304" pitchFamily="18" charset="0"/>
              </a:rPr>
              <a:t> Quantitative </a:t>
            </a:r>
          </a:p>
          <a:p>
            <a:pPr>
              <a:lnSpc>
                <a:spcPct val="150000"/>
              </a:lnSpc>
              <a:buFont typeface="Wingdings" panose="05000000000000000000" pitchFamily="2" charset="2"/>
              <a:buChar char="q"/>
            </a:pPr>
            <a:r>
              <a:rPr lang="en-US" dirty="0">
                <a:solidFill>
                  <a:srgbClr val="1D1D1F"/>
                </a:solidFill>
                <a:latin typeface="Times New Roman" panose="02020603050405020304" pitchFamily="18" charset="0"/>
                <a:cs typeface="Times New Roman" panose="02020603050405020304" pitchFamily="18" charset="0"/>
              </a:rPr>
              <a:t> Qualitative.</a:t>
            </a:r>
          </a:p>
          <a:p>
            <a:pPr>
              <a:lnSpc>
                <a:spcPct val="150000"/>
              </a:lnSpc>
            </a:pPr>
            <a:r>
              <a:rPr lang="en-US" dirty="0">
                <a:solidFill>
                  <a:srgbClr val="1D1D1F"/>
                </a:solidFill>
                <a:latin typeface="Times New Roman" panose="02020603050405020304" pitchFamily="18" charset="0"/>
                <a:cs typeface="Times New Roman" panose="02020603050405020304" pitchFamily="18" charset="0"/>
              </a:rPr>
              <a:t>Quantitative risk refers to the numerical value of the probability and potential impact of a threat. This type of risk assessment requires data collection and statistical analysis to arrive at those numbers.</a:t>
            </a:r>
          </a:p>
          <a:p>
            <a:pPr>
              <a:lnSpc>
                <a:spcPct val="150000"/>
              </a:lnSpc>
            </a:pPr>
            <a:r>
              <a:rPr lang="en-US" dirty="0">
                <a:solidFill>
                  <a:srgbClr val="1D1D1F"/>
                </a:solidFill>
                <a:latin typeface="Times New Roman" panose="02020603050405020304" pitchFamily="18" charset="0"/>
                <a:cs typeface="Times New Roman" panose="02020603050405020304" pitchFamily="18" charset="0"/>
              </a:rPr>
              <a:t>Qualitative risk is more subjective, focusing on the characteristics of a threat rather than its numerical value. This type of risk assessment often uses expert opinion to arrive at ratings (usually a low/medium/high scale or something similar) for probability and potential impact.</a:t>
            </a:r>
          </a:p>
          <a:p>
            <a:pPr algn="l">
              <a:lnSpc>
                <a:spcPct val="150000"/>
              </a:lnSpc>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Hence these are the types of methodologies that are performed during a risk management.</a:t>
            </a:r>
            <a:endParaRPr lang="en-IN" sz="3200" dirty="0"/>
          </a:p>
        </p:txBody>
      </p:sp>
      <p:pic>
        <p:nvPicPr>
          <p:cNvPr id="8" name="Picture 7">
            <a:extLst>
              <a:ext uri="{FF2B5EF4-FFF2-40B4-BE49-F238E27FC236}">
                <a16:creationId xmlns:a16="http://schemas.microsoft.com/office/drawing/2014/main" id="{9217DB66-2391-EA94-BA5F-A1E4EB375899}"/>
              </a:ext>
            </a:extLst>
          </p:cNvPr>
          <p:cNvPicPr>
            <a:picLocks noChangeAspect="1"/>
          </p:cNvPicPr>
          <p:nvPr/>
        </p:nvPicPr>
        <p:blipFill rotWithShape="1">
          <a:blip r:embed="rId2"/>
          <a:srcRect r="28401"/>
          <a:stretch/>
        </p:blipFill>
        <p:spPr>
          <a:xfrm>
            <a:off x="6696223" y="787792"/>
            <a:ext cx="4220308" cy="2166424"/>
          </a:xfrm>
          <a:prstGeom prst="rect">
            <a:avLst/>
          </a:prstGeom>
        </p:spPr>
      </p:pic>
    </p:spTree>
    <p:extLst>
      <p:ext uri="{BB962C8B-B14F-4D97-AF65-F5344CB8AC3E}">
        <p14:creationId xmlns:p14="http://schemas.microsoft.com/office/powerpoint/2010/main" val="1607068272"/>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F90D0D0-7C1D-47FF-A2F0-9937AA567A3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8E15EA0-2F38-456B-B156-038699A5D17F}">
  <ds:schemaRefs>
    <ds:schemaRef ds:uri="http://schemas.microsoft.com/sharepoint/v3/contenttype/forms"/>
  </ds:schemaRefs>
</ds:datastoreItem>
</file>

<file path=customXml/itemProps3.xml><?xml version="1.0" encoding="utf-8"?>
<ds:datastoreItem xmlns:ds="http://schemas.openxmlformats.org/officeDocument/2006/customXml" ds:itemID="{2EDB5DD7-8DCC-4069-9EB3-5D0981866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Bright business presentation</Template>
  <TotalTime>310</TotalTime>
  <Words>1309</Words>
  <Application>Microsoft Office PowerPoint</Application>
  <PresentationFormat>Widescreen</PresentationFormat>
  <Paragraphs>160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Candara</vt:lpstr>
      <vt:lpstr>Corbel</vt:lpstr>
      <vt:lpstr>Times New Roman</vt:lpstr>
      <vt:lpstr>Wingdings</vt:lpstr>
      <vt:lpstr>Office Theme</vt:lpstr>
      <vt:lpstr>RISK MANAGEMENT</vt:lpstr>
      <vt:lpstr>ABSTRACT </vt:lpstr>
      <vt:lpstr>INTRODUCTION</vt:lpstr>
      <vt:lpstr>Objectives of the risk management   </vt:lpstr>
      <vt:lpstr>PowerPoint Presentation</vt:lpstr>
      <vt:lpstr>     Importance of Risk management Risk management is an important process.  Because it empowers a business with the necessary  tools so that it can adequately identify and deal with potential risks .Once a risk has been identified, it is then easy to mitigate it.  In addition, risk management provides a business with a basis upon,  which it can undertake sound decision making.           </vt:lpstr>
      <vt:lpstr>Literature  Review</vt:lpstr>
      <vt:lpstr>PowerPoint Presentation</vt:lpstr>
      <vt:lpstr>PowerPoint Presentation</vt:lpstr>
      <vt:lpstr>PowerPoint Presentation</vt:lpstr>
      <vt:lpstr>PowerPoint Presentation</vt:lpstr>
      <vt:lpstr> Data Analysis         From the above graph ,we came an decision  that the risk management performance is good during the risk managing in an organistaion.  </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MANAGEMENT</dc:title>
  <dc:creator>anumalasettyjahnavi@gmail.com</dc:creator>
  <cp:lastModifiedBy>anumalasettyjahnavi@gmail.com</cp:lastModifiedBy>
  <cp:revision>4</cp:revision>
  <dcterms:created xsi:type="dcterms:W3CDTF">2022-09-28T12:36:29Z</dcterms:created>
  <dcterms:modified xsi:type="dcterms:W3CDTF">2022-09-29T04:07:22Z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