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0" r:id="rId4"/>
    <p:sldId id="261" r:id="rId5"/>
    <p:sldId id="291" r:id="rId6"/>
    <p:sldId id="292" r:id="rId7"/>
    <p:sldId id="290" r:id="rId8"/>
    <p:sldId id="267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2" r:id="rId23"/>
    <p:sldId id="303" r:id="rId24"/>
    <p:sldId id="304" r:id="rId25"/>
    <p:sldId id="305" r:id="rId26"/>
    <p:sldId id="306" r:id="rId27"/>
    <p:sldId id="298" r:id="rId28"/>
    <p:sldId id="289" r:id="rId29"/>
    <p:sldId id="293" r:id="rId30"/>
    <p:sldId id="294" r:id="rId31"/>
    <p:sldId id="296" r:id="rId32"/>
    <p:sldId id="301" r:id="rId33"/>
    <p:sldId id="307" r:id="rId34"/>
    <p:sldId id="297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BD592-6C0D-4C70-8745-A1BB580B9394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FD34-19B1-42F4-A368-B0594E64B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3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3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76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7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2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2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B759-B999-4550-A9B8-90314D15F15F}" type="datetimeFigureOut">
              <a:rPr lang="en-GB" smtClean="0"/>
              <a:t>09/10/2016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4C0B-E533-4C0D-9D2D-FE81C0269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conf.eu/" TargetMode="External"/><Relationship Id="rId2" Type="http://schemas.openxmlformats.org/officeDocument/2006/relationships/hyperlink" Target="http://www.get-psuguk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re-digitise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procloudessential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18" Type="http://schemas.openxmlformats.org/officeDocument/2006/relationships/image" Target="../media/image1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gitbranching.js.org/" TargetMode="External"/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earnpython.org/" TargetMode="External"/><Relationship Id="rId4" Type="http://schemas.openxmlformats.org/officeDocument/2006/relationships/hyperlink" Target="https://githu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" TargetMode="External"/><Relationship Id="rId2" Type="http://schemas.openxmlformats.org/officeDocument/2006/relationships/hyperlink" Target="http://microsoftvirtualacadem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intellectnow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lasuit.org/2016/03/21/the-power-of-the-humble-pint-and-the-community-when-things-are-difficult/" TargetMode="External"/><Relationship Id="rId2" Type="http://schemas.openxmlformats.org/officeDocument/2006/relationships/hyperlink" Target="https://blog.kilasuit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royhunt.com/how-i-optimised-my-life-to-make-my-job/" TargetMode="External"/><Relationship Id="rId4" Type="http://schemas.openxmlformats.org/officeDocument/2006/relationships/hyperlink" Target="https://www.troyhunt.com/7-years-of-blogging-and-a-lifetime-later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sqlrelay.co.uk/feedback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ryan.yates@re-digitise.or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655342"/>
          </a:xfrm>
        </p:spPr>
        <p:txBody>
          <a:bodyPr>
            <a:normAutofit fontScale="90000"/>
          </a:bodyPr>
          <a:lstStyle/>
          <a:p>
            <a:r>
              <a:rPr lang="en-GB" dirty="0"/>
              <a:t>Why “I’m A …” </a:t>
            </a:r>
            <a:br>
              <a:rPr lang="en-GB" dirty="0"/>
            </a:br>
            <a:r>
              <a:rPr lang="en-GB" dirty="0"/>
              <a:t>is no longer applicable in the Cloud 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903" y="2575250"/>
            <a:ext cx="5933989" cy="3355287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Rate of change in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Cross skilling is vital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your career – Own and manage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Ryan Yates - @ryanyates1990</a:t>
            </a:r>
          </a:p>
          <a:p>
            <a:r>
              <a:rPr lang="en-GB" dirty="0"/>
              <a:t>User Group co-ordinator for PowerShell User Groups in UK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" y="2575250"/>
            <a:ext cx="396680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0681" y="1739144"/>
            <a:ext cx="516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16 I began an unpaid “Apprenticeship” with </a:t>
            </a:r>
            <a:r>
              <a:rPr lang="en-GB" sz="2400" dirty="0" err="1"/>
              <a:t>Zenos</a:t>
            </a:r>
            <a:r>
              <a:rPr lang="en-GB" sz="2400" dirty="0"/>
              <a:t> IT Academy to attain an MCSE in Server 2003 along with a CCNA and CompTIA Network+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Changes in Personal circumstances led me to have to drop out from the course only 9 months after starting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" y="1285336"/>
            <a:ext cx="2581275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17" y="3244796"/>
            <a:ext cx="311467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1" y="41602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651" y="2501362"/>
            <a:ext cx="5147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19 &amp; with no on paper IT Experience I managed to secure my first IT role as a Laptop Repair QA technician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Unfortunately it lasted all of 3 weeks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96" y="1807185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0711" y="2870694"/>
            <a:ext cx="4417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then had to take a break from trying to get into IT (and generally studying) and just get any form of work as I became a father at 19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297511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753132"/>
            <a:ext cx="4806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22 I landed my first real IT Role as an IT Apprentice at Barclays</a:t>
            </a:r>
          </a:p>
          <a:p>
            <a:endParaRPr lang="en-GB" sz="2400" dirty="0"/>
          </a:p>
          <a:p>
            <a:r>
              <a:rPr lang="en-GB" sz="2400" dirty="0"/>
              <a:t>Within this role I engaged with a number of teams and learnt a tremendous amount of various technologies and global cultures </a:t>
            </a:r>
          </a:p>
          <a:p>
            <a:endParaRPr lang="en-US" sz="2400" dirty="0"/>
          </a:p>
          <a:p>
            <a:r>
              <a:rPr lang="en-GB" sz="2400" dirty="0"/>
              <a:t>Most of this engagement was from me to them not them to 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47" y="1757093"/>
            <a:ext cx="29622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30" y="3961868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6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9479" y="1947364"/>
            <a:ext cx="4555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 …..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My training requests were never agreed and in the time there I only received a level of basic training</a:t>
            </a:r>
          </a:p>
          <a:p>
            <a:endParaRPr lang="en-US" sz="2400" dirty="0"/>
          </a:p>
          <a:p>
            <a:r>
              <a:rPr lang="en-US" sz="2400" dirty="0"/>
              <a:t>This is a common theme in </a:t>
            </a:r>
            <a:r>
              <a:rPr lang="en-GB" sz="2400" dirty="0"/>
              <a:t>organisations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83" y="1306540"/>
            <a:ext cx="5029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258" y="1651324"/>
            <a:ext cx="4555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had realised at this point my career wasn’t going to move in the direction I wanted.</a:t>
            </a:r>
          </a:p>
          <a:p>
            <a:endParaRPr lang="en-GB" sz="2400" dirty="0"/>
          </a:p>
          <a:p>
            <a:r>
              <a:rPr lang="en-GB" sz="2400" dirty="0"/>
              <a:t>This became more evident after applying for another internal role to be met with the response that I wasn’t the fit required for the role.</a:t>
            </a:r>
          </a:p>
          <a:p>
            <a:endParaRPr lang="en-GB" sz="2400" dirty="0"/>
          </a:p>
          <a:p>
            <a:r>
              <a:rPr lang="en-GB" sz="2400" dirty="0"/>
              <a:t>So I started to look for other roles elsewhere (on the quiet)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09" y="2054492"/>
            <a:ext cx="6151685" cy="35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1202" y="1578032"/>
            <a:ext cx="4752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soon found another role advertised in a different organisation within the Public Sector – specifically Higher Education – that with my experience and skills I felt I was a good fit.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was difficult as I had become “boxed in” to the role that I was previously doing and wasn’t commonly advertised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6" y="1467420"/>
            <a:ext cx="6702772" cy="44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007" y="2082508"/>
            <a:ext cx="3719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with a new found sense of future potential career growth I had a major sense of enthusiasm.</a:t>
            </a:r>
          </a:p>
          <a:p>
            <a:endParaRPr lang="en-GB" sz="2400" dirty="0"/>
          </a:p>
          <a:p>
            <a:r>
              <a:rPr lang="en-GB" sz="2400" dirty="0"/>
              <a:t>The joys of having a new and refreshed challenge to tackle!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8" y="1935640"/>
            <a:ext cx="5965581" cy="33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9479" y="1947364"/>
            <a:ext cx="4555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Again</a:t>
            </a:r>
          </a:p>
          <a:p>
            <a:endParaRPr lang="en-US" sz="2400" dirty="0"/>
          </a:p>
          <a:p>
            <a:r>
              <a:rPr lang="en-US" sz="2400" dirty="0"/>
              <a:t>My training requests were not agreed – this time due to an internal IT Restructuring </a:t>
            </a:r>
          </a:p>
          <a:p>
            <a:endParaRPr lang="en-US" sz="2400" dirty="0"/>
          </a:p>
          <a:p>
            <a:r>
              <a:rPr lang="en-US" sz="2400" dirty="0"/>
              <a:t>Again another common theme in </a:t>
            </a:r>
            <a:r>
              <a:rPr lang="en-GB" sz="2400" dirty="0"/>
              <a:t>organisations at the moment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7" y="1870658"/>
            <a:ext cx="5850960" cy="32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059" y="4840813"/>
            <a:ext cx="34620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Redundancies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1" y="1467420"/>
            <a:ext cx="3528613" cy="2691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34" y="1379211"/>
            <a:ext cx="4099577" cy="40995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2338" y="1793631"/>
            <a:ext cx="23915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Then came the inevitable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7899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26 &amp; a Microsoft Cloud &amp; </a:t>
            </a:r>
            <a:r>
              <a:rPr lang="en-GB" sz="2400" dirty="0" err="1"/>
              <a:t>DataCentre</a:t>
            </a:r>
            <a:r>
              <a:rPr lang="en-GB" sz="2400" dirty="0"/>
              <a:t> Management MVP predominantly focused on Windows 10, PowerShell, Azure &amp; historically SharePoint </a:t>
            </a:r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 </a:t>
            </a:r>
            <a:r>
              <a:rPr lang="en-GB" sz="2400" dirty="0">
                <a:hlinkClick r:id="rId2"/>
              </a:rPr>
              <a:t>http://www.get-psuguk.org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Co-Organiser of PSConfEU – the Premier PowerShell Conference of the year – </a:t>
            </a:r>
            <a:r>
              <a:rPr lang="en-GB" sz="2400" dirty="0">
                <a:hlinkClick r:id="rId3"/>
              </a:rPr>
              <a:t>http://www.psconf.eu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Technical Director at Re-Digitise – </a:t>
            </a:r>
            <a:r>
              <a:rPr lang="en-GB" sz="2400" dirty="0">
                <a:hlinkClick r:id="rId4"/>
              </a:rPr>
              <a:t>https://www.re-digitise.org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Frequent speaker at SharePoint, SQL, PowerShell and other Technology events Worldwide.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5" y="1057423"/>
            <a:ext cx="2536825" cy="4394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</p:spTree>
    <p:extLst>
      <p:ext uri="{BB962C8B-B14F-4D97-AF65-F5344CB8AC3E}">
        <p14:creationId xmlns:p14="http://schemas.microsoft.com/office/powerpoint/2010/main" val="6155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201" y="1677733"/>
            <a:ext cx="4970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Luckily I had been a constant self learner and throughout this period I had become an active User Group &amp; conference attendee across a number of different technology types.</a:t>
            </a:r>
          </a:p>
          <a:p>
            <a:endParaRPr lang="en-GB" sz="2400" dirty="0"/>
          </a:p>
          <a:p>
            <a:r>
              <a:rPr lang="en-GB" sz="2400" dirty="0"/>
              <a:t>SharePoint</a:t>
            </a:r>
          </a:p>
          <a:p>
            <a:r>
              <a:rPr lang="en-GB" sz="2400" dirty="0"/>
              <a:t>SQL</a:t>
            </a:r>
          </a:p>
          <a:p>
            <a:r>
              <a:rPr lang="en-GB" sz="2400" dirty="0" err="1"/>
              <a:t>LeanAgile</a:t>
            </a:r>
            <a:endParaRPr lang="en-GB" sz="2400" dirty="0"/>
          </a:p>
          <a:p>
            <a:r>
              <a:rPr lang="en-GB" sz="2400" dirty="0"/>
              <a:t>Azure</a:t>
            </a:r>
          </a:p>
          <a:p>
            <a:r>
              <a:rPr lang="en-GB" sz="2400" dirty="0" err="1"/>
              <a:t>.Net</a:t>
            </a:r>
            <a:r>
              <a:rPr lang="en-GB" sz="2400" dirty="0"/>
              <a:t> </a:t>
            </a:r>
          </a:p>
          <a:p>
            <a:r>
              <a:rPr lang="en-GB" sz="2400" dirty="0"/>
              <a:t>PowerShell – Once I started them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86" y="2381107"/>
            <a:ext cx="4400550" cy="29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Quick poll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923" y="1688123"/>
            <a:ext cx="4325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many of you regularly attend User Group events??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32" y="3247295"/>
            <a:ext cx="4325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If not is that due to not knowing about them??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0308" y="32004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Sign up to Meetup.com (its free)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4314092" y="3247296"/>
            <a:ext cx="3364523" cy="90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923" y="4759569"/>
            <a:ext cx="3470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What about Conferences??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4314091" y="4806464"/>
            <a:ext cx="3364523" cy="90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182708" y="48768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Sign up to Lanyrd.com (its free)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1381" y="1688123"/>
            <a:ext cx="366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Short Blog Post I put out on finding User Group events https://wp.me/p7f0OS-8j</a:t>
            </a:r>
          </a:p>
        </p:txBody>
      </p:sp>
    </p:spTree>
    <p:extLst>
      <p:ext uri="{BB962C8B-B14F-4D97-AF65-F5344CB8AC3E}">
        <p14:creationId xmlns:p14="http://schemas.microsoft.com/office/powerpoint/2010/main" val="12567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/>
      <p:bldP spid="6" grpId="0" animBg="1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Why does this matter?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5272" y="2521059"/>
            <a:ext cx="4294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User Groups and Conferences like SQL Relay provide unique training opportunities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03" y="1285336"/>
            <a:ext cx="551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UserGroups</a:t>
            </a:r>
            <a:r>
              <a:rPr lang="en-GB" sz="2400" dirty="0"/>
              <a:t> are typically weekday Evening events with Pizza, 2 talks and are normally free events ran by community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Conferences are typically Weekday Daytime Events &amp; typically are paid for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SQL Saturday / SharePoint Saturday / PowerShell Saturday events are normally free events that occur on a Saturday (though not always)</a:t>
            </a:r>
          </a:p>
        </p:txBody>
      </p:sp>
    </p:spTree>
    <p:extLst>
      <p:ext uri="{BB962C8B-B14F-4D97-AF65-F5344CB8AC3E}">
        <p14:creationId xmlns:p14="http://schemas.microsoft.com/office/powerpoint/2010/main" val="23264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Why does this matter?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064" y="2782669"/>
            <a:ext cx="3347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They all provide rich networking opportunities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5629" y="1649186"/>
            <a:ext cx="5812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most important thing about these events is the Networking opportunities that come from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People you meet at events like this can become more like family than just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Have you heard of #</a:t>
            </a:r>
            <a:r>
              <a:rPr lang="en-GB" sz="2400" dirty="0" err="1"/>
              <a:t>SQLFamily</a:t>
            </a:r>
            <a:r>
              <a:rPr lang="en-GB" sz="2400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5995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err="1"/>
              <a:t>SQLFamily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87" y="1582723"/>
            <a:ext cx="6274419" cy="38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Social Networking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9241" y="1252587"/>
            <a:ext cx="228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Twitter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413" y="2459504"/>
            <a:ext cx="2477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Many of you use??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743199" y="2792180"/>
            <a:ext cx="1551215" cy="587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/>
          <p:cNvSpPr/>
          <p:nvPr/>
        </p:nvSpPr>
        <p:spPr>
          <a:xfrm rot="445861">
            <a:off x="2110887" y="3717386"/>
            <a:ext cx="2179534" cy="5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/>
          <p:cNvSpPr/>
          <p:nvPr/>
        </p:nvSpPr>
        <p:spPr>
          <a:xfrm rot="20122121">
            <a:off x="2534949" y="1810549"/>
            <a:ext cx="1796140" cy="54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864101" y="1231637"/>
            <a:ext cx="553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Great to find out new things &amp; Fantastic community</a:t>
            </a:r>
          </a:p>
          <a:p>
            <a:r>
              <a:rPr lang="en-GB" sz="2400" dirty="0"/>
              <a:t>Have got previous roles via tweets</a:t>
            </a:r>
          </a:p>
        </p:txBody>
      </p:sp>
      <p:sp>
        <p:nvSpPr>
          <p:cNvPr id="19" name="Arrow: Right 18"/>
          <p:cNvSpPr/>
          <p:nvPr/>
        </p:nvSpPr>
        <p:spPr>
          <a:xfrm rot="1192098">
            <a:off x="2014936" y="4685458"/>
            <a:ext cx="2146271" cy="556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864101" y="2561347"/>
            <a:ext cx="4925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Professional Social Network</a:t>
            </a:r>
          </a:p>
          <a:p>
            <a:r>
              <a:rPr lang="en-GB" sz="2400" dirty="0"/>
              <a:t>Jobs are often advertised on here early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64100" y="3975944"/>
            <a:ext cx="525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Jobs can be given by Word of mouth</a:t>
            </a:r>
          </a:p>
          <a:p>
            <a:r>
              <a:rPr lang="en-GB" sz="2400" dirty="0"/>
              <a:t>Sponsors regularly are also recruiting too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1109" y="5122574"/>
            <a:ext cx="5251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be a great place to get almost </a:t>
            </a:r>
            <a:r>
              <a:rPr lang="en-GB" sz="2400" dirty="0" err="1"/>
              <a:t>realtime</a:t>
            </a:r>
            <a:r>
              <a:rPr lang="en-GB" sz="2400" dirty="0"/>
              <a:t> help or to have off/cross topic conversations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8205" y="2561347"/>
            <a:ext cx="227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LinkedIn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9241" y="3837714"/>
            <a:ext cx="218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Conference Networking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3961" y="5443870"/>
            <a:ext cx="229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Slack / IRC</a:t>
            </a:r>
          </a:p>
        </p:txBody>
      </p:sp>
    </p:spTree>
    <p:extLst>
      <p:ext uri="{BB962C8B-B14F-4D97-AF65-F5344CB8AC3E}">
        <p14:creationId xmlns:p14="http://schemas.microsoft.com/office/powerpoint/2010/main" val="5860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9" grpId="0" animBg="1"/>
      <p:bldP spid="16" grpId="0" animBg="1"/>
      <p:bldP spid="17" grpId="0" animBg="1"/>
      <p:bldP spid="10" grpId="0"/>
      <p:bldP spid="19" grpId="0" animBg="1"/>
      <p:bldP spid="12" grpId="0"/>
      <p:bldP spid="20" grpId="0"/>
      <p:bldP spid="21" grpId="0"/>
      <p:bldP spid="3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3"/>
            <a:ext cx="11930332" cy="1531383"/>
          </a:xfrm>
        </p:spPr>
        <p:txBody>
          <a:bodyPr>
            <a:normAutofit fontScale="90000"/>
          </a:bodyPr>
          <a:lstStyle/>
          <a:p>
            <a:r>
              <a:rPr lang="en-GB" dirty="0"/>
              <a:t>How Twitter landed me a previous contract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84" y="2412387"/>
            <a:ext cx="4807197" cy="3746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2" y="2370294"/>
            <a:ext cx="4667490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Quick poll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923" y="1688123"/>
            <a:ext cx="4325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many of you regularly do some form of training out of hours??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32" y="4091352"/>
            <a:ext cx="4325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If not is that due to not knowing about Courses??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3227" y="3875907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will look at some free &amp; paid Training courses that you can sign up to in a few slides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4314092" y="4091353"/>
            <a:ext cx="3364523" cy="907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6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0097" y="2145322"/>
            <a:ext cx="5851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For most of these you can use an existing Microsoft account – so @Hotmail.co.uk or @outlook.com</a:t>
            </a:r>
          </a:p>
          <a:p>
            <a:endParaRPr lang="en-GB" sz="3200" dirty="0"/>
          </a:p>
          <a:p>
            <a:r>
              <a:rPr lang="en-GB" sz="3200" dirty="0"/>
              <a:t>However I would recommend to sign up for a new Microsoft account for these offers</a:t>
            </a:r>
          </a:p>
        </p:txBody>
      </p:sp>
    </p:spTree>
    <p:extLst>
      <p:ext uri="{BB962C8B-B14F-4D97-AF65-F5344CB8AC3E}">
        <p14:creationId xmlns:p14="http://schemas.microsoft.com/office/powerpoint/2010/main" val="14895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108" y="2074985"/>
            <a:ext cx="3587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IT Pro Cloud Essentials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2369" y="2414959"/>
            <a:ext cx="765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hlinkClick r:id="rId2"/>
              </a:rPr>
              <a:t>https://www.itprocloudessentials.com</a:t>
            </a:r>
            <a:r>
              <a:rPr lang="en-GB" sz="3600" dirty="0"/>
              <a:t> </a:t>
            </a:r>
          </a:p>
          <a:p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53662" y="3833446"/>
            <a:ext cx="9237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For the typical IT Pro this gives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$100 Azure Credit for 3 months (runs out December 31t 2016)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Office 365 and EMS trial subscriptions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Access to some of the </a:t>
            </a:r>
            <a:r>
              <a:rPr lang="en-GB" sz="2800" dirty="0" err="1"/>
              <a:t>Pluralsight</a:t>
            </a:r>
            <a:r>
              <a:rPr lang="en-GB" sz="2800" dirty="0"/>
              <a:t> Library of training courses </a:t>
            </a:r>
          </a:p>
        </p:txBody>
      </p:sp>
    </p:spTree>
    <p:extLst>
      <p:ext uri="{BB962C8B-B14F-4D97-AF65-F5344CB8AC3E}">
        <p14:creationId xmlns:p14="http://schemas.microsoft.com/office/powerpoint/2010/main" val="22694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http://www.sqlrelay.co.uk/wp-content/uploads/2016/09/co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54" y="1338741"/>
            <a:ext cx="2179512" cy="9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www.sqlrelay.co.uk/images/2015/sponsors/pyramid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85" y="2328925"/>
            <a:ext cx="2381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sqlrelay.co.uk/images/2015/sponsors/profisee_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48" y="1340619"/>
            <a:ext cx="2381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www.sqlrelay.co.uk/images/2015/sponsors/sqlsentry_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48" y="2132345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sqlrelay.co.uk/images/2015/sponsors/PurpleFrog_Block_200x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25" y="3510794"/>
            <a:ext cx="1750036" cy="6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i1.wp.com/www.sqlrelay.co.uk/wp-content/uploads/2015/09/redgate_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96" y="4669830"/>
            <a:ext cx="1434539" cy="59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sqlrelay.co.uk/images/2015/sponsors/technitrain_2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13" y="4779986"/>
            <a:ext cx="1905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www.sqlrelay.co.uk/wp-content/uploads/2016/09/consolidat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70" y="4690577"/>
            <a:ext cx="927286" cy="6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sqlrelay.co.uk/wp-content/uploads/2016/09/dl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75" y="5453059"/>
            <a:ext cx="2010744" cy="4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http://www.sqlrelay.co.uk/wp-content/uploads/2016/09/xynomi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93" y="5299495"/>
            <a:ext cx="1041759" cy="5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www.sqlrelay.co.uk/images/2015/sponsors/attende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15" y="5453060"/>
            <a:ext cx="2045700" cy="4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www.sqlrelay.co.uk/wp-content/uploads/2016/08/Cozyroc-log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88" y="6255297"/>
            <a:ext cx="1485900" cy="4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http://www.sqlrelay.co.uk/wp-content/uploads/2016/09/aireforge-300x85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93" y="6279501"/>
            <a:ext cx="1455825" cy="4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://www.sqlrelay.co.uk/wp-content/uploads/2016/09/ncc1-unityconnec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98" y="6265097"/>
            <a:ext cx="1497293" cy="41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www.sqlrelay.co.uk/wp-content/uploads/2016/09/ncc2-devintersectio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61" y="6265097"/>
            <a:ext cx="1708509" cy="4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59" y="166016"/>
            <a:ext cx="3834215" cy="818777"/>
          </a:xfrm>
          <a:prstGeom prst="rect">
            <a:avLst/>
          </a:prstGeom>
        </p:spPr>
      </p:pic>
      <p:sp>
        <p:nvSpPr>
          <p:cNvPr id="25" name="TextBox 22"/>
          <p:cNvSpPr txBox="1"/>
          <p:nvPr/>
        </p:nvSpPr>
        <p:spPr>
          <a:xfrm>
            <a:off x="1526690" y="1031691"/>
            <a:ext cx="9146286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bg1"/>
                </a:solidFill>
              </a:rPr>
              <a:t>GOLD SPONSORS</a:t>
            </a:r>
          </a:p>
        </p:txBody>
      </p:sp>
      <p:sp>
        <p:nvSpPr>
          <p:cNvPr id="26" name="TextBox 23"/>
          <p:cNvSpPr txBox="1"/>
          <p:nvPr/>
        </p:nvSpPr>
        <p:spPr>
          <a:xfrm>
            <a:off x="1519024" y="3067501"/>
            <a:ext cx="9153952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bg1"/>
                </a:solidFill>
              </a:rPr>
              <a:t>SILVER SPONSORS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1522130" y="4309765"/>
            <a:ext cx="9150846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bg1"/>
                </a:solidFill>
              </a:rPr>
              <a:t>BRONZE SPONSORS</a:t>
            </a:r>
          </a:p>
        </p:txBody>
      </p:sp>
      <p:sp>
        <p:nvSpPr>
          <p:cNvPr id="28" name="TextBox 25"/>
          <p:cNvSpPr txBox="1"/>
          <p:nvPr/>
        </p:nvSpPr>
        <p:spPr>
          <a:xfrm>
            <a:off x="1525986" y="5959958"/>
            <a:ext cx="914699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SUPPORTERS</a:t>
            </a:r>
          </a:p>
        </p:txBody>
      </p:sp>
      <p:pic>
        <p:nvPicPr>
          <p:cNvPr id="29" name="Picture 28" descr="http://www.sqlrelay.co.uk/wp-content/uploads/2016/08/cpsgroup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44" y="3567137"/>
            <a:ext cx="2134230" cy="5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70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108" y="2148064"/>
            <a:ext cx="3587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Visual Studio Dev Essentials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2369" y="2271174"/>
            <a:ext cx="765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/>
              <a:t>https://www.visualstudio.com/dev-essentials/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90954" y="4126523"/>
            <a:ext cx="102225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gives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3 months access to selected </a:t>
            </a:r>
            <a:r>
              <a:rPr lang="en-GB" sz="2400" dirty="0" err="1"/>
              <a:t>Pluralsight</a:t>
            </a:r>
            <a:r>
              <a:rPr lang="en-GB" sz="2400" dirty="0"/>
              <a:t>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£20 a month (for 12 months) Azure Credit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Access to Visual Studio Team Services – Source Control and Release Management tool set – get in contact with myself or DLM Consultants with further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VSCode and VS Community access (both free downloads)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04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8524" y="2884676"/>
            <a:ext cx="3587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Other useful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785" y="1878330"/>
            <a:ext cx="631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hlinkClick r:id="rId2"/>
              </a:rPr>
              <a:t>https://try.github.io/</a:t>
            </a:r>
            <a:endParaRPr lang="en-GB" sz="3200" i="1" dirty="0"/>
          </a:p>
          <a:p>
            <a:endParaRPr lang="en-GB" sz="3200" i="1" dirty="0"/>
          </a:p>
          <a:p>
            <a:r>
              <a:rPr lang="en-GB" sz="3200" i="1" dirty="0">
                <a:hlinkClick r:id="rId3"/>
              </a:rPr>
              <a:t>http://learngitbranching.js.org/</a:t>
            </a:r>
            <a:r>
              <a:rPr lang="en-GB" sz="3200" i="1" dirty="0"/>
              <a:t> </a:t>
            </a:r>
          </a:p>
          <a:p>
            <a:endParaRPr lang="en-GB" sz="3200" i="1" dirty="0"/>
          </a:p>
          <a:p>
            <a:r>
              <a:rPr lang="en-GB" sz="3200" dirty="0">
                <a:hlinkClick r:id="rId4"/>
              </a:rPr>
              <a:t>https://Github.com/</a:t>
            </a:r>
            <a:endParaRPr lang="en-GB" sz="3200" dirty="0"/>
          </a:p>
          <a:p>
            <a:endParaRPr lang="en-GB" sz="3200" dirty="0"/>
          </a:p>
          <a:p>
            <a:r>
              <a:rPr lang="en-GB" sz="3200" i="1" dirty="0">
                <a:hlinkClick r:id="rId5"/>
              </a:rPr>
              <a:t>www.learnpython.org/</a:t>
            </a:r>
            <a:r>
              <a:rPr lang="en-GB" sz="3200" i="1" dirty="0"/>
              <a:t> </a:t>
            </a:r>
          </a:p>
          <a:p>
            <a:endParaRPr lang="en-GB" sz="3200" i="1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15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Useful tools &amp;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" y="2884676"/>
            <a:ext cx="414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Training Providers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784" y="1878330"/>
            <a:ext cx="6924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hlinkClick r:id="rId2"/>
              </a:rPr>
              <a:t>http://microsoftvirtualacademy.com/</a:t>
            </a:r>
            <a:endParaRPr lang="en-GB" sz="3200" dirty="0"/>
          </a:p>
          <a:p>
            <a:endParaRPr lang="en-GB" sz="3200" dirty="0">
              <a:hlinkClick r:id="rId3"/>
            </a:endParaRPr>
          </a:p>
          <a:p>
            <a:r>
              <a:rPr lang="en-GB" sz="3200" dirty="0">
                <a:hlinkClick r:id="rId3"/>
              </a:rPr>
              <a:t>http://www.pluralsight.com/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>
                <a:hlinkClick r:id="rId4"/>
              </a:rPr>
              <a:t>https://www.wintellectnow.com/</a:t>
            </a: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65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658" y="1467420"/>
            <a:ext cx="113072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hlinkClick r:id="rId2"/>
              </a:rPr>
              <a:t>https://blog.kilasuit.org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>
                <a:hlinkClick r:id="rId3"/>
              </a:rPr>
              <a:t>https://blog.kilasuit.org/2016/03/21/the-power-of-the-humble-pint-and-the-community-when-things-are-difficult/</a:t>
            </a:r>
            <a:r>
              <a:rPr lang="en-GB" sz="3200" dirty="0"/>
              <a:t> </a:t>
            </a:r>
          </a:p>
          <a:p>
            <a:endParaRPr lang="en-GB" sz="3200" dirty="0"/>
          </a:p>
          <a:p>
            <a:r>
              <a:rPr lang="en-GB" sz="3200" dirty="0">
                <a:hlinkClick r:id="rId4"/>
              </a:rPr>
              <a:t>https://www.troyhunt.com/7-years-of-blogging-and-a-lifetime-later/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>
                <a:hlinkClick r:id="rId5" tooltip="https://www.troyhunt.com/how-i-optimised-my-life-to-make-my-job/"/>
              </a:rPr>
              <a:t>https://www.troyhunt.com/how-i-optimised-my-life-to-make-my-job/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23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90444" y="2497493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Please give us your feedback:</a:t>
            </a:r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1490445" y="378981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0" dirty="0">
                <a:hlinkClick r:id="rId2"/>
              </a:rPr>
              <a:t>sqlrelay.co.uk/feedback</a:t>
            </a:r>
            <a:endParaRPr lang="en-GB" sz="4000" dirty="0"/>
          </a:p>
        </p:txBody>
      </p:sp>
      <p:pic>
        <p:nvPicPr>
          <p:cNvPr id="11" name="Picture 10" descr="SQL R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96" y="388473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57556" y="5540379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0478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90444" y="2619654"/>
            <a:ext cx="9144000" cy="1937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Prize giving is in the Theatre – Head there if you have entered all of the Sponsor Raffles</a:t>
            </a:r>
          </a:p>
        </p:txBody>
      </p:sp>
      <p:pic>
        <p:nvPicPr>
          <p:cNvPr id="11" name="Picture 10" descr="SQL R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96" y="388473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57556" y="5540379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24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90444" y="1852246"/>
            <a:ext cx="9144000" cy="3481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Any Questions??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Feel free to Email me on </a:t>
            </a:r>
            <a:r>
              <a:rPr lang="en-GB" dirty="0">
                <a:hlinkClick r:id="rId2"/>
              </a:rPr>
              <a:t>ryan.yates@re-digitise.org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Or Tweet me at @ryanyates1990</a:t>
            </a:r>
          </a:p>
          <a:p>
            <a:pPr algn="ctr"/>
            <a:endParaRPr lang="en-GB" dirty="0"/>
          </a:p>
        </p:txBody>
      </p:sp>
      <p:pic>
        <p:nvPicPr>
          <p:cNvPr id="11" name="Picture 10" descr="SQL R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96" y="388473"/>
            <a:ext cx="2157548" cy="1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557556" y="5540379"/>
            <a:ext cx="9144000" cy="92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663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what is it that I actually mean?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138" y="1920296"/>
            <a:ext cx="361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Pace of change in Technology has dramatically increased.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73415" y="2110154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924801" y="1749642"/>
            <a:ext cx="364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no longer wait years for new product features – Azure as new features released weekly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555" y="3699246"/>
            <a:ext cx="3223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Completely New Technologies are coming out increasingly more frequently 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173414" y="4073769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24801" y="3699246"/>
            <a:ext cx="3528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Machine Learning, Lambda and services like OMS are increasingly more common and accessible</a:t>
            </a:r>
          </a:p>
        </p:txBody>
      </p:sp>
    </p:spTree>
    <p:extLst>
      <p:ext uri="{BB962C8B-B14F-4D97-AF65-F5344CB8AC3E}">
        <p14:creationId xmlns:p14="http://schemas.microsoft.com/office/powerpoint/2010/main" val="33011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what is it that I actually mean?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138" y="1934307"/>
            <a:ext cx="361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need to adopt a different IT Management Lifecycle approach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73415" y="2110154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924801" y="1749642"/>
            <a:ext cx="3798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Hand building Servers and applications is a thing of the past </a:t>
            </a:r>
            <a:r>
              <a:rPr lang="en-GB" sz="2400" dirty="0" err="1"/>
              <a:t>i.e</a:t>
            </a:r>
            <a:r>
              <a:rPr lang="en-GB" sz="2400" dirty="0"/>
              <a:t> Infrastructure as Code / DevOps movements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138" y="3883911"/>
            <a:ext cx="3223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More skills are required or advertised in roles than ever before 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173414" y="4073769"/>
            <a:ext cx="3470031" cy="820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24801" y="3563815"/>
            <a:ext cx="3352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Scripting, Programming and Development Languages are prominent essentials in most of the job market</a:t>
            </a:r>
          </a:p>
        </p:txBody>
      </p:sp>
    </p:spTree>
    <p:extLst>
      <p:ext uri="{BB962C8B-B14F-4D97-AF65-F5344CB8AC3E}">
        <p14:creationId xmlns:p14="http://schemas.microsoft.com/office/powerpoint/2010/main" val="8498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Quick Poll!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708" y="1922585"/>
            <a:ext cx="3634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How many of you have started to use on a frequent basis?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9729" y="1922585"/>
            <a:ext cx="52284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PowerShell???</a:t>
            </a:r>
          </a:p>
          <a:p>
            <a:endParaRPr lang="en-GB" sz="4800" dirty="0"/>
          </a:p>
          <a:p>
            <a:r>
              <a:rPr lang="en-GB" sz="4800" dirty="0"/>
              <a:t>C#</a:t>
            </a:r>
          </a:p>
          <a:p>
            <a:br>
              <a:rPr lang="en-GB" sz="4800" dirty="0"/>
            </a:br>
            <a:r>
              <a:rPr lang="en-GB" sz="4800" dirty="0" err="1"/>
              <a:t>Javascript</a:t>
            </a:r>
            <a:r>
              <a:rPr lang="en-GB" sz="4800" dirty="0"/>
              <a:t>??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75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41" y="3240670"/>
            <a:ext cx="378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From an early age (8/9) – I knew I wanted to work in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44" y="1698265"/>
            <a:ext cx="5225251" cy="42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7401" y="3424691"/>
            <a:ext cx="508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My Mum used to think that this would happen if I was to use her computer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" y="2491095"/>
            <a:ext cx="4878070" cy="38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Case Study – Myself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4852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School I took Applied ICT as my Double GCSE Elective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Over the 2 years spent on this course I learnt how to use Excel, Word, Publisher, </a:t>
            </a:r>
            <a:r>
              <a:rPr lang="en-GB" sz="2400" dirty="0" err="1"/>
              <a:t>Frontpage</a:t>
            </a:r>
            <a:r>
              <a:rPr lang="en-GB" sz="2400" dirty="0"/>
              <a:t> &amp; PowerPoint – Not really “Applied ICT”</a:t>
            </a:r>
          </a:p>
          <a:p>
            <a:endParaRPr lang="en-GB" sz="2400" dirty="0"/>
          </a:p>
          <a:p>
            <a:r>
              <a:rPr lang="en-GB" sz="2400" dirty="0"/>
              <a:t>There was ZERO code learnt – unless you are a PM then I suppose that you could count Excel formulas ;-)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5827" y="6395044"/>
            <a:ext cx="22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@ryanyates1990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67" y="2234905"/>
            <a:ext cx="3154767" cy="29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1447</Words>
  <Application>Microsoft Office PowerPoint</Application>
  <PresentationFormat>Widescreen</PresentationFormat>
  <Paragraphs>245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Why “I’m A …”  is no longer applicable in the Cloud era</vt:lpstr>
      <vt:lpstr>Who Am I?</vt:lpstr>
      <vt:lpstr>PowerPoint Presentation</vt:lpstr>
      <vt:lpstr>So what is it that I actually mean?</vt:lpstr>
      <vt:lpstr>So what is it that I actually mean?</vt:lpstr>
      <vt:lpstr>Quick Poll!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Case Study – Myself</vt:lpstr>
      <vt:lpstr>Quick poll</vt:lpstr>
      <vt:lpstr>Why does this matter?</vt:lpstr>
      <vt:lpstr>Why does this matter?</vt:lpstr>
      <vt:lpstr>SQLFamily</vt:lpstr>
      <vt:lpstr>Social Networking</vt:lpstr>
      <vt:lpstr>How Twitter landed me a previous contract</vt:lpstr>
      <vt:lpstr>Quick poll</vt:lpstr>
      <vt:lpstr>Useful tools &amp; offers</vt:lpstr>
      <vt:lpstr>Useful tools &amp; offers</vt:lpstr>
      <vt:lpstr>Useful tools &amp; offers</vt:lpstr>
      <vt:lpstr>Useful tools &amp; offers</vt:lpstr>
      <vt:lpstr>Useful tools &amp; offers</vt:lpstr>
      <vt:lpstr>Further Reading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“I’m A …”  is no longer applicable in the Cloud era</dc:title>
  <dc:creator>Ryan Yates</dc:creator>
  <cp:lastModifiedBy>Ryan Yates</cp:lastModifiedBy>
  <cp:revision>37</cp:revision>
  <dcterms:created xsi:type="dcterms:W3CDTF">2016-10-03T09:59:11Z</dcterms:created>
  <dcterms:modified xsi:type="dcterms:W3CDTF">2016-10-09T10:25:30Z</dcterms:modified>
</cp:coreProperties>
</file>