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1" r:id="rId2"/>
    <p:sldId id="263" r:id="rId3"/>
    <p:sldId id="270" r:id="rId4"/>
    <p:sldId id="264" r:id="rId5"/>
    <p:sldId id="265" r:id="rId6"/>
    <p:sldId id="266" r:id="rId7"/>
    <p:sldId id="267" r:id="rId8"/>
    <p:sldId id="268" r:id="rId9"/>
    <p:sldId id="269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79"/>
  </p:normalViewPr>
  <p:slideViewPr>
    <p:cSldViewPr snapToGrid="0" snapToObjects="1">
      <p:cViewPr varScale="1">
        <p:scale>
          <a:sx n="55" d="100"/>
          <a:sy n="55" d="100"/>
        </p:scale>
        <p:origin x="6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D98F6-2B88-6540-8393-1D2C9563C156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74A2A-19E3-294B-A7FE-F98BD325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9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40" y="525781"/>
            <a:ext cx="2712720" cy="654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8553" y="1801904"/>
            <a:ext cx="10694894" cy="2017339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THE SESSION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8553" y="4005448"/>
            <a:ext cx="10694894" cy="1185117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By Author Here</a:t>
            </a:r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8568" y="6266796"/>
            <a:ext cx="9117479" cy="470179"/>
          </a:xfrm>
        </p:spPr>
        <p:txBody>
          <a:bodyPr>
            <a:normAutofit/>
          </a:bodyPr>
          <a:lstStyle>
            <a:lvl1pPr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sources</a:t>
            </a:r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29091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29091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9624" y="159310"/>
            <a:ext cx="114927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624" y="1556145"/>
            <a:ext cx="11492752" cy="4347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49624" y="6146790"/>
            <a:ext cx="1151889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318" y="6218063"/>
            <a:ext cx="1662204" cy="40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65000"/>
              <a:lumOff val="35000"/>
            </a:schemeClr>
          </a:solidFill>
          <a:latin typeface="Impact" charset="0"/>
          <a:ea typeface="Impact" charset="0"/>
          <a:cs typeface="Impact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kilasuit.org/" TargetMode="External"/><Relationship Id="rId7" Type="http://schemas.openxmlformats.org/officeDocument/2006/relationships/hyperlink" Target="https://slack.poshcode.org/" TargetMode="External"/><Relationship Id="rId2" Type="http://schemas.openxmlformats.org/officeDocument/2006/relationships/hyperlink" Target="https://github.com/kilasuit/presenta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s.msdn.microsoft.com/powershell/" TargetMode="External"/><Relationship Id="rId5" Type="http://schemas.openxmlformats.org/officeDocument/2006/relationships/hyperlink" Target="https://powershellmagazine.com/" TargetMode="External"/><Relationship Id="rId4" Type="http://schemas.openxmlformats.org/officeDocument/2006/relationships/hyperlink" Target="https://powershell.org.uk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apien.com/" TargetMode="External"/><Relationship Id="rId2" Type="http://schemas.openxmlformats.org/officeDocument/2006/relationships/hyperlink" Target="https://visualstudio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ster/Pester" TargetMode="External"/><Relationship Id="rId2" Type="http://schemas.openxmlformats.org/officeDocument/2006/relationships/hyperlink" Target="https://blog.kilasuit.org/2016/03/29/invoking-psscriptanalyzer-in-pester-tests-for-each-ru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owerShell/PSScriptAnalyze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ravis-ci.org/" TargetMode="External"/><Relationship Id="rId2" Type="http://schemas.openxmlformats.org/officeDocument/2006/relationships/hyperlink" Target="https://appveyor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sdn.microsoft.com/en-us/powershell/dsc/whitepapers" TargetMode="External"/><Relationship Id="rId4" Type="http://schemas.openxmlformats.org/officeDocument/2006/relationships/hyperlink" Target="https://jenkins.i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uppet.com/" TargetMode="External"/><Relationship Id="rId2" Type="http://schemas.openxmlformats.org/officeDocument/2006/relationships/hyperlink" Target="https://chef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sdn.microsoft.com/en-us/powershell" TargetMode="External"/><Relationship Id="rId4" Type="http://schemas.openxmlformats.org/officeDocument/2006/relationships/hyperlink" Target="https://www.ansible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7" Type="http://schemas.openxmlformats.org/officeDocument/2006/relationships/hyperlink" Target="https://inedo.com/proget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owershellgallery.com/" TargetMode="External"/><Relationship Id="rId5" Type="http://schemas.openxmlformats.org/officeDocument/2006/relationships/hyperlink" Target="https://myget.org/" TargetMode="External"/><Relationship Id="rId4" Type="http://schemas.openxmlformats.org/officeDocument/2006/relationships/hyperlink" Target="https://visualstudio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hocolatey.org/" TargetMode="External"/><Relationship Id="rId2" Type="http://schemas.openxmlformats.org/officeDocument/2006/relationships/hyperlink" Target="https://poshtools.com/powershell-pro-tools-for-visual-stud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owertheshell.com/isesteroid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 Tools &amp; </a:t>
            </a:r>
            <a:r>
              <a:rPr lang="en-US" dirty="0" err="1"/>
              <a:t>ToolChains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Yates MVP</a:t>
            </a:r>
          </a:p>
          <a:p>
            <a:r>
              <a:rPr lang="en-US" dirty="0"/>
              <a:t>Re-</a:t>
            </a:r>
            <a:r>
              <a:rPr lang="en-US" dirty="0" err="1"/>
              <a:t>Digitise</a:t>
            </a:r>
            <a:r>
              <a:rPr lang="en-US" dirty="0"/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1028103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to cover in 20 minutes so here are a few Further reading links</a:t>
            </a:r>
          </a:p>
          <a:p>
            <a:endParaRPr lang="en-US" dirty="0"/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My Previous Presentations – </a:t>
            </a:r>
            <a:r>
              <a:rPr lang="en-US" dirty="0">
                <a:hlinkClick r:id="rId2"/>
              </a:rPr>
              <a:t>https://github.com/kilasuit/presentations</a:t>
            </a:r>
            <a:endParaRPr lang="en-US" dirty="0"/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My Blog – </a:t>
            </a:r>
            <a:r>
              <a:rPr lang="en-US" dirty="0">
                <a:hlinkClick r:id="rId3"/>
              </a:rPr>
              <a:t>https://blog.kilasuit.org</a:t>
            </a:r>
            <a:r>
              <a:rPr lang="en-US" dirty="0"/>
              <a:t> 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UK PowerShell User Group – </a:t>
            </a:r>
            <a:r>
              <a:rPr lang="en-US" dirty="0">
                <a:hlinkClick r:id="rId4"/>
              </a:rPr>
              <a:t>https://powershell.org.uk</a:t>
            </a:r>
            <a:endParaRPr lang="en-US" dirty="0"/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PowerShell Magazine – </a:t>
            </a:r>
            <a:r>
              <a:rPr lang="en-US" dirty="0">
                <a:hlinkClick r:id="rId5"/>
              </a:rPr>
              <a:t>https://powershellmagazine.com</a:t>
            </a:r>
            <a:endParaRPr lang="en-US" dirty="0"/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PowerShell Team Blog – </a:t>
            </a:r>
            <a:r>
              <a:rPr lang="en-US" dirty="0">
                <a:hlinkClick r:id="rId6"/>
              </a:rPr>
              <a:t>https://blogs.msdn.microsoft.com/powershell/</a:t>
            </a:r>
            <a:r>
              <a:rPr lang="en-US" dirty="0"/>
              <a:t> </a:t>
            </a:r>
            <a:endParaRPr lang="en-US" dirty="0"/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PowerShell Slack – </a:t>
            </a:r>
            <a:r>
              <a:rPr lang="en-US" dirty="0">
                <a:hlinkClick r:id="rId7"/>
              </a:rPr>
              <a:t>https://slack.poshcode.org</a:t>
            </a:r>
            <a:endParaRPr lang="en-US" dirty="0"/>
          </a:p>
          <a:p>
            <a:pPr marL="522900" indent="-342900">
              <a:buFont typeface="Wingdings" charset="2"/>
              <a:buChar char="§"/>
            </a:pPr>
            <a:endParaRPr lang="en-US" dirty="0"/>
          </a:p>
          <a:p>
            <a:pPr marL="522900" indent="-342900">
              <a:buFont typeface="Wingdings" charset="2"/>
              <a:buChar char="§"/>
            </a:pPr>
            <a:endParaRPr lang="en-US" dirty="0"/>
          </a:p>
          <a:p>
            <a:pPr marL="522900" indent="-342900">
              <a:buFont typeface="Wingdings" charset="2"/>
              <a:buChar char="§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21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we will cover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number of different PowerShell Tools and Tool Chains are and what these all consist of, the things that perhaps you may be thinking “what should I already know about?” and why you need to &amp; importantly where can go to learn more</a:t>
            </a:r>
          </a:p>
          <a:p>
            <a:endParaRPr lang="en-GB" dirty="0"/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Authoring &amp; Editing Experiences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Code Testing 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Build and Release tools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Infrastructure as Code Scenarios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Code Sharing, Where &amp; Why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Third Party Products that you should know about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08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Poll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624" y="1556145"/>
            <a:ext cx="11492752" cy="962028"/>
          </a:xfrm>
        </p:spPr>
        <p:txBody>
          <a:bodyPr>
            <a:normAutofit/>
          </a:bodyPr>
          <a:lstStyle/>
          <a:p>
            <a:r>
              <a:rPr lang="en-US" sz="3600" dirty="0"/>
              <a:t>How often do you use PowerShell on Windows?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9624" y="2725686"/>
            <a:ext cx="11492752" cy="736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Not at all.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49624" y="3895103"/>
            <a:ext cx="11492752" cy="788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As a Last Resort.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49624" y="5250659"/>
            <a:ext cx="11492752" cy="808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PowerShell is my First Port of call for all Tasks.</a:t>
            </a:r>
          </a:p>
        </p:txBody>
      </p:sp>
    </p:spTree>
    <p:extLst>
      <p:ext uri="{BB962C8B-B14F-4D97-AF65-F5344CB8AC3E}">
        <p14:creationId xmlns:p14="http://schemas.microsoft.com/office/powerpoint/2010/main" val="194636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  <p:bldP spid="6" grpId="0" build="p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0000"/>
            <a:r>
              <a:rPr lang="en-US" dirty="0"/>
              <a:t>Authoring &amp; Editing Experiences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624" y="1556145"/>
            <a:ext cx="11492752" cy="848008"/>
          </a:xfrm>
        </p:spPr>
        <p:txBody>
          <a:bodyPr/>
          <a:lstStyle/>
          <a:p>
            <a:r>
              <a:rPr lang="en-US" dirty="0"/>
              <a:t>There are a number of different IDE (Integrated Development Environment) Editing tools out there all of them with different benefits and areas where they could be improved.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Visual Studio &amp; Visual Studio Code - </a:t>
            </a:r>
            <a:r>
              <a:rPr lang="en-US" dirty="0">
                <a:hlinkClick r:id="rId2"/>
              </a:rPr>
              <a:t>https://visualstudio.com/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 err="1"/>
              <a:t>Sapien</a:t>
            </a:r>
            <a:r>
              <a:rPr lang="en-US" dirty="0"/>
              <a:t> PowerShell Studio - </a:t>
            </a:r>
            <a:r>
              <a:rPr lang="en-US" dirty="0">
                <a:hlinkClick r:id="rId3"/>
              </a:rPr>
              <a:t>https://sapien.com/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2024" y="2630184"/>
            <a:ext cx="5785760" cy="3425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2900" indent="-342900">
              <a:buFont typeface="Wingdings" charset="2"/>
              <a:buChar char="§"/>
            </a:pPr>
            <a:r>
              <a:rPr lang="en-US" dirty="0"/>
              <a:t>PowerShell ISE – De-facto Standard included on most Windows installs 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Visual Studio Code – Becoming Microsoft’s light editor of choice – still needs work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Visual Studio 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 err="1"/>
              <a:t>Sapien</a:t>
            </a:r>
            <a:r>
              <a:rPr lang="en-US" dirty="0"/>
              <a:t> PowerShell Studio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Notepad ++ / Sublime / Atom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976438" y="2615290"/>
            <a:ext cx="5785760" cy="3425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2900" indent="-342900">
              <a:buFont typeface="Wingdings" charset="2"/>
              <a:buChar char="§"/>
            </a:pPr>
            <a:r>
              <a:rPr lang="en-US" dirty="0"/>
              <a:t>In my Opinion ISE is Best for those new to PowerShell / Scripting 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More suited to an existing developer BUT has a relatively easy learning curve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Hardcore Developer 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Feature rich PowerShell editing environment 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Adds simple text </a:t>
            </a:r>
            <a:r>
              <a:rPr lang="en-GB" dirty="0"/>
              <a:t>colourisation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2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build="p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phrase I find myself repeating fairly often is </a:t>
            </a:r>
          </a:p>
          <a:p>
            <a:r>
              <a:rPr lang="en-US" dirty="0"/>
              <a:t>“</a:t>
            </a:r>
            <a:r>
              <a:rPr lang="en-US" i="1" dirty="0"/>
              <a:t>Code Testing is something that we all know that we </a:t>
            </a:r>
            <a:r>
              <a:rPr lang="en-US" i="1" u="sng" dirty="0"/>
              <a:t>should</a:t>
            </a:r>
            <a:r>
              <a:rPr lang="en-US" i="1" dirty="0"/>
              <a:t> do but we </a:t>
            </a:r>
            <a:r>
              <a:rPr lang="en-US" i="1" u="sng" dirty="0"/>
              <a:t>rarely</a:t>
            </a:r>
            <a:r>
              <a:rPr lang="en-US" i="1" dirty="0"/>
              <a:t> find the time to do it </a:t>
            </a:r>
            <a:r>
              <a:rPr lang="en-US" b="1" i="1" dirty="0"/>
              <a:t>properly</a:t>
            </a:r>
            <a:r>
              <a:rPr lang="en-US" dirty="0"/>
              <a:t>”</a:t>
            </a:r>
          </a:p>
          <a:p>
            <a:r>
              <a:rPr lang="en-US" dirty="0"/>
              <a:t>We have 2 frameworks that if you start using day to day will improve the code that you write </a:t>
            </a:r>
          </a:p>
          <a:p>
            <a:endParaRPr lang="en-US" dirty="0"/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Pester – Unit Testing, Test/</a:t>
            </a:r>
            <a:r>
              <a:rPr lang="en-GB" dirty="0"/>
              <a:t>Behaviour</a:t>
            </a:r>
            <a:r>
              <a:rPr lang="en-US" dirty="0"/>
              <a:t> Driven Development framework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PSScriptAnalyzer – PowerShell Static Code Analysis framework</a:t>
            </a:r>
          </a:p>
          <a:p>
            <a:pPr marL="180000"/>
            <a:endParaRPr lang="en-US" dirty="0"/>
          </a:p>
          <a:p>
            <a:pPr marL="180000"/>
            <a:r>
              <a:rPr lang="en-US" dirty="0"/>
              <a:t>Combining the two can be easily done as I blogged about at </a:t>
            </a:r>
            <a:r>
              <a:rPr lang="en-US" dirty="0">
                <a:hlinkClick r:id="rId2"/>
              </a:rPr>
              <a:t>https://blog.kilasuit.org/2016/03/29/invoking-psscriptanalyzer-in-pester-tests-for-each-rule/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Pester – </a:t>
            </a:r>
            <a:r>
              <a:rPr lang="en-US" dirty="0">
                <a:hlinkClick r:id="rId3"/>
              </a:rPr>
              <a:t>https://github.com/Pester/Pester</a:t>
            </a:r>
            <a:endParaRPr lang="en-US" dirty="0"/>
          </a:p>
          <a:p>
            <a:r>
              <a:rPr lang="en-US" dirty="0"/>
              <a:t>PSScriptAnalyzer – </a:t>
            </a:r>
            <a:r>
              <a:rPr lang="en-US" dirty="0">
                <a:hlinkClick r:id="rId4"/>
              </a:rPr>
              <a:t>https://github.com/PowerShell/PSScriptAnalyzer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9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 Release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building scripts you will use the Tests as part of a Build and Release Pipeline</a:t>
            </a:r>
          </a:p>
          <a:p>
            <a:endParaRPr lang="en-US" dirty="0"/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Visual Studio Team Services (VSTS) – Microsoft’s 1 Stop Shop Solution</a:t>
            </a:r>
          </a:p>
          <a:p>
            <a:pPr marL="522900" indent="-342900">
              <a:buFont typeface="Wingdings" charset="2"/>
              <a:buChar char="§"/>
            </a:pPr>
            <a:r>
              <a:rPr lang="en-GB" dirty="0" err="1"/>
              <a:t>Appveyor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https://appveyor.com/</a:t>
            </a:r>
            <a:r>
              <a:rPr lang="en-US" dirty="0"/>
              <a:t> </a:t>
            </a:r>
            <a:endParaRPr lang="en-US" dirty="0"/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Travis - </a:t>
            </a:r>
            <a:r>
              <a:rPr lang="en-US" dirty="0">
                <a:hlinkClick r:id="rId3"/>
              </a:rPr>
              <a:t>https://travis-ci.org/</a:t>
            </a:r>
            <a:r>
              <a:rPr lang="en-US" dirty="0"/>
              <a:t> </a:t>
            </a:r>
            <a:endParaRPr lang="en-US" dirty="0"/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Jenkins - </a:t>
            </a:r>
            <a:r>
              <a:rPr lang="en-GB" dirty="0">
                <a:hlinkClick r:id="rId4"/>
              </a:rPr>
              <a:t>https://jenkins.io/</a:t>
            </a:r>
            <a:r>
              <a:rPr lang="en-GB" i="1" dirty="0"/>
              <a:t>  </a:t>
            </a:r>
          </a:p>
          <a:p>
            <a:pPr marL="522900" indent="-342900">
              <a:buFont typeface="Wingdings" charset="2"/>
              <a:buChar char="§"/>
            </a:pPr>
            <a:endParaRPr lang="en-GB" i="1" dirty="0"/>
          </a:p>
          <a:p>
            <a:pPr marL="180000"/>
            <a:r>
              <a:rPr lang="en-GB" dirty="0"/>
              <a:t>All of these tools can be used in your organisation for rolling out an Infrastructure as Code movement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Release Pipeline Model– Michael Greene - </a:t>
            </a:r>
            <a:r>
              <a:rPr lang="en-US" dirty="0">
                <a:hlinkClick r:id="rId5"/>
              </a:rPr>
              <a:t>https://msdn.microsoft.com/en-us/powershell/dsc/whitepapers</a:t>
            </a:r>
            <a:r>
              <a:rPr lang="en-US" dirty="0"/>
              <a:t>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417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624" y="1556145"/>
            <a:ext cx="5646062" cy="4347114"/>
          </a:xfrm>
        </p:spPr>
        <p:txBody>
          <a:bodyPr/>
          <a:lstStyle/>
          <a:p>
            <a:r>
              <a:rPr lang="en-US" dirty="0"/>
              <a:t>The modern IT Deployment Runbook</a:t>
            </a:r>
          </a:p>
          <a:p>
            <a:endParaRPr lang="en-US" dirty="0"/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PowerShell DSC – Like foundations to a house it is designed to be built upon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Chef – builds onto of DSC and is well used in the market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Puppet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 err="1"/>
              <a:t>Ansible</a:t>
            </a:r>
            <a:r>
              <a:rPr lang="en-US" dirty="0"/>
              <a:t> </a:t>
            </a:r>
          </a:p>
          <a:p>
            <a:pPr marL="180000"/>
            <a:endParaRPr lang="en-US" dirty="0"/>
          </a:p>
          <a:p>
            <a:pPr marL="52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8568" y="6266796"/>
            <a:ext cx="1745427" cy="47017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Chef – </a:t>
            </a:r>
            <a:r>
              <a:rPr lang="en-US" dirty="0">
                <a:hlinkClick r:id="rId2"/>
              </a:rPr>
              <a:t>https://chef.io/</a:t>
            </a:r>
            <a:endParaRPr lang="en-US" dirty="0"/>
          </a:p>
          <a:p>
            <a:r>
              <a:rPr lang="en-US" dirty="0"/>
              <a:t>Puppet - </a:t>
            </a:r>
            <a:r>
              <a:rPr lang="en-US" dirty="0">
                <a:hlinkClick r:id="rId3"/>
              </a:rPr>
              <a:t>https://puppet.com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73478" y="1563212"/>
            <a:ext cx="5696675" cy="4347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Why Would we Use Infrastructure as Code Practices</a:t>
            </a:r>
          </a:p>
          <a:p>
            <a:endParaRPr lang="en-US" dirty="0"/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Reduces time from Dev to Production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Repeatable and testable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Easier &amp; Quicker to invoke DR &amp; BCM 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Provides a reasonable level of Human Readable Documentation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141317" y="6266796"/>
            <a:ext cx="3854370" cy="470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1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Ansible</a:t>
            </a:r>
            <a:r>
              <a:rPr lang="en-US" dirty="0"/>
              <a:t> - </a:t>
            </a:r>
            <a:r>
              <a:rPr lang="en-GB" dirty="0">
                <a:hlinkClick r:id="rId4"/>
              </a:rPr>
              <a:t>https://www.ansible.com/</a:t>
            </a:r>
            <a:r>
              <a:rPr lang="en-GB" dirty="0"/>
              <a:t> </a:t>
            </a:r>
            <a:endParaRPr lang="en-US" dirty="0"/>
          </a:p>
          <a:p>
            <a:r>
              <a:rPr lang="en-US" dirty="0"/>
              <a:t>PowerShell DSC - </a:t>
            </a:r>
            <a:r>
              <a:rPr lang="en-US" dirty="0">
                <a:hlinkClick r:id="rId5"/>
              </a:rPr>
              <a:t>https://msdn.microsoft.com/en-us/powershell</a:t>
            </a:r>
            <a:r>
              <a:rPr lang="en-US" dirty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14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Sharing, Where &amp;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624" y="1556145"/>
            <a:ext cx="11492752" cy="1116424"/>
          </a:xfrm>
        </p:spPr>
        <p:txBody>
          <a:bodyPr/>
          <a:lstStyle/>
          <a:p>
            <a:r>
              <a:rPr lang="en-US" dirty="0"/>
              <a:t>There are a number of different areas for Code Sharing and these are the best of breed being used in the industry at this current time.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9624" y="2431354"/>
            <a:ext cx="5993044" cy="15906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Code that is in Public development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GitHub 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Bitbucket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 err="1"/>
              <a:t>GitLab</a:t>
            </a:r>
            <a:endParaRPr lang="en-US" dirty="0"/>
          </a:p>
          <a:p>
            <a:pPr marL="522900" indent="-342900">
              <a:buFont typeface="Wingdings" charset="2"/>
              <a:buChar char="§"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49624" y="4152806"/>
            <a:ext cx="5993044" cy="18522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Code that is in Private development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Visual Studio Team Services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GitHub 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Bitbucket 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 err="1"/>
              <a:t>GitLab</a:t>
            </a:r>
            <a:endParaRPr lang="en-US" dirty="0"/>
          </a:p>
          <a:p>
            <a:pPr marL="522900" indent="-342900">
              <a:buFont typeface="Wingdings" charset="2"/>
              <a:buChar char="§"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31863" y="2431354"/>
            <a:ext cx="5993044" cy="15906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Code that is for Public Sharing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GitHub 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PowerShell Gallery (Scripts &amp; Modules)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TechNet Script Centre </a:t>
            </a:r>
          </a:p>
          <a:p>
            <a:pPr marL="522900" indent="-342900">
              <a:buFont typeface="Wingdings" charset="2"/>
              <a:buChar char="§"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931863" y="4163042"/>
            <a:ext cx="5993044" cy="19729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Code that is for Private Sharing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 err="1"/>
              <a:t>MyGet</a:t>
            </a:r>
            <a:r>
              <a:rPr lang="en-US" dirty="0"/>
              <a:t> 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Private PowerShell Gallery 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 err="1"/>
              <a:t>ProGet</a:t>
            </a:r>
            <a:endParaRPr lang="en-US" dirty="0"/>
          </a:p>
          <a:p>
            <a:pPr marL="522900" indent="-342900">
              <a:buFont typeface="Wingdings" charset="2"/>
              <a:buChar char="§"/>
            </a:pPr>
            <a:r>
              <a:rPr lang="en-US" dirty="0" err="1"/>
              <a:t>FileShare</a:t>
            </a:r>
            <a:endParaRPr lang="en-US" dirty="0"/>
          </a:p>
          <a:p>
            <a:pPr marL="522900" indent="-342900">
              <a:buFont typeface="Wingdings" charset="2"/>
              <a:buChar char="§"/>
            </a:pPr>
            <a:endParaRPr lang="en-US" dirty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268568" y="6266796"/>
            <a:ext cx="2057943" cy="470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1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Github</a:t>
            </a:r>
            <a:r>
              <a:rPr lang="en-US" dirty="0"/>
              <a:t> – 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/>
              <a:t> </a:t>
            </a:r>
          </a:p>
          <a:p>
            <a:r>
              <a:rPr lang="en-US" dirty="0" err="1"/>
              <a:t>Gitlab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https://gitlab.com</a:t>
            </a:r>
            <a:r>
              <a:rPr lang="en-US" dirty="0"/>
              <a:t>  </a:t>
            </a:r>
            <a:endParaRPr lang="en-US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2141317" y="6266796"/>
            <a:ext cx="3854370" cy="470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1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Visual Studio Team Services  - </a:t>
            </a:r>
            <a:r>
              <a:rPr lang="en-GB" dirty="0">
                <a:hlinkClick r:id="rId4"/>
              </a:rPr>
              <a:t>https://VisualStudio.com/</a:t>
            </a:r>
            <a:r>
              <a:rPr lang="en-GB" dirty="0"/>
              <a:t>   </a:t>
            </a:r>
            <a:endParaRPr lang="en-US" dirty="0"/>
          </a:p>
          <a:p>
            <a:r>
              <a:rPr lang="en-US" dirty="0" err="1"/>
              <a:t>MyGet</a:t>
            </a:r>
            <a:r>
              <a:rPr lang="en-US" dirty="0"/>
              <a:t> – </a:t>
            </a:r>
            <a:r>
              <a:rPr lang="en-US" dirty="0">
                <a:hlinkClick r:id="rId5"/>
              </a:rPr>
              <a:t>https://myget.org</a:t>
            </a:r>
            <a:r>
              <a:rPr lang="en-US" dirty="0"/>
              <a:t> </a:t>
            </a: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5513829" y="6266796"/>
            <a:ext cx="3757493" cy="470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1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PowerShell Gallery – </a:t>
            </a:r>
            <a:r>
              <a:rPr lang="en-US" dirty="0">
                <a:hlinkClick r:id="rId6"/>
              </a:rPr>
              <a:t>https://www.powershellgallery.com</a:t>
            </a:r>
            <a:r>
              <a:rPr lang="en-US" dirty="0"/>
              <a:t> </a:t>
            </a:r>
          </a:p>
          <a:p>
            <a:r>
              <a:rPr lang="en-US" dirty="0" err="1"/>
              <a:t>ProGet</a:t>
            </a:r>
            <a:r>
              <a:rPr lang="en-US" dirty="0"/>
              <a:t> - </a:t>
            </a:r>
            <a:r>
              <a:rPr lang="en-US" dirty="0">
                <a:hlinkClick r:id="rId7"/>
              </a:rPr>
              <a:t>https://inedo.com/proget</a:t>
            </a:r>
            <a:r>
              <a:rPr lang="en-US" dirty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93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  <p:bldP spid="6" grpId="0" build="p"/>
      <p:bldP spid="7" grpId="0" build="p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handful of Third Party Products that I recommend you check out</a:t>
            </a:r>
          </a:p>
          <a:p>
            <a:endParaRPr lang="en-US" dirty="0"/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ISE Steroids – Enhances the ISE Editing Experience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PowerShell Pro Tools– Additional Visual Studio PowerShell Features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 err="1"/>
              <a:t>ProGet</a:t>
            </a:r>
            <a:r>
              <a:rPr lang="en-US" dirty="0"/>
              <a:t> &amp; </a:t>
            </a:r>
            <a:r>
              <a:rPr lang="en-US" dirty="0" err="1"/>
              <a:t>MyGet</a:t>
            </a:r>
            <a:r>
              <a:rPr lang="en-US" dirty="0"/>
              <a:t> for private Code Hosting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 err="1"/>
              <a:t>Sapien</a:t>
            </a:r>
            <a:r>
              <a:rPr lang="en-US" dirty="0"/>
              <a:t> PowerShell Studio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Chocolatey – Application packaging &amp; installation tool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8568" y="6266796"/>
            <a:ext cx="5032637" cy="47017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PowerShell Pro Tools - </a:t>
            </a:r>
            <a:r>
              <a:rPr lang="en-US" dirty="0">
                <a:hlinkClick r:id="rId2"/>
              </a:rPr>
              <a:t>https://poshtools.com/powershell-pro-tools-for-visual-studio/</a:t>
            </a:r>
            <a:endParaRPr lang="en-US" dirty="0"/>
          </a:p>
          <a:p>
            <a:r>
              <a:rPr lang="en-US" dirty="0"/>
              <a:t>Chocolatey - </a:t>
            </a:r>
            <a:r>
              <a:rPr lang="en-US" dirty="0">
                <a:hlinkClick r:id="rId3"/>
              </a:rPr>
              <a:t>https://chocolatey.org/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062416" y="6266796"/>
            <a:ext cx="5032637" cy="470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1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ISE Steroids – </a:t>
            </a:r>
            <a:r>
              <a:rPr lang="en-US" dirty="0">
                <a:hlinkClick r:id="rId4"/>
              </a:rPr>
              <a:t>http://www.powertheshell.com/isesteroids/</a:t>
            </a:r>
            <a:r>
              <a:rPr lang="en-US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71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767</Words>
  <Application>Microsoft Office PowerPoint</Application>
  <PresentationFormat>Widescreen</PresentationFormat>
  <Paragraphs>116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Impact</vt:lpstr>
      <vt:lpstr>Wingdings</vt:lpstr>
      <vt:lpstr>Office Theme</vt:lpstr>
      <vt:lpstr>PowerShell Tools &amp; ToolChains</vt:lpstr>
      <vt:lpstr>Topics we will cover today</vt:lpstr>
      <vt:lpstr>Quick Poll</vt:lpstr>
      <vt:lpstr>Authoring &amp; Editing Experiences</vt:lpstr>
      <vt:lpstr>Code Testing</vt:lpstr>
      <vt:lpstr>Build and Release Tools</vt:lpstr>
      <vt:lpstr>Infrastructure as Code</vt:lpstr>
      <vt:lpstr>Code Sharing, Where &amp; Why</vt:lpstr>
      <vt:lpstr>Third Party Products</vt:lpstr>
      <vt:lpstr>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Ryan Yates</cp:lastModifiedBy>
  <cp:revision>27</cp:revision>
  <dcterms:created xsi:type="dcterms:W3CDTF">2017-04-25T15:08:49Z</dcterms:created>
  <dcterms:modified xsi:type="dcterms:W3CDTF">2017-05-23T14:53:30Z</dcterms:modified>
</cp:coreProperties>
</file>