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9" r:id="rId4"/>
    <p:sldId id="288" r:id="rId5"/>
    <p:sldId id="291" r:id="rId6"/>
    <p:sldId id="289" r:id="rId7"/>
    <p:sldId id="292" r:id="rId8"/>
    <p:sldId id="287" r:id="rId9"/>
    <p:sldId id="290"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85973" autoAdjust="0"/>
  </p:normalViewPr>
  <p:slideViewPr>
    <p:cSldViewPr snapToGrid="0">
      <p:cViewPr varScale="1">
        <p:scale>
          <a:sx n="87" d="100"/>
          <a:sy n="87" d="100"/>
        </p:scale>
        <p:origin x="38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368E2-82AA-4A5C-9CBF-886E427DDC40}" type="datetimeFigureOut">
              <a:rPr lang="en-GB" smtClean="0"/>
              <a:t>19/01/2016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75574-47E6-4262-A62F-628BCD983975}" type="slidenum">
              <a:rPr lang="en-GB" smtClean="0"/>
              <a:t>‹#›</a:t>
            </a:fld>
            <a:endParaRPr lang="en-GB"/>
          </a:p>
        </p:txBody>
      </p:sp>
    </p:spTree>
    <p:extLst>
      <p:ext uri="{BB962C8B-B14F-4D97-AF65-F5344CB8AC3E}">
        <p14:creationId xmlns:p14="http://schemas.microsoft.com/office/powerpoint/2010/main" val="276958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D375574-47E6-4262-A62F-628BCD983975}" type="slidenum">
              <a:rPr lang="en-GB" smtClean="0"/>
              <a:t>1</a:t>
            </a:fld>
            <a:endParaRPr lang="en-GB"/>
          </a:p>
        </p:txBody>
      </p:sp>
    </p:spTree>
    <p:extLst>
      <p:ext uri="{BB962C8B-B14F-4D97-AF65-F5344CB8AC3E}">
        <p14:creationId xmlns:p14="http://schemas.microsoft.com/office/powerpoint/2010/main" val="29236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91248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76124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9073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7111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64620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4000582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234534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1599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66467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35435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374B1-36E8-4293-89C8-B45A6D7B3AE1}" type="datetimeFigureOut">
              <a:rPr lang="en-GB" smtClean="0"/>
              <a:t>19/01/2016</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40073A9-4911-41CD-BD8A-CA2039E24C23}" type="slidenum">
              <a:rPr lang="en-GB" smtClean="0"/>
              <a:t>‹#›</a:t>
            </a:fld>
            <a:endParaRPr lang="en-GB" dirty="0"/>
          </a:p>
        </p:txBody>
      </p:sp>
    </p:spTree>
    <p:extLst>
      <p:ext uri="{BB962C8B-B14F-4D97-AF65-F5344CB8AC3E}">
        <p14:creationId xmlns:p14="http://schemas.microsoft.com/office/powerpoint/2010/main" val="196028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374B1-36E8-4293-89C8-B45A6D7B3AE1}" type="datetimeFigureOut">
              <a:rPr lang="en-GB" smtClean="0"/>
              <a:t>19/01/2016</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0073A9-4911-41CD-BD8A-CA2039E24C23}" type="slidenum">
              <a:rPr lang="en-GB" smtClean="0"/>
              <a:t>‹#›</a:t>
            </a:fld>
            <a:endParaRPr lang="en-GB" dirty="0"/>
          </a:p>
        </p:txBody>
      </p:sp>
    </p:spTree>
    <p:extLst>
      <p:ext uri="{BB962C8B-B14F-4D97-AF65-F5344CB8AC3E}">
        <p14:creationId xmlns:p14="http://schemas.microsoft.com/office/powerpoint/2010/main" val="1519963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kilasuit.org/blog" TargetMode="External"/><Relationship Id="rId2" Type="http://schemas.openxmlformats.org/officeDocument/2006/relationships/hyperlink" Target="http://uk.linkedin.com/in/ryanyates90" TargetMode="External"/><Relationship Id="rId1" Type="http://schemas.openxmlformats.org/officeDocument/2006/relationships/slideLayout" Target="../slideLayouts/slideLayout1.xml"/><Relationship Id="rId5" Type="http://schemas.openxmlformats.org/officeDocument/2006/relationships/hyperlink" Target="http://www.get-psuguk.eventbrite.co.uk/" TargetMode="External"/><Relationship Id="rId4" Type="http://schemas.openxmlformats.org/officeDocument/2006/relationships/hyperlink" Target="mailto:ryan.yates@kilasuit.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owerShel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 </a:t>
            </a:r>
            <a:endParaRPr lang="en-GB" dirty="0"/>
          </a:p>
        </p:txBody>
      </p:sp>
      <p:sp>
        <p:nvSpPr>
          <p:cNvPr id="2" name="Title 1"/>
          <p:cNvSpPr>
            <a:spLocks noGrp="1"/>
          </p:cNvSpPr>
          <p:nvPr>
            <p:ph type="ctrTitle"/>
          </p:nvPr>
        </p:nvSpPr>
        <p:spPr>
          <a:xfrm>
            <a:off x="103517" y="182084"/>
            <a:ext cx="11930332" cy="1655342"/>
          </a:xfrm>
        </p:spPr>
        <p:txBody>
          <a:bodyPr>
            <a:normAutofit fontScale="90000"/>
          </a:bodyPr>
          <a:lstStyle/>
          <a:p>
            <a:r>
              <a:rPr lang="en-GB" dirty="0" smtClean="0"/>
              <a:t>SharePoint </a:t>
            </a:r>
            <a:r>
              <a:rPr lang="en-GB" dirty="0" err="1" smtClean="0"/>
              <a:t>Config</a:t>
            </a:r>
            <a:r>
              <a:rPr lang="en-GB" dirty="0" smtClean="0"/>
              <a:t> Management using PowerShell DSC</a:t>
            </a:r>
            <a:endParaRPr lang="en-GB" dirty="0"/>
          </a:p>
        </p:txBody>
      </p:sp>
      <p:sp>
        <p:nvSpPr>
          <p:cNvPr id="3" name="Subtitle 2"/>
          <p:cNvSpPr>
            <a:spLocks noGrp="1"/>
          </p:cNvSpPr>
          <p:nvPr>
            <p:ph type="subTitle" idx="1"/>
          </p:nvPr>
        </p:nvSpPr>
        <p:spPr>
          <a:xfrm>
            <a:off x="6764694" y="2057090"/>
            <a:ext cx="4760198" cy="4282750"/>
          </a:xfrm>
        </p:spPr>
        <p:txBody>
          <a:bodyPr>
            <a:normAutofit/>
          </a:bodyPr>
          <a:lstStyle/>
          <a:p>
            <a:r>
              <a:rPr lang="en-GB" sz="3000" dirty="0" smtClean="0"/>
              <a:t>Points to Consider</a:t>
            </a:r>
          </a:p>
          <a:p>
            <a:endParaRPr lang="en-GB" dirty="0" smtClean="0"/>
          </a:p>
          <a:p>
            <a:pPr marL="342900" indent="-342900">
              <a:buFont typeface="Arial" panose="020B0604020202020204" pitchFamily="34" charset="0"/>
              <a:buChar char="•"/>
            </a:pPr>
            <a:r>
              <a:rPr lang="en-GB" dirty="0" smtClean="0"/>
              <a:t>Replacement for Auto-</a:t>
            </a:r>
            <a:r>
              <a:rPr lang="en-GB" dirty="0" err="1" smtClean="0"/>
              <a:t>SPInstaller</a:t>
            </a:r>
            <a:endParaRPr lang="en-GB" dirty="0" smtClean="0"/>
          </a:p>
          <a:p>
            <a:pPr marL="342900" indent="-342900">
              <a:buFont typeface="Arial" panose="020B0604020202020204" pitchFamily="34" charset="0"/>
              <a:buChar char="•"/>
            </a:pPr>
            <a:r>
              <a:rPr lang="en-GB" dirty="0" smtClean="0"/>
              <a:t>Good use for Infrastructure as code movements</a:t>
            </a:r>
          </a:p>
          <a:p>
            <a:pPr marL="342900" indent="-342900">
              <a:buFont typeface="Arial" panose="020B0604020202020204" pitchFamily="34" charset="0"/>
              <a:buChar char="•"/>
            </a:pPr>
            <a:r>
              <a:rPr lang="en-GB" dirty="0" smtClean="0"/>
              <a:t>Repeatable &amp; Scalable</a:t>
            </a:r>
          </a:p>
          <a:p>
            <a:pPr marL="342900" indent="-342900">
              <a:buFont typeface="Arial" panose="020B0604020202020204" pitchFamily="34" charset="0"/>
              <a:buChar char="•"/>
            </a:pPr>
            <a:r>
              <a:rPr lang="en-GB" dirty="0" smtClean="0"/>
              <a:t>No GUI’s!!</a:t>
            </a:r>
          </a:p>
        </p:txBody>
      </p:sp>
      <p:sp>
        <p:nvSpPr>
          <p:cNvPr id="5" name="TextBox 4"/>
          <p:cNvSpPr txBox="1"/>
          <p:nvPr/>
        </p:nvSpPr>
        <p:spPr>
          <a:xfrm>
            <a:off x="8666480" y="5892800"/>
            <a:ext cx="3525520" cy="923330"/>
          </a:xfrm>
          <a:prstGeom prst="rect">
            <a:avLst/>
          </a:prstGeom>
          <a:noFill/>
        </p:spPr>
        <p:txBody>
          <a:bodyPr wrap="square" rtlCol="0">
            <a:spAutoFit/>
          </a:bodyPr>
          <a:lstStyle/>
          <a:p>
            <a:r>
              <a:rPr lang="en-GB" dirty="0" smtClean="0"/>
              <a:t>Ryan Yates - @ryanyates1990</a:t>
            </a:r>
          </a:p>
          <a:p>
            <a:r>
              <a:rPr lang="en-GB" dirty="0" smtClean="0"/>
              <a:t>User Group co-ordinator for PowerShell User Groups in UK</a:t>
            </a:r>
            <a:endParaRPr lang="en-GB" dirty="0"/>
          </a:p>
        </p:txBody>
      </p:sp>
      <p:pic>
        <p:nvPicPr>
          <p:cNvPr id="1026" name="Picture 2" descr="https://openclipart.org/image/800px/svg_to_png/191890/powershell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730" y="2262027"/>
            <a:ext cx="4558341" cy="340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55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234351" y="300956"/>
            <a:ext cx="11930332" cy="1103252"/>
          </a:xfrm>
        </p:spPr>
        <p:txBody>
          <a:bodyPr>
            <a:normAutofit/>
          </a:bodyPr>
          <a:lstStyle/>
          <a:p>
            <a:r>
              <a:rPr lang="en-GB" dirty="0" smtClean="0"/>
              <a:t>Further Details</a:t>
            </a:r>
            <a:endParaRPr lang="en-GB" dirty="0"/>
          </a:p>
        </p:txBody>
      </p:sp>
      <p:sp>
        <p:nvSpPr>
          <p:cNvPr id="3" name="TextBox 2"/>
          <p:cNvSpPr txBox="1"/>
          <p:nvPr/>
        </p:nvSpPr>
        <p:spPr>
          <a:xfrm>
            <a:off x="502920" y="1874520"/>
            <a:ext cx="11393424" cy="4154984"/>
          </a:xfrm>
          <a:prstGeom prst="rect">
            <a:avLst/>
          </a:prstGeom>
          <a:noFill/>
        </p:spPr>
        <p:txBody>
          <a:bodyPr wrap="square" rtlCol="0">
            <a:spAutoFit/>
          </a:bodyPr>
          <a:lstStyle/>
          <a:p>
            <a:r>
              <a:rPr lang="en-GB" sz="2400" dirty="0" smtClean="0"/>
              <a:t>Twitter - @ryanyates1990</a:t>
            </a:r>
          </a:p>
          <a:p>
            <a:endParaRPr lang="en-GB" sz="2400" dirty="0" smtClean="0"/>
          </a:p>
          <a:p>
            <a:r>
              <a:rPr lang="en-GB" sz="2400" dirty="0" smtClean="0"/>
              <a:t>LinkedIn </a:t>
            </a:r>
            <a:r>
              <a:rPr lang="en-GB" sz="2400" dirty="0"/>
              <a:t>- </a:t>
            </a:r>
            <a:r>
              <a:rPr lang="en-GB" sz="2400" dirty="0">
                <a:hlinkClick r:id="rId2"/>
              </a:rPr>
              <a:t>http://</a:t>
            </a:r>
            <a:r>
              <a:rPr lang="en-GB" sz="2400" dirty="0" smtClean="0">
                <a:hlinkClick r:id="rId2"/>
              </a:rPr>
              <a:t>uk.linkedin.com/in/ryanyates90</a:t>
            </a:r>
            <a:r>
              <a:rPr lang="en-GB" sz="2400" dirty="0" smtClean="0"/>
              <a:t> </a:t>
            </a:r>
          </a:p>
          <a:p>
            <a:endParaRPr lang="en-GB" sz="2400" dirty="0" smtClean="0"/>
          </a:p>
          <a:p>
            <a:r>
              <a:rPr lang="en-GB" sz="2400" dirty="0"/>
              <a:t>B</a:t>
            </a:r>
            <a:r>
              <a:rPr lang="en-GB" sz="2400" dirty="0" smtClean="0"/>
              <a:t>log – </a:t>
            </a:r>
            <a:r>
              <a:rPr lang="en-GB" sz="2400" dirty="0" smtClean="0">
                <a:hlinkClick r:id="rId3"/>
              </a:rPr>
              <a:t>www.kilasuit.org/blog</a:t>
            </a:r>
            <a:r>
              <a:rPr lang="en-GB" sz="2400" dirty="0" smtClean="0"/>
              <a:t> </a:t>
            </a:r>
          </a:p>
          <a:p>
            <a:endParaRPr lang="en-GB" sz="2400" dirty="0"/>
          </a:p>
          <a:p>
            <a:r>
              <a:rPr lang="en-GB" sz="2400" dirty="0" smtClean="0"/>
              <a:t>Email/Lync – </a:t>
            </a:r>
            <a:r>
              <a:rPr lang="en-GB" sz="2400" dirty="0" smtClean="0">
                <a:hlinkClick r:id="rId4"/>
              </a:rPr>
              <a:t>ryan.yates@kilasuit.org</a:t>
            </a:r>
            <a:endParaRPr lang="en-GB" sz="2400" dirty="0" smtClean="0"/>
          </a:p>
          <a:p>
            <a:endParaRPr lang="en-GB" sz="2400" dirty="0"/>
          </a:p>
          <a:p>
            <a:r>
              <a:rPr lang="en-GB" sz="2400" dirty="0" smtClean="0"/>
              <a:t>PowerShell User Group Meetup – Extended session on DSC &amp; intro to PowerShell on November 24</a:t>
            </a:r>
            <a:r>
              <a:rPr lang="en-GB" sz="2400" baseline="30000" dirty="0" smtClean="0"/>
              <a:t>th</a:t>
            </a:r>
            <a:r>
              <a:rPr lang="en-GB" sz="2400" dirty="0" smtClean="0"/>
              <a:t> Here at </a:t>
            </a:r>
            <a:r>
              <a:rPr lang="en-GB" sz="2400" dirty="0" err="1" smtClean="0"/>
              <a:t>SpacePort</a:t>
            </a:r>
            <a:r>
              <a:rPr lang="en-GB" sz="2400" dirty="0" smtClean="0"/>
              <a:t> – Signup is at </a:t>
            </a:r>
            <a:r>
              <a:rPr lang="en-GB" sz="2400" dirty="0" smtClean="0">
                <a:hlinkClick r:id="rId5"/>
              </a:rPr>
              <a:t>www.get-psuguk.eventbrite.co.uk</a:t>
            </a:r>
            <a:endParaRPr lang="en-GB" sz="2400" dirty="0" smtClean="0"/>
          </a:p>
          <a:p>
            <a:endParaRPr lang="en-GB" sz="2400" dirty="0"/>
          </a:p>
        </p:txBody>
      </p:sp>
    </p:spTree>
    <p:extLst>
      <p:ext uri="{BB962C8B-B14F-4D97-AF65-F5344CB8AC3E}">
        <p14:creationId xmlns:p14="http://schemas.microsoft.com/office/powerpoint/2010/main" val="341686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a:t>W</a:t>
            </a:r>
            <a:r>
              <a:rPr lang="en-GB" dirty="0" smtClean="0"/>
              <a:t>ho Am I?</a:t>
            </a:r>
            <a:endParaRPr lang="en-GB" dirty="0"/>
          </a:p>
        </p:txBody>
      </p:sp>
      <p:sp>
        <p:nvSpPr>
          <p:cNvPr id="7" name="TextBox 6"/>
          <p:cNvSpPr txBox="1"/>
          <p:nvPr/>
        </p:nvSpPr>
        <p:spPr>
          <a:xfrm>
            <a:off x="305798" y="1945496"/>
            <a:ext cx="4851919" cy="5262979"/>
          </a:xfrm>
          <a:prstGeom prst="rect">
            <a:avLst/>
          </a:prstGeom>
          <a:noFill/>
        </p:spPr>
        <p:txBody>
          <a:bodyPr wrap="square" rtlCol="0">
            <a:spAutoFit/>
          </a:bodyPr>
          <a:lstStyle/>
          <a:p>
            <a:r>
              <a:rPr lang="en-GB" sz="2400" dirty="0" smtClean="0"/>
              <a:t>Ryan Yates – 25 &amp; a Microsoft Product user – Mainly Windows 10, SharePoint &amp; PowerShell </a:t>
            </a:r>
          </a:p>
          <a:p>
            <a:endParaRPr lang="en-GB" sz="2400" dirty="0" smtClean="0"/>
          </a:p>
          <a:p>
            <a:r>
              <a:rPr lang="en-GB" sz="2400" u="sng" dirty="0" smtClean="0"/>
              <a:t>Currently</a:t>
            </a:r>
          </a:p>
          <a:p>
            <a:r>
              <a:rPr lang="en-GB" sz="2400" dirty="0" smtClean="0"/>
              <a:t>MCP – Windows XP</a:t>
            </a:r>
          </a:p>
          <a:p>
            <a:endParaRPr lang="en-GB" sz="2400" dirty="0" smtClean="0"/>
          </a:p>
          <a:p>
            <a:r>
              <a:rPr lang="en-GB" sz="2400" u="sng" dirty="0" smtClean="0"/>
              <a:t>Planned</a:t>
            </a:r>
          </a:p>
          <a:p>
            <a:r>
              <a:rPr lang="en-GB" sz="2400" dirty="0" smtClean="0"/>
              <a:t>MCSA Office 365</a:t>
            </a:r>
          </a:p>
          <a:p>
            <a:r>
              <a:rPr lang="en-GB" sz="2400" dirty="0" smtClean="0"/>
              <a:t>MCITP SharePoint 2010 &amp; MCSE SharePoint 2013 </a:t>
            </a:r>
          </a:p>
          <a:p>
            <a:r>
              <a:rPr lang="en-GB" sz="2400" dirty="0" smtClean="0"/>
              <a:t>MCSA Server 2008 -&gt; Server 2012</a:t>
            </a:r>
          </a:p>
          <a:p>
            <a:r>
              <a:rPr lang="en-GB" sz="2400" dirty="0" smtClean="0"/>
              <a:t>MCSE Private Cloud</a:t>
            </a:r>
            <a:endParaRPr lang="en-GB" sz="2400" dirty="0"/>
          </a:p>
          <a:p>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415" y="1057423"/>
            <a:ext cx="3183891" cy="5515315"/>
          </a:xfrm>
          <a:prstGeom prst="rect">
            <a:avLst/>
          </a:prstGeom>
        </p:spPr>
      </p:pic>
      <p:sp>
        <p:nvSpPr>
          <p:cNvPr id="8" name="Rectangle 7"/>
          <p:cNvSpPr/>
          <p:nvPr/>
        </p:nvSpPr>
        <p:spPr>
          <a:xfrm>
            <a:off x="103517" y="4975744"/>
            <a:ext cx="4950330" cy="1754326"/>
          </a:xfrm>
          <a:prstGeom prst="rect">
            <a:avLst/>
          </a:prstGeom>
          <a:solidFill>
            <a:schemeClr val="accent1">
              <a:lumMod val="60000"/>
              <a:lumOff val="40000"/>
            </a:schemeClr>
          </a:solidFill>
        </p:spPr>
        <p:txBody>
          <a:bodyPr wrap="none" lIns="91440" tIns="45720" rIns="91440" bIns="45720">
            <a:spAutoFit/>
          </a:bodyPr>
          <a:lstStyle/>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Other </a:t>
            </a:r>
          </a:p>
          <a:p>
            <a:pPr algn="ctr"/>
            <a:r>
              <a:rPr lang="en-US" sz="5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Microsoft Exams</a:t>
            </a: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2454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9"/>
                                          </p:stCondLst>
                                        </p:cTn>
                                        <p:tgtEl>
                                          <p:spTgt spid="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9"/>
                                          </p:stCondLst>
                                        </p:cTn>
                                        <p:tgtEl>
                                          <p:spTgt spid="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 fill="hold"/>
                                        <p:tgtEl>
                                          <p:spTgt spid="8"/>
                                        </p:tgtEl>
                                        <p:attrNameLst>
                                          <p:attrName>ppt_x</p:attrName>
                                        </p:attrNameLst>
                                      </p:cBhvr>
                                      <p:tavLst>
                                        <p:tav tm="0">
                                          <p:val>
                                            <p:strVal val="#ppt_x"/>
                                          </p:val>
                                        </p:tav>
                                        <p:tav tm="100000">
                                          <p:val>
                                            <p:strVal val="#ppt_x"/>
                                          </p:val>
                                        </p:tav>
                                      </p:tavLst>
                                    </p:anim>
                                    <p:anim calcmode="lin" valueType="num">
                                      <p:cBhvr additive="base">
                                        <p:cTn id="32" dur="1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History Lesson</a:t>
            </a:r>
            <a:endParaRPr lang="en-GB" dirty="0"/>
          </a:p>
        </p:txBody>
      </p:sp>
      <p:sp>
        <p:nvSpPr>
          <p:cNvPr id="5" name="TextBox 4"/>
          <p:cNvSpPr txBox="1"/>
          <p:nvPr/>
        </p:nvSpPr>
        <p:spPr>
          <a:xfrm>
            <a:off x="650240" y="1682618"/>
            <a:ext cx="3261360" cy="1200329"/>
          </a:xfrm>
          <a:prstGeom prst="rect">
            <a:avLst/>
          </a:prstGeom>
          <a:noFill/>
        </p:spPr>
        <p:txBody>
          <a:bodyPr wrap="square" rtlCol="0">
            <a:spAutoFit/>
          </a:bodyPr>
          <a:lstStyle/>
          <a:p>
            <a:r>
              <a:rPr lang="en-GB" dirty="0" smtClean="0"/>
              <a:t>Windows machines (end user / servers) have been historically hard to set &amp; then maintain configurations</a:t>
            </a:r>
          </a:p>
        </p:txBody>
      </p:sp>
      <p:sp>
        <p:nvSpPr>
          <p:cNvPr id="8" name="TextBox 7"/>
          <p:cNvSpPr txBox="1"/>
          <p:nvPr/>
        </p:nvSpPr>
        <p:spPr>
          <a:xfrm>
            <a:off x="4378960" y="2774295"/>
            <a:ext cx="3271520" cy="1200329"/>
          </a:xfrm>
          <a:prstGeom prst="rect">
            <a:avLst/>
          </a:prstGeom>
          <a:noFill/>
        </p:spPr>
        <p:txBody>
          <a:bodyPr wrap="square" rtlCol="0">
            <a:spAutoFit/>
          </a:bodyPr>
          <a:lstStyle/>
          <a:p>
            <a:r>
              <a:rPr lang="en-GB" dirty="0" smtClean="0"/>
              <a:t>We tend to develop </a:t>
            </a:r>
            <a:r>
              <a:rPr lang="en-GB" dirty="0"/>
              <a:t>our </a:t>
            </a:r>
            <a:r>
              <a:rPr lang="en-GB" dirty="0" smtClean="0"/>
              <a:t>own custom </a:t>
            </a:r>
            <a:r>
              <a:rPr lang="en-GB" dirty="0"/>
              <a:t>processes to cope (scripting methods – reporting </a:t>
            </a:r>
            <a:r>
              <a:rPr lang="en-GB" dirty="0" err="1"/>
              <a:t>etc</a:t>
            </a:r>
            <a:r>
              <a:rPr lang="en-GB" dirty="0"/>
              <a:t>)</a:t>
            </a:r>
          </a:p>
        </p:txBody>
      </p:sp>
      <p:sp>
        <p:nvSpPr>
          <p:cNvPr id="9" name="TextBox 8"/>
          <p:cNvSpPr txBox="1"/>
          <p:nvPr/>
        </p:nvSpPr>
        <p:spPr>
          <a:xfrm>
            <a:off x="7843520" y="4480560"/>
            <a:ext cx="3749040" cy="1477328"/>
          </a:xfrm>
          <a:prstGeom prst="rect">
            <a:avLst/>
          </a:prstGeom>
          <a:noFill/>
        </p:spPr>
        <p:txBody>
          <a:bodyPr wrap="square" rtlCol="0">
            <a:spAutoFit/>
          </a:bodyPr>
          <a:lstStyle/>
          <a:p>
            <a:r>
              <a:rPr lang="en-GB" dirty="0"/>
              <a:t>Microsoft have tools for this as well including System Centre Configuration Manager, Orchestrator but these can be clunky and need specialist knowledge</a:t>
            </a:r>
          </a:p>
        </p:txBody>
      </p:sp>
      <p:sp>
        <p:nvSpPr>
          <p:cNvPr id="10" name="TextBox 9"/>
          <p:cNvSpPr txBox="1"/>
          <p:nvPr/>
        </p:nvSpPr>
        <p:spPr>
          <a:xfrm>
            <a:off x="650240" y="4582160"/>
            <a:ext cx="3129280" cy="1200329"/>
          </a:xfrm>
          <a:prstGeom prst="rect">
            <a:avLst/>
          </a:prstGeom>
          <a:noFill/>
        </p:spPr>
        <p:txBody>
          <a:bodyPr wrap="square" rtlCol="0">
            <a:spAutoFit/>
          </a:bodyPr>
          <a:lstStyle/>
          <a:p>
            <a:r>
              <a:rPr lang="en-GB" dirty="0" smtClean="0"/>
              <a:t>Common to have massive configuration drift between intended configuration and current actual configuration </a:t>
            </a:r>
            <a:endParaRPr lang="en-GB" dirty="0"/>
          </a:p>
        </p:txBody>
      </p:sp>
      <p:sp>
        <p:nvSpPr>
          <p:cNvPr id="11" name="TextBox 10"/>
          <p:cNvSpPr txBox="1"/>
          <p:nvPr/>
        </p:nvSpPr>
        <p:spPr>
          <a:xfrm>
            <a:off x="8199120" y="1757680"/>
            <a:ext cx="3383280" cy="1200329"/>
          </a:xfrm>
          <a:prstGeom prst="rect">
            <a:avLst/>
          </a:prstGeom>
          <a:noFill/>
        </p:spPr>
        <p:txBody>
          <a:bodyPr wrap="square" rtlCol="0">
            <a:spAutoFit/>
          </a:bodyPr>
          <a:lstStyle/>
          <a:p>
            <a:r>
              <a:rPr lang="en-GB" dirty="0" smtClean="0"/>
              <a:t>Typically when an admin leaves an organisation all configuration knowledge is lost as it’s barely documented (in my experience)</a:t>
            </a:r>
            <a:endParaRPr lang="en-GB" dirty="0"/>
          </a:p>
        </p:txBody>
      </p:sp>
    </p:spTree>
    <p:extLst>
      <p:ext uri="{BB962C8B-B14F-4D97-AF65-F5344CB8AC3E}">
        <p14:creationId xmlns:p14="http://schemas.microsoft.com/office/powerpoint/2010/main" val="86439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The Saviour??</a:t>
            </a:r>
            <a:endParaRPr lang="en-GB" dirty="0"/>
          </a:p>
        </p:txBody>
      </p:sp>
      <p:sp>
        <p:nvSpPr>
          <p:cNvPr id="3" name="TextBox 2"/>
          <p:cNvSpPr txBox="1"/>
          <p:nvPr/>
        </p:nvSpPr>
        <p:spPr>
          <a:xfrm>
            <a:off x="3850640" y="1727200"/>
            <a:ext cx="4876800" cy="3170099"/>
          </a:xfrm>
          <a:prstGeom prst="rect">
            <a:avLst/>
          </a:prstGeom>
          <a:noFill/>
        </p:spPr>
        <p:txBody>
          <a:bodyPr wrap="square" rtlCol="0">
            <a:spAutoFit/>
          </a:bodyPr>
          <a:lstStyle/>
          <a:p>
            <a:r>
              <a:rPr lang="en-GB" sz="4000" dirty="0" smtClean="0"/>
              <a:t>PowerShell DSC </a:t>
            </a:r>
          </a:p>
          <a:p>
            <a:endParaRPr lang="en-GB" sz="4000" dirty="0" smtClean="0"/>
          </a:p>
          <a:p>
            <a:r>
              <a:rPr lang="en-GB" sz="4000" dirty="0" smtClean="0"/>
              <a:t>Desired State Configuration</a:t>
            </a:r>
          </a:p>
          <a:p>
            <a:endParaRPr lang="en-GB" sz="4000" dirty="0"/>
          </a:p>
        </p:txBody>
      </p:sp>
      <p:sp>
        <p:nvSpPr>
          <p:cNvPr id="6" name="TextBox 5"/>
          <p:cNvSpPr txBox="1"/>
          <p:nvPr/>
        </p:nvSpPr>
        <p:spPr>
          <a:xfrm>
            <a:off x="751840" y="542544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229692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Core Components</a:t>
            </a:r>
            <a:endParaRPr lang="en-GB" dirty="0"/>
          </a:p>
        </p:txBody>
      </p:sp>
      <p:sp>
        <p:nvSpPr>
          <p:cNvPr id="3" name="TextBox 2"/>
          <p:cNvSpPr txBox="1"/>
          <p:nvPr/>
        </p:nvSpPr>
        <p:spPr>
          <a:xfrm>
            <a:off x="650240" y="1467420"/>
            <a:ext cx="10678160" cy="4955203"/>
          </a:xfrm>
          <a:prstGeom prst="rect">
            <a:avLst/>
          </a:prstGeom>
          <a:noFill/>
        </p:spPr>
        <p:txBody>
          <a:bodyPr wrap="square" rtlCol="0">
            <a:spAutoFit/>
          </a:bodyPr>
          <a:lstStyle/>
          <a:p>
            <a:pPr marL="457200" indent="-457200">
              <a:buFont typeface="Arial" panose="020B0604020202020204" pitchFamily="34" charset="0"/>
              <a:buChar char="•"/>
            </a:pPr>
            <a:r>
              <a:rPr lang="en-GB" sz="2800" dirty="0"/>
              <a:t>PowerShell </a:t>
            </a:r>
            <a:r>
              <a:rPr lang="en-GB" sz="2800" dirty="0" smtClean="0"/>
              <a:t>v4 on Windows Machines to be subject to configurations</a:t>
            </a:r>
            <a:endParaRPr lang="en-GB" sz="2800" dirty="0"/>
          </a:p>
          <a:p>
            <a:pPr marL="457200" indent="-457200">
              <a:buFont typeface="Arial" panose="020B0604020202020204" pitchFamily="34" charset="0"/>
              <a:buChar char="•"/>
            </a:pPr>
            <a:r>
              <a:rPr lang="en-GB" sz="2800" dirty="0" smtClean="0"/>
              <a:t>LCM (Local Configuration Manager) – a component of DSC installed with PowerShell v4</a:t>
            </a:r>
          </a:p>
          <a:p>
            <a:pPr marL="457200" indent="-457200">
              <a:buFont typeface="Arial" panose="020B0604020202020204" pitchFamily="34" charset="0"/>
              <a:buChar char="•"/>
            </a:pPr>
            <a:r>
              <a:rPr lang="en-GB" sz="2800" dirty="0"/>
              <a:t>MOF (Managed Object </a:t>
            </a:r>
            <a:r>
              <a:rPr lang="en-GB" sz="2800" dirty="0" smtClean="0"/>
              <a:t>Format) files – LCM uses these to make the configuration</a:t>
            </a:r>
          </a:p>
          <a:p>
            <a:pPr marL="457200" indent="-457200">
              <a:buFont typeface="Arial" panose="020B0604020202020204" pitchFamily="34" charset="0"/>
              <a:buChar char="•"/>
            </a:pPr>
            <a:r>
              <a:rPr lang="en-GB" sz="2800" dirty="0" smtClean="0"/>
              <a:t>Core DSC Resources </a:t>
            </a:r>
            <a:r>
              <a:rPr lang="en-GB" sz="2800" dirty="0"/>
              <a:t>include – </a:t>
            </a:r>
            <a:r>
              <a:rPr lang="en-GB" dirty="0" smtClean="0"/>
              <a:t>Archive, Environment, Group, </a:t>
            </a:r>
            <a:r>
              <a:rPr lang="en-GB" dirty="0" err="1" smtClean="0"/>
              <a:t>GroupSet</a:t>
            </a:r>
            <a:r>
              <a:rPr lang="en-GB" dirty="0" smtClean="0"/>
              <a:t>, Log, Package, </a:t>
            </a:r>
            <a:r>
              <a:rPr lang="en-GB" dirty="0" err="1" smtClean="0"/>
              <a:t>ProcessSet</a:t>
            </a:r>
            <a:r>
              <a:rPr lang="en-GB" dirty="0" smtClean="0"/>
              <a:t>, Registry,</a:t>
            </a:r>
            <a:r>
              <a:rPr lang="en-GB" dirty="0"/>
              <a:t> </a:t>
            </a:r>
            <a:r>
              <a:rPr lang="en-GB" dirty="0" smtClean="0"/>
              <a:t>Script, Service, </a:t>
            </a:r>
            <a:r>
              <a:rPr lang="en-GB" dirty="0" err="1" smtClean="0"/>
              <a:t>ServiceSet</a:t>
            </a:r>
            <a:r>
              <a:rPr lang="en-GB" dirty="0" smtClean="0"/>
              <a:t>, User, </a:t>
            </a:r>
            <a:r>
              <a:rPr lang="en-GB" dirty="0" err="1" smtClean="0"/>
              <a:t>WindowsFeature</a:t>
            </a:r>
            <a:r>
              <a:rPr lang="en-GB" dirty="0" smtClean="0"/>
              <a:t>, </a:t>
            </a:r>
            <a:r>
              <a:rPr lang="en-GB" dirty="0" err="1" smtClean="0"/>
              <a:t>WindowsFeatureSet</a:t>
            </a:r>
            <a:r>
              <a:rPr lang="en-GB" dirty="0" smtClean="0"/>
              <a:t>, </a:t>
            </a:r>
            <a:r>
              <a:rPr lang="en-GB" dirty="0" err="1" smtClean="0"/>
              <a:t>WindowsOptionalFeature</a:t>
            </a:r>
            <a:r>
              <a:rPr lang="en-GB" dirty="0" smtClean="0"/>
              <a:t>, </a:t>
            </a:r>
            <a:r>
              <a:rPr lang="en-GB" dirty="0" err="1" smtClean="0"/>
              <a:t>WindowsOptionalFeatureSet</a:t>
            </a:r>
            <a:r>
              <a:rPr lang="en-GB" dirty="0" smtClean="0"/>
              <a:t>, </a:t>
            </a:r>
            <a:r>
              <a:rPr lang="en-GB" dirty="0" err="1" smtClean="0"/>
              <a:t>WindowsProcess</a:t>
            </a:r>
            <a:endParaRPr lang="en-GB" dirty="0"/>
          </a:p>
          <a:p>
            <a:pPr marL="457200" indent="-457200">
              <a:buFont typeface="Arial" panose="020B0604020202020204" pitchFamily="34" charset="0"/>
              <a:buChar char="•"/>
            </a:pPr>
            <a:r>
              <a:rPr lang="en-GB" sz="2800" dirty="0" smtClean="0"/>
              <a:t>Custom Resources on </a:t>
            </a:r>
            <a:r>
              <a:rPr lang="en-GB" sz="2800" dirty="0" err="1" smtClean="0"/>
              <a:t>Github</a:t>
            </a:r>
            <a:r>
              <a:rPr lang="en-GB" sz="2800" dirty="0" smtClean="0"/>
              <a:t> under PowerShell – Lots there including – </a:t>
            </a:r>
            <a:r>
              <a:rPr lang="en-GB" dirty="0" err="1" smtClean="0"/>
              <a:t>xActiveDirectory</a:t>
            </a:r>
            <a:r>
              <a:rPr lang="en-GB" dirty="0" smtClean="0"/>
              <a:t>, </a:t>
            </a:r>
            <a:r>
              <a:rPr lang="en-GB" dirty="0" err="1" smtClean="0"/>
              <a:t>xExchange</a:t>
            </a:r>
            <a:r>
              <a:rPr lang="en-GB" dirty="0" smtClean="0"/>
              <a:t>, </a:t>
            </a:r>
            <a:r>
              <a:rPr lang="en-GB" dirty="0" err="1" smtClean="0"/>
              <a:t>xComputerManagement</a:t>
            </a:r>
            <a:r>
              <a:rPr lang="en-GB" dirty="0" smtClean="0"/>
              <a:t>, </a:t>
            </a:r>
            <a:r>
              <a:rPr lang="en-GB" dirty="0" err="1" smtClean="0"/>
              <a:t>xSharePoint</a:t>
            </a:r>
            <a:r>
              <a:rPr lang="en-GB" dirty="0" smtClean="0"/>
              <a:t> and many more</a:t>
            </a:r>
            <a:endParaRPr lang="en-GB" dirty="0"/>
          </a:p>
          <a:p>
            <a:pPr marL="457200" indent="-457200">
              <a:buFont typeface="Arial" panose="020B0604020202020204" pitchFamily="34" charset="0"/>
              <a:buChar char="•"/>
            </a:pPr>
            <a:endParaRPr lang="en-GB" sz="2800" dirty="0" smtClean="0"/>
          </a:p>
          <a:p>
            <a:endParaRPr lang="en-GB" sz="2800" dirty="0"/>
          </a:p>
        </p:txBody>
      </p:sp>
      <p:sp>
        <p:nvSpPr>
          <p:cNvPr id="6" name="TextBox 5"/>
          <p:cNvSpPr txBox="1"/>
          <p:nvPr/>
        </p:nvSpPr>
        <p:spPr>
          <a:xfrm>
            <a:off x="751840" y="5537200"/>
            <a:ext cx="11013440" cy="923330"/>
          </a:xfrm>
          <a:prstGeom prst="rect">
            <a:avLst/>
          </a:prstGeom>
          <a:noFill/>
        </p:spPr>
        <p:txBody>
          <a:bodyPr wrap="square" rtlCol="0">
            <a:spAutoFit/>
          </a:bodyPr>
          <a:lstStyle/>
          <a:p>
            <a:r>
              <a:rPr lang="en-GB" dirty="0" err="1" smtClean="0"/>
              <a:t>Dsc</a:t>
            </a:r>
            <a:r>
              <a:rPr lang="en-GB" dirty="0" smtClean="0"/>
              <a:t> can be simplified to being the absolute configuration that you require your machines to contain and will maintain this configuration thanks to Microsoft’s implementation of DMTF (</a:t>
            </a:r>
            <a:r>
              <a:rPr lang="en-GB" dirty="0" err="1" smtClean="0"/>
              <a:t>Distrubuted</a:t>
            </a:r>
            <a:r>
              <a:rPr lang="en-GB" dirty="0" smtClean="0"/>
              <a:t> Management Task Force) standards including WS-Man (</a:t>
            </a:r>
            <a:r>
              <a:rPr lang="en-GB" dirty="0" err="1" smtClean="0"/>
              <a:t>WinRM</a:t>
            </a:r>
            <a:r>
              <a:rPr lang="en-GB" dirty="0" smtClean="0"/>
              <a:t>) &amp; OMI to ease Configuration Management.</a:t>
            </a:r>
            <a:endParaRPr lang="en-GB" dirty="0"/>
          </a:p>
        </p:txBody>
      </p:sp>
    </p:spTree>
    <p:extLst>
      <p:ext uri="{BB962C8B-B14F-4D97-AF65-F5344CB8AC3E}">
        <p14:creationId xmlns:p14="http://schemas.microsoft.com/office/powerpoint/2010/main" val="396027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But what makes a DSC Configuration?</a:t>
            </a:r>
            <a:endParaRPr lang="en-GB" dirty="0"/>
          </a:p>
        </p:txBody>
      </p:sp>
      <p:sp>
        <p:nvSpPr>
          <p:cNvPr id="5" name="TextBox 4"/>
          <p:cNvSpPr txBox="1"/>
          <p:nvPr/>
        </p:nvSpPr>
        <p:spPr>
          <a:xfrm>
            <a:off x="518160" y="1676400"/>
            <a:ext cx="11267440" cy="5262979"/>
          </a:xfrm>
          <a:prstGeom prst="rect">
            <a:avLst/>
          </a:prstGeom>
          <a:noFill/>
        </p:spPr>
        <p:txBody>
          <a:bodyPr wrap="square" rtlCol="0">
            <a:spAutoFit/>
          </a:bodyPr>
          <a:lstStyle/>
          <a:p>
            <a:pPr marL="285750" indent="-285750">
              <a:buFont typeface="Arial" panose="020B0604020202020204" pitchFamily="34" charset="0"/>
              <a:buChar char="•"/>
            </a:pPr>
            <a:r>
              <a:rPr lang="en-GB" sz="2800" dirty="0" smtClean="0"/>
              <a:t>Well its just PowerShell – Just using a new Keyword, similar to Function &amp; Workflow – the magic is in what happens when you run the configuration as it spits out the </a:t>
            </a:r>
            <a:r>
              <a:rPr lang="en-GB" sz="2800" dirty="0" err="1" smtClean="0"/>
              <a:t>mof</a:t>
            </a:r>
            <a:r>
              <a:rPr lang="en-GB" sz="2800" dirty="0" smtClean="0"/>
              <a:t> file for you.</a:t>
            </a:r>
            <a:endParaRPr lang="en-GB" sz="2800" dirty="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r>
              <a:rPr lang="en-GB" sz="2800" dirty="0" smtClean="0"/>
              <a:t>Can include inline scripts</a:t>
            </a:r>
          </a:p>
          <a:p>
            <a:pPr marL="285750" indent="-285750">
              <a:buFont typeface="Arial" panose="020B0604020202020204" pitchFamily="34" charset="0"/>
              <a:buChar char="•"/>
            </a:pPr>
            <a:r>
              <a:rPr lang="en-GB" sz="2800" dirty="0" smtClean="0"/>
              <a:t>Can include functions</a:t>
            </a:r>
          </a:p>
          <a:p>
            <a:pPr marL="285750" indent="-285750">
              <a:buFont typeface="Arial" panose="020B0604020202020204" pitchFamily="34" charset="0"/>
              <a:buChar char="•"/>
            </a:pPr>
            <a:r>
              <a:rPr lang="en-GB" sz="2800" dirty="0" smtClean="0"/>
              <a:t>Can include .NET methods</a:t>
            </a:r>
          </a:p>
          <a:p>
            <a:pPr marL="285750" indent="-285750">
              <a:buFont typeface="Arial" panose="020B0604020202020204" pitchFamily="34" charset="0"/>
              <a:buChar char="•"/>
            </a:pPr>
            <a:r>
              <a:rPr lang="en-GB" sz="2800" dirty="0" smtClean="0"/>
              <a:t>When used with Source Control this allows small configuration changes to make Configuration Management simpler and more repeatable.</a:t>
            </a:r>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smtClean="0"/>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94611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182084"/>
            <a:ext cx="11930332" cy="1103252"/>
          </a:xfrm>
        </p:spPr>
        <p:txBody>
          <a:bodyPr>
            <a:normAutofit/>
          </a:bodyPr>
          <a:lstStyle/>
          <a:p>
            <a:r>
              <a:rPr lang="en-GB" dirty="0" smtClean="0"/>
              <a:t>So ……?	</a:t>
            </a:r>
            <a:endParaRPr lang="en-GB" dirty="0"/>
          </a:p>
        </p:txBody>
      </p:sp>
      <p:sp>
        <p:nvSpPr>
          <p:cNvPr id="3" name="TextBox 2"/>
          <p:cNvSpPr txBox="1"/>
          <p:nvPr/>
        </p:nvSpPr>
        <p:spPr>
          <a:xfrm>
            <a:off x="4348480" y="3075057"/>
            <a:ext cx="3444240" cy="707886"/>
          </a:xfrm>
          <a:prstGeom prst="rect">
            <a:avLst/>
          </a:prstGeom>
          <a:noFill/>
        </p:spPr>
        <p:txBody>
          <a:bodyPr wrap="square" rtlCol="0">
            <a:spAutoFit/>
          </a:bodyPr>
          <a:lstStyle/>
          <a:p>
            <a:r>
              <a:rPr lang="en-GB" sz="4000" dirty="0" smtClean="0"/>
              <a:t>Let’s Demo this</a:t>
            </a:r>
            <a:endParaRPr lang="en-GB" sz="4000" dirty="0"/>
          </a:p>
        </p:txBody>
      </p:sp>
    </p:spTree>
    <p:extLst>
      <p:ext uri="{BB962C8B-B14F-4D97-AF65-F5344CB8AC3E}">
        <p14:creationId xmlns:p14="http://schemas.microsoft.com/office/powerpoint/2010/main" val="94460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03517" y="2477228"/>
            <a:ext cx="11930332" cy="1103252"/>
          </a:xfrm>
        </p:spPr>
        <p:txBody>
          <a:bodyPr>
            <a:normAutofit/>
          </a:bodyPr>
          <a:lstStyle/>
          <a:p>
            <a:r>
              <a:rPr lang="en-GB" dirty="0" smtClean="0"/>
              <a:t>Any Questions??</a:t>
            </a:r>
            <a:endParaRPr lang="en-GB" dirty="0"/>
          </a:p>
        </p:txBody>
      </p:sp>
    </p:spTree>
    <p:extLst>
      <p:ext uri="{BB962C8B-B14F-4D97-AF65-F5344CB8AC3E}">
        <p14:creationId xmlns:p14="http://schemas.microsoft.com/office/powerpoint/2010/main" val="324784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9" y="-15240"/>
            <a:ext cx="12192000" cy="6858000"/>
          </a:xfrm>
          <a:prstGeom prst="rect">
            <a:avLst/>
          </a:prstGeom>
          <a:solidFill>
            <a:schemeClr val="accent1">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132373" y="0"/>
            <a:ext cx="11930332" cy="1103252"/>
          </a:xfrm>
        </p:spPr>
        <p:txBody>
          <a:bodyPr>
            <a:normAutofit/>
          </a:bodyPr>
          <a:lstStyle/>
          <a:p>
            <a:r>
              <a:rPr lang="en-GB" dirty="0" smtClean="0"/>
              <a:t>PowerShell DSC Resources</a:t>
            </a:r>
            <a:endParaRPr lang="en-GB" dirty="0"/>
          </a:p>
        </p:txBody>
      </p:sp>
      <p:sp>
        <p:nvSpPr>
          <p:cNvPr id="5" name="TextBox 4"/>
          <p:cNvSpPr txBox="1"/>
          <p:nvPr/>
        </p:nvSpPr>
        <p:spPr>
          <a:xfrm>
            <a:off x="2011680" y="1029178"/>
            <a:ext cx="8351520" cy="5262979"/>
          </a:xfrm>
          <a:prstGeom prst="rect">
            <a:avLst/>
          </a:prstGeom>
          <a:noFill/>
        </p:spPr>
        <p:txBody>
          <a:bodyPr wrap="square" rtlCol="0" anchor="ctr">
            <a:spAutoFit/>
          </a:bodyPr>
          <a:lstStyle/>
          <a:p>
            <a:pPr algn="ctr"/>
            <a:r>
              <a:rPr lang="en-GB" sz="2400" dirty="0" smtClean="0"/>
              <a:t>Most DSC resources that are fully supported by Microsoft have been made Open-Source and can be found on GitHub under the PowerShell Repo</a:t>
            </a:r>
          </a:p>
          <a:p>
            <a:pPr algn="ctr"/>
            <a:endParaRPr lang="en-GB" sz="2400" dirty="0"/>
          </a:p>
          <a:p>
            <a:pPr algn="ctr"/>
            <a:r>
              <a:rPr lang="en-GB" sz="2400" dirty="0">
                <a:hlinkClick r:id="rId2"/>
              </a:rPr>
              <a:t>https://</a:t>
            </a:r>
            <a:r>
              <a:rPr lang="en-GB" sz="2400" dirty="0" smtClean="0">
                <a:hlinkClick r:id="rId2"/>
              </a:rPr>
              <a:t>github.com/PowerShell</a:t>
            </a:r>
            <a:endParaRPr lang="en-GB" sz="2400" dirty="0" smtClean="0"/>
          </a:p>
          <a:p>
            <a:pPr algn="ctr"/>
            <a:endParaRPr lang="en-GB" sz="2400" dirty="0"/>
          </a:p>
          <a:p>
            <a:pPr algn="ctr"/>
            <a:r>
              <a:rPr lang="en-GB" sz="2400" dirty="0" smtClean="0"/>
              <a:t>Some are built into Windows PowerShell since v4 (now on v5 on Windows 10)</a:t>
            </a:r>
          </a:p>
          <a:p>
            <a:pPr algn="ctr"/>
            <a:endParaRPr lang="en-GB" sz="2400" dirty="0"/>
          </a:p>
          <a:p>
            <a:pPr algn="ctr"/>
            <a:r>
              <a:rPr lang="en-GB" sz="2400" dirty="0" smtClean="0"/>
              <a:t>Though in only 20 minutes you could easily create your own DSC Resource if you know PowerShell as all of the Resources are built in PowerShell and there are plenty of PowerShell MVP’s (</a:t>
            </a:r>
            <a:r>
              <a:rPr lang="en-GB" sz="2400" dirty="0"/>
              <a:t>now Cloud and </a:t>
            </a:r>
            <a:r>
              <a:rPr lang="en-GB" sz="2400" dirty="0" err="1"/>
              <a:t>Datacenter</a:t>
            </a:r>
            <a:r>
              <a:rPr lang="en-GB" sz="2400" dirty="0"/>
              <a:t> </a:t>
            </a:r>
            <a:r>
              <a:rPr lang="en-GB" sz="2400" dirty="0" smtClean="0"/>
              <a:t>Management) that publish new resources each week.</a:t>
            </a:r>
            <a:endParaRPr lang="en-GB" sz="2400" dirty="0"/>
          </a:p>
        </p:txBody>
      </p:sp>
    </p:spTree>
    <p:extLst>
      <p:ext uri="{BB962C8B-B14F-4D97-AF65-F5344CB8AC3E}">
        <p14:creationId xmlns:p14="http://schemas.microsoft.com/office/powerpoint/2010/main" val="677916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14090</TotalTime>
  <Words>602</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SharePoint Config Management using PowerShell DSC</vt:lpstr>
      <vt:lpstr>Who Am I?</vt:lpstr>
      <vt:lpstr>History Lesson</vt:lpstr>
      <vt:lpstr>The Saviour??</vt:lpstr>
      <vt:lpstr>Core Components</vt:lpstr>
      <vt:lpstr>But what makes a DSC Configuration?</vt:lpstr>
      <vt:lpstr>So ……? </vt:lpstr>
      <vt:lpstr>Any Questions??</vt:lpstr>
      <vt:lpstr>PowerShell DSC Resources</vt:lpstr>
      <vt:lpstr>Further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for a Microsoft guy - is it really possible?</dc:title>
  <dc:creator>Ryan Yates</dc:creator>
  <cp:lastModifiedBy>Ryan Yates</cp:lastModifiedBy>
  <cp:revision>123</cp:revision>
  <dcterms:created xsi:type="dcterms:W3CDTF">2015-03-02T13:16:59Z</dcterms:created>
  <dcterms:modified xsi:type="dcterms:W3CDTF">2016-01-19T17:59:41Z</dcterms:modified>
</cp:coreProperties>
</file>