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9"/>
  </p:notesMasterIdLst>
  <p:sldIdLst>
    <p:sldId id="256" r:id="rId4"/>
    <p:sldId id="297" r:id="rId5"/>
    <p:sldId id="298" r:id="rId6"/>
    <p:sldId id="293" r:id="rId7"/>
    <p:sldId id="294" r:id="rId8"/>
    <p:sldId id="295" r:id="rId9"/>
    <p:sldId id="296" r:id="rId10"/>
    <p:sldId id="259" r:id="rId11"/>
    <p:sldId id="288" r:id="rId12"/>
    <p:sldId id="291" r:id="rId13"/>
    <p:sldId id="289" r:id="rId14"/>
    <p:sldId id="292" r:id="rId15"/>
    <p:sldId id="287" r:id="rId16"/>
    <p:sldId id="290"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973"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368E2-82AA-4A5C-9CBF-886E427DDC40}" type="datetimeFigureOut">
              <a:rPr lang="en-GB" smtClean="0"/>
              <a:t>12/03/2016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75574-47E6-4262-A62F-628BCD983975}" type="slidenum">
              <a:rPr lang="en-GB" smtClean="0"/>
              <a:t>‹#›</a:t>
            </a:fld>
            <a:endParaRPr lang="en-GB"/>
          </a:p>
        </p:txBody>
      </p:sp>
    </p:spTree>
    <p:extLst>
      <p:ext uri="{BB962C8B-B14F-4D97-AF65-F5344CB8AC3E}">
        <p14:creationId xmlns:p14="http://schemas.microsoft.com/office/powerpoint/2010/main" val="276958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a:t>
            </a:fld>
            <a:endParaRPr lang="en-GB"/>
          </a:p>
        </p:txBody>
      </p:sp>
    </p:spTree>
    <p:extLst>
      <p:ext uri="{BB962C8B-B14F-4D97-AF65-F5344CB8AC3E}">
        <p14:creationId xmlns:p14="http://schemas.microsoft.com/office/powerpoint/2010/main" val="29236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91248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76124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907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BB56F69F-19D8-4059-AD93-EBCBBAA21872}" type="datetimeFigureOut">
              <a:rPr lang="de-DE" smtClean="0"/>
              <a:t>12.03.2016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274237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BB56F69F-19D8-4059-AD93-EBCBBAA21872}" type="datetimeFigureOut">
              <a:rPr lang="de-DE" smtClean="0"/>
              <a:t>12.03.2016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965522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6F69F-19D8-4059-AD93-EBCBBAA21872}" type="datetimeFigureOut">
              <a:rPr lang="de-DE" smtClean="0"/>
              <a:t>12.03.2016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937777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BB56F69F-19D8-4059-AD93-EBCBBAA21872}" type="datetimeFigureOut">
              <a:rPr lang="de-DE" smtClean="0"/>
              <a:t>12.03.2016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3915076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BB56F69F-19D8-4059-AD93-EBCBBAA21872}" type="datetimeFigureOut">
              <a:rPr lang="de-DE" smtClean="0"/>
              <a:t>12.03.2016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957608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BB56F69F-19D8-4059-AD93-EBCBBAA21872}" type="datetimeFigureOut">
              <a:rPr lang="de-DE" smtClean="0"/>
              <a:t>12.03.2016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150789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6F69F-19D8-4059-AD93-EBCBBAA21872}" type="datetimeFigureOut">
              <a:rPr lang="de-DE" smtClean="0"/>
              <a:t>12.03.2016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406319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6F69F-19D8-4059-AD93-EBCBBAA21872}" type="datetimeFigureOut">
              <a:rPr lang="de-DE" smtClean="0"/>
              <a:t>12.03.2016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41492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71113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6F69F-19D8-4059-AD93-EBCBBAA21872}" type="datetimeFigureOut">
              <a:rPr lang="de-DE" smtClean="0"/>
              <a:t>12.03.2016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2969644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BB56F69F-19D8-4059-AD93-EBCBBAA21872}" type="datetimeFigureOut">
              <a:rPr lang="de-DE" smtClean="0"/>
              <a:t>12.03.2016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528682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BB56F69F-19D8-4059-AD93-EBCBBAA21872}" type="datetimeFigureOut">
              <a:rPr lang="de-DE" smtClean="0"/>
              <a:t>12.03.2016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58C6D8B-16C4-4DFF-9939-1F86A720BB1E}" type="slidenum">
              <a:rPr lang="de-DE" smtClean="0"/>
              <a:t>‹#›</a:t>
            </a:fld>
            <a:endParaRPr lang="de-DE"/>
          </a:p>
        </p:txBody>
      </p:sp>
    </p:spTree>
    <p:extLst>
      <p:ext uri="{BB962C8B-B14F-4D97-AF65-F5344CB8AC3E}">
        <p14:creationId xmlns:p14="http://schemas.microsoft.com/office/powerpoint/2010/main" val="4005805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07547"/>
            <a:ext cx="12191999" cy="6758608"/>
          </a:xfrm>
          <a:prstGeom prst="rect">
            <a:avLst/>
          </a:prstGeom>
        </p:spPr>
      </p:pic>
      <p:sp>
        <p:nvSpPr>
          <p:cNvPr id="2" name="Title 1"/>
          <p:cNvSpPr>
            <a:spLocks noGrp="1"/>
          </p:cNvSpPr>
          <p:nvPr>
            <p:ph type="ctrTitle"/>
          </p:nvPr>
        </p:nvSpPr>
        <p:spPr>
          <a:xfrm>
            <a:off x="611212" y="516686"/>
            <a:ext cx="10937537" cy="1470025"/>
          </a:xfrm>
        </p:spPr>
        <p:txBody>
          <a:bodyPr>
            <a:normAutofit/>
          </a:bodyPr>
          <a:lstStyle>
            <a:lvl1pPr algn="l">
              <a:defRPr sz="40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11211" y="1907341"/>
            <a:ext cx="10567132"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solidFill>
                  <a:schemeClr val="tx1"/>
                </a:solidFill>
              </a:rPr>
              <a:pPr/>
              <a:t>12-Mar-16</a:t>
            </a:fld>
            <a:r>
              <a:rPr lang="en-US" dirty="0" smtClean="0"/>
              <a:t>  |</a:t>
            </a:r>
            <a:endParaRPr lang="en-US" dirty="0"/>
          </a:p>
        </p:txBody>
      </p:sp>
      <p:sp>
        <p:nvSpPr>
          <p:cNvPr id="14"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chemeClr val="tx1"/>
                </a:solidFill>
              </a:defRPr>
            </a:lvl1pPr>
          </a:lstStyle>
          <a:p>
            <a:r>
              <a:rPr lang="en-US" dirty="0" smtClean="0"/>
              <a:t>Footer</a:t>
            </a:r>
            <a:endParaRPr lang="en-US" dirty="0"/>
          </a:p>
        </p:txBody>
      </p:sp>
      <p:sp>
        <p:nvSpPr>
          <p:cNvPr id="15"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solidFill>
                  <a:schemeClr val="tx1"/>
                </a:solidFill>
              </a:rPr>
              <a:pPr/>
              <a:t>‹#›</a:t>
            </a:fld>
            <a:r>
              <a:rPr lang="en-US" dirty="0" smtClean="0"/>
              <a:t>  |  </a:t>
            </a:r>
            <a:endParaRPr lang="en-US" dirty="0"/>
          </a:p>
        </p:txBody>
      </p:sp>
      <p:pic>
        <p:nvPicPr>
          <p:cNvPr id="1026" name="Picture 2" descr="http://www.sqlsaturday.com/images/sqlsat496_web.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78684" y="5739215"/>
            <a:ext cx="2997200"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075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600200"/>
            <a:ext cx="10972800" cy="4386943"/>
          </a:xfrm>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7" name="Straight Connector 16"/>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9"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0"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05640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0" i="0" cap="all">
                <a:latin typeface="Arial"/>
                <a:cs typeface="Aria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11"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2"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831229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9" name="Straight Connector 18"/>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Date Placeholder 3"/>
          <p:cNvSpPr>
            <a:spLocks noGrp="1"/>
          </p:cNvSpPr>
          <p:nvPr>
            <p:ph type="dt" sz="half" idx="10"/>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10"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1"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8297308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8" name="Straight Connector 17"/>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 name="Date Placeholder 3"/>
          <p:cNvSpPr>
            <a:spLocks noGrp="1"/>
          </p:cNvSpPr>
          <p:nvPr>
            <p:ph type="dt" sz="half" idx="10"/>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12" name="Footer Placeholder 4"/>
          <p:cNvSpPr>
            <a:spLocks noGrp="1"/>
          </p:cNvSpPr>
          <p:nvPr>
            <p:ph type="ftr" sz="quarter" idx="11"/>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3" name="Slide Number Placeholder 5"/>
          <p:cNvSpPr>
            <a:spLocks noGrp="1"/>
          </p:cNvSpPr>
          <p:nvPr>
            <p:ph type="sldNum" sz="quarter" idx="12"/>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661512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8"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9"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463449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6"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7"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86283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462029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9"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0"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1222728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9"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0"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57072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5" name="Straight Connector 14"/>
          <p:cNvCxnSpPr/>
          <p:nvPr userDrawn="1"/>
        </p:nvCxnSpPr>
        <p:spPr>
          <a:xfrm>
            <a:off x="715435" y="1299672"/>
            <a:ext cx="115824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17"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18"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6021013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8"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9"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08732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400058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3453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599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66467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35435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12/03/2016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96028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374B1-36E8-4293-89C8-B45A6D7B3AE1}" type="datetimeFigureOut">
              <a:rPr lang="en-GB" smtClean="0"/>
              <a:t>12/03/2016</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73A9-4911-41CD-BD8A-CA2039E24C23}" type="slidenum">
              <a:rPr lang="en-GB" smtClean="0"/>
              <a:t>‹#›</a:t>
            </a:fld>
            <a:endParaRPr lang="en-GB" dirty="0"/>
          </a:p>
        </p:txBody>
      </p:sp>
    </p:spTree>
    <p:extLst>
      <p:ext uri="{BB962C8B-B14F-4D97-AF65-F5344CB8AC3E}">
        <p14:creationId xmlns:p14="http://schemas.microsoft.com/office/powerpoint/2010/main" val="151996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6F69F-19D8-4059-AD93-EBCBBAA21872}" type="datetimeFigureOut">
              <a:rPr lang="de-DE" smtClean="0"/>
              <a:t>12.03.2016</a:t>
            </a:fld>
            <a:endParaRPr lang="de-D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C6D8B-16C4-4DFF-9939-1F86A720BB1E}" type="slidenum">
              <a:rPr lang="de-DE" smtClean="0"/>
              <a:t>‹#›</a:t>
            </a:fld>
            <a:endParaRPr lang="de-DE"/>
          </a:p>
        </p:txBody>
      </p:sp>
    </p:spTree>
    <p:extLst>
      <p:ext uri="{BB962C8B-B14F-4D97-AF65-F5344CB8AC3E}">
        <p14:creationId xmlns:p14="http://schemas.microsoft.com/office/powerpoint/2010/main" val="1046564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072791"/>
            <a:ext cx="12192000" cy="795130"/>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41771" y="6286904"/>
            <a:ext cx="1365999" cy="365125"/>
          </a:xfrm>
          <a:prstGeom prst="rect">
            <a:avLst/>
          </a:prstGeom>
        </p:spPr>
        <p:txBody>
          <a:bodyPr vert="horz" lIns="91440" tIns="45720" rIns="91440" bIns="45720" rtlCol="0" anchor="ctr"/>
          <a:lstStyle>
            <a:lvl1pPr algn="l">
              <a:defRPr sz="1100">
                <a:solidFill>
                  <a:srgbClr val="FFFFFF"/>
                </a:solidFill>
              </a:defRPr>
            </a:lvl1pPr>
          </a:lstStyle>
          <a:p>
            <a:fld id="{32B6CA12-8A5C-4643-AD58-E61B779E6616}" type="datetime5">
              <a:rPr lang="en-GB" smtClean="0"/>
              <a:t>12-Mar-16</a:t>
            </a:fld>
            <a:r>
              <a:rPr lang="en-US" dirty="0" smtClean="0"/>
              <a:t>  |</a:t>
            </a:r>
            <a:endParaRPr lang="en-US" dirty="0"/>
          </a:p>
        </p:txBody>
      </p:sp>
      <p:sp>
        <p:nvSpPr>
          <p:cNvPr id="5" name="Footer Placeholder 4"/>
          <p:cNvSpPr>
            <a:spLocks noGrp="1"/>
          </p:cNvSpPr>
          <p:nvPr>
            <p:ph type="ftr" sz="quarter" idx="3"/>
          </p:nvPr>
        </p:nvSpPr>
        <p:spPr>
          <a:xfrm>
            <a:off x="2307771" y="6286904"/>
            <a:ext cx="379070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Footer</a:t>
            </a:r>
            <a:endParaRPr lang="en-US" dirty="0"/>
          </a:p>
        </p:txBody>
      </p:sp>
      <p:sp>
        <p:nvSpPr>
          <p:cNvPr id="6" name="Slide Number Placeholder 5"/>
          <p:cNvSpPr>
            <a:spLocks noGrp="1"/>
          </p:cNvSpPr>
          <p:nvPr>
            <p:ph type="sldNum" sz="quarter" idx="4"/>
          </p:nvPr>
        </p:nvSpPr>
        <p:spPr>
          <a:xfrm>
            <a:off x="304258" y="6286904"/>
            <a:ext cx="703661"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7" name="TextBox 6"/>
          <p:cNvSpPr txBox="1"/>
          <p:nvPr/>
        </p:nvSpPr>
        <p:spPr>
          <a:xfrm>
            <a:off x="1680059" y="1220302"/>
            <a:ext cx="184731" cy="369332"/>
          </a:xfrm>
          <a:prstGeom prst="rect">
            <a:avLst/>
          </a:prstGeom>
          <a:noFill/>
        </p:spPr>
        <p:txBody>
          <a:bodyPr wrap="none" rtlCol="0">
            <a:spAutoFit/>
          </a:bodyPr>
          <a:lstStyle/>
          <a:p>
            <a:endParaRPr lang="en-US" sz="1800" dirty="0"/>
          </a:p>
        </p:txBody>
      </p:sp>
      <p:pic>
        <p:nvPicPr>
          <p:cNvPr id="2050" name="Picture 2" descr="http://www.sqlsaturday.com/images/sqlsat496_web.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75663" y="5739215"/>
            <a:ext cx="2997200"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319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owerShell"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kilasuit.org/blog" TargetMode="External"/><Relationship Id="rId2" Type="http://schemas.openxmlformats.org/officeDocument/2006/relationships/hyperlink" Target="http://uk.linkedin.com/in/ryanyates90" TargetMode="External"/><Relationship Id="rId1" Type="http://schemas.openxmlformats.org/officeDocument/2006/relationships/slideLayout" Target="../slideLayouts/slideLayout1.xml"/><Relationship Id="rId5" Type="http://schemas.openxmlformats.org/officeDocument/2006/relationships/hyperlink" Target="http://www.get-psuguk.eventbrite.co.uk/" TargetMode="External"/><Relationship Id="rId4" Type="http://schemas.openxmlformats.org/officeDocument/2006/relationships/hyperlink" Target="mailto:ryan.yates@kilasuit.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9.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get-psuguk.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 </a:t>
            </a:r>
            <a:endParaRPr lang="en-GB" dirty="0"/>
          </a:p>
        </p:txBody>
      </p:sp>
      <p:sp>
        <p:nvSpPr>
          <p:cNvPr id="2" name="Title 1"/>
          <p:cNvSpPr>
            <a:spLocks noGrp="1"/>
          </p:cNvSpPr>
          <p:nvPr>
            <p:ph type="ctrTitle"/>
          </p:nvPr>
        </p:nvSpPr>
        <p:spPr>
          <a:xfrm>
            <a:off x="103517" y="182084"/>
            <a:ext cx="11930332" cy="1655342"/>
          </a:xfrm>
        </p:spPr>
        <p:txBody>
          <a:bodyPr>
            <a:normAutofit fontScale="90000"/>
          </a:bodyPr>
          <a:lstStyle/>
          <a:p>
            <a:r>
              <a:rPr lang="en-GB" dirty="0" smtClean="0"/>
              <a:t>Intro to PowerShell Desired State Configuration</a:t>
            </a:r>
            <a:endParaRPr lang="en-GB" dirty="0"/>
          </a:p>
        </p:txBody>
      </p:sp>
      <p:sp>
        <p:nvSpPr>
          <p:cNvPr id="3" name="Subtitle 2"/>
          <p:cNvSpPr>
            <a:spLocks noGrp="1"/>
          </p:cNvSpPr>
          <p:nvPr>
            <p:ph type="subTitle" idx="1"/>
          </p:nvPr>
        </p:nvSpPr>
        <p:spPr>
          <a:xfrm>
            <a:off x="6764694" y="2057090"/>
            <a:ext cx="4760198" cy="4282750"/>
          </a:xfrm>
        </p:spPr>
        <p:txBody>
          <a:bodyPr>
            <a:normAutofit/>
          </a:bodyPr>
          <a:lstStyle/>
          <a:p>
            <a:r>
              <a:rPr lang="en-GB" sz="3000" dirty="0" smtClean="0"/>
              <a:t>Points to Consider</a:t>
            </a:r>
          </a:p>
          <a:p>
            <a:endParaRPr lang="en-GB" dirty="0" smtClean="0"/>
          </a:p>
          <a:p>
            <a:pPr marL="342900" indent="-342900">
              <a:buFont typeface="Arial" panose="020B0604020202020204" pitchFamily="34" charset="0"/>
              <a:buChar char="•"/>
            </a:pPr>
            <a:r>
              <a:rPr lang="en-GB" dirty="0" smtClean="0"/>
              <a:t>Old Microsoft – not a viable option</a:t>
            </a:r>
          </a:p>
          <a:p>
            <a:pPr marL="342900" indent="-342900">
              <a:buFont typeface="Arial" panose="020B0604020202020204" pitchFamily="34" charset="0"/>
              <a:buChar char="•"/>
            </a:pPr>
            <a:r>
              <a:rPr lang="en-GB" dirty="0" smtClean="0"/>
              <a:t>New Microsoft – Still a work in progress but its getting there!</a:t>
            </a:r>
          </a:p>
          <a:p>
            <a:pPr marL="342900" indent="-342900">
              <a:buFont typeface="Arial" panose="020B0604020202020204" pitchFamily="34" charset="0"/>
              <a:buChar char="•"/>
            </a:pPr>
            <a:r>
              <a:rPr lang="en-GB" dirty="0" smtClean="0"/>
              <a:t>PowerShell is the platform enabling this change </a:t>
            </a:r>
            <a:endParaRPr lang="en-GB" dirty="0"/>
          </a:p>
        </p:txBody>
      </p:sp>
      <p:sp>
        <p:nvSpPr>
          <p:cNvPr id="5" name="TextBox 4"/>
          <p:cNvSpPr txBox="1"/>
          <p:nvPr/>
        </p:nvSpPr>
        <p:spPr>
          <a:xfrm>
            <a:off x="4897120" y="6176501"/>
            <a:ext cx="7437120" cy="646331"/>
          </a:xfrm>
          <a:prstGeom prst="rect">
            <a:avLst/>
          </a:prstGeom>
          <a:noFill/>
        </p:spPr>
        <p:txBody>
          <a:bodyPr wrap="square" rtlCol="0">
            <a:spAutoFit/>
          </a:bodyPr>
          <a:lstStyle/>
          <a:p>
            <a:r>
              <a:rPr lang="en-GB" dirty="0" smtClean="0"/>
              <a:t>Ryan Yates - @ryanyates1990</a:t>
            </a:r>
          </a:p>
          <a:p>
            <a:r>
              <a:rPr lang="en-GB" dirty="0" smtClean="0"/>
              <a:t>User Group co-ordinator for PowerShell User Groups in </a:t>
            </a:r>
            <a:r>
              <a:rPr lang="en-GB" dirty="0" smtClean="0"/>
              <a:t>UK - @</a:t>
            </a:r>
            <a:r>
              <a:rPr lang="en-GB" dirty="0" err="1" smtClean="0"/>
              <a:t>GetPSUGUK</a:t>
            </a:r>
            <a:endParaRPr lang="en-GB" dirty="0"/>
          </a:p>
        </p:txBody>
      </p:sp>
      <p:pic>
        <p:nvPicPr>
          <p:cNvPr id="1026" name="Picture 2" descr="https://openclipart.org/image/800px/svg_to_png/191890/powershel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730" y="2262027"/>
            <a:ext cx="4558341" cy="340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55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Core Components</a:t>
            </a:r>
            <a:endParaRPr lang="en-GB" dirty="0"/>
          </a:p>
        </p:txBody>
      </p:sp>
      <p:sp>
        <p:nvSpPr>
          <p:cNvPr id="3" name="TextBox 2"/>
          <p:cNvSpPr txBox="1"/>
          <p:nvPr/>
        </p:nvSpPr>
        <p:spPr>
          <a:xfrm>
            <a:off x="650240" y="1467420"/>
            <a:ext cx="10678160" cy="4955203"/>
          </a:xfrm>
          <a:prstGeom prst="rect">
            <a:avLst/>
          </a:prstGeom>
          <a:noFill/>
        </p:spPr>
        <p:txBody>
          <a:bodyPr wrap="square" rtlCol="0">
            <a:spAutoFit/>
          </a:bodyPr>
          <a:lstStyle/>
          <a:p>
            <a:pPr marL="457200" indent="-457200">
              <a:buFont typeface="Arial" panose="020B0604020202020204" pitchFamily="34" charset="0"/>
              <a:buChar char="•"/>
            </a:pPr>
            <a:r>
              <a:rPr lang="en-GB" sz="2800" dirty="0"/>
              <a:t>PowerShell </a:t>
            </a:r>
            <a:r>
              <a:rPr lang="en-GB" sz="2800" dirty="0" smtClean="0"/>
              <a:t>v4 on Windows Machines to be subject to configurations</a:t>
            </a:r>
            <a:endParaRPr lang="en-GB" sz="2800" dirty="0"/>
          </a:p>
          <a:p>
            <a:pPr marL="457200" indent="-457200">
              <a:buFont typeface="Arial" panose="020B0604020202020204" pitchFamily="34" charset="0"/>
              <a:buChar char="•"/>
            </a:pPr>
            <a:r>
              <a:rPr lang="en-GB" sz="2800" dirty="0" smtClean="0"/>
              <a:t>LCM (Local Configuration Manager) – a component of DSC installed with PowerShell v4</a:t>
            </a:r>
          </a:p>
          <a:p>
            <a:pPr marL="457200" indent="-457200">
              <a:buFont typeface="Arial" panose="020B0604020202020204" pitchFamily="34" charset="0"/>
              <a:buChar char="•"/>
            </a:pPr>
            <a:r>
              <a:rPr lang="en-GB" sz="2800" dirty="0"/>
              <a:t>MOF (Managed Object </a:t>
            </a:r>
            <a:r>
              <a:rPr lang="en-GB" sz="2800" dirty="0" smtClean="0"/>
              <a:t>Format) files – LCM uses these to make the configuration</a:t>
            </a:r>
          </a:p>
          <a:p>
            <a:pPr marL="457200" indent="-457200">
              <a:buFont typeface="Arial" panose="020B0604020202020204" pitchFamily="34" charset="0"/>
              <a:buChar char="•"/>
            </a:pPr>
            <a:r>
              <a:rPr lang="en-GB" sz="2800" dirty="0" smtClean="0"/>
              <a:t>Core DSC Resources </a:t>
            </a:r>
            <a:r>
              <a:rPr lang="en-GB" sz="2800" dirty="0"/>
              <a:t>include – </a:t>
            </a:r>
            <a:r>
              <a:rPr lang="en-GB" dirty="0" smtClean="0"/>
              <a:t>Archive, Environment, Group, </a:t>
            </a:r>
            <a:r>
              <a:rPr lang="en-GB" dirty="0" err="1" smtClean="0"/>
              <a:t>GroupSet</a:t>
            </a:r>
            <a:r>
              <a:rPr lang="en-GB" dirty="0" smtClean="0"/>
              <a:t>, Log, Package, </a:t>
            </a:r>
            <a:r>
              <a:rPr lang="en-GB" dirty="0" err="1" smtClean="0"/>
              <a:t>ProcessSet</a:t>
            </a:r>
            <a:r>
              <a:rPr lang="en-GB" dirty="0" smtClean="0"/>
              <a:t>, Registry,</a:t>
            </a:r>
            <a:r>
              <a:rPr lang="en-GB" dirty="0"/>
              <a:t> </a:t>
            </a:r>
            <a:r>
              <a:rPr lang="en-GB" dirty="0" smtClean="0"/>
              <a:t>Script, Service, </a:t>
            </a:r>
            <a:r>
              <a:rPr lang="en-GB" dirty="0" err="1" smtClean="0"/>
              <a:t>ServiceSet</a:t>
            </a:r>
            <a:r>
              <a:rPr lang="en-GB" dirty="0" smtClean="0"/>
              <a:t>, User, </a:t>
            </a:r>
            <a:r>
              <a:rPr lang="en-GB" dirty="0" err="1" smtClean="0"/>
              <a:t>WindowsFeature</a:t>
            </a:r>
            <a:r>
              <a:rPr lang="en-GB" dirty="0" smtClean="0"/>
              <a:t>, </a:t>
            </a:r>
            <a:r>
              <a:rPr lang="en-GB" dirty="0" err="1" smtClean="0"/>
              <a:t>WindowsFeatureSet</a:t>
            </a:r>
            <a:r>
              <a:rPr lang="en-GB" dirty="0" smtClean="0"/>
              <a:t>, </a:t>
            </a:r>
            <a:r>
              <a:rPr lang="en-GB" dirty="0" err="1" smtClean="0"/>
              <a:t>WindowsOptionalFeature</a:t>
            </a:r>
            <a:r>
              <a:rPr lang="en-GB" dirty="0" smtClean="0"/>
              <a:t>, </a:t>
            </a:r>
            <a:r>
              <a:rPr lang="en-GB" dirty="0" err="1" smtClean="0"/>
              <a:t>WindowsOptionalFeatureSet</a:t>
            </a:r>
            <a:r>
              <a:rPr lang="en-GB" dirty="0" smtClean="0"/>
              <a:t>, </a:t>
            </a:r>
            <a:r>
              <a:rPr lang="en-GB" dirty="0" err="1" smtClean="0"/>
              <a:t>WindowsProcess</a:t>
            </a:r>
            <a:endParaRPr lang="en-GB" dirty="0"/>
          </a:p>
          <a:p>
            <a:pPr marL="457200" indent="-457200">
              <a:buFont typeface="Arial" panose="020B0604020202020204" pitchFamily="34" charset="0"/>
              <a:buChar char="•"/>
            </a:pPr>
            <a:r>
              <a:rPr lang="en-GB" sz="2800" dirty="0" smtClean="0"/>
              <a:t>Custom Resources on </a:t>
            </a:r>
            <a:r>
              <a:rPr lang="en-GB" sz="2800" dirty="0" err="1" smtClean="0"/>
              <a:t>Github</a:t>
            </a:r>
            <a:r>
              <a:rPr lang="en-GB" sz="2800" dirty="0" smtClean="0"/>
              <a:t> under PowerShell – Lots there including – </a:t>
            </a:r>
            <a:r>
              <a:rPr lang="en-GB" dirty="0" err="1" smtClean="0"/>
              <a:t>xActiveDirectory</a:t>
            </a:r>
            <a:r>
              <a:rPr lang="en-GB" dirty="0" smtClean="0"/>
              <a:t>, </a:t>
            </a:r>
            <a:r>
              <a:rPr lang="en-GB" dirty="0" err="1" smtClean="0"/>
              <a:t>xExchange</a:t>
            </a:r>
            <a:r>
              <a:rPr lang="en-GB" dirty="0" smtClean="0"/>
              <a:t>, </a:t>
            </a:r>
            <a:r>
              <a:rPr lang="en-GB" dirty="0" err="1" smtClean="0"/>
              <a:t>xComputerManagement</a:t>
            </a:r>
            <a:r>
              <a:rPr lang="en-GB" dirty="0" smtClean="0"/>
              <a:t>, </a:t>
            </a:r>
            <a:r>
              <a:rPr lang="en-GB" dirty="0" err="1" smtClean="0"/>
              <a:t>xSharePoint</a:t>
            </a:r>
            <a:r>
              <a:rPr lang="en-GB" dirty="0" smtClean="0"/>
              <a:t> and many more</a:t>
            </a:r>
            <a:endParaRPr lang="en-GB" dirty="0"/>
          </a:p>
          <a:p>
            <a:pPr marL="457200" indent="-457200">
              <a:buFont typeface="Arial" panose="020B0604020202020204" pitchFamily="34" charset="0"/>
              <a:buChar char="•"/>
            </a:pPr>
            <a:endParaRPr lang="en-GB" sz="2800" dirty="0" smtClean="0"/>
          </a:p>
          <a:p>
            <a:endParaRPr lang="en-GB" sz="2800" dirty="0"/>
          </a:p>
        </p:txBody>
      </p:sp>
      <p:sp>
        <p:nvSpPr>
          <p:cNvPr id="6" name="TextBox 5"/>
          <p:cNvSpPr txBox="1"/>
          <p:nvPr/>
        </p:nvSpPr>
        <p:spPr>
          <a:xfrm>
            <a:off x="751840" y="5537200"/>
            <a:ext cx="11013440" cy="923330"/>
          </a:xfrm>
          <a:prstGeom prst="rect">
            <a:avLst/>
          </a:prstGeom>
          <a:noFill/>
        </p:spPr>
        <p:txBody>
          <a:bodyPr wrap="square" rtlCol="0">
            <a:spAutoFit/>
          </a:bodyPr>
          <a:lstStyle/>
          <a:p>
            <a:r>
              <a:rPr lang="en-GB" dirty="0" err="1" smtClean="0"/>
              <a:t>Dsc</a:t>
            </a:r>
            <a:r>
              <a:rPr lang="en-GB" dirty="0" smtClean="0"/>
              <a:t> can be simplified to being the absolute configuration that you require your machines to contain and will maintain this configuration thanks to Microsoft’s implementation of DMTF (</a:t>
            </a:r>
            <a:r>
              <a:rPr lang="en-GB" dirty="0" err="1" smtClean="0"/>
              <a:t>Distrubuted</a:t>
            </a:r>
            <a:r>
              <a:rPr lang="en-GB" dirty="0" smtClean="0"/>
              <a:t> Management Task Force) standards including WS-Man (</a:t>
            </a:r>
            <a:r>
              <a:rPr lang="en-GB" dirty="0" err="1" smtClean="0"/>
              <a:t>WinRM</a:t>
            </a:r>
            <a:r>
              <a:rPr lang="en-GB" dirty="0" smtClean="0"/>
              <a:t>) &amp; OMI to ease Configuration Management.</a:t>
            </a:r>
            <a:endParaRPr lang="en-GB" dirty="0"/>
          </a:p>
        </p:txBody>
      </p:sp>
    </p:spTree>
    <p:extLst>
      <p:ext uri="{BB962C8B-B14F-4D97-AF65-F5344CB8AC3E}">
        <p14:creationId xmlns:p14="http://schemas.microsoft.com/office/powerpoint/2010/main" val="396027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But what makes a DSC Configuration?</a:t>
            </a:r>
            <a:endParaRPr lang="en-GB" dirty="0"/>
          </a:p>
        </p:txBody>
      </p:sp>
      <p:sp>
        <p:nvSpPr>
          <p:cNvPr id="5" name="TextBox 4"/>
          <p:cNvSpPr txBox="1"/>
          <p:nvPr/>
        </p:nvSpPr>
        <p:spPr>
          <a:xfrm>
            <a:off x="518160" y="1676400"/>
            <a:ext cx="11267440" cy="5262979"/>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Well its just PowerShell – Just using a new Keyword, similar to Function &amp; Workflow – the magic is in what happens when you run the configuration as it spits out the </a:t>
            </a:r>
            <a:r>
              <a:rPr lang="en-GB" sz="2800" dirty="0" err="1" smtClean="0"/>
              <a:t>mof</a:t>
            </a:r>
            <a:r>
              <a:rPr lang="en-GB" sz="2800" dirty="0" smtClean="0"/>
              <a:t> file for you.</a:t>
            </a:r>
            <a:endParaRPr lang="en-GB" sz="2800" dirty="0"/>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Can include inline scripts</a:t>
            </a:r>
          </a:p>
          <a:p>
            <a:pPr marL="285750" indent="-285750">
              <a:buFont typeface="Arial" panose="020B0604020202020204" pitchFamily="34" charset="0"/>
              <a:buChar char="•"/>
            </a:pPr>
            <a:r>
              <a:rPr lang="en-GB" sz="2800" dirty="0" smtClean="0"/>
              <a:t>Can include functions</a:t>
            </a:r>
          </a:p>
          <a:p>
            <a:pPr marL="285750" indent="-285750">
              <a:buFont typeface="Arial" panose="020B0604020202020204" pitchFamily="34" charset="0"/>
              <a:buChar char="•"/>
            </a:pPr>
            <a:r>
              <a:rPr lang="en-GB" sz="2800" dirty="0" smtClean="0"/>
              <a:t>Can include .NET methods</a:t>
            </a:r>
          </a:p>
          <a:p>
            <a:pPr marL="285750" indent="-285750">
              <a:buFont typeface="Arial" panose="020B0604020202020204" pitchFamily="34" charset="0"/>
              <a:buChar char="•"/>
            </a:pPr>
            <a:r>
              <a:rPr lang="en-GB" sz="2800" dirty="0" smtClean="0"/>
              <a:t>When used with Source Control this allows small configuration changes to make Configuration Management simpler and more repeatable.</a:t>
            </a:r>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1946118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So ……?	</a:t>
            </a:r>
            <a:endParaRPr lang="en-GB" dirty="0"/>
          </a:p>
        </p:txBody>
      </p:sp>
      <p:sp>
        <p:nvSpPr>
          <p:cNvPr id="3" name="TextBox 2"/>
          <p:cNvSpPr txBox="1"/>
          <p:nvPr/>
        </p:nvSpPr>
        <p:spPr>
          <a:xfrm>
            <a:off x="4348480" y="3075057"/>
            <a:ext cx="3444240" cy="707886"/>
          </a:xfrm>
          <a:prstGeom prst="rect">
            <a:avLst/>
          </a:prstGeom>
          <a:noFill/>
        </p:spPr>
        <p:txBody>
          <a:bodyPr wrap="square" rtlCol="0">
            <a:spAutoFit/>
          </a:bodyPr>
          <a:lstStyle/>
          <a:p>
            <a:r>
              <a:rPr lang="en-GB" sz="4000" dirty="0" smtClean="0"/>
              <a:t>Let’s Demo this</a:t>
            </a:r>
            <a:endParaRPr lang="en-GB" sz="4000" dirty="0"/>
          </a:p>
        </p:txBody>
      </p:sp>
    </p:spTree>
    <p:extLst>
      <p:ext uri="{BB962C8B-B14F-4D97-AF65-F5344CB8AC3E}">
        <p14:creationId xmlns:p14="http://schemas.microsoft.com/office/powerpoint/2010/main" val="94460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2477228"/>
            <a:ext cx="11930332" cy="1103252"/>
          </a:xfrm>
        </p:spPr>
        <p:txBody>
          <a:bodyPr>
            <a:normAutofit/>
          </a:bodyPr>
          <a:lstStyle/>
          <a:p>
            <a:r>
              <a:rPr lang="en-GB" dirty="0" smtClean="0"/>
              <a:t>Any Questions??</a:t>
            </a:r>
            <a:endParaRPr lang="en-GB" dirty="0"/>
          </a:p>
        </p:txBody>
      </p:sp>
    </p:spTree>
    <p:extLst>
      <p:ext uri="{BB962C8B-B14F-4D97-AF65-F5344CB8AC3E}">
        <p14:creationId xmlns:p14="http://schemas.microsoft.com/office/powerpoint/2010/main" val="324784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32373" y="0"/>
            <a:ext cx="11930332" cy="1103252"/>
          </a:xfrm>
        </p:spPr>
        <p:txBody>
          <a:bodyPr>
            <a:normAutofit/>
          </a:bodyPr>
          <a:lstStyle/>
          <a:p>
            <a:r>
              <a:rPr lang="en-GB" dirty="0" smtClean="0"/>
              <a:t>PowerShell DSC Resources</a:t>
            </a:r>
            <a:endParaRPr lang="en-GB" dirty="0"/>
          </a:p>
        </p:txBody>
      </p:sp>
      <p:sp>
        <p:nvSpPr>
          <p:cNvPr id="5" name="TextBox 4"/>
          <p:cNvSpPr txBox="1"/>
          <p:nvPr/>
        </p:nvSpPr>
        <p:spPr>
          <a:xfrm>
            <a:off x="2011680" y="1029178"/>
            <a:ext cx="8351520" cy="5262979"/>
          </a:xfrm>
          <a:prstGeom prst="rect">
            <a:avLst/>
          </a:prstGeom>
          <a:noFill/>
        </p:spPr>
        <p:txBody>
          <a:bodyPr wrap="square" rtlCol="0" anchor="ctr">
            <a:spAutoFit/>
          </a:bodyPr>
          <a:lstStyle/>
          <a:p>
            <a:pPr algn="ctr"/>
            <a:r>
              <a:rPr lang="en-GB" sz="2400" dirty="0" smtClean="0"/>
              <a:t>Most DSC resources that are fully supported by Microsoft have been made Open-Source and can be found on GitHub under the PowerShell Repo</a:t>
            </a:r>
          </a:p>
          <a:p>
            <a:pPr algn="ctr"/>
            <a:endParaRPr lang="en-GB" sz="2400" dirty="0"/>
          </a:p>
          <a:p>
            <a:pPr algn="ctr"/>
            <a:r>
              <a:rPr lang="en-GB" sz="2400" dirty="0">
                <a:hlinkClick r:id="rId2"/>
              </a:rPr>
              <a:t>https://</a:t>
            </a:r>
            <a:r>
              <a:rPr lang="en-GB" sz="2400" dirty="0" smtClean="0">
                <a:hlinkClick r:id="rId2"/>
              </a:rPr>
              <a:t>github.com/PowerShell</a:t>
            </a:r>
            <a:endParaRPr lang="en-GB" sz="2400" dirty="0" smtClean="0"/>
          </a:p>
          <a:p>
            <a:pPr algn="ctr"/>
            <a:endParaRPr lang="en-GB" sz="2400" dirty="0"/>
          </a:p>
          <a:p>
            <a:pPr algn="ctr"/>
            <a:r>
              <a:rPr lang="en-GB" sz="2400" dirty="0" smtClean="0"/>
              <a:t>Some are built into Windows PowerShell since v4 (now on v5 on Windows 10)</a:t>
            </a:r>
          </a:p>
          <a:p>
            <a:pPr algn="ctr"/>
            <a:endParaRPr lang="en-GB" sz="2400" dirty="0"/>
          </a:p>
          <a:p>
            <a:pPr algn="ctr"/>
            <a:r>
              <a:rPr lang="en-GB" sz="2400" dirty="0" smtClean="0"/>
              <a:t>Though in only 20 minutes you could easily create your own DSC Resource if you know PowerShell as all of the Resources are built in PowerShell and there are plenty of PowerShell MVP’s (</a:t>
            </a:r>
            <a:r>
              <a:rPr lang="en-GB" sz="2400" dirty="0"/>
              <a:t>now Cloud and </a:t>
            </a:r>
            <a:r>
              <a:rPr lang="en-GB" sz="2400" dirty="0" err="1"/>
              <a:t>Datacenter</a:t>
            </a:r>
            <a:r>
              <a:rPr lang="en-GB" sz="2400" dirty="0"/>
              <a:t> </a:t>
            </a:r>
            <a:r>
              <a:rPr lang="en-GB" sz="2400" dirty="0" smtClean="0"/>
              <a:t>Management) that publish new resources each week.</a:t>
            </a:r>
            <a:endParaRPr lang="en-GB" sz="2400" dirty="0"/>
          </a:p>
        </p:txBody>
      </p:sp>
    </p:spTree>
    <p:extLst>
      <p:ext uri="{BB962C8B-B14F-4D97-AF65-F5344CB8AC3E}">
        <p14:creationId xmlns:p14="http://schemas.microsoft.com/office/powerpoint/2010/main" val="677916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34351" y="300956"/>
            <a:ext cx="11930332" cy="1103252"/>
          </a:xfrm>
        </p:spPr>
        <p:txBody>
          <a:bodyPr>
            <a:normAutofit/>
          </a:bodyPr>
          <a:lstStyle/>
          <a:p>
            <a:r>
              <a:rPr lang="en-GB" dirty="0" smtClean="0"/>
              <a:t>Further Details</a:t>
            </a:r>
            <a:endParaRPr lang="en-GB" dirty="0"/>
          </a:p>
        </p:txBody>
      </p:sp>
      <p:sp>
        <p:nvSpPr>
          <p:cNvPr id="3" name="TextBox 2"/>
          <p:cNvSpPr txBox="1"/>
          <p:nvPr/>
        </p:nvSpPr>
        <p:spPr>
          <a:xfrm>
            <a:off x="502920" y="1874520"/>
            <a:ext cx="11393424" cy="4154984"/>
          </a:xfrm>
          <a:prstGeom prst="rect">
            <a:avLst/>
          </a:prstGeom>
          <a:noFill/>
        </p:spPr>
        <p:txBody>
          <a:bodyPr wrap="square" rtlCol="0">
            <a:spAutoFit/>
          </a:bodyPr>
          <a:lstStyle/>
          <a:p>
            <a:r>
              <a:rPr lang="en-GB" sz="2400" dirty="0" smtClean="0"/>
              <a:t>Twitter - @ryanyates1990</a:t>
            </a:r>
          </a:p>
          <a:p>
            <a:endParaRPr lang="en-GB" sz="2400" dirty="0" smtClean="0"/>
          </a:p>
          <a:p>
            <a:r>
              <a:rPr lang="en-GB" sz="2400" dirty="0" smtClean="0"/>
              <a:t>LinkedIn </a:t>
            </a:r>
            <a:r>
              <a:rPr lang="en-GB" sz="2400" dirty="0"/>
              <a:t>- </a:t>
            </a:r>
            <a:r>
              <a:rPr lang="en-GB" sz="2400" dirty="0">
                <a:hlinkClick r:id="rId2"/>
              </a:rPr>
              <a:t>http://</a:t>
            </a:r>
            <a:r>
              <a:rPr lang="en-GB" sz="2400" dirty="0" smtClean="0">
                <a:hlinkClick r:id="rId2"/>
              </a:rPr>
              <a:t>uk.linkedin.com/in/ryanyates90</a:t>
            </a:r>
            <a:r>
              <a:rPr lang="en-GB" sz="2400" dirty="0" smtClean="0"/>
              <a:t> </a:t>
            </a:r>
          </a:p>
          <a:p>
            <a:endParaRPr lang="en-GB" sz="2400" dirty="0" smtClean="0"/>
          </a:p>
          <a:p>
            <a:r>
              <a:rPr lang="en-GB" sz="2400" dirty="0"/>
              <a:t>B</a:t>
            </a:r>
            <a:r>
              <a:rPr lang="en-GB" sz="2400" dirty="0" smtClean="0"/>
              <a:t>log – </a:t>
            </a:r>
            <a:r>
              <a:rPr lang="en-GB" sz="2400" dirty="0" smtClean="0">
                <a:hlinkClick r:id="rId3"/>
              </a:rPr>
              <a:t>www.kilasuit.org/blog</a:t>
            </a:r>
            <a:r>
              <a:rPr lang="en-GB" sz="2400" dirty="0" smtClean="0"/>
              <a:t> </a:t>
            </a:r>
          </a:p>
          <a:p>
            <a:endParaRPr lang="en-GB" sz="2400" dirty="0"/>
          </a:p>
          <a:p>
            <a:r>
              <a:rPr lang="en-GB" sz="2400" dirty="0" smtClean="0"/>
              <a:t>Email/Lync – </a:t>
            </a:r>
            <a:r>
              <a:rPr lang="en-GB" sz="2400" dirty="0" smtClean="0">
                <a:hlinkClick r:id="rId4"/>
              </a:rPr>
              <a:t>ryan.yates@kilasuit.org</a:t>
            </a:r>
            <a:endParaRPr lang="en-GB" sz="2400" dirty="0" smtClean="0"/>
          </a:p>
          <a:p>
            <a:endParaRPr lang="en-GB" sz="2400" dirty="0"/>
          </a:p>
          <a:p>
            <a:r>
              <a:rPr lang="en-GB" sz="2400" dirty="0" smtClean="0"/>
              <a:t>PowerShell User Group Meetup – Extended session on DSC &amp; intro to PowerShell on November 24</a:t>
            </a:r>
            <a:r>
              <a:rPr lang="en-GB" sz="2400" baseline="30000" dirty="0" smtClean="0"/>
              <a:t>th</a:t>
            </a:r>
            <a:r>
              <a:rPr lang="en-GB" sz="2400" dirty="0" smtClean="0"/>
              <a:t> Here at </a:t>
            </a:r>
            <a:r>
              <a:rPr lang="en-GB" sz="2400" dirty="0" err="1" smtClean="0"/>
              <a:t>SpacePort</a:t>
            </a:r>
            <a:r>
              <a:rPr lang="en-GB" sz="2400" dirty="0" smtClean="0"/>
              <a:t> – Signup is at </a:t>
            </a:r>
            <a:r>
              <a:rPr lang="en-GB" sz="2400" dirty="0" smtClean="0">
                <a:hlinkClick r:id="rId5"/>
              </a:rPr>
              <a:t>www.get-psuguk.eventbrite.co.uk</a:t>
            </a:r>
            <a:endParaRPr lang="en-GB" sz="2400" dirty="0" smtClean="0"/>
          </a:p>
          <a:p>
            <a:endParaRPr lang="en-GB" sz="2400" dirty="0"/>
          </a:p>
        </p:txBody>
      </p:sp>
    </p:spTree>
    <p:extLst>
      <p:ext uri="{BB962C8B-B14F-4D97-AF65-F5344CB8AC3E}">
        <p14:creationId xmlns:p14="http://schemas.microsoft.com/office/powerpoint/2010/main" val="341686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1919536" y="2548032"/>
            <a:ext cx="1835150" cy="1512888"/>
          </a:xfrm>
        </p:spPr>
        <p:txBody>
          <a:bodyPr>
            <a:normAutofit/>
          </a:bodyPr>
          <a:lstStyle/>
          <a:p>
            <a:pPr marL="0" indent="0" algn="r">
              <a:buNone/>
            </a:pPr>
            <a:r>
              <a:rPr lang="en-GB" b="1" dirty="0" smtClean="0">
                <a:solidFill>
                  <a:schemeClr val="tx1"/>
                </a:solidFill>
              </a:rPr>
              <a:t>and our Premier Sponsor</a:t>
            </a:r>
            <a:endParaRPr lang="en-GB" b="1" dirty="0">
              <a:solidFill>
                <a:schemeClr val="tx1"/>
              </a:solidFill>
            </a:endParaRPr>
          </a:p>
        </p:txBody>
      </p:sp>
      <p:sp>
        <p:nvSpPr>
          <p:cNvPr id="8" name="Title 7"/>
          <p:cNvSpPr>
            <a:spLocks noGrp="1"/>
          </p:cNvSpPr>
          <p:nvPr>
            <p:ph type="title" idx="4294967295"/>
          </p:nvPr>
        </p:nvSpPr>
        <p:spPr>
          <a:xfrm>
            <a:off x="1524000" y="115889"/>
            <a:ext cx="4788024" cy="936625"/>
          </a:xfrm>
        </p:spPr>
        <p:txBody>
          <a:bodyPr/>
          <a:lstStyle/>
          <a:p>
            <a:r>
              <a:rPr lang="en-GB" b="1" dirty="0" smtClean="0"/>
              <a:t>SQL Saturday Exeter</a:t>
            </a:r>
            <a:endParaRPr lang="en-GB" b="1" dirty="0"/>
          </a:p>
        </p:txBody>
      </p:sp>
      <p:pic>
        <p:nvPicPr>
          <p:cNvPr id="3" name="Picture 2" descr="C:\Users\Thomas\Dropbox\SQL Server\SQLSaturday 496 Exeter Admin\Sponsor Logos\Large\Red-Gate-Logo onWhite_RG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1" y="2636913"/>
            <a:ext cx="5693033" cy="28311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703512" y="1229094"/>
            <a:ext cx="3766120" cy="553998"/>
          </a:xfrm>
          <a:prstGeom prst="rect">
            <a:avLst/>
          </a:prstGeom>
          <a:noFill/>
        </p:spPr>
        <p:txBody>
          <a:bodyPr wrap="square" rtlCol="0">
            <a:spAutoFit/>
          </a:bodyPr>
          <a:lstStyle/>
          <a:p>
            <a:r>
              <a:rPr lang="en-GB" sz="3000" b="1" kern="0" dirty="0">
                <a:solidFill>
                  <a:sysClr val="windowText" lastClr="000000"/>
                </a:solidFill>
              </a:rPr>
              <a:t>In association with</a:t>
            </a:r>
            <a:endParaRPr lang="en-GB" sz="3000" b="1" kern="0" dirty="0">
              <a:solidFill>
                <a:sysClr val="windowText" lastClr="000000"/>
              </a:solidFill>
            </a:endParaRPr>
          </a:p>
        </p:txBody>
      </p:sp>
      <p:pic>
        <p:nvPicPr>
          <p:cNvPr id="1027" name="Picture 3" descr="C:\Users\Thomas\Dropbox\SQL Server\SQLSaturday 496 Exeter Admin\Sponsor Logos\Large\Microsof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3912" y="951338"/>
            <a:ext cx="5196768" cy="110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70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homas\Dropbox\SQL Server\SQLSaturday 496 Exeter Admin\Sponsor Logos\Small\Coe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945" y="1797446"/>
            <a:ext cx="3625954" cy="84605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Thomas\Dropbox\SQL Server\SQLSaturday 496 Exeter Admin\Sponsor Logos\Large\SanDisk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3124" y="1508737"/>
            <a:ext cx="3178225" cy="7864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Thomas\Dropbox\SQL Server\SQLSaturday 496 Exeter Admin\Sponsor Logos\Large\Panoram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4381" y="3080974"/>
            <a:ext cx="4087542" cy="62388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Thomas\Dropbox\SQL Server\SQLSaturday 496 Exeter Admin\Sponsor Logos\Large\Pyramid logo1200p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896" y="2769030"/>
            <a:ext cx="3678683" cy="10648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Thomas\Dropbox\SQL Server\SQLSaturday 496 Exeter Admin\Sponsor Logos\Large\280-logo-transpare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7963" y="4615220"/>
            <a:ext cx="2540937" cy="829148"/>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Thomas\Dropbox\SQL Server\SQLSaturday 496 Exeter Admin\Sponsor Logos\Large\ClaribiTrans600px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640" y="4270140"/>
            <a:ext cx="2330462" cy="4783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Thomas\Dropbox\SQL Server\SQLSaturday 496 Exeter Admin\Sponsor Logos\Large\Cozyroc-logo_v5_rectColor.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1561" y="4221089"/>
            <a:ext cx="2497467" cy="722951"/>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Thomas\Dropbox\SQL Server\SQLSaturday 496 Exeter Admin\Sponsor Logos\Large\SQLSoton_larg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6138" y="5378761"/>
            <a:ext cx="2499724" cy="56572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Thomas\Dropbox\SQL Server\SQLSaturday 496 Exeter Admin\Sponsor Logos\Large\DataMo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09932" y="5105401"/>
            <a:ext cx="2157913" cy="5813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1524000" y="274639"/>
            <a:ext cx="9144000" cy="922337"/>
          </a:xfrm>
        </p:spPr>
        <p:txBody>
          <a:bodyPr/>
          <a:lstStyle/>
          <a:p>
            <a:pPr algn="ctr"/>
            <a:r>
              <a:rPr lang="en-GB" b="1" dirty="0" smtClean="0"/>
              <a:t>Please thank our other sponsors</a:t>
            </a:r>
            <a:endParaRPr lang="en-GB" b="1" dirty="0"/>
          </a:p>
        </p:txBody>
      </p:sp>
    </p:spTree>
    <p:extLst>
      <p:ext uri="{BB962C8B-B14F-4D97-AF65-F5344CB8AC3E}">
        <p14:creationId xmlns:p14="http://schemas.microsoft.com/office/powerpoint/2010/main" val="392156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W</a:t>
            </a:r>
            <a:r>
              <a:rPr lang="en-GB" dirty="0" smtClean="0"/>
              <a:t>ho Am I?</a:t>
            </a:r>
            <a:endParaRPr lang="en-GB" dirty="0"/>
          </a:p>
        </p:txBody>
      </p:sp>
      <p:sp>
        <p:nvSpPr>
          <p:cNvPr id="7" name="TextBox 6"/>
          <p:cNvSpPr txBox="1"/>
          <p:nvPr/>
        </p:nvSpPr>
        <p:spPr>
          <a:xfrm>
            <a:off x="314171" y="1467420"/>
            <a:ext cx="7899074" cy="4893647"/>
          </a:xfrm>
          <a:prstGeom prst="rect">
            <a:avLst/>
          </a:prstGeom>
          <a:noFill/>
        </p:spPr>
        <p:txBody>
          <a:bodyPr wrap="square" rtlCol="0">
            <a:spAutoFit/>
          </a:bodyPr>
          <a:lstStyle/>
          <a:p>
            <a:r>
              <a:rPr lang="en-GB" sz="2400" dirty="0" smtClean="0"/>
              <a:t>Ryan Yates – 25 &amp; a Microsoft Product user – Mainly Windows 10, </a:t>
            </a:r>
            <a:r>
              <a:rPr lang="en-GB" sz="2400" dirty="0"/>
              <a:t>PowerShell </a:t>
            </a:r>
            <a:r>
              <a:rPr lang="en-GB" sz="2400" dirty="0" smtClean="0"/>
              <a:t>&amp; occasionally SharePoint </a:t>
            </a:r>
          </a:p>
          <a:p>
            <a:endParaRPr lang="en-GB" sz="2400" dirty="0"/>
          </a:p>
          <a:p>
            <a:r>
              <a:rPr lang="en-GB" sz="2400" dirty="0"/>
              <a:t>Coordinator of Get-PSUGUK – The UK PowerShell User Groups and Co-Organiser of </a:t>
            </a:r>
            <a:r>
              <a:rPr lang="en-GB" sz="2400" dirty="0" err="1"/>
              <a:t>PSConfEU</a:t>
            </a:r>
            <a:r>
              <a:rPr lang="en-GB" sz="2400" dirty="0"/>
              <a:t> – the Premier PowerShell Conference of the year</a:t>
            </a:r>
          </a:p>
          <a:p>
            <a:endParaRPr lang="en-GB" sz="2400" dirty="0" smtClean="0"/>
          </a:p>
          <a:p>
            <a:r>
              <a:rPr lang="en-GB" sz="2400" u="sng" dirty="0" smtClean="0"/>
              <a:t>Currently</a:t>
            </a:r>
          </a:p>
          <a:p>
            <a:r>
              <a:rPr lang="en-GB" sz="2400" dirty="0" smtClean="0"/>
              <a:t>MCP – Windows XP</a:t>
            </a:r>
          </a:p>
          <a:p>
            <a:endParaRPr lang="en-GB" sz="2400" dirty="0" smtClean="0"/>
          </a:p>
          <a:p>
            <a:r>
              <a:rPr lang="en-GB" sz="2400" u="sng" dirty="0" smtClean="0"/>
              <a:t>Planned</a:t>
            </a:r>
          </a:p>
          <a:p>
            <a:endParaRPr lang="en-GB" sz="2400" dirty="0" smtClean="0"/>
          </a:p>
          <a:p>
            <a:r>
              <a:rPr lang="en-GB" sz="2400" dirty="0" smtClean="0"/>
              <a:t>TBD</a:t>
            </a:r>
            <a:endParaRPr lang="en-GB"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415" y="1057423"/>
            <a:ext cx="3183891" cy="5515315"/>
          </a:xfrm>
          <a:prstGeom prst="rect">
            <a:avLst/>
          </a:prstGeom>
        </p:spPr>
      </p:pic>
    </p:spTree>
    <p:extLst>
      <p:ext uri="{BB962C8B-B14F-4D97-AF65-F5344CB8AC3E}">
        <p14:creationId xmlns:p14="http://schemas.microsoft.com/office/powerpoint/2010/main" val="251701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Get-PSUGUK ??</a:t>
            </a:r>
            <a:endParaRPr lang="en-GB" dirty="0"/>
          </a:p>
        </p:txBody>
      </p:sp>
      <p:sp>
        <p:nvSpPr>
          <p:cNvPr id="7" name="TextBox 6"/>
          <p:cNvSpPr txBox="1"/>
          <p:nvPr/>
        </p:nvSpPr>
        <p:spPr>
          <a:xfrm>
            <a:off x="2146463" y="1572012"/>
            <a:ext cx="7899074" cy="3416320"/>
          </a:xfrm>
          <a:prstGeom prst="rect">
            <a:avLst/>
          </a:prstGeom>
          <a:noFill/>
        </p:spPr>
        <p:txBody>
          <a:bodyPr wrap="square" rtlCol="0">
            <a:spAutoFit/>
          </a:bodyPr>
          <a:lstStyle/>
          <a:p>
            <a:r>
              <a:rPr lang="en-GB" sz="2400" dirty="0" smtClean="0"/>
              <a:t>A User Group Dedicated to Windows PowerShell – Language and Implementation practices</a:t>
            </a:r>
          </a:p>
          <a:p>
            <a:endParaRPr lang="en-GB" sz="2400" dirty="0"/>
          </a:p>
          <a:p>
            <a:r>
              <a:rPr lang="en-GB" sz="2400" dirty="0" smtClean="0"/>
              <a:t>Currently </a:t>
            </a:r>
            <a:r>
              <a:rPr lang="en-GB" sz="2400" dirty="0" smtClean="0"/>
              <a:t>we have User Groups in </a:t>
            </a:r>
            <a:r>
              <a:rPr lang="en-GB" sz="2400" dirty="0" smtClean="0"/>
              <a:t>London &amp; Manchester </a:t>
            </a:r>
          </a:p>
          <a:p>
            <a:endParaRPr lang="en-GB" sz="2400" dirty="0"/>
          </a:p>
          <a:p>
            <a:r>
              <a:rPr lang="en-GB" sz="2400" dirty="0" smtClean="0"/>
              <a:t>Will be expanding to other Cities in the UK over </a:t>
            </a:r>
            <a:r>
              <a:rPr lang="en-GB" sz="2400" dirty="0" smtClean="0"/>
              <a:t>2016 – Speak to me if you would be interested in becoming a Regional Lead</a:t>
            </a:r>
            <a:endParaRPr lang="en-GB" sz="2400" dirty="0" smtClean="0"/>
          </a:p>
          <a:p>
            <a:endParaRPr lang="en-GB" sz="2400" dirty="0" smtClean="0"/>
          </a:p>
          <a:p>
            <a:r>
              <a:rPr lang="en-GB" sz="2400" dirty="0" smtClean="0"/>
              <a:t>Details are at </a:t>
            </a:r>
            <a:r>
              <a:rPr lang="en-GB" sz="2400" dirty="0" smtClean="0">
                <a:hlinkClick r:id="rId2"/>
              </a:rPr>
              <a:t>www.get-psuguk.org</a:t>
            </a:r>
            <a:r>
              <a:rPr lang="en-GB" sz="2400" dirty="0" smtClean="0"/>
              <a:t> </a:t>
            </a:r>
            <a:endParaRPr lang="en-GB" sz="2400" dirty="0"/>
          </a:p>
        </p:txBody>
      </p:sp>
    </p:spTree>
    <p:extLst>
      <p:ext uri="{BB962C8B-B14F-4D97-AF65-F5344CB8AC3E}">
        <p14:creationId xmlns:p14="http://schemas.microsoft.com/office/powerpoint/2010/main" val="2154717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1F51"/>
        </a:solidFill>
        <a:effectLst/>
      </p:bgPr>
    </p:bg>
    <p:spTree>
      <p:nvGrpSpPr>
        <p:cNvPr id="1" name=""/>
        <p:cNvGrpSpPr/>
        <p:nvPr/>
      </p:nvGrpSpPr>
      <p:grpSpPr>
        <a:xfrm>
          <a:off x="0" y="0"/>
          <a:ext cx="0" cy="0"/>
          <a:chOff x="0" y="0"/>
          <a:chExt cx="0" cy="0"/>
        </a:xfrm>
      </p:grpSpPr>
      <p:sp>
        <p:nvSpPr>
          <p:cNvPr id="6" name="Rectangle 5"/>
          <p:cNvSpPr/>
          <p:nvPr/>
        </p:nvSpPr>
        <p:spPr>
          <a:xfrm>
            <a:off x="1775520" y="260648"/>
            <a:ext cx="8640960" cy="6336704"/>
          </a:xfrm>
          <a:prstGeom prst="rect">
            <a:avLst/>
          </a:prstGeom>
          <a:solidFill>
            <a:schemeClr val="accent1">
              <a:alpha val="43000"/>
            </a:schemeClr>
          </a:solidFill>
          <a:ln>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Text" lastClr="000000"/>
              </a:solidFill>
              <a:effectLst/>
              <a:uLnTx/>
              <a:uFillTx/>
            </a:endParaRPr>
          </a:p>
        </p:txBody>
      </p:sp>
      <p:pic>
        <p:nvPicPr>
          <p:cNvPr id="1026" name="Picture 2" descr="C:\Users\Tobias\Documents\psconf16\conference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3912" y="620688"/>
            <a:ext cx="1728193" cy="172819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obias\Documents\psconf16\WeLoveP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1864" y="2564904"/>
            <a:ext cx="2721620" cy="4820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obias\Documents\psconf16\slog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7" y="4374132"/>
            <a:ext cx="7103341" cy="3015308"/>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rot="20726472">
            <a:off x="1759495" y="429675"/>
            <a:ext cx="3259729" cy="1535618"/>
          </a:xfrm>
          <a:prstGeom prst="roundRect">
            <a:avLst/>
          </a:prstGeom>
          <a:solidFill>
            <a:srgbClr val="FFC000"/>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1" i="0" u="none" strike="noStrike" kern="0" cap="none" spc="0" normalizeH="0" baseline="0" noProof="0" dirty="0">
                <a:ln>
                  <a:noFill/>
                </a:ln>
                <a:solidFill>
                  <a:sysClr val="windowText" lastClr="000000"/>
                </a:solidFill>
                <a:effectLst/>
                <a:uLnTx/>
                <a:uFillTx/>
                <a:latin typeface="Comic Sans MS" panose="030F0702030302020204" pitchFamily="66" charset="0"/>
              </a:rPr>
              <a:t>with Jeffrey Snover </a:t>
            </a:r>
            <a:br>
              <a:rPr kumimoji="0" lang="de-DE" sz="2000" b="1" i="0" u="none" strike="noStrike" kern="0" cap="none" spc="0" normalizeH="0" baseline="0" noProof="0" dirty="0">
                <a:ln>
                  <a:noFill/>
                </a:ln>
                <a:solidFill>
                  <a:sysClr val="windowText" lastClr="000000"/>
                </a:solidFill>
                <a:effectLst/>
                <a:uLnTx/>
                <a:uFillTx/>
                <a:latin typeface="Comic Sans MS" panose="030F0702030302020204" pitchFamily="66" charset="0"/>
              </a:rPr>
            </a:br>
            <a:r>
              <a:rPr kumimoji="0" lang="de-DE" sz="2000" b="1" i="0" u="none" strike="noStrike" kern="0" cap="none" spc="0" normalizeH="0" baseline="0" noProof="0" dirty="0">
                <a:ln>
                  <a:noFill/>
                </a:ln>
                <a:solidFill>
                  <a:sysClr val="windowText" lastClr="000000"/>
                </a:solidFill>
                <a:effectLst/>
                <a:uLnTx/>
                <a:uFillTx/>
                <a:latin typeface="Comic Sans MS" panose="030F0702030302020204" pitchFamily="66" charset="0"/>
              </a:rPr>
              <a:t>&amp; PowerShell Team Members!</a:t>
            </a:r>
          </a:p>
        </p:txBody>
      </p:sp>
    </p:spTree>
    <p:extLst>
      <p:ext uri="{BB962C8B-B14F-4D97-AF65-F5344CB8AC3E}">
        <p14:creationId xmlns:p14="http://schemas.microsoft.com/office/powerpoint/2010/main" val="18313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1F51"/>
        </a:solidFill>
        <a:effectLst/>
      </p:bgPr>
    </p:bg>
    <p:spTree>
      <p:nvGrpSpPr>
        <p:cNvPr id="1" name=""/>
        <p:cNvGrpSpPr/>
        <p:nvPr/>
      </p:nvGrpSpPr>
      <p:grpSpPr>
        <a:xfrm>
          <a:off x="0" y="0"/>
          <a:ext cx="0" cy="0"/>
          <a:chOff x="0" y="0"/>
          <a:chExt cx="0" cy="0"/>
        </a:xfrm>
      </p:grpSpPr>
      <p:sp>
        <p:nvSpPr>
          <p:cNvPr id="2" name="Rectangle 1"/>
          <p:cNvSpPr/>
          <p:nvPr/>
        </p:nvSpPr>
        <p:spPr>
          <a:xfrm>
            <a:off x="6919098" y="336138"/>
            <a:ext cx="3425375" cy="1292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Text" lastClr="000000"/>
              </a:solidFill>
              <a:effectLst/>
              <a:uLnTx/>
              <a:uFillTx/>
            </a:endParaRPr>
          </a:p>
        </p:txBody>
      </p:sp>
      <p:sp>
        <p:nvSpPr>
          <p:cNvPr id="6" name="Rectangle 5"/>
          <p:cNvSpPr/>
          <p:nvPr/>
        </p:nvSpPr>
        <p:spPr>
          <a:xfrm>
            <a:off x="1775520" y="188640"/>
            <a:ext cx="8640960" cy="6336704"/>
          </a:xfrm>
          <a:prstGeom prst="rect">
            <a:avLst/>
          </a:prstGeom>
          <a:solidFill>
            <a:schemeClr val="accent1">
              <a:alpha val="43000"/>
            </a:schemeClr>
          </a:solidFill>
          <a:ln>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ysClr val="windowText" lastClr="000000"/>
              </a:solidFill>
              <a:effectLst/>
              <a:uLnTx/>
              <a:uFillTx/>
            </a:endParaRPr>
          </a:p>
        </p:txBody>
      </p:sp>
      <p:pic>
        <p:nvPicPr>
          <p:cNvPr id="1026" name="Picture 2" descr="C:\Users\Tobias\Documents\psconf16\conference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7528" y="332657"/>
            <a:ext cx="1368152" cy="136815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obias\Documents\psconf16\WeLoveP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6388" y="764704"/>
            <a:ext cx="2721620" cy="4820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919098" y="336138"/>
            <a:ext cx="4001439" cy="129266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chemeClr val="bg1"/>
                </a:solidFill>
                <a:effectLst/>
                <a:uLnTx/>
                <a:uFillTx/>
                <a:latin typeface="Consolas" panose="020B0609020204030204" pitchFamily="49" charset="0"/>
              </a:rPr>
              <a:t>20/04/2016 – 22/04/2016</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chemeClr val="bg1"/>
                </a:solidFill>
                <a:effectLst/>
                <a:uLnTx/>
                <a:uFillTx/>
                <a:latin typeface="Consolas" panose="020B0609020204030204" pitchFamily="49" charset="0"/>
              </a:rPr>
              <a:t>+1 day optional preconference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chemeClr val="bg1"/>
                </a:solidFill>
                <a:effectLst/>
                <a:uLnTx/>
                <a:uFillTx/>
                <a:latin typeface="Consolas" panose="020B0609020204030204" pitchFamily="49" charset="0"/>
              </a:rPr>
              <a:t>Hannover, Germany</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schemeClr val="bg1"/>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chemeClr val="bg1"/>
                </a:solidFill>
                <a:effectLst/>
                <a:uLnTx/>
                <a:uFillTx/>
                <a:latin typeface="Consolas" panose="020B0609020204030204" pitchFamily="49" charset="0"/>
              </a:rPr>
              <a:t>Register on http://www.psconf.eu/</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chemeClr val="bg1"/>
                </a:solidFill>
                <a:effectLst/>
                <a:uLnTx/>
                <a:uFillTx/>
                <a:latin typeface="Consolas" panose="020B0609020204030204" pitchFamily="49" charset="0"/>
              </a:rPr>
              <a:t>200 seats available, first come first serve</a:t>
            </a:r>
          </a:p>
        </p:txBody>
      </p:sp>
      <p:sp>
        <p:nvSpPr>
          <p:cNvPr id="11" name="TextBox 10"/>
          <p:cNvSpPr txBox="1"/>
          <p:nvPr/>
        </p:nvSpPr>
        <p:spPr>
          <a:xfrm>
            <a:off x="5095230" y="2532960"/>
            <a:ext cx="5393258" cy="341632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rPr>
              <a:t>Up to 3 English tracks and 1 German track, 8 breakout tracks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rPr>
              <a:t>30+ international speakers including PowerShell inventor Jeffrey </a:t>
            </a:r>
            <a:r>
              <a:rPr kumimoji="0" lang="en-GB" sz="2400" b="0" i="0" u="none" strike="noStrike" kern="0" cap="none" spc="0" normalizeH="0" baseline="0" noProof="0" dirty="0" err="1">
                <a:ln>
                  <a:noFill/>
                </a:ln>
                <a:solidFill>
                  <a:schemeClr val="bg1"/>
                </a:solidFill>
                <a:effectLst/>
                <a:uLnTx/>
                <a:uFillTx/>
                <a:latin typeface="+mj-lt"/>
                <a:cs typeface="Aharoni" panose="02010803020104030203" pitchFamily="2" charset="-79"/>
              </a:rPr>
              <a:t>Snover</a:t>
            </a:r>
            <a:endPar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0" cap="none" spc="0" normalizeH="0" baseline="0" noProof="0" dirty="0">
                <a:ln>
                  <a:noFill/>
                </a:ln>
                <a:solidFill>
                  <a:schemeClr val="bg1"/>
                </a:solidFill>
                <a:effectLst/>
                <a:uLnTx/>
                <a:uFillTx/>
                <a:latin typeface="+mj-lt"/>
                <a:cs typeface="Aharoni" panose="02010803020104030203" pitchFamily="2" charset="-79"/>
              </a:rPr>
              <a:t>One of the most comprehensive leading edge conferences for anyone dealing with PowerShell. </a:t>
            </a:r>
          </a:p>
        </p:txBody>
      </p:sp>
      <p:sp>
        <p:nvSpPr>
          <p:cNvPr id="8" name="TextBox 7"/>
          <p:cNvSpPr txBox="1"/>
          <p:nvPr/>
        </p:nvSpPr>
        <p:spPr>
          <a:xfrm>
            <a:off x="1991544" y="2061423"/>
            <a:ext cx="3240360" cy="4339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Azure Automation</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DSC</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PowerShell Remoting</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Nano Server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Containers</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SQL Migration</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err="1">
                <a:ln>
                  <a:noFill/>
                </a:ln>
                <a:solidFill>
                  <a:schemeClr val="bg1"/>
                </a:solidFill>
                <a:effectLst/>
                <a:uLnTx/>
                <a:uFillTx/>
                <a:latin typeface="+mj-lt"/>
                <a:cs typeface="Aharoni" panose="02010803020104030203" pitchFamily="2" charset="-79"/>
              </a:rPr>
              <a:t>PowerBi</a:t>
            </a:r>
            <a:endPar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Azure Resource Manager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err="1">
                <a:ln>
                  <a:noFill/>
                </a:ln>
                <a:solidFill>
                  <a:schemeClr val="bg1"/>
                </a:solidFill>
                <a:effectLst/>
                <a:uLnTx/>
                <a:uFillTx/>
                <a:latin typeface="+mj-lt"/>
                <a:cs typeface="Aharoni" panose="02010803020104030203" pitchFamily="2" charset="-79"/>
              </a:rPr>
              <a:t>WinDbg</a:t>
            </a:r>
            <a:endPar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Security</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JEA</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System </a:t>
            </a:r>
            <a:r>
              <a:rPr kumimoji="0" lang="en-GB" sz="2000" b="0" i="0" u="none" strike="noStrike" kern="0" cap="none" spc="0" normalizeH="0" baseline="0" noProof="0" dirty="0" err="1">
                <a:ln>
                  <a:noFill/>
                </a:ln>
                <a:solidFill>
                  <a:schemeClr val="bg1"/>
                </a:solidFill>
                <a:effectLst/>
                <a:uLnTx/>
                <a:uFillTx/>
                <a:latin typeface="+mj-lt"/>
                <a:cs typeface="Aharoni" panose="02010803020104030203" pitchFamily="2" charset="-79"/>
              </a:rPr>
              <a:t>Center</a:t>
            </a:r>
            <a:endPar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chemeClr val="bg1"/>
                </a:solidFill>
                <a:effectLst/>
                <a:uLnTx/>
                <a:uFillTx/>
                <a:latin typeface="+mj-lt"/>
                <a:cs typeface="Aharoni" panose="02010803020104030203" pitchFamily="2" charset="-79"/>
              </a:rPr>
              <a:t>XML</a:t>
            </a:r>
            <a:endParaRPr kumimoji="0" lang="en-GB" sz="1600" b="0" i="0" u="none" strike="noStrike" kern="0" cap="none" spc="0" normalizeH="0" baseline="0" noProof="0" dirty="0">
              <a:ln>
                <a:noFill/>
              </a:ln>
              <a:solidFill>
                <a:schemeClr val="bg1"/>
              </a:solidFill>
              <a:effectLst/>
              <a:uLnTx/>
              <a:uFillTx/>
              <a:latin typeface="+mj-lt"/>
              <a:cs typeface="Aharoni" panose="02010803020104030203" pitchFamily="2" charset="-79"/>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chemeClr val="bg1"/>
                </a:solidFill>
                <a:effectLst/>
                <a:uLnTx/>
                <a:uFillTx/>
                <a:latin typeface="+mj-lt"/>
                <a:cs typeface="Aharoni" panose="02010803020104030203" pitchFamily="2" charset="-79"/>
              </a:rPr>
              <a:t>and so much more...</a:t>
            </a:r>
          </a:p>
        </p:txBody>
      </p:sp>
    </p:spTree>
    <p:extLst>
      <p:ext uri="{BB962C8B-B14F-4D97-AF65-F5344CB8AC3E}">
        <p14:creationId xmlns:p14="http://schemas.microsoft.com/office/powerpoint/2010/main" val="260577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History Lesson</a:t>
            </a:r>
            <a:endParaRPr lang="en-GB" dirty="0"/>
          </a:p>
        </p:txBody>
      </p:sp>
      <p:sp>
        <p:nvSpPr>
          <p:cNvPr id="5" name="TextBox 4"/>
          <p:cNvSpPr txBox="1"/>
          <p:nvPr/>
        </p:nvSpPr>
        <p:spPr>
          <a:xfrm>
            <a:off x="650240" y="1682618"/>
            <a:ext cx="3261360" cy="1200329"/>
          </a:xfrm>
          <a:prstGeom prst="rect">
            <a:avLst/>
          </a:prstGeom>
          <a:noFill/>
        </p:spPr>
        <p:txBody>
          <a:bodyPr wrap="square" rtlCol="0">
            <a:spAutoFit/>
          </a:bodyPr>
          <a:lstStyle/>
          <a:p>
            <a:r>
              <a:rPr lang="en-GB" dirty="0" smtClean="0"/>
              <a:t>Windows machines (end user / servers) have been historically hard to set &amp; then maintain configurations</a:t>
            </a:r>
          </a:p>
        </p:txBody>
      </p:sp>
      <p:sp>
        <p:nvSpPr>
          <p:cNvPr id="8" name="TextBox 7"/>
          <p:cNvSpPr txBox="1"/>
          <p:nvPr/>
        </p:nvSpPr>
        <p:spPr>
          <a:xfrm>
            <a:off x="4378960" y="2774295"/>
            <a:ext cx="3271520" cy="1200329"/>
          </a:xfrm>
          <a:prstGeom prst="rect">
            <a:avLst/>
          </a:prstGeom>
          <a:noFill/>
        </p:spPr>
        <p:txBody>
          <a:bodyPr wrap="square" rtlCol="0">
            <a:spAutoFit/>
          </a:bodyPr>
          <a:lstStyle/>
          <a:p>
            <a:r>
              <a:rPr lang="en-GB" dirty="0" smtClean="0"/>
              <a:t>We tend to develop </a:t>
            </a:r>
            <a:r>
              <a:rPr lang="en-GB" dirty="0"/>
              <a:t>our </a:t>
            </a:r>
            <a:r>
              <a:rPr lang="en-GB" dirty="0" smtClean="0"/>
              <a:t>own custom </a:t>
            </a:r>
            <a:r>
              <a:rPr lang="en-GB" dirty="0"/>
              <a:t>processes to cope (scripting methods – reporting </a:t>
            </a:r>
            <a:r>
              <a:rPr lang="en-GB" dirty="0" err="1"/>
              <a:t>etc</a:t>
            </a:r>
            <a:r>
              <a:rPr lang="en-GB" dirty="0"/>
              <a:t>)</a:t>
            </a:r>
          </a:p>
        </p:txBody>
      </p:sp>
      <p:sp>
        <p:nvSpPr>
          <p:cNvPr id="9" name="TextBox 8"/>
          <p:cNvSpPr txBox="1"/>
          <p:nvPr/>
        </p:nvSpPr>
        <p:spPr>
          <a:xfrm>
            <a:off x="7843520" y="4480560"/>
            <a:ext cx="3749040" cy="1477328"/>
          </a:xfrm>
          <a:prstGeom prst="rect">
            <a:avLst/>
          </a:prstGeom>
          <a:noFill/>
        </p:spPr>
        <p:txBody>
          <a:bodyPr wrap="square" rtlCol="0">
            <a:spAutoFit/>
          </a:bodyPr>
          <a:lstStyle/>
          <a:p>
            <a:r>
              <a:rPr lang="en-GB" dirty="0"/>
              <a:t>Microsoft have tools for this as well including System Centre Configuration Manager, Orchestrator but these can be clunky and need specialist knowledge</a:t>
            </a:r>
          </a:p>
        </p:txBody>
      </p:sp>
      <p:sp>
        <p:nvSpPr>
          <p:cNvPr id="10" name="TextBox 9"/>
          <p:cNvSpPr txBox="1"/>
          <p:nvPr/>
        </p:nvSpPr>
        <p:spPr>
          <a:xfrm>
            <a:off x="650240" y="4582160"/>
            <a:ext cx="3129280" cy="1200329"/>
          </a:xfrm>
          <a:prstGeom prst="rect">
            <a:avLst/>
          </a:prstGeom>
          <a:noFill/>
        </p:spPr>
        <p:txBody>
          <a:bodyPr wrap="square" rtlCol="0">
            <a:spAutoFit/>
          </a:bodyPr>
          <a:lstStyle/>
          <a:p>
            <a:r>
              <a:rPr lang="en-GB" dirty="0" smtClean="0"/>
              <a:t>Common to have massive configuration drift between intended configuration and current actual configuration </a:t>
            </a:r>
            <a:endParaRPr lang="en-GB" dirty="0"/>
          </a:p>
        </p:txBody>
      </p:sp>
      <p:sp>
        <p:nvSpPr>
          <p:cNvPr id="11" name="TextBox 10"/>
          <p:cNvSpPr txBox="1"/>
          <p:nvPr/>
        </p:nvSpPr>
        <p:spPr>
          <a:xfrm>
            <a:off x="8199120" y="1757680"/>
            <a:ext cx="3383280" cy="1200329"/>
          </a:xfrm>
          <a:prstGeom prst="rect">
            <a:avLst/>
          </a:prstGeom>
          <a:noFill/>
        </p:spPr>
        <p:txBody>
          <a:bodyPr wrap="square" rtlCol="0">
            <a:spAutoFit/>
          </a:bodyPr>
          <a:lstStyle/>
          <a:p>
            <a:r>
              <a:rPr lang="en-GB" dirty="0" smtClean="0"/>
              <a:t>Typically when an admin leaves an organisation all configuration knowledge is lost as it’s barely documented (in my experience)</a:t>
            </a:r>
            <a:endParaRPr lang="en-GB" dirty="0"/>
          </a:p>
        </p:txBody>
      </p:sp>
    </p:spTree>
    <p:extLst>
      <p:ext uri="{BB962C8B-B14F-4D97-AF65-F5344CB8AC3E}">
        <p14:creationId xmlns:p14="http://schemas.microsoft.com/office/powerpoint/2010/main" val="86439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The Saviour??</a:t>
            </a:r>
            <a:endParaRPr lang="en-GB" dirty="0"/>
          </a:p>
        </p:txBody>
      </p:sp>
      <p:sp>
        <p:nvSpPr>
          <p:cNvPr id="3" name="TextBox 2"/>
          <p:cNvSpPr txBox="1"/>
          <p:nvPr/>
        </p:nvSpPr>
        <p:spPr>
          <a:xfrm>
            <a:off x="3850640" y="1727200"/>
            <a:ext cx="4876800" cy="3170099"/>
          </a:xfrm>
          <a:prstGeom prst="rect">
            <a:avLst/>
          </a:prstGeom>
          <a:noFill/>
        </p:spPr>
        <p:txBody>
          <a:bodyPr wrap="square" rtlCol="0">
            <a:spAutoFit/>
          </a:bodyPr>
          <a:lstStyle/>
          <a:p>
            <a:r>
              <a:rPr lang="en-GB" sz="4000" dirty="0" smtClean="0"/>
              <a:t>PowerShell DSC </a:t>
            </a:r>
          </a:p>
          <a:p>
            <a:endParaRPr lang="en-GB" sz="4000" dirty="0" smtClean="0"/>
          </a:p>
          <a:p>
            <a:r>
              <a:rPr lang="en-GB" sz="4000" dirty="0" smtClean="0"/>
              <a:t>Desired State Configuration</a:t>
            </a:r>
          </a:p>
          <a:p>
            <a:endParaRPr lang="en-GB" sz="4000" dirty="0"/>
          </a:p>
        </p:txBody>
      </p:sp>
      <p:sp>
        <p:nvSpPr>
          <p:cNvPr id="6" name="TextBox 5"/>
          <p:cNvSpPr txBox="1"/>
          <p:nvPr/>
        </p:nvSpPr>
        <p:spPr>
          <a:xfrm>
            <a:off x="751840" y="5425440"/>
            <a:ext cx="11013440" cy="923330"/>
          </a:xfrm>
          <a:prstGeom prst="rect">
            <a:avLst/>
          </a:prstGeom>
          <a:noFill/>
        </p:spPr>
        <p:txBody>
          <a:bodyPr wrap="square" rtlCol="0">
            <a:spAutoFit/>
          </a:bodyPr>
          <a:lstStyle/>
          <a:p>
            <a:r>
              <a:rPr lang="en-GB" dirty="0" err="1" smtClean="0"/>
              <a:t>Dsc</a:t>
            </a:r>
            <a:r>
              <a:rPr lang="en-GB" dirty="0" smtClean="0"/>
              <a:t> can be simplified to being the absolute configuration that you require your machines to contain and will maintain this configuration thanks to Microsoft’s implementation of DMTF (</a:t>
            </a:r>
            <a:r>
              <a:rPr lang="en-GB" dirty="0" err="1" smtClean="0"/>
              <a:t>Distrubuted</a:t>
            </a:r>
            <a:r>
              <a:rPr lang="en-GB" dirty="0" smtClean="0"/>
              <a:t> Management Task Force) standards including WS-Man (</a:t>
            </a:r>
            <a:r>
              <a:rPr lang="en-GB" dirty="0" err="1" smtClean="0"/>
              <a:t>WinRM</a:t>
            </a:r>
            <a:r>
              <a:rPr lang="en-GB" dirty="0" smtClean="0"/>
              <a:t>) &amp;  OMI to ease Configuration Management.</a:t>
            </a:r>
            <a:endParaRPr lang="en-GB" dirty="0"/>
          </a:p>
        </p:txBody>
      </p:sp>
    </p:spTree>
    <p:extLst>
      <p:ext uri="{BB962C8B-B14F-4D97-AF65-F5344CB8AC3E}">
        <p14:creationId xmlns:p14="http://schemas.microsoft.com/office/powerpoint/2010/main" val="2296921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QLSat496 Templat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14114</TotalTime>
  <Words>773</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Aharoni</vt:lpstr>
      <vt:lpstr>Arial</vt:lpstr>
      <vt:lpstr>Calibri</vt:lpstr>
      <vt:lpstr>Calibri Light</vt:lpstr>
      <vt:lpstr>Comic Sans MS</vt:lpstr>
      <vt:lpstr>Consolas</vt:lpstr>
      <vt:lpstr>Wingdings</vt:lpstr>
      <vt:lpstr>Office Theme</vt:lpstr>
      <vt:lpstr>1_Office Theme</vt:lpstr>
      <vt:lpstr>SQLSat496 Template</vt:lpstr>
      <vt:lpstr>Intro to PowerShell Desired State Configuration</vt:lpstr>
      <vt:lpstr>SQL Saturday Exeter</vt:lpstr>
      <vt:lpstr>Please thank our other sponsors</vt:lpstr>
      <vt:lpstr>Who Am I?</vt:lpstr>
      <vt:lpstr>Get-PSUGUK ??</vt:lpstr>
      <vt:lpstr>PowerPoint Presentation</vt:lpstr>
      <vt:lpstr>PowerPoint Presentation</vt:lpstr>
      <vt:lpstr>History Lesson</vt:lpstr>
      <vt:lpstr>The Saviour??</vt:lpstr>
      <vt:lpstr>Core Components</vt:lpstr>
      <vt:lpstr>But what makes a DSC Configuration?</vt:lpstr>
      <vt:lpstr>So ……? </vt:lpstr>
      <vt:lpstr>Any Questions??</vt:lpstr>
      <vt:lpstr>PowerShell DSC Resources</vt:lpstr>
      <vt:lpstr>Further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a Microsoft guy - is it really possible?</dc:title>
  <dc:creator>Ryan Yates</dc:creator>
  <cp:lastModifiedBy>Ryan Yates</cp:lastModifiedBy>
  <cp:revision>124</cp:revision>
  <dcterms:created xsi:type="dcterms:W3CDTF">2015-03-02T13:16:59Z</dcterms:created>
  <dcterms:modified xsi:type="dcterms:W3CDTF">2016-03-12T13:53:03Z</dcterms:modified>
</cp:coreProperties>
</file>