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1"/>
  </p:notesMasterIdLst>
  <p:sldIdLst>
    <p:sldId id="256" r:id="rId2"/>
    <p:sldId id="293" r:id="rId3"/>
    <p:sldId id="294" r:id="rId4"/>
    <p:sldId id="259" r:id="rId5"/>
    <p:sldId id="492" r:id="rId6"/>
    <p:sldId id="493" r:id="rId7"/>
    <p:sldId id="494" r:id="rId8"/>
    <p:sldId id="495" r:id="rId9"/>
    <p:sldId id="496" r:id="rId10"/>
    <p:sldId id="497" r:id="rId11"/>
    <p:sldId id="498" r:id="rId12"/>
    <p:sldId id="499" r:id="rId13"/>
    <p:sldId id="505" r:id="rId14"/>
    <p:sldId id="506" r:id="rId15"/>
    <p:sldId id="291" r:id="rId16"/>
    <p:sldId id="289" r:id="rId17"/>
    <p:sldId id="292" r:id="rId18"/>
    <p:sldId id="287" r:id="rId19"/>
    <p:sldId id="290" r:id="rId20"/>
    <p:sldId id="283" r:id="rId21"/>
    <p:sldId id="295"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320" r:id="rId39"/>
    <p:sldId id="321" r:id="rId40"/>
    <p:sldId id="322" r:id="rId41"/>
    <p:sldId id="323" r:id="rId42"/>
    <p:sldId id="324" r:id="rId43"/>
    <p:sldId id="325" r:id="rId44"/>
    <p:sldId id="326" r:id="rId45"/>
    <p:sldId id="327" r:id="rId46"/>
    <p:sldId id="328" r:id="rId47"/>
    <p:sldId id="329" r:id="rId48"/>
    <p:sldId id="330" r:id="rId49"/>
    <p:sldId id="331" r:id="rId50"/>
    <p:sldId id="332" r:id="rId51"/>
    <p:sldId id="333" r:id="rId52"/>
    <p:sldId id="334" r:id="rId53"/>
    <p:sldId id="335" r:id="rId54"/>
    <p:sldId id="336" r:id="rId55"/>
    <p:sldId id="337" r:id="rId56"/>
    <p:sldId id="338" r:id="rId57"/>
    <p:sldId id="339" r:id="rId58"/>
    <p:sldId id="340" r:id="rId59"/>
    <p:sldId id="341" r:id="rId60"/>
    <p:sldId id="342" r:id="rId61"/>
    <p:sldId id="343" r:id="rId62"/>
    <p:sldId id="344" r:id="rId63"/>
    <p:sldId id="345" r:id="rId64"/>
    <p:sldId id="346" r:id="rId65"/>
    <p:sldId id="347" r:id="rId66"/>
    <p:sldId id="348" r:id="rId67"/>
    <p:sldId id="349" r:id="rId68"/>
    <p:sldId id="350" r:id="rId69"/>
    <p:sldId id="351" r:id="rId70"/>
    <p:sldId id="352" r:id="rId71"/>
    <p:sldId id="353" r:id="rId72"/>
    <p:sldId id="354" r:id="rId73"/>
    <p:sldId id="355" r:id="rId74"/>
    <p:sldId id="356" r:id="rId75"/>
    <p:sldId id="357" r:id="rId76"/>
    <p:sldId id="358" r:id="rId77"/>
    <p:sldId id="359" r:id="rId78"/>
    <p:sldId id="360" r:id="rId79"/>
    <p:sldId id="361" r:id="rId80"/>
    <p:sldId id="362" r:id="rId81"/>
    <p:sldId id="363" r:id="rId82"/>
    <p:sldId id="364" r:id="rId83"/>
    <p:sldId id="365" r:id="rId84"/>
    <p:sldId id="366" r:id="rId85"/>
    <p:sldId id="367" r:id="rId86"/>
    <p:sldId id="368" r:id="rId87"/>
    <p:sldId id="369" r:id="rId88"/>
    <p:sldId id="370" r:id="rId89"/>
    <p:sldId id="371" r:id="rId90"/>
    <p:sldId id="372" r:id="rId91"/>
    <p:sldId id="373" r:id="rId92"/>
    <p:sldId id="374" r:id="rId93"/>
    <p:sldId id="375" r:id="rId94"/>
    <p:sldId id="376" r:id="rId95"/>
    <p:sldId id="377" r:id="rId96"/>
    <p:sldId id="378" r:id="rId97"/>
    <p:sldId id="379" r:id="rId98"/>
    <p:sldId id="380" r:id="rId99"/>
    <p:sldId id="381" r:id="rId100"/>
    <p:sldId id="382" r:id="rId101"/>
    <p:sldId id="383" r:id="rId102"/>
    <p:sldId id="384" r:id="rId103"/>
    <p:sldId id="385" r:id="rId104"/>
    <p:sldId id="386" r:id="rId105"/>
    <p:sldId id="387" r:id="rId106"/>
    <p:sldId id="388" r:id="rId107"/>
    <p:sldId id="389" r:id="rId108"/>
    <p:sldId id="390" r:id="rId109"/>
    <p:sldId id="391" r:id="rId110"/>
    <p:sldId id="392" r:id="rId111"/>
    <p:sldId id="393" r:id="rId112"/>
    <p:sldId id="394" r:id="rId113"/>
    <p:sldId id="395" r:id="rId114"/>
    <p:sldId id="396" r:id="rId115"/>
    <p:sldId id="397" r:id="rId116"/>
    <p:sldId id="398" r:id="rId117"/>
    <p:sldId id="399" r:id="rId118"/>
    <p:sldId id="400" r:id="rId119"/>
    <p:sldId id="401" r:id="rId120"/>
    <p:sldId id="402" r:id="rId121"/>
    <p:sldId id="403" r:id="rId122"/>
    <p:sldId id="404" r:id="rId123"/>
    <p:sldId id="405" r:id="rId124"/>
    <p:sldId id="406" r:id="rId125"/>
    <p:sldId id="407" r:id="rId126"/>
    <p:sldId id="408" r:id="rId127"/>
    <p:sldId id="409" r:id="rId128"/>
    <p:sldId id="410" r:id="rId129"/>
    <p:sldId id="411" r:id="rId130"/>
    <p:sldId id="412" r:id="rId131"/>
    <p:sldId id="413" r:id="rId132"/>
    <p:sldId id="414" r:id="rId133"/>
    <p:sldId id="415" r:id="rId134"/>
    <p:sldId id="416" r:id="rId135"/>
    <p:sldId id="417" r:id="rId136"/>
    <p:sldId id="418" r:id="rId137"/>
    <p:sldId id="419" r:id="rId138"/>
    <p:sldId id="420" r:id="rId139"/>
    <p:sldId id="421" r:id="rId140"/>
    <p:sldId id="422" r:id="rId141"/>
    <p:sldId id="423" r:id="rId142"/>
    <p:sldId id="424" r:id="rId143"/>
    <p:sldId id="425" r:id="rId144"/>
    <p:sldId id="426" r:id="rId145"/>
    <p:sldId id="427" r:id="rId146"/>
    <p:sldId id="428" r:id="rId147"/>
    <p:sldId id="429" r:id="rId148"/>
    <p:sldId id="430" r:id="rId149"/>
    <p:sldId id="431" r:id="rId150"/>
    <p:sldId id="432" r:id="rId151"/>
    <p:sldId id="433" r:id="rId152"/>
    <p:sldId id="434" r:id="rId153"/>
    <p:sldId id="435" r:id="rId154"/>
    <p:sldId id="436" r:id="rId155"/>
    <p:sldId id="437" r:id="rId156"/>
    <p:sldId id="438" r:id="rId157"/>
    <p:sldId id="439" r:id="rId158"/>
    <p:sldId id="440" r:id="rId159"/>
    <p:sldId id="441" r:id="rId160"/>
    <p:sldId id="442" r:id="rId161"/>
    <p:sldId id="443" r:id="rId162"/>
    <p:sldId id="444" r:id="rId163"/>
    <p:sldId id="445" r:id="rId164"/>
    <p:sldId id="446" r:id="rId165"/>
    <p:sldId id="447" r:id="rId166"/>
    <p:sldId id="448" r:id="rId167"/>
    <p:sldId id="449" r:id="rId168"/>
    <p:sldId id="450" r:id="rId169"/>
    <p:sldId id="451" r:id="rId170"/>
    <p:sldId id="452" r:id="rId171"/>
    <p:sldId id="453" r:id="rId172"/>
    <p:sldId id="454" r:id="rId173"/>
    <p:sldId id="455" r:id="rId174"/>
    <p:sldId id="456" r:id="rId175"/>
    <p:sldId id="457" r:id="rId176"/>
    <p:sldId id="458" r:id="rId177"/>
    <p:sldId id="459" r:id="rId178"/>
    <p:sldId id="460" r:id="rId179"/>
    <p:sldId id="461" r:id="rId180"/>
    <p:sldId id="462" r:id="rId181"/>
    <p:sldId id="463" r:id="rId182"/>
    <p:sldId id="464" r:id="rId183"/>
    <p:sldId id="465" r:id="rId184"/>
    <p:sldId id="466" r:id="rId185"/>
    <p:sldId id="467" r:id="rId186"/>
    <p:sldId id="468" r:id="rId187"/>
    <p:sldId id="469" r:id="rId188"/>
    <p:sldId id="470" r:id="rId189"/>
    <p:sldId id="471" r:id="rId190"/>
    <p:sldId id="472" r:id="rId191"/>
    <p:sldId id="473" r:id="rId192"/>
    <p:sldId id="474" r:id="rId193"/>
    <p:sldId id="475" r:id="rId194"/>
    <p:sldId id="476" r:id="rId195"/>
    <p:sldId id="477" r:id="rId196"/>
    <p:sldId id="478" r:id="rId197"/>
    <p:sldId id="479" r:id="rId198"/>
    <p:sldId id="480" r:id="rId199"/>
    <p:sldId id="481" r:id="rId200"/>
    <p:sldId id="482" r:id="rId201"/>
    <p:sldId id="483" r:id="rId202"/>
    <p:sldId id="484" r:id="rId203"/>
    <p:sldId id="485" r:id="rId204"/>
    <p:sldId id="486" r:id="rId205"/>
    <p:sldId id="487" r:id="rId206"/>
    <p:sldId id="488" r:id="rId207"/>
    <p:sldId id="489" r:id="rId208"/>
    <p:sldId id="490" r:id="rId209"/>
    <p:sldId id="491" r:id="rId2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85973" autoAdjust="0"/>
  </p:normalViewPr>
  <p:slideViewPr>
    <p:cSldViewPr snapToGrid="0">
      <p:cViewPr varScale="1">
        <p:scale>
          <a:sx n="79" d="100"/>
          <a:sy n="79" d="100"/>
        </p:scale>
        <p:origin x="11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1"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presProps" Target="presProp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7368E2-82AA-4A5C-9CBF-886E427DDC40}" type="datetimeFigureOut">
              <a:rPr lang="en-GB" smtClean="0"/>
              <a:t>21/06/2016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375574-47E6-4262-A62F-628BCD983975}" type="slidenum">
              <a:rPr lang="en-GB" smtClean="0"/>
              <a:t>‹#›</a:t>
            </a:fld>
            <a:endParaRPr lang="en-GB"/>
          </a:p>
        </p:txBody>
      </p:sp>
    </p:spTree>
    <p:extLst>
      <p:ext uri="{BB962C8B-B14F-4D97-AF65-F5344CB8AC3E}">
        <p14:creationId xmlns:p14="http://schemas.microsoft.com/office/powerpoint/2010/main" val="2769585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D375574-47E6-4262-A62F-628BCD983975}" type="slidenum">
              <a:rPr lang="en-GB" smtClean="0"/>
              <a:t>1</a:t>
            </a:fld>
            <a:endParaRPr lang="en-GB"/>
          </a:p>
        </p:txBody>
      </p:sp>
    </p:spTree>
    <p:extLst>
      <p:ext uri="{BB962C8B-B14F-4D97-AF65-F5344CB8AC3E}">
        <p14:creationId xmlns:p14="http://schemas.microsoft.com/office/powerpoint/2010/main" val="2923629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D375574-47E6-4262-A62F-628BCD983975}" type="slidenum">
              <a:rPr lang="en-GB" smtClean="0"/>
              <a:t>13</a:t>
            </a:fld>
            <a:endParaRPr lang="en-GB"/>
          </a:p>
        </p:txBody>
      </p:sp>
    </p:spTree>
    <p:extLst>
      <p:ext uri="{BB962C8B-B14F-4D97-AF65-F5344CB8AC3E}">
        <p14:creationId xmlns:p14="http://schemas.microsoft.com/office/powerpoint/2010/main" val="1075724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D375574-47E6-4262-A62F-628BCD983975}" type="slidenum">
              <a:rPr lang="en-GB" smtClean="0"/>
              <a:t>14</a:t>
            </a:fld>
            <a:endParaRPr lang="en-GB"/>
          </a:p>
        </p:txBody>
      </p:sp>
    </p:spTree>
    <p:extLst>
      <p:ext uri="{BB962C8B-B14F-4D97-AF65-F5344CB8AC3E}">
        <p14:creationId xmlns:p14="http://schemas.microsoft.com/office/powerpoint/2010/main" val="1714721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D375574-47E6-4262-A62F-628BCD983975}" type="slidenum">
              <a:rPr lang="en-GB" smtClean="0"/>
              <a:t>5</a:t>
            </a:fld>
            <a:endParaRPr lang="en-GB"/>
          </a:p>
        </p:txBody>
      </p:sp>
    </p:spTree>
    <p:extLst>
      <p:ext uri="{BB962C8B-B14F-4D97-AF65-F5344CB8AC3E}">
        <p14:creationId xmlns:p14="http://schemas.microsoft.com/office/powerpoint/2010/main" val="285947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D375574-47E6-4262-A62F-628BCD983975}" type="slidenum">
              <a:rPr lang="en-GB" smtClean="0"/>
              <a:t>6</a:t>
            </a:fld>
            <a:endParaRPr lang="en-GB"/>
          </a:p>
        </p:txBody>
      </p:sp>
    </p:spTree>
    <p:extLst>
      <p:ext uri="{BB962C8B-B14F-4D97-AF65-F5344CB8AC3E}">
        <p14:creationId xmlns:p14="http://schemas.microsoft.com/office/powerpoint/2010/main" val="1932281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D375574-47E6-4262-A62F-628BCD983975}" type="slidenum">
              <a:rPr lang="en-GB" smtClean="0"/>
              <a:t>7</a:t>
            </a:fld>
            <a:endParaRPr lang="en-GB"/>
          </a:p>
        </p:txBody>
      </p:sp>
    </p:spTree>
    <p:extLst>
      <p:ext uri="{BB962C8B-B14F-4D97-AF65-F5344CB8AC3E}">
        <p14:creationId xmlns:p14="http://schemas.microsoft.com/office/powerpoint/2010/main" val="1724976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D375574-47E6-4262-A62F-628BCD983975}" type="slidenum">
              <a:rPr lang="en-GB" smtClean="0"/>
              <a:t>8</a:t>
            </a:fld>
            <a:endParaRPr lang="en-GB"/>
          </a:p>
        </p:txBody>
      </p:sp>
    </p:spTree>
    <p:extLst>
      <p:ext uri="{BB962C8B-B14F-4D97-AF65-F5344CB8AC3E}">
        <p14:creationId xmlns:p14="http://schemas.microsoft.com/office/powerpoint/2010/main" val="881798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D375574-47E6-4262-A62F-628BCD983975}" type="slidenum">
              <a:rPr lang="en-GB" smtClean="0"/>
              <a:t>9</a:t>
            </a:fld>
            <a:endParaRPr lang="en-GB"/>
          </a:p>
        </p:txBody>
      </p:sp>
    </p:spTree>
    <p:extLst>
      <p:ext uri="{BB962C8B-B14F-4D97-AF65-F5344CB8AC3E}">
        <p14:creationId xmlns:p14="http://schemas.microsoft.com/office/powerpoint/2010/main" val="1479325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D375574-47E6-4262-A62F-628BCD983975}" type="slidenum">
              <a:rPr lang="en-GB" smtClean="0"/>
              <a:t>10</a:t>
            </a:fld>
            <a:endParaRPr lang="en-GB"/>
          </a:p>
        </p:txBody>
      </p:sp>
    </p:spTree>
    <p:extLst>
      <p:ext uri="{BB962C8B-B14F-4D97-AF65-F5344CB8AC3E}">
        <p14:creationId xmlns:p14="http://schemas.microsoft.com/office/powerpoint/2010/main" val="2114734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D375574-47E6-4262-A62F-628BCD983975}" type="slidenum">
              <a:rPr lang="en-GB" smtClean="0"/>
              <a:t>11</a:t>
            </a:fld>
            <a:endParaRPr lang="en-GB"/>
          </a:p>
        </p:txBody>
      </p:sp>
    </p:spTree>
    <p:extLst>
      <p:ext uri="{BB962C8B-B14F-4D97-AF65-F5344CB8AC3E}">
        <p14:creationId xmlns:p14="http://schemas.microsoft.com/office/powerpoint/2010/main" val="92921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D375574-47E6-4262-A62F-628BCD983975}" type="slidenum">
              <a:rPr lang="en-GB" smtClean="0"/>
              <a:t>12</a:t>
            </a:fld>
            <a:endParaRPr lang="en-GB"/>
          </a:p>
        </p:txBody>
      </p:sp>
    </p:spTree>
    <p:extLst>
      <p:ext uri="{BB962C8B-B14F-4D97-AF65-F5344CB8AC3E}">
        <p14:creationId xmlns:p14="http://schemas.microsoft.com/office/powerpoint/2010/main" val="2100557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D8D374B1-36E8-4293-89C8-B45A6D7B3AE1}" type="datetimeFigureOut">
              <a:rPr lang="en-GB" smtClean="0"/>
              <a:t>21/06/2016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2912488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8D374B1-36E8-4293-89C8-B45A6D7B3AE1}" type="datetimeFigureOut">
              <a:rPr lang="en-GB" smtClean="0"/>
              <a:t>21/06/2016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761240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8D374B1-36E8-4293-89C8-B45A6D7B3AE1}" type="datetimeFigureOut">
              <a:rPr lang="en-GB" smtClean="0"/>
              <a:t>21/06/2016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1190735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8D374B1-36E8-4293-89C8-B45A6D7B3AE1}" type="datetimeFigureOut">
              <a:rPr lang="en-GB" smtClean="0"/>
              <a:t>21/06/2016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671113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D374B1-36E8-4293-89C8-B45A6D7B3AE1}" type="datetimeFigureOut">
              <a:rPr lang="en-GB" smtClean="0"/>
              <a:t>21/06/2016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646202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8D374B1-36E8-4293-89C8-B45A6D7B3AE1}" type="datetimeFigureOut">
              <a:rPr lang="en-GB" smtClean="0"/>
              <a:t>21/06/2016</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4000582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8D374B1-36E8-4293-89C8-B45A6D7B3AE1}" type="datetimeFigureOut">
              <a:rPr lang="en-GB" smtClean="0"/>
              <a:t>21/06/2016</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234534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8D374B1-36E8-4293-89C8-B45A6D7B3AE1}" type="datetimeFigureOut">
              <a:rPr lang="en-GB" smtClean="0"/>
              <a:t>21/06/2016</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115998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D374B1-36E8-4293-89C8-B45A6D7B3AE1}" type="datetimeFigureOut">
              <a:rPr lang="en-GB" smtClean="0"/>
              <a:t>21/06/2016</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166467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D374B1-36E8-4293-89C8-B45A6D7B3AE1}" type="datetimeFigureOut">
              <a:rPr lang="en-GB" smtClean="0"/>
              <a:t>21/06/2016</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3543538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D374B1-36E8-4293-89C8-B45A6D7B3AE1}" type="datetimeFigureOut">
              <a:rPr lang="en-GB" smtClean="0"/>
              <a:t>21/06/2016</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1960280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D374B1-36E8-4293-89C8-B45A6D7B3AE1}" type="datetimeFigureOut">
              <a:rPr lang="en-GB" smtClean="0"/>
              <a:t>21/06/2016</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0073A9-4911-41CD-BD8A-CA2039E24C23}" type="slidenum">
              <a:rPr lang="en-GB" smtClean="0"/>
              <a:t>‹#›</a:t>
            </a:fld>
            <a:endParaRPr lang="en-GB" dirty="0"/>
          </a:p>
        </p:txBody>
      </p:sp>
    </p:spTree>
    <p:extLst>
      <p:ext uri="{BB962C8B-B14F-4D97-AF65-F5344CB8AC3E}">
        <p14:creationId xmlns:p14="http://schemas.microsoft.com/office/powerpoint/2010/main" val="1519963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PowerShell" TargetMode="External"/><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www.kilasuit.org/blog" TargetMode="External"/><Relationship Id="rId2" Type="http://schemas.openxmlformats.org/officeDocument/2006/relationships/hyperlink" Target="http://uk.linkedin.com/in/ryanyates90" TargetMode="External"/><Relationship Id="rId1" Type="http://schemas.openxmlformats.org/officeDocument/2006/relationships/slideLayout" Target="../slideLayouts/slideLayout1.xml"/><Relationship Id="rId5" Type="http://schemas.openxmlformats.org/officeDocument/2006/relationships/hyperlink" Target="http://www.get-psuguk.eventbrite.co.uk/" TargetMode="External"/><Relationship Id="rId4" Type="http://schemas.openxmlformats.org/officeDocument/2006/relationships/hyperlink" Target="mailto:ryan.yates@kilasuit.org" TargetMode="Externa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www.get-psuguk.org/"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Windows_Management_Instrumentation" TargetMode="External"/><Relationship Id="rId3" Type="http://schemas.openxmlformats.org/officeDocument/2006/relationships/hyperlink" Target="https://en.wikipedia.org/wiki/Command-line_interface" TargetMode="External"/><Relationship Id="rId7" Type="http://schemas.openxmlformats.org/officeDocument/2006/relationships/hyperlink" Target="https://en.wikipedia.org/wiki/Component_Object_Model" TargetMode="External"/><Relationship Id="rId2" Type="http://schemas.openxmlformats.org/officeDocument/2006/relationships/hyperlink" Target="https://en.wikipedia.org/wiki/Microsoft" TargetMode="External"/><Relationship Id="rId1" Type="http://schemas.openxmlformats.org/officeDocument/2006/relationships/slideLayout" Target="../slideLayouts/slideLayout1.xml"/><Relationship Id="rId6" Type="http://schemas.openxmlformats.org/officeDocument/2006/relationships/hyperlink" Target="https://en.wikipedia.org/wiki/.NET_Framework" TargetMode="External"/><Relationship Id="rId5" Type="http://schemas.openxmlformats.org/officeDocument/2006/relationships/hyperlink" Target="https://en.wikipedia.org/wiki/Scripting_language" TargetMode="External"/><Relationship Id="rId10" Type="http://schemas.openxmlformats.org/officeDocument/2006/relationships/hyperlink" Target="https://en.wikipedia.org/wiki/Common_Information_Model_%28computing%29" TargetMode="External"/><Relationship Id="rId4" Type="http://schemas.openxmlformats.org/officeDocument/2006/relationships/hyperlink" Target="https://en.wikipedia.org/wiki/Shell_%28computing%29" TargetMode="External"/><Relationship Id="rId9" Type="http://schemas.openxmlformats.org/officeDocument/2006/relationships/hyperlink" Target="https://en.wikipedia.org/wiki/WS-Management"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 </a:t>
            </a:r>
          </a:p>
        </p:txBody>
      </p:sp>
      <p:sp>
        <p:nvSpPr>
          <p:cNvPr id="2" name="Title 1"/>
          <p:cNvSpPr>
            <a:spLocks noGrp="1"/>
          </p:cNvSpPr>
          <p:nvPr>
            <p:ph type="ctrTitle"/>
          </p:nvPr>
        </p:nvSpPr>
        <p:spPr>
          <a:xfrm>
            <a:off x="103517" y="182084"/>
            <a:ext cx="8926183" cy="1655342"/>
          </a:xfrm>
        </p:spPr>
        <p:txBody>
          <a:bodyPr anchor="ctr">
            <a:normAutofit/>
          </a:bodyPr>
          <a:lstStyle/>
          <a:p>
            <a:r>
              <a:rPr lang="en-GB" dirty="0"/>
              <a:t>So PowerShell ….??</a:t>
            </a:r>
          </a:p>
        </p:txBody>
      </p:sp>
      <p:sp>
        <p:nvSpPr>
          <p:cNvPr id="5" name="TextBox 4"/>
          <p:cNvSpPr txBox="1"/>
          <p:nvPr/>
        </p:nvSpPr>
        <p:spPr>
          <a:xfrm>
            <a:off x="1592580" y="6101907"/>
            <a:ext cx="7437120" cy="646331"/>
          </a:xfrm>
          <a:prstGeom prst="rect">
            <a:avLst/>
          </a:prstGeom>
          <a:noFill/>
        </p:spPr>
        <p:txBody>
          <a:bodyPr wrap="square" rtlCol="0">
            <a:spAutoFit/>
          </a:bodyPr>
          <a:lstStyle/>
          <a:p>
            <a:pPr algn="ctr"/>
            <a:r>
              <a:rPr lang="en-GB" dirty="0"/>
              <a:t>Ryan Yates - @ryanyates1990</a:t>
            </a:r>
          </a:p>
          <a:p>
            <a:pPr algn="ctr"/>
            <a:r>
              <a:rPr lang="en-GB" dirty="0"/>
              <a:t>User Group co-ordinator for PowerShell User Groups in UK - @</a:t>
            </a:r>
            <a:r>
              <a:rPr lang="en-GB" dirty="0" err="1"/>
              <a:t>GetPSUGUK</a:t>
            </a:r>
            <a:endParaRPr lang="en-GB" dirty="0"/>
          </a:p>
        </p:txBody>
      </p:sp>
      <p:pic>
        <p:nvPicPr>
          <p:cNvPr id="1026" name="Picture 2" descr="https://openclipart.org/image/800px/svg_to_png/191890/powershell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730" y="2262027"/>
            <a:ext cx="4558341" cy="340836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19480" t="7517" r="14159"/>
          <a:stretch/>
        </p:blipFill>
        <p:spPr>
          <a:xfrm>
            <a:off x="9133218" y="783941"/>
            <a:ext cx="2463038" cy="5946032"/>
          </a:xfrm>
          <a:prstGeom prst="rect">
            <a:avLst/>
          </a:prstGeom>
        </p:spPr>
      </p:pic>
    </p:spTree>
    <p:extLst>
      <p:ext uri="{BB962C8B-B14F-4D97-AF65-F5344CB8AC3E}">
        <p14:creationId xmlns:p14="http://schemas.microsoft.com/office/powerpoint/2010/main" val="4181552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33"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a:t>v4 – A real v3 - 2013</a:t>
            </a:r>
          </a:p>
        </p:txBody>
      </p:sp>
      <p:sp>
        <p:nvSpPr>
          <p:cNvPr id="5" name="TextBox 4"/>
          <p:cNvSpPr txBox="1"/>
          <p:nvPr/>
        </p:nvSpPr>
        <p:spPr>
          <a:xfrm>
            <a:off x="288758" y="1844842"/>
            <a:ext cx="4844716" cy="4832092"/>
          </a:xfrm>
          <a:prstGeom prst="rect">
            <a:avLst/>
          </a:prstGeom>
          <a:noFill/>
        </p:spPr>
        <p:txBody>
          <a:bodyPr wrap="square" rtlCol="0">
            <a:spAutoFit/>
          </a:bodyPr>
          <a:lstStyle/>
          <a:p>
            <a:r>
              <a:rPr lang="en-GB" sz="2800" dirty="0"/>
              <a:t>Pros</a:t>
            </a:r>
          </a:p>
          <a:p>
            <a:pPr marL="457200" indent="-457200">
              <a:buFont typeface="Arial" panose="020B0604020202020204" pitchFamily="34" charset="0"/>
              <a:buChar char="•"/>
            </a:pPr>
            <a:r>
              <a:rPr lang="en-GB" sz="2800" dirty="0"/>
              <a:t>Bundled as part of WMF 4.0</a:t>
            </a:r>
          </a:p>
          <a:p>
            <a:pPr marL="457200" indent="-457200">
              <a:buFont typeface="Arial" panose="020B0604020202020204" pitchFamily="34" charset="0"/>
              <a:buChar char="•"/>
            </a:pPr>
            <a:r>
              <a:rPr lang="en-GB" sz="2800" dirty="0"/>
              <a:t>Part of Windows 8.1 &amp; Server 2012 R2</a:t>
            </a:r>
          </a:p>
          <a:p>
            <a:pPr marL="457200" indent="-457200">
              <a:buFont typeface="Arial" panose="020B0604020202020204" pitchFamily="34" charset="0"/>
              <a:buChar char="•"/>
            </a:pPr>
            <a:r>
              <a:rPr lang="en-GB" sz="2800" dirty="0"/>
              <a:t>Avail for Windows 7 SP1 &amp; 2008 R2 SP1 upwards via Microsoft Downloads</a:t>
            </a:r>
          </a:p>
          <a:p>
            <a:pPr marL="457200" indent="-457200">
              <a:buFont typeface="Arial" panose="020B0604020202020204" pitchFamily="34" charset="0"/>
              <a:buChar char="•"/>
            </a:pPr>
            <a:r>
              <a:rPr lang="en-GB" sz="2800" dirty="0"/>
              <a:t>Where &amp; </a:t>
            </a:r>
            <a:r>
              <a:rPr lang="en-GB" sz="2800" dirty="0" err="1"/>
              <a:t>ForEach</a:t>
            </a:r>
            <a:r>
              <a:rPr lang="en-GB" sz="2800" dirty="0"/>
              <a:t> methods, Desired State Configuration v1 &amp; Save-Help introduced</a:t>
            </a:r>
          </a:p>
          <a:p>
            <a:pPr marL="457200" indent="-457200">
              <a:buFont typeface="Arial" panose="020B0604020202020204" pitchFamily="34" charset="0"/>
              <a:buChar char="•"/>
            </a:pPr>
            <a:endParaRPr lang="en-GB" sz="2800" dirty="0"/>
          </a:p>
        </p:txBody>
      </p:sp>
      <p:sp>
        <p:nvSpPr>
          <p:cNvPr id="6" name="TextBox 5"/>
          <p:cNvSpPr txBox="1"/>
          <p:nvPr/>
        </p:nvSpPr>
        <p:spPr>
          <a:xfrm>
            <a:off x="4973053" y="1844842"/>
            <a:ext cx="6946231" cy="4401205"/>
          </a:xfrm>
          <a:prstGeom prst="rect">
            <a:avLst/>
          </a:prstGeom>
          <a:noFill/>
        </p:spPr>
        <p:txBody>
          <a:bodyPr wrap="square" rtlCol="0">
            <a:spAutoFit/>
          </a:bodyPr>
          <a:lstStyle/>
          <a:p>
            <a:r>
              <a:rPr lang="en-GB" sz="2800" dirty="0"/>
              <a:t>Cons</a:t>
            </a:r>
          </a:p>
          <a:p>
            <a:pPr marL="457200" indent="-457200">
              <a:buFont typeface="Arial" panose="020B0604020202020204" pitchFamily="34" charset="0"/>
              <a:buChar char="•"/>
            </a:pPr>
            <a:r>
              <a:rPr lang="en-GB" sz="2800" dirty="0"/>
              <a:t>Best practises still not really defined but getting closer (thanks to community)</a:t>
            </a:r>
          </a:p>
          <a:p>
            <a:pPr marL="457200" indent="-457200">
              <a:buFont typeface="Arial" panose="020B0604020202020204" pitchFamily="34" charset="0"/>
              <a:buChar char="•"/>
            </a:pPr>
            <a:r>
              <a:rPr lang="en-GB" sz="2800" dirty="0"/>
              <a:t>DSC replaces a lot of possible custom scripts that were built to do similar tasks</a:t>
            </a:r>
          </a:p>
          <a:p>
            <a:pPr marL="457200" indent="-457200">
              <a:buFont typeface="Arial" panose="020B0604020202020204" pitchFamily="34" charset="0"/>
              <a:buChar char="•"/>
            </a:pPr>
            <a:r>
              <a:rPr lang="en-GB" sz="2800" dirty="0"/>
              <a:t>Now makes it more difficult to continue  write scripts with v2 Support</a:t>
            </a:r>
          </a:p>
          <a:p>
            <a:pPr marL="457200" indent="-457200">
              <a:buFont typeface="Arial" panose="020B0604020202020204" pitchFamily="34" charset="0"/>
              <a:buChar char="•"/>
            </a:pPr>
            <a:r>
              <a:rPr lang="en-GB" sz="2800" dirty="0"/>
              <a:t>Although on newer OS’s and down </a:t>
            </a:r>
            <a:r>
              <a:rPr lang="en-GB" sz="2800" dirty="0" err="1"/>
              <a:t>Compat</a:t>
            </a:r>
            <a:r>
              <a:rPr lang="en-GB" sz="2800" dirty="0"/>
              <a:t> – v2 /v3 still predominant on Servers</a:t>
            </a:r>
          </a:p>
          <a:p>
            <a:pPr marL="457200" indent="-457200">
              <a:buFont typeface="Arial" panose="020B0604020202020204" pitchFamily="34" charset="0"/>
              <a:buChar char="•"/>
            </a:pPr>
            <a:r>
              <a:rPr lang="en-GB" sz="2800" dirty="0"/>
              <a:t>DSC still really a v0.7 release</a:t>
            </a:r>
          </a:p>
        </p:txBody>
      </p:sp>
    </p:spTree>
    <p:extLst>
      <p:ext uri="{BB962C8B-B14F-4D97-AF65-F5344CB8AC3E}">
        <p14:creationId xmlns:p14="http://schemas.microsoft.com/office/powerpoint/2010/main" val="316847991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2801762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239971983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428220284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275840303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241254968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232412454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124662291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278355528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71181888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3153466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33"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a:t>v5 – A real v4 – 2014 - 2016</a:t>
            </a:r>
          </a:p>
        </p:txBody>
      </p:sp>
      <p:sp>
        <p:nvSpPr>
          <p:cNvPr id="5" name="TextBox 4"/>
          <p:cNvSpPr txBox="1"/>
          <p:nvPr/>
        </p:nvSpPr>
        <p:spPr>
          <a:xfrm>
            <a:off x="288758" y="1844842"/>
            <a:ext cx="5261810" cy="4832092"/>
          </a:xfrm>
          <a:prstGeom prst="rect">
            <a:avLst/>
          </a:prstGeom>
          <a:noFill/>
        </p:spPr>
        <p:txBody>
          <a:bodyPr wrap="square" rtlCol="0">
            <a:spAutoFit/>
          </a:bodyPr>
          <a:lstStyle/>
          <a:p>
            <a:r>
              <a:rPr lang="en-GB" sz="2800" dirty="0"/>
              <a:t>Pros</a:t>
            </a:r>
          </a:p>
          <a:p>
            <a:pPr marL="457200" indent="-457200">
              <a:buFont typeface="Arial" panose="020B0604020202020204" pitchFamily="34" charset="0"/>
              <a:buChar char="•"/>
            </a:pPr>
            <a:r>
              <a:rPr lang="en-GB" sz="2800" dirty="0"/>
              <a:t>Bundled as part of WMF 5.0 &amp; Windows 10 &amp; Server 2016 TP</a:t>
            </a:r>
          </a:p>
          <a:p>
            <a:pPr marL="457200" indent="-457200">
              <a:buFont typeface="Arial" panose="020B0604020202020204" pitchFamily="34" charset="0"/>
              <a:buChar char="•"/>
            </a:pPr>
            <a:r>
              <a:rPr lang="en-GB" sz="2800" dirty="0"/>
              <a:t>Avail for Windows 7 SP1 &amp; 2008 R2 SP1 upwards via Microsoft Downloads</a:t>
            </a:r>
          </a:p>
          <a:p>
            <a:pPr marL="457200" indent="-457200">
              <a:buFont typeface="Arial" panose="020B0604020202020204" pitchFamily="34" charset="0"/>
              <a:buChar char="•"/>
            </a:pPr>
            <a:r>
              <a:rPr lang="en-GB" sz="2800" dirty="0"/>
              <a:t>Pester, </a:t>
            </a:r>
            <a:r>
              <a:rPr lang="en-GB" sz="2800" dirty="0" err="1"/>
              <a:t>PSReadline</a:t>
            </a:r>
            <a:r>
              <a:rPr lang="en-GB" sz="2800" dirty="0"/>
              <a:t> are now OS baked in, Classes, PowerShell Gallery using </a:t>
            </a:r>
            <a:r>
              <a:rPr lang="en-GB" sz="2800" dirty="0" err="1"/>
              <a:t>PSGet</a:t>
            </a:r>
            <a:r>
              <a:rPr lang="en-GB" sz="2800" dirty="0"/>
              <a:t> (again OS) DSC v2 with partial configurations</a:t>
            </a:r>
          </a:p>
        </p:txBody>
      </p:sp>
      <p:sp>
        <p:nvSpPr>
          <p:cNvPr id="6" name="TextBox 5"/>
          <p:cNvSpPr txBox="1"/>
          <p:nvPr/>
        </p:nvSpPr>
        <p:spPr>
          <a:xfrm>
            <a:off x="5550568" y="1844842"/>
            <a:ext cx="6368716" cy="3539430"/>
          </a:xfrm>
          <a:prstGeom prst="rect">
            <a:avLst/>
          </a:prstGeom>
          <a:noFill/>
        </p:spPr>
        <p:txBody>
          <a:bodyPr wrap="square" rtlCol="0">
            <a:spAutoFit/>
          </a:bodyPr>
          <a:lstStyle/>
          <a:p>
            <a:r>
              <a:rPr lang="en-GB" sz="2800" dirty="0"/>
              <a:t>Cons</a:t>
            </a:r>
          </a:p>
          <a:p>
            <a:pPr marL="457200" indent="-457200">
              <a:buFont typeface="Arial" panose="020B0604020202020204" pitchFamily="34" charset="0"/>
              <a:buChar char="•"/>
            </a:pPr>
            <a:r>
              <a:rPr lang="en-GB" sz="2800" dirty="0"/>
              <a:t>Best practises are still being defined – now on GitHub</a:t>
            </a:r>
          </a:p>
          <a:p>
            <a:pPr marL="457200" indent="-457200">
              <a:buFont typeface="Arial" panose="020B0604020202020204" pitchFamily="34" charset="0"/>
              <a:buChar char="•"/>
            </a:pPr>
            <a:r>
              <a:rPr lang="en-GB" sz="2800" dirty="0"/>
              <a:t>Cons from v4 still applicable</a:t>
            </a:r>
          </a:p>
          <a:p>
            <a:pPr marL="457200" indent="-457200">
              <a:buFont typeface="Arial" panose="020B0604020202020204" pitchFamily="34" charset="0"/>
              <a:buChar char="•"/>
            </a:pPr>
            <a:r>
              <a:rPr lang="en-GB" sz="2800" dirty="0"/>
              <a:t>Now fully released (Production Preview from 2014 – RTM from Feb 2016)</a:t>
            </a:r>
          </a:p>
          <a:p>
            <a:pPr marL="457200" indent="-457200">
              <a:buFont typeface="Arial" panose="020B0604020202020204" pitchFamily="34" charset="0"/>
              <a:buChar char="•"/>
            </a:pPr>
            <a:r>
              <a:rPr lang="en-GB" sz="2800" dirty="0"/>
              <a:t>Still being expanded via Windows Updates for Windows 10 </a:t>
            </a:r>
          </a:p>
        </p:txBody>
      </p:sp>
    </p:spTree>
    <p:extLst>
      <p:ext uri="{BB962C8B-B14F-4D97-AF65-F5344CB8AC3E}">
        <p14:creationId xmlns:p14="http://schemas.microsoft.com/office/powerpoint/2010/main" val="322771982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129467739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98547930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35316388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11562494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106488934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118392224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19195207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39960367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227249832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3107997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33"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a:t>V5.1 – 2016 Onwards</a:t>
            </a:r>
          </a:p>
        </p:txBody>
      </p:sp>
      <p:sp>
        <p:nvSpPr>
          <p:cNvPr id="5" name="TextBox 4"/>
          <p:cNvSpPr txBox="1"/>
          <p:nvPr/>
        </p:nvSpPr>
        <p:spPr>
          <a:xfrm>
            <a:off x="288758" y="1844842"/>
            <a:ext cx="5261810" cy="3539430"/>
          </a:xfrm>
          <a:prstGeom prst="rect">
            <a:avLst/>
          </a:prstGeom>
          <a:noFill/>
        </p:spPr>
        <p:txBody>
          <a:bodyPr wrap="square" rtlCol="0">
            <a:spAutoFit/>
          </a:bodyPr>
          <a:lstStyle/>
          <a:p>
            <a:r>
              <a:rPr lang="en-GB" sz="2800" dirty="0"/>
              <a:t>Pros</a:t>
            </a:r>
          </a:p>
          <a:p>
            <a:pPr marL="457200" indent="-457200">
              <a:buFont typeface="Arial" panose="020B0604020202020204" pitchFamily="34" charset="0"/>
              <a:buChar char="•"/>
            </a:pPr>
            <a:r>
              <a:rPr lang="en-GB" sz="2800" dirty="0"/>
              <a:t>Getting updated via Windows 10 builds</a:t>
            </a:r>
          </a:p>
          <a:p>
            <a:pPr marL="457200" indent="-457200">
              <a:buFont typeface="Arial" panose="020B0604020202020204" pitchFamily="34" charset="0"/>
              <a:buChar char="•"/>
            </a:pPr>
            <a:r>
              <a:rPr lang="en-GB" sz="2800" dirty="0"/>
              <a:t>#Avail for Windows 7 SP1 &amp; 2008 R2 SP1 upwards via Microsoft Downloads</a:t>
            </a:r>
          </a:p>
          <a:p>
            <a:pPr marL="457200" indent="-457200">
              <a:buFont typeface="Arial" panose="020B0604020202020204" pitchFamily="34" charset="0"/>
              <a:buChar char="•"/>
            </a:pPr>
            <a:r>
              <a:rPr lang="en-GB" sz="2800" dirty="0"/>
              <a:t>Updates to DSC, Classes, PowerShell Gallery Support</a:t>
            </a:r>
          </a:p>
        </p:txBody>
      </p:sp>
      <p:sp>
        <p:nvSpPr>
          <p:cNvPr id="6" name="TextBox 5"/>
          <p:cNvSpPr txBox="1"/>
          <p:nvPr/>
        </p:nvSpPr>
        <p:spPr>
          <a:xfrm>
            <a:off x="5550568" y="1844842"/>
            <a:ext cx="6368716" cy="3108543"/>
          </a:xfrm>
          <a:prstGeom prst="rect">
            <a:avLst/>
          </a:prstGeom>
          <a:noFill/>
        </p:spPr>
        <p:txBody>
          <a:bodyPr wrap="square" rtlCol="0">
            <a:spAutoFit/>
          </a:bodyPr>
          <a:lstStyle/>
          <a:p>
            <a:r>
              <a:rPr lang="en-GB" sz="2800" dirty="0"/>
              <a:t>Cons</a:t>
            </a:r>
          </a:p>
          <a:p>
            <a:pPr marL="457200" indent="-457200">
              <a:buFont typeface="Arial" panose="020B0604020202020204" pitchFamily="34" charset="0"/>
              <a:buChar char="•"/>
            </a:pPr>
            <a:r>
              <a:rPr lang="en-GB" sz="2800" dirty="0"/>
              <a:t>Best practises are still being defined – now on GitHub</a:t>
            </a:r>
          </a:p>
          <a:p>
            <a:pPr marL="457200" indent="-457200">
              <a:buFont typeface="Arial" panose="020B0604020202020204" pitchFamily="34" charset="0"/>
              <a:buChar char="•"/>
            </a:pPr>
            <a:r>
              <a:rPr lang="en-GB" sz="2800" dirty="0"/>
              <a:t>Cons from v4 &amp; v5 still applicable</a:t>
            </a:r>
          </a:p>
          <a:p>
            <a:pPr marL="457200" indent="-457200">
              <a:buFont typeface="Arial" panose="020B0604020202020204" pitchFamily="34" charset="0"/>
              <a:buChar char="•"/>
            </a:pPr>
            <a:r>
              <a:rPr lang="en-GB" sz="2800" dirty="0"/>
              <a:t>Not technically a released product</a:t>
            </a:r>
          </a:p>
          <a:p>
            <a:pPr marL="457200" indent="-457200">
              <a:buFont typeface="Arial" panose="020B0604020202020204" pitchFamily="34" charset="0"/>
              <a:buChar char="•"/>
            </a:pPr>
            <a:r>
              <a:rPr lang="en-GB" sz="2800" dirty="0"/>
              <a:t>Still being expanded via Windows Updates for Windows 10</a:t>
            </a:r>
          </a:p>
        </p:txBody>
      </p:sp>
    </p:spTree>
    <p:extLst>
      <p:ext uri="{BB962C8B-B14F-4D97-AF65-F5344CB8AC3E}">
        <p14:creationId xmlns:p14="http://schemas.microsoft.com/office/powerpoint/2010/main" val="151449783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298249745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381184893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184747830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137481723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399655181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326649955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214537487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311515633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164912911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1850932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33" y="-9728"/>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a:t>Demo time</a:t>
            </a:r>
          </a:p>
        </p:txBody>
      </p:sp>
    </p:spTree>
    <p:extLst>
      <p:ext uri="{BB962C8B-B14F-4D97-AF65-F5344CB8AC3E}">
        <p14:creationId xmlns:p14="http://schemas.microsoft.com/office/powerpoint/2010/main" val="306074607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241417419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21294083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222782027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247516702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259249288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123361153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82682320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304374069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61454238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3407660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33" y="-9728"/>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a:t>DSC</a:t>
            </a:r>
          </a:p>
        </p:txBody>
      </p:sp>
    </p:spTree>
    <p:extLst>
      <p:ext uri="{BB962C8B-B14F-4D97-AF65-F5344CB8AC3E}">
        <p14:creationId xmlns:p14="http://schemas.microsoft.com/office/powerpoint/2010/main" val="148370328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261324772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259907793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387277735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128888095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164441494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86294602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382733678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374668194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114729833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3362251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a:t>Core Components</a:t>
            </a:r>
          </a:p>
        </p:txBody>
      </p:sp>
      <p:sp>
        <p:nvSpPr>
          <p:cNvPr id="3" name="TextBox 2"/>
          <p:cNvSpPr txBox="1"/>
          <p:nvPr/>
        </p:nvSpPr>
        <p:spPr>
          <a:xfrm>
            <a:off x="650240" y="1467420"/>
            <a:ext cx="10678160" cy="4955203"/>
          </a:xfrm>
          <a:prstGeom prst="rect">
            <a:avLst/>
          </a:prstGeom>
          <a:noFill/>
        </p:spPr>
        <p:txBody>
          <a:bodyPr wrap="square" rtlCol="0">
            <a:spAutoFit/>
          </a:bodyPr>
          <a:lstStyle/>
          <a:p>
            <a:pPr marL="457200" indent="-457200">
              <a:buFont typeface="Arial" panose="020B0604020202020204" pitchFamily="34" charset="0"/>
              <a:buChar char="•"/>
            </a:pPr>
            <a:r>
              <a:rPr lang="en-GB" sz="2800" dirty="0"/>
              <a:t>PowerShell v4 on Windows Machines to be subject to configurations</a:t>
            </a:r>
          </a:p>
          <a:p>
            <a:pPr marL="457200" indent="-457200">
              <a:buFont typeface="Arial" panose="020B0604020202020204" pitchFamily="34" charset="0"/>
              <a:buChar char="•"/>
            </a:pPr>
            <a:r>
              <a:rPr lang="en-GB" sz="2800" dirty="0"/>
              <a:t>LCM (Local Configuration Manager) – a component of DSC installed with PowerShell v4</a:t>
            </a:r>
          </a:p>
          <a:p>
            <a:pPr marL="457200" indent="-457200">
              <a:buFont typeface="Arial" panose="020B0604020202020204" pitchFamily="34" charset="0"/>
              <a:buChar char="•"/>
            </a:pPr>
            <a:r>
              <a:rPr lang="en-GB" sz="2800" dirty="0"/>
              <a:t>MOF (Managed Object Format) files – LCM uses these to make the configuration</a:t>
            </a:r>
          </a:p>
          <a:p>
            <a:pPr marL="457200" indent="-457200">
              <a:buFont typeface="Arial" panose="020B0604020202020204" pitchFamily="34" charset="0"/>
              <a:buChar char="•"/>
            </a:pPr>
            <a:r>
              <a:rPr lang="en-GB" sz="2800" dirty="0"/>
              <a:t>Core DSC Resources include – </a:t>
            </a:r>
            <a:r>
              <a:rPr lang="en-GB" dirty="0"/>
              <a:t>Archive, Environment, Group, </a:t>
            </a:r>
            <a:r>
              <a:rPr lang="en-GB" dirty="0" err="1"/>
              <a:t>GroupSet</a:t>
            </a:r>
            <a:r>
              <a:rPr lang="en-GB" dirty="0"/>
              <a:t>, Log, Package, </a:t>
            </a:r>
            <a:r>
              <a:rPr lang="en-GB" dirty="0" err="1"/>
              <a:t>ProcessSet</a:t>
            </a:r>
            <a:r>
              <a:rPr lang="en-GB" dirty="0"/>
              <a:t>, Registry, Script, Service, </a:t>
            </a:r>
            <a:r>
              <a:rPr lang="en-GB" dirty="0" err="1"/>
              <a:t>ServiceSet</a:t>
            </a:r>
            <a:r>
              <a:rPr lang="en-GB" dirty="0"/>
              <a:t>, User, </a:t>
            </a:r>
            <a:r>
              <a:rPr lang="en-GB" dirty="0" err="1"/>
              <a:t>WindowsFeature</a:t>
            </a:r>
            <a:r>
              <a:rPr lang="en-GB" dirty="0"/>
              <a:t>, </a:t>
            </a:r>
            <a:r>
              <a:rPr lang="en-GB" dirty="0" err="1"/>
              <a:t>WindowsFeatureSet</a:t>
            </a:r>
            <a:r>
              <a:rPr lang="en-GB" dirty="0"/>
              <a:t>, </a:t>
            </a:r>
            <a:r>
              <a:rPr lang="en-GB" dirty="0" err="1"/>
              <a:t>WindowsOptionalFeature</a:t>
            </a:r>
            <a:r>
              <a:rPr lang="en-GB" dirty="0"/>
              <a:t>, </a:t>
            </a:r>
            <a:r>
              <a:rPr lang="en-GB" dirty="0" err="1"/>
              <a:t>WindowsOptionalFeatureSet</a:t>
            </a:r>
            <a:r>
              <a:rPr lang="en-GB" dirty="0"/>
              <a:t>, </a:t>
            </a:r>
            <a:r>
              <a:rPr lang="en-GB" dirty="0" err="1"/>
              <a:t>WindowsProcess</a:t>
            </a:r>
            <a:endParaRPr lang="en-GB" dirty="0"/>
          </a:p>
          <a:p>
            <a:pPr marL="457200" indent="-457200">
              <a:buFont typeface="Arial" panose="020B0604020202020204" pitchFamily="34" charset="0"/>
              <a:buChar char="•"/>
            </a:pPr>
            <a:r>
              <a:rPr lang="en-GB" sz="2800" dirty="0"/>
              <a:t>Custom Resources on </a:t>
            </a:r>
            <a:r>
              <a:rPr lang="en-GB" sz="2800" dirty="0" err="1"/>
              <a:t>Github</a:t>
            </a:r>
            <a:r>
              <a:rPr lang="en-GB" sz="2800" dirty="0"/>
              <a:t> under PowerShell – Lots there including – </a:t>
            </a:r>
            <a:r>
              <a:rPr lang="en-GB" dirty="0" err="1"/>
              <a:t>xActiveDirectory</a:t>
            </a:r>
            <a:r>
              <a:rPr lang="en-GB" dirty="0"/>
              <a:t>, </a:t>
            </a:r>
            <a:r>
              <a:rPr lang="en-GB" dirty="0" err="1"/>
              <a:t>xExchange</a:t>
            </a:r>
            <a:r>
              <a:rPr lang="en-GB" dirty="0"/>
              <a:t>, </a:t>
            </a:r>
            <a:r>
              <a:rPr lang="en-GB" dirty="0" err="1"/>
              <a:t>xComputerManagement</a:t>
            </a:r>
            <a:r>
              <a:rPr lang="en-GB" dirty="0"/>
              <a:t>, </a:t>
            </a:r>
            <a:r>
              <a:rPr lang="en-GB" dirty="0" err="1"/>
              <a:t>xSharePoint</a:t>
            </a:r>
            <a:r>
              <a:rPr lang="en-GB" dirty="0"/>
              <a:t> and many more</a:t>
            </a:r>
          </a:p>
          <a:p>
            <a:pPr marL="457200" indent="-457200">
              <a:buFont typeface="Arial" panose="020B0604020202020204" pitchFamily="34" charset="0"/>
              <a:buChar char="•"/>
            </a:pPr>
            <a:endParaRPr lang="en-GB" sz="2800" dirty="0"/>
          </a:p>
          <a:p>
            <a:endParaRPr lang="en-GB" sz="2800" dirty="0"/>
          </a:p>
        </p:txBody>
      </p:sp>
      <p:sp>
        <p:nvSpPr>
          <p:cNvPr id="6" name="TextBox 5"/>
          <p:cNvSpPr txBox="1"/>
          <p:nvPr/>
        </p:nvSpPr>
        <p:spPr>
          <a:xfrm>
            <a:off x="751840" y="5537200"/>
            <a:ext cx="11013440" cy="923330"/>
          </a:xfrm>
          <a:prstGeom prst="rect">
            <a:avLst/>
          </a:prstGeom>
          <a:noFill/>
        </p:spPr>
        <p:txBody>
          <a:bodyPr wrap="square" rtlCol="0">
            <a:spAutoFit/>
          </a:bodyPr>
          <a:lstStyle/>
          <a:p>
            <a:r>
              <a:rPr lang="en-GB" dirty="0" err="1"/>
              <a:t>Dsc</a:t>
            </a:r>
            <a:r>
              <a:rPr lang="en-GB" dirty="0"/>
              <a:t> can be simplified to being the absolute configuration that you require your machines to contain and will maintain this configuration thanks to Microsoft’s implementation of DMTF (</a:t>
            </a:r>
            <a:r>
              <a:rPr lang="en-GB" dirty="0" err="1"/>
              <a:t>Distrubuted</a:t>
            </a:r>
            <a:r>
              <a:rPr lang="en-GB" dirty="0"/>
              <a:t> Management Task Force) standards including WS-Man (</a:t>
            </a:r>
            <a:r>
              <a:rPr lang="en-GB" dirty="0" err="1"/>
              <a:t>WinRM</a:t>
            </a:r>
            <a:r>
              <a:rPr lang="en-GB" dirty="0"/>
              <a:t>) &amp; OMI to ease Configuration Management.</a:t>
            </a:r>
          </a:p>
        </p:txBody>
      </p:sp>
    </p:spTree>
    <p:extLst>
      <p:ext uri="{BB962C8B-B14F-4D97-AF65-F5344CB8AC3E}">
        <p14:creationId xmlns:p14="http://schemas.microsoft.com/office/powerpoint/2010/main" val="396027233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424873348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191537320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61881122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67988436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186520011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71341255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179474749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14322095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59339904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2989623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a:t>But what makes a DSC Configuration?</a:t>
            </a:r>
          </a:p>
        </p:txBody>
      </p:sp>
      <p:sp>
        <p:nvSpPr>
          <p:cNvPr id="5" name="TextBox 4"/>
          <p:cNvSpPr txBox="1"/>
          <p:nvPr/>
        </p:nvSpPr>
        <p:spPr>
          <a:xfrm>
            <a:off x="518160" y="1676400"/>
            <a:ext cx="11267440" cy="5262979"/>
          </a:xfrm>
          <a:prstGeom prst="rect">
            <a:avLst/>
          </a:prstGeom>
          <a:noFill/>
        </p:spPr>
        <p:txBody>
          <a:bodyPr wrap="square" rtlCol="0">
            <a:spAutoFit/>
          </a:bodyPr>
          <a:lstStyle/>
          <a:p>
            <a:pPr marL="285750" indent="-285750">
              <a:buFont typeface="Arial" panose="020B0604020202020204" pitchFamily="34" charset="0"/>
              <a:buChar char="•"/>
            </a:pPr>
            <a:r>
              <a:rPr lang="en-GB" sz="2800" dirty="0"/>
              <a:t>Well its just PowerShell – Just using a new Keyword, similar to Function &amp; Workflow – the magic is in what happens when you run the configuration as it spits out the </a:t>
            </a:r>
            <a:r>
              <a:rPr lang="en-GB" sz="2800" dirty="0" err="1"/>
              <a:t>mof</a:t>
            </a:r>
            <a:r>
              <a:rPr lang="en-GB" sz="2800" dirty="0"/>
              <a:t> file for you.</a:t>
            </a:r>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r>
              <a:rPr lang="en-GB" sz="2800" dirty="0"/>
              <a:t>Can include inline scripts</a:t>
            </a:r>
          </a:p>
          <a:p>
            <a:pPr marL="285750" indent="-285750">
              <a:buFont typeface="Arial" panose="020B0604020202020204" pitchFamily="34" charset="0"/>
              <a:buChar char="•"/>
            </a:pPr>
            <a:r>
              <a:rPr lang="en-GB" sz="2800" dirty="0"/>
              <a:t>Can include functions</a:t>
            </a:r>
          </a:p>
          <a:p>
            <a:pPr marL="285750" indent="-285750">
              <a:buFont typeface="Arial" panose="020B0604020202020204" pitchFamily="34" charset="0"/>
              <a:buChar char="•"/>
            </a:pPr>
            <a:r>
              <a:rPr lang="en-GB" sz="2800" dirty="0"/>
              <a:t>Can include .NET methods</a:t>
            </a:r>
          </a:p>
          <a:p>
            <a:pPr marL="285750" indent="-285750">
              <a:buFont typeface="Arial" panose="020B0604020202020204" pitchFamily="34" charset="0"/>
              <a:buChar char="•"/>
            </a:pPr>
            <a:r>
              <a:rPr lang="en-GB" sz="2800" dirty="0"/>
              <a:t>When used with Source Control this allows small configuration changes to make Configuration Management simpler and more repeatable.</a:t>
            </a:r>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endParaRPr lang="en-GB" sz="2800" dirty="0"/>
          </a:p>
        </p:txBody>
      </p:sp>
    </p:spTree>
    <p:extLst>
      <p:ext uri="{BB962C8B-B14F-4D97-AF65-F5344CB8AC3E}">
        <p14:creationId xmlns:p14="http://schemas.microsoft.com/office/powerpoint/2010/main" val="1946118449"/>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52734788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41908955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74520495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173845862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186677799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353518551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87565380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27321499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108528645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2330868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a:t>So ……?	</a:t>
            </a:r>
          </a:p>
        </p:txBody>
      </p:sp>
      <p:sp>
        <p:nvSpPr>
          <p:cNvPr id="3" name="TextBox 2"/>
          <p:cNvSpPr txBox="1"/>
          <p:nvPr/>
        </p:nvSpPr>
        <p:spPr>
          <a:xfrm>
            <a:off x="4348480" y="3075057"/>
            <a:ext cx="3444240" cy="707886"/>
          </a:xfrm>
          <a:prstGeom prst="rect">
            <a:avLst/>
          </a:prstGeom>
          <a:noFill/>
        </p:spPr>
        <p:txBody>
          <a:bodyPr wrap="square" rtlCol="0">
            <a:spAutoFit/>
          </a:bodyPr>
          <a:lstStyle/>
          <a:p>
            <a:r>
              <a:rPr lang="en-GB" sz="4000" dirty="0"/>
              <a:t>Let’s Demo this</a:t>
            </a:r>
          </a:p>
        </p:txBody>
      </p:sp>
    </p:spTree>
    <p:extLst>
      <p:ext uri="{BB962C8B-B14F-4D97-AF65-F5344CB8AC3E}">
        <p14:creationId xmlns:p14="http://schemas.microsoft.com/office/powerpoint/2010/main" val="94460951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37727814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142920563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109895287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41279666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249486808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3216380969"/>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33424459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198126485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283628869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519500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39" y="-1524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2477228"/>
            <a:ext cx="11930332" cy="1103252"/>
          </a:xfrm>
        </p:spPr>
        <p:txBody>
          <a:bodyPr>
            <a:normAutofit/>
          </a:bodyPr>
          <a:lstStyle/>
          <a:p>
            <a:r>
              <a:rPr lang="en-GB" dirty="0"/>
              <a:t>Any Questions??</a:t>
            </a:r>
          </a:p>
        </p:txBody>
      </p:sp>
    </p:spTree>
    <p:extLst>
      <p:ext uri="{BB962C8B-B14F-4D97-AF65-F5344CB8AC3E}">
        <p14:creationId xmlns:p14="http://schemas.microsoft.com/office/powerpoint/2010/main" val="3247846072"/>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229649309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194652700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150596300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184814985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3207461593"/>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93907391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58743473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129630223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174511605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3366884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39" y="-1524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32373" y="0"/>
            <a:ext cx="11930332" cy="1103252"/>
          </a:xfrm>
        </p:spPr>
        <p:txBody>
          <a:bodyPr>
            <a:normAutofit/>
          </a:bodyPr>
          <a:lstStyle/>
          <a:p>
            <a:r>
              <a:rPr lang="en-GB" dirty="0"/>
              <a:t>PowerShell DSC Resources</a:t>
            </a:r>
          </a:p>
        </p:txBody>
      </p:sp>
      <p:sp>
        <p:nvSpPr>
          <p:cNvPr id="5" name="TextBox 4"/>
          <p:cNvSpPr txBox="1"/>
          <p:nvPr/>
        </p:nvSpPr>
        <p:spPr>
          <a:xfrm>
            <a:off x="2011680" y="1029178"/>
            <a:ext cx="8351520" cy="5262979"/>
          </a:xfrm>
          <a:prstGeom prst="rect">
            <a:avLst/>
          </a:prstGeom>
          <a:noFill/>
        </p:spPr>
        <p:txBody>
          <a:bodyPr wrap="square" rtlCol="0" anchor="ctr">
            <a:spAutoFit/>
          </a:bodyPr>
          <a:lstStyle/>
          <a:p>
            <a:pPr algn="ctr"/>
            <a:r>
              <a:rPr lang="en-GB" sz="2400" dirty="0"/>
              <a:t>Most DSC resources that are fully supported by Microsoft have been made Open-Source and can be found on GitHub under the PowerShell Repo</a:t>
            </a:r>
          </a:p>
          <a:p>
            <a:pPr algn="ctr"/>
            <a:endParaRPr lang="en-GB" sz="2400" dirty="0"/>
          </a:p>
          <a:p>
            <a:pPr algn="ctr"/>
            <a:r>
              <a:rPr lang="en-GB" sz="2400" dirty="0">
                <a:hlinkClick r:id="rId2"/>
              </a:rPr>
              <a:t>https://github.com/PowerShell</a:t>
            </a:r>
            <a:endParaRPr lang="en-GB" sz="2400" dirty="0"/>
          </a:p>
          <a:p>
            <a:pPr algn="ctr"/>
            <a:endParaRPr lang="en-GB" sz="2400" dirty="0"/>
          </a:p>
          <a:p>
            <a:pPr algn="ctr"/>
            <a:r>
              <a:rPr lang="en-GB" sz="2400" dirty="0"/>
              <a:t>Some are built into Windows PowerShell since v4 (now on v5 on Windows 10)</a:t>
            </a:r>
          </a:p>
          <a:p>
            <a:pPr algn="ctr"/>
            <a:endParaRPr lang="en-GB" sz="2400" dirty="0"/>
          </a:p>
          <a:p>
            <a:pPr algn="ctr"/>
            <a:r>
              <a:rPr lang="en-GB" sz="2400" dirty="0"/>
              <a:t>Though in only 20 minutes you could easily create your own DSC Resource if you know PowerShell as all of the Resources are built in PowerShell and there are plenty of PowerShell MVP’s (now Cloud and </a:t>
            </a:r>
            <a:r>
              <a:rPr lang="en-GB" sz="2400" dirty="0" err="1"/>
              <a:t>Datacenter</a:t>
            </a:r>
            <a:r>
              <a:rPr lang="en-GB" sz="2400" dirty="0"/>
              <a:t> Management) that publish new resources each week.</a:t>
            </a:r>
          </a:p>
        </p:txBody>
      </p:sp>
    </p:spTree>
    <p:extLst>
      <p:ext uri="{BB962C8B-B14F-4D97-AF65-F5344CB8AC3E}">
        <p14:creationId xmlns:p14="http://schemas.microsoft.com/office/powerpoint/2010/main" val="67791670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2520066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417032284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44251511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772919732"/>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2075389561"/>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207166274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139975304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170128782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266008436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3542599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a:t>Who Am I?</a:t>
            </a:r>
          </a:p>
        </p:txBody>
      </p:sp>
      <p:sp>
        <p:nvSpPr>
          <p:cNvPr id="7" name="TextBox 6"/>
          <p:cNvSpPr txBox="1"/>
          <p:nvPr/>
        </p:nvSpPr>
        <p:spPr>
          <a:xfrm>
            <a:off x="314171" y="1467420"/>
            <a:ext cx="7899074" cy="4893647"/>
          </a:xfrm>
          <a:prstGeom prst="rect">
            <a:avLst/>
          </a:prstGeom>
          <a:noFill/>
        </p:spPr>
        <p:txBody>
          <a:bodyPr wrap="square" rtlCol="0">
            <a:spAutoFit/>
          </a:bodyPr>
          <a:lstStyle/>
          <a:p>
            <a:r>
              <a:rPr lang="en-GB" sz="2400" dirty="0"/>
              <a:t>Ryan Yates – 26 &amp; a Microsoft Product user – Mainly Windows 10, PowerShell &amp; occasionally SharePoint </a:t>
            </a:r>
          </a:p>
          <a:p>
            <a:endParaRPr lang="en-GB" sz="2400" dirty="0"/>
          </a:p>
          <a:p>
            <a:r>
              <a:rPr lang="en-GB" sz="2400" dirty="0"/>
              <a:t>Coordinator of Get-PSUGUK – The UK PowerShell User Groups and Co-Organiser of </a:t>
            </a:r>
            <a:r>
              <a:rPr lang="en-GB" sz="2400" dirty="0" err="1"/>
              <a:t>PSConfEU</a:t>
            </a:r>
            <a:r>
              <a:rPr lang="en-GB" sz="2400" dirty="0"/>
              <a:t> – the Premier PowerShell Conference of the year</a:t>
            </a:r>
          </a:p>
          <a:p>
            <a:endParaRPr lang="en-GB" sz="2400" dirty="0"/>
          </a:p>
          <a:p>
            <a:r>
              <a:rPr lang="en-GB" sz="2400" u="sng" dirty="0"/>
              <a:t>Currently</a:t>
            </a:r>
          </a:p>
          <a:p>
            <a:r>
              <a:rPr lang="en-GB" sz="2400" dirty="0"/>
              <a:t>MVP – Cloud &amp; Datacentre Management</a:t>
            </a:r>
          </a:p>
          <a:p>
            <a:endParaRPr lang="en-GB" sz="2400" dirty="0"/>
          </a:p>
          <a:p>
            <a:r>
              <a:rPr lang="en-GB" sz="2400" u="sng" dirty="0"/>
              <a:t>Planned</a:t>
            </a:r>
          </a:p>
          <a:p>
            <a:endParaRPr lang="en-GB" sz="2400" dirty="0"/>
          </a:p>
          <a:p>
            <a:r>
              <a:rPr lang="en-GB" sz="2400" dirty="0"/>
              <a:t>TBD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7415" y="1057423"/>
            <a:ext cx="3183891" cy="5515315"/>
          </a:xfrm>
          <a:prstGeom prst="rect">
            <a:avLst/>
          </a:prstGeom>
        </p:spPr>
      </p:pic>
    </p:spTree>
    <p:extLst>
      <p:ext uri="{BB962C8B-B14F-4D97-AF65-F5344CB8AC3E}">
        <p14:creationId xmlns:p14="http://schemas.microsoft.com/office/powerpoint/2010/main" val="2517012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9"/>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9"/>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9"/>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234351" y="300956"/>
            <a:ext cx="11930332" cy="1103252"/>
          </a:xfrm>
        </p:spPr>
        <p:txBody>
          <a:bodyPr>
            <a:normAutofit/>
          </a:bodyPr>
          <a:lstStyle/>
          <a:p>
            <a:r>
              <a:rPr lang="en-GB" dirty="0"/>
              <a:t>Further Details</a:t>
            </a:r>
          </a:p>
        </p:txBody>
      </p:sp>
      <p:sp>
        <p:nvSpPr>
          <p:cNvPr id="3" name="TextBox 2"/>
          <p:cNvSpPr txBox="1"/>
          <p:nvPr/>
        </p:nvSpPr>
        <p:spPr>
          <a:xfrm>
            <a:off x="502920" y="1874520"/>
            <a:ext cx="11393424" cy="4154984"/>
          </a:xfrm>
          <a:prstGeom prst="rect">
            <a:avLst/>
          </a:prstGeom>
          <a:noFill/>
        </p:spPr>
        <p:txBody>
          <a:bodyPr wrap="square" rtlCol="0">
            <a:spAutoFit/>
          </a:bodyPr>
          <a:lstStyle/>
          <a:p>
            <a:r>
              <a:rPr lang="en-GB" sz="2400" dirty="0"/>
              <a:t>Twitter - @ryanyates1990</a:t>
            </a:r>
          </a:p>
          <a:p>
            <a:endParaRPr lang="en-GB" sz="2400" dirty="0"/>
          </a:p>
          <a:p>
            <a:r>
              <a:rPr lang="en-GB" sz="2400" dirty="0"/>
              <a:t>LinkedIn - </a:t>
            </a:r>
            <a:r>
              <a:rPr lang="en-GB" sz="2400" dirty="0">
                <a:hlinkClick r:id="rId2"/>
              </a:rPr>
              <a:t>http://uk.linkedin.com/in/ryanyates90</a:t>
            </a:r>
            <a:r>
              <a:rPr lang="en-GB" sz="2400" dirty="0"/>
              <a:t> </a:t>
            </a:r>
          </a:p>
          <a:p>
            <a:endParaRPr lang="en-GB" sz="2400" dirty="0"/>
          </a:p>
          <a:p>
            <a:r>
              <a:rPr lang="en-GB" sz="2400" dirty="0"/>
              <a:t>Blog – </a:t>
            </a:r>
            <a:r>
              <a:rPr lang="en-GB" sz="2400" dirty="0">
                <a:hlinkClick r:id="rId3"/>
              </a:rPr>
              <a:t>www.kilasuit.org/blog</a:t>
            </a:r>
            <a:r>
              <a:rPr lang="en-GB" sz="2400" dirty="0"/>
              <a:t> </a:t>
            </a:r>
          </a:p>
          <a:p>
            <a:endParaRPr lang="en-GB" sz="2400" dirty="0"/>
          </a:p>
          <a:p>
            <a:r>
              <a:rPr lang="en-GB" sz="2400" dirty="0"/>
              <a:t>Email/Lync – </a:t>
            </a:r>
            <a:r>
              <a:rPr lang="en-GB" sz="2400" dirty="0">
                <a:hlinkClick r:id="rId4"/>
              </a:rPr>
              <a:t>ryan.yates@kilasuit.org</a:t>
            </a:r>
            <a:endParaRPr lang="en-GB" sz="2400" dirty="0"/>
          </a:p>
          <a:p>
            <a:endParaRPr lang="en-GB" sz="2400" dirty="0"/>
          </a:p>
          <a:p>
            <a:r>
              <a:rPr lang="en-GB" sz="2400" dirty="0"/>
              <a:t>PowerShell User Group Meetup – Extended session on DSC &amp; intro to PowerShell on November 24</a:t>
            </a:r>
            <a:r>
              <a:rPr lang="en-GB" sz="2400" baseline="30000" dirty="0"/>
              <a:t>th</a:t>
            </a:r>
            <a:r>
              <a:rPr lang="en-GB" sz="2400" dirty="0"/>
              <a:t> Here at </a:t>
            </a:r>
            <a:r>
              <a:rPr lang="en-GB" sz="2400" dirty="0" err="1"/>
              <a:t>SpacePort</a:t>
            </a:r>
            <a:r>
              <a:rPr lang="en-GB" sz="2400" dirty="0"/>
              <a:t> – Signup is at </a:t>
            </a:r>
            <a:r>
              <a:rPr lang="en-GB" sz="2400" dirty="0">
                <a:hlinkClick r:id="rId5"/>
              </a:rPr>
              <a:t>www.get-psuguk.eventbrite.co.uk</a:t>
            </a:r>
            <a:endParaRPr lang="en-GB" sz="2400" dirty="0"/>
          </a:p>
          <a:p>
            <a:endParaRPr lang="en-GB" sz="2400" dirty="0"/>
          </a:p>
        </p:txBody>
      </p:sp>
    </p:spTree>
    <p:extLst>
      <p:ext uri="{BB962C8B-B14F-4D97-AF65-F5344CB8AC3E}">
        <p14:creationId xmlns:p14="http://schemas.microsoft.com/office/powerpoint/2010/main" val="3416865473"/>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77828537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1453555501"/>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49413037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298133169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138733978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153525175"/>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410435977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145377796"/>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96805847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1260034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2735361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4134039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2874755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2431954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3589917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3148312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823199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307334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2717896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a:t>Get-PSUGUK ??</a:t>
            </a:r>
          </a:p>
        </p:txBody>
      </p:sp>
      <p:sp>
        <p:nvSpPr>
          <p:cNvPr id="7" name="TextBox 6"/>
          <p:cNvSpPr txBox="1"/>
          <p:nvPr/>
        </p:nvSpPr>
        <p:spPr>
          <a:xfrm>
            <a:off x="2146463" y="1572012"/>
            <a:ext cx="7899074" cy="3416320"/>
          </a:xfrm>
          <a:prstGeom prst="rect">
            <a:avLst/>
          </a:prstGeom>
          <a:noFill/>
        </p:spPr>
        <p:txBody>
          <a:bodyPr wrap="square" rtlCol="0">
            <a:spAutoFit/>
          </a:bodyPr>
          <a:lstStyle/>
          <a:p>
            <a:r>
              <a:rPr lang="en-GB" sz="2400" dirty="0"/>
              <a:t>A User Group Dedicated to Windows PowerShell – Language and Implementation practices</a:t>
            </a:r>
          </a:p>
          <a:p>
            <a:endParaRPr lang="en-GB" sz="2400" dirty="0"/>
          </a:p>
          <a:p>
            <a:r>
              <a:rPr lang="en-GB" sz="2400" dirty="0"/>
              <a:t>Currently we have User Groups in London &amp; Manchester </a:t>
            </a:r>
          </a:p>
          <a:p>
            <a:endParaRPr lang="en-GB" sz="2400" dirty="0"/>
          </a:p>
          <a:p>
            <a:r>
              <a:rPr lang="en-GB" sz="2400" dirty="0"/>
              <a:t>Will be expanding to other Cities in the UK over 2016 – Speak to me if you would be interested in becoming a Regional Lead</a:t>
            </a:r>
          </a:p>
          <a:p>
            <a:endParaRPr lang="en-GB" sz="2400" dirty="0"/>
          </a:p>
          <a:p>
            <a:r>
              <a:rPr lang="en-GB" sz="2400" dirty="0"/>
              <a:t>Details are at </a:t>
            </a:r>
            <a:r>
              <a:rPr lang="en-GB" sz="2400" dirty="0">
                <a:hlinkClick r:id="rId2"/>
              </a:rPr>
              <a:t>www.get-psuguk.org</a:t>
            </a:r>
            <a:r>
              <a:rPr lang="en-GB" sz="2400" dirty="0"/>
              <a:t> </a:t>
            </a:r>
          </a:p>
        </p:txBody>
      </p:sp>
    </p:spTree>
    <p:extLst>
      <p:ext uri="{BB962C8B-B14F-4D97-AF65-F5344CB8AC3E}">
        <p14:creationId xmlns:p14="http://schemas.microsoft.com/office/powerpoint/2010/main" val="215471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9"/>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3683158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3977797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31446666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18322887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37995000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9805662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34902510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36423073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33751045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3954845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a:t>What is PowerShell??</a:t>
            </a:r>
          </a:p>
        </p:txBody>
      </p:sp>
      <p:sp>
        <p:nvSpPr>
          <p:cNvPr id="3" name="TextBox 2"/>
          <p:cNvSpPr txBox="1"/>
          <p:nvPr/>
        </p:nvSpPr>
        <p:spPr>
          <a:xfrm>
            <a:off x="2618509" y="2026227"/>
            <a:ext cx="6109855" cy="4154984"/>
          </a:xfrm>
          <a:prstGeom prst="rect">
            <a:avLst/>
          </a:prstGeom>
          <a:noFill/>
        </p:spPr>
        <p:txBody>
          <a:bodyPr wrap="square" rtlCol="0">
            <a:spAutoFit/>
          </a:bodyPr>
          <a:lstStyle/>
          <a:p>
            <a:r>
              <a:rPr lang="en-GB" sz="2400" b="1" dirty="0"/>
              <a:t>Windows PowerShell</a:t>
            </a:r>
            <a:r>
              <a:rPr lang="en-GB" sz="2400" dirty="0"/>
              <a:t> is a task automation and configuration management framework from </a:t>
            </a:r>
            <a:r>
              <a:rPr lang="en-GB" sz="2400" dirty="0">
                <a:hlinkClick r:id="rId2" tooltip="Microsoft"/>
              </a:rPr>
              <a:t>Microsoft</a:t>
            </a:r>
            <a:r>
              <a:rPr lang="en-GB" sz="2400" dirty="0"/>
              <a:t>, consisting of a </a:t>
            </a:r>
            <a:r>
              <a:rPr lang="en-GB" sz="2400" dirty="0">
                <a:hlinkClick r:id="rId3" tooltip="Command-line interface"/>
              </a:rPr>
              <a:t>command-line</a:t>
            </a:r>
            <a:r>
              <a:rPr lang="en-GB" sz="2400" dirty="0"/>
              <a:t> </a:t>
            </a:r>
            <a:r>
              <a:rPr lang="en-GB" sz="2400" dirty="0">
                <a:hlinkClick r:id="rId4" tooltip="Shell (computing)"/>
              </a:rPr>
              <a:t>shell</a:t>
            </a:r>
            <a:r>
              <a:rPr lang="en-GB" sz="2400" dirty="0"/>
              <a:t> and associated </a:t>
            </a:r>
            <a:r>
              <a:rPr lang="en-GB" sz="2400" dirty="0">
                <a:hlinkClick r:id="rId5" tooltip="Scripting language"/>
              </a:rPr>
              <a:t>scripting language</a:t>
            </a:r>
            <a:r>
              <a:rPr lang="en-GB" sz="2400" dirty="0"/>
              <a:t> built on the </a:t>
            </a:r>
            <a:r>
              <a:rPr lang="en-GB" sz="2400" dirty="0">
                <a:hlinkClick r:id="rId6" tooltip=".NET Framework"/>
              </a:rPr>
              <a:t>.NET Framework</a:t>
            </a:r>
            <a:r>
              <a:rPr lang="en-GB" sz="2400" dirty="0"/>
              <a:t>. PowerShell provides full access to </a:t>
            </a:r>
            <a:r>
              <a:rPr lang="en-GB" sz="2400" dirty="0">
                <a:hlinkClick r:id="rId7" tooltip="Component Object Model"/>
              </a:rPr>
              <a:t>COM</a:t>
            </a:r>
            <a:r>
              <a:rPr lang="en-GB" sz="2400" dirty="0"/>
              <a:t> and </a:t>
            </a:r>
            <a:r>
              <a:rPr lang="en-GB" sz="2400" dirty="0">
                <a:hlinkClick r:id="rId8" tooltip="Windows Management Instrumentation"/>
              </a:rPr>
              <a:t>WMI</a:t>
            </a:r>
            <a:r>
              <a:rPr lang="en-GB" sz="2400" dirty="0"/>
              <a:t>, enabling administrators to perform administrative tasks on both local and remote Windows systems as well as </a:t>
            </a:r>
            <a:r>
              <a:rPr lang="en-GB" sz="2400" dirty="0">
                <a:hlinkClick r:id="rId9" tooltip="WS-Management"/>
              </a:rPr>
              <a:t>WS-Management</a:t>
            </a:r>
            <a:r>
              <a:rPr lang="en-GB" sz="2400" dirty="0"/>
              <a:t> and </a:t>
            </a:r>
            <a:r>
              <a:rPr lang="en-GB" sz="2400" dirty="0">
                <a:hlinkClick r:id="rId10" tooltip="Common Information Model (computing)"/>
              </a:rPr>
              <a:t>CIM</a:t>
            </a:r>
            <a:r>
              <a:rPr lang="en-GB" sz="2400" dirty="0"/>
              <a:t> enabling management of remote Linux systems and network devices.</a:t>
            </a:r>
            <a:r>
              <a:rPr lang="en-US" sz="2400" dirty="0"/>
              <a:t> </a:t>
            </a:r>
            <a:endParaRPr lang="en-GB" sz="2400" dirty="0"/>
          </a:p>
        </p:txBody>
      </p:sp>
    </p:spTree>
    <p:extLst>
      <p:ext uri="{BB962C8B-B14F-4D97-AF65-F5344CB8AC3E}">
        <p14:creationId xmlns:p14="http://schemas.microsoft.com/office/powerpoint/2010/main" val="8643926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37478592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20017749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19172298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40862348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9218349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40962711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34320651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42594084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33919458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104058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33"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a:t>Timeline – 2002</a:t>
            </a:r>
          </a:p>
        </p:txBody>
      </p:sp>
      <p:sp>
        <p:nvSpPr>
          <p:cNvPr id="5" name="TextBox 4"/>
          <p:cNvSpPr txBox="1"/>
          <p:nvPr/>
        </p:nvSpPr>
        <p:spPr>
          <a:xfrm>
            <a:off x="1957137" y="2037347"/>
            <a:ext cx="8309810" cy="2677656"/>
          </a:xfrm>
          <a:prstGeom prst="rect">
            <a:avLst/>
          </a:prstGeom>
          <a:noFill/>
        </p:spPr>
        <p:txBody>
          <a:bodyPr wrap="square" rtlCol="0">
            <a:spAutoFit/>
          </a:bodyPr>
          <a:lstStyle/>
          <a:p>
            <a:pPr marL="285750" indent="-285750">
              <a:buFont typeface="Arial" panose="020B0604020202020204" pitchFamily="34" charset="0"/>
              <a:buChar char="•"/>
            </a:pPr>
            <a:r>
              <a:rPr lang="en-GB" sz="2400" dirty="0"/>
              <a:t>Initially developed as Monad – or Microsoft Shell as influenced by *nix shells</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First Draft of the Monad Manifesto was released internally at Microsoft by Jeffery Snover – this was a document that was able to be collaborated on and allowed a more diverse opinion centric model to which to evolve PowerShell into</a:t>
            </a:r>
          </a:p>
        </p:txBody>
      </p:sp>
    </p:spTree>
    <p:extLst>
      <p:ext uri="{BB962C8B-B14F-4D97-AF65-F5344CB8AC3E}">
        <p14:creationId xmlns:p14="http://schemas.microsoft.com/office/powerpoint/2010/main" val="20316260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7789922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9241991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39277753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36310797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30434837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8575137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26272039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35084986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34147049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1943662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33"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a:t>Timeline – 2005/2006</a:t>
            </a:r>
          </a:p>
        </p:txBody>
      </p:sp>
      <p:sp>
        <p:nvSpPr>
          <p:cNvPr id="5" name="TextBox 4"/>
          <p:cNvSpPr txBox="1"/>
          <p:nvPr/>
        </p:nvSpPr>
        <p:spPr>
          <a:xfrm>
            <a:off x="191842" y="1224735"/>
            <a:ext cx="11842007" cy="5693866"/>
          </a:xfrm>
          <a:prstGeom prst="rect">
            <a:avLst/>
          </a:prstGeom>
          <a:noFill/>
        </p:spPr>
        <p:txBody>
          <a:bodyPr wrap="square" rtlCol="0">
            <a:spAutoFit/>
          </a:bodyPr>
          <a:lstStyle/>
          <a:p>
            <a:pPr marL="285750" indent="-285750">
              <a:buFont typeface="Arial" panose="020B0604020202020204" pitchFamily="34" charset="0"/>
              <a:buChar char="•"/>
            </a:pPr>
            <a:r>
              <a:rPr lang="en-GB" sz="2800" dirty="0"/>
              <a:t>First Public Beta released on June 17</a:t>
            </a:r>
            <a:r>
              <a:rPr lang="en-GB" sz="2800" baseline="30000" dirty="0"/>
              <a:t>th</a:t>
            </a:r>
            <a:r>
              <a:rPr lang="en-GB" sz="2800" dirty="0"/>
              <a:t> 2005</a:t>
            </a:r>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r>
              <a:rPr lang="en-GB" sz="2800" dirty="0"/>
              <a:t>Second public beta released September 11</a:t>
            </a:r>
            <a:r>
              <a:rPr lang="en-GB" sz="2800" baseline="30000" dirty="0"/>
              <a:t>th</a:t>
            </a:r>
            <a:r>
              <a:rPr lang="en-GB" sz="2800" dirty="0"/>
              <a:t> 2005</a:t>
            </a:r>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r>
              <a:rPr lang="en-GB" sz="2800" dirty="0"/>
              <a:t>Third Pubic beta released January 10</a:t>
            </a:r>
            <a:r>
              <a:rPr lang="en-GB" sz="2800" baseline="30000" dirty="0"/>
              <a:t>th</a:t>
            </a:r>
            <a:r>
              <a:rPr lang="en-GB" sz="2800" dirty="0"/>
              <a:t> 2006</a:t>
            </a:r>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r>
              <a:rPr lang="en-GB" sz="2800" dirty="0"/>
              <a:t>Renamed Windows </a:t>
            </a:r>
            <a:r>
              <a:rPr lang="en-GB" sz="2800" dirty="0" err="1"/>
              <a:t>Powershell</a:t>
            </a:r>
            <a:r>
              <a:rPr lang="en-GB" sz="2800" dirty="0"/>
              <a:t> on April 25</a:t>
            </a:r>
            <a:r>
              <a:rPr lang="en-GB" sz="2800" baseline="30000" dirty="0"/>
              <a:t>th</a:t>
            </a:r>
            <a:r>
              <a:rPr lang="en-GB" sz="2800" dirty="0"/>
              <a:t> 2006 (just a month before I started my GCSE Exams) and Release Candidate 1 Released at this time as well</a:t>
            </a:r>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r>
              <a:rPr lang="en-GB" sz="2800" dirty="0"/>
              <a:t>Release Candidate 2 released September 26</a:t>
            </a:r>
            <a:r>
              <a:rPr lang="en-GB" sz="2800" baseline="30000" dirty="0"/>
              <a:t>th</a:t>
            </a:r>
            <a:r>
              <a:rPr lang="en-GB" sz="2800" dirty="0"/>
              <a:t> 2006</a:t>
            </a:r>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r>
              <a:rPr lang="en-GB" sz="2800" dirty="0"/>
              <a:t>Release to Web (</a:t>
            </a:r>
            <a:r>
              <a:rPr lang="en-GB" sz="2800" dirty="0" err="1"/>
              <a:t>Powershell</a:t>
            </a:r>
            <a:r>
              <a:rPr lang="en-GB" sz="2800" dirty="0"/>
              <a:t> v1) announced at TechEd in Barcelona on November 2006</a:t>
            </a:r>
          </a:p>
        </p:txBody>
      </p:sp>
    </p:spTree>
    <p:extLst>
      <p:ext uri="{BB962C8B-B14F-4D97-AF65-F5344CB8AC3E}">
        <p14:creationId xmlns:p14="http://schemas.microsoft.com/office/powerpoint/2010/main" val="11238640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24143626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38760292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22209632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280092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26282704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31180994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19542457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36922558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10005951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1193552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33"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a:t>v1 – or was is really a v0.7?</a:t>
            </a:r>
          </a:p>
        </p:txBody>
      </p:sp>
      <p:sp>
        <p:nvSpPr>
          <p:cNvPr id="5" name="TextBox 4"/>
          <p:cNvSpPr txBox="1"/>
          <p:nvPr/>
        </p:nvSpPr>
        <p:spPr>
          <a:xfrm>
            <a:off x="288758" y="1844842"/>
            <a:ext cx="4555958" cy="4401205"/>
          </a:xfrm>
          <a:prstGeom prst="rect">
            <a:avLst/>
          </a:prstGeom>
          <a:noFill/>
        </p:spPr>
        <p:txBody>
          <a:bodyPr wrap="square" rtlCol="0">
            <a:spAutoFit/>
          </a:bodyPr>
          <a:lstStyle/>
          <a:p>
            <a:r>
              <a:rPr lang="en-GB" sz="2800" dirty="0"/>
              <a:t>Pros</a:t>
            </a:r>
          </a:p>
          <a:p>
            <a:pPr marL="457200" indent="-457200">
              <a:buFont typeface="Arial" panose="020B0604020202020204" pitchFamily="34" charset="0"/>
              <a:buChar char="•"/>
            </a:pPr>
            <a:r>
              <a:rPr lang="en-GB" sz="2800" dirty="0"/>
              <a:t>Cmdlets used Verb-Noun naming convention</a:t>
            </a:r>
          </a:p>
          <a:p>
            <a:pPr marL="457200" indent="-457200">
              <a:buFont typeface="Arial" panose="020B0604020202020204" pitchFamily="34" charset="0"/>
              <a:buChar char="•"/>
            </a:pPr>
            <a:r>
              <a:rPr lang="en-GB" sz="2800" dirty="0" err="1"/>
              <a:t>Builtin</a:t>
            </a:r>
            <a:r>
              <a:rPr lang="en-GB" sz="2800" dirty="0"/>
              <a:t> help for the Cmdlets – Get-</a:t>
            </a:r>
            <a:r>
              <a:rPr lang="en-GB" sz="2800" dirty="0" err="1"/>
              <a:t>Help,Get</a:t>
            </a:r>
            <a:r>
              <a:rPr lang="en-GB" sz="2800" dirty="0"/>
              <a:t>-Command &amp; Get-Member</a:t>
            </a:r>
          </a:p>
          <a:p>
            <a:pPr marL="457200" indent="-457200">
              <a:buFont typeface="Arial" panose="020B0604020202020204" pitchFamily="34" charset="0"/>
              <a:buChar char="•"/>
            </a:pPr>
            <a:r>
              <a:rPr lang="en-GB" sz="2800" dirty="0"/>
              <a:t>Could be extended with </a:t>
            </a:r>
            <a:r>
              <a:rPr lang="en-GB" sz="2800" dirty="0" err="1"/>
              <a:t>PSSnapins</a:t>
            </a:r>
            <a:r>
              <a:rPr lang="en-GB" sz="2800" dirty="0"/>
              <a:t> – Exchange &amp; SharePoint did this</a:t>
            </a:r>
          </a:p>
          <a:p>
            <a:pPr marL="457200" indent="-457200">
              <a:buFont typeface="Arial" panose="020B0604020202020204" pitchFamily="34" charset="0"/>
              <a:buChar char="•"/>
            </a:pPr>
            <a:endParaRPr lang="en-GB" sz="2800" dirty="0"/>
          </a:p>
        </p:txBody>
      </p:sp>
      <p:sp>
        <p:nvSpPr>
          <p:cNvPr id="6" name="TextBox 5"/>
          <p:cNvSpPr txBox="1"/>
          <p:nvPr/>
        </p:nvSpPr>
        <p:spPr>
          <a:xfrm>
            <a:off x="5277854" y="1844842"/>
            <a:ext cx="6641430" cy="3970318"/>
          </a:xfrm>
          <a:prstGeom prst="rect">
            <a:avLst/>
          </a:prstGeom>
          <a:noFill/>
        </p:spPr>
        <p:txBody>
          <a:bodyPr wrap="square" rtlCol="0">
            <a:spAutoFit/>
          </a:bodyPr>
          <a:lstStyle/>
          <a:p>
            <a:r>
              <a:rPr lang="en-GB" sz="2800" dirty="0"/>
              <a:t>Cons</a:t>
            </a:r>
          </a:p>
          <a:p>
            <a:pPr marL="457200" indent="-457200">
              <a:buFont typeface="Arial" panose="020B0604020202020204" pitchFamily="34" charset="0"/>
              <a:buChar char="•"/>
            </a:pPr>
            <a:r>
              <a:rPr lang="en-GB" sz="2800" dirty="0"/>
              <a:t>Hard to extend – </a:t>
            </a:r>
            <a:r>
              <a:rPr lang="en-GB" sz="2800" dirty="0" err="1"/>
              <a:t>PSSnapins</a:t>
            </a:r>
            <a:r>
              <a:rPr lang="en-GB" sz="2800" dirty="0"/>
              <a:t> are compiled C# code and you need to have development knowledge to build them</a:t>
            </a:r>
          </a:p>
          <a:p>
            <a:pPr marL="457200" indent="-457200">
              <a:buFont typeface="Arial" panose="020B0604020202020204" pitchFamily="34" charset="0"/>
              <a:buChar char="•"/>
            </a:pPr>
            <a:r>
              <a:rPr lang="en-GB" sz="2800" dirty="0"/>
              <a:t>No module functionality</a:t>
            </a:r>
          </a:p>
          <a:p>
            <a:pPr marL="457200" indent="-457200">
              <a:buFont typeface="Arial" panose="020B0604020202020204" pitchFamily="34" charset="0"/>
              <a:buChar char="•"/>
            </a:pPr>
            <a:r>
              <a:rPr lang="en-GB" sz="2800" dirty="0"/>
              <a:t>Basic functionality</a:t>
            </a:r>
          </a:p>
          <a:p>
            <a:pPr marL="457200" indent="-457200">
              <a:buFont typeface="Arial" panose="020B0604020202020204" pitchFamily="34" charset="0"/>
              <a:buChar char="•"/>
            </a:pPr>
            <a:r>
              <a:rPr lang="en-GB" sz="2800" dirty="0"/>
              <a:t>No bundled Development environment – third party options existed</a:t>
            </a:r>
          </a:p>
          <a:p>
            <a:pPr marL="457200" indent="-457200">
              <a:buFont typeface="Arial" panose="020B0604020202020204" pitchFamily="34" charset="0"/>
              <a:buChar char="•"/>
            </a:pPr>
            <a:r>
              <a:rPr lang="en-GB" sz="2800" dirty="0"/>
              <a:t>Hard to share any scripts</a:t>
            </a:r>
          </a:p>
        </p:txBody>
      </p:sp>
    </p:spTree>
    <p:extLst>
      <p:ext uri="{BB962C8B-B14F-4D97-AF65-F5344CB8AC3E}">
        <p14:creationId xmlns:p14="http://schemas.microsoft.com/office/powerpoint/2010/main" val="20031257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15794400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21572922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6736457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16539992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17391714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12491590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30075761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14073092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37595352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1996429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33"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a:t>v2 – A real v1 - 2009</a:t>
            </a:r>
          </a:p>
        </p:txBody>
      </p:sp>
      <p:sp>
        <p:nvSpPr>
          <p:cNvPr id="5" name="TextBox 4"/>
          <p:cNvSpPr txBox="1"/>
          <p:nvPr/>
        </p:nvSpPr>
        <p:spPr>
          <a:xfrm>
            <a:off x="288758" y="1844842"/>
            <a:ext cx="5839326" cy="4832092"/>
          </a:xfrm>
          <a:prstGeom prst="rect">
            <a:avLst/>
          </a:prstGeom>
          <a:noFill/>
        </p:spPr>
        <p:txBody>
          <a:bodyPr wrap="square" rtlCol="0">
            <a:spAutoFit/>
          </a:bodyPr>
          <a:lstStyle/>
          <a:p>
            <a:r>
              <a:rPr lang="en-GB" sz="2800" dirty="0"/>
              <a:t>Pros</a:t>
            </a:r>
          </a:p>
          <a:p>
            <a:pPr marL="457200" indent="-457200">
              <a:buFont typeface="Arial" panose="020B0604020202020204" pitchFamily="34" charset="0"/>
              <a:buChar char="•"/>
            </a:pPr>
            <a:r>
              <a:rPr lang="en-GB" sz="2800" dirty="0"/>
              <a:t>Module support – easier extendibility</a:t>
            </a:r>
          </a:p>
          <a:p>
            <a:pPr marL="457200" indent="-457200">
              <a:buFont typeface="Arial" panose="020B0604020202020204" pitchFamily="34" charset="0"/>
              <a:buChar char="•"/>
            </a:pPr>
            <a:r>
              <a:rPr lang="en-GB" sz="2800" dirty="0"/>
              <a:t>PowerShell ISE bundled with</a:t>
            </a:r>
          </a:p>
          <a:p>
            <a:pPr marL="457200" indent="-457200">
              <a:buFont typeface="Arial" panose="020B0604020202020204" pitchFamily="34" charset="0"/>
              <a:buChar char="•"/>
            </a:pPr>
            <a:r>
              <a:rPr lang="en-GB" sz="2800" dirty="0"/>
              <a:t>Part of Windows 7 &amp; Server 2008 R2</a:t>
            </a:r>
          </a:p>
          <a:p>
            <a:pPr marL="457200" indent="-457200">
              <a:buFont typeface="Arial" panose="020B0604020202020204" pitchFamily="34" charset="0"/>
              <a:buChar char="•"/>
            </a:pPr>
            <a:r>
              <a:rPr lang="en-GB" sz="2800" dirty="0"/>
              <a:t>Avail for XP, Vista, 2003 &amp; 2008 via Microsoft Downloads</a:t>
            </a:r>
          </a:p>
          <a:p>
            <a:pPr marL="457200" indent="-457200">
              <a:buFont typeface="Arial" panose="020B0604020202020204" pitchFamily="34" charset="0"/>
              <a:buChar char="•"/>
            </a:pPr>
            <a:r>
              <a:rPr lang="en-GB" sz="2800" dirty="0"/>
              <a:t>32 &amp; 64 bit support introduced </a:t>
            </a:r>
          </a:p>
          <a:p>
            <a:pPr marL="457200" indent="-457200">
              <a:buFont typeface="Arial" panose="020B0604020202020204" pitchFamily="34" charset="0"/>
              <a:buChar char="•"/>
            </a:pPr>
            <a:r>
              <a:rPr lang="en-GB" sz="2800" dirty="0" err="1"/>
              <a:t>PSRemoting</a:t>
            </a:r>
            <a:r>
              <a:rPr lang="en-GB" sz="2800" dirty="0"/>
              <a:t> and </a:t>
            </a:r>
            <a:r>
              <a:rPr lang="en-GB" sz="2800" dirty="0" err="1"/>
              <a:t>PSJobs</a:t>
            </a:r>
            <a:r>
              <a:rPr lang="en-GB" sz="2800" dirty="0"/>
              <a:t> introduced</a:t>
            </a:r>
          </a:p>
          <a:p>
            <a:pPr marL="457200" indent="-457200">
              <a:buFont typeface="Arial" panose="020B0604020202020204" pitchFamily="34" charset="0"/>
              <a:buChar char="•"/>
            </a:pPr>
            <a:endParaRPr lang="en-GB" sz="2800" dirty="0"/>
          </a:p>
        </p:txBody>
      </p:sp>
      <p:sp>
        <p:nvSpPr>
          <p:cNvPr id="6" name="TextBox 5"/>
          <p:cNvSpPr txBox="1"/>
          <p:nvPr/>
        </p:nvSpPr>
        <p:spPr>
          <a:xfrm>
            <a:off x="5823284" y="1844842"/>
            <a:ext cx="6096000" cy="4832092"/>
          </a:xfrm>
          <a:prstGeom prst="rect">
            <a:avLst/>
          </a:prstGeom>
          <a:noFill/>
        </p:spPr>
        <p:txBody>
          <a:bodyPr wrap="square" rtlCol="0">
            <a:spAutoFit/>
          </a:bodyPr>
          <a:lstStyle/>
          <a:p>
            <a:r>
              <a:rPr lang="en-GB" sz="2800" dirty="0"/>
              <a:t>Cons</a:t>
            </a:r>
          </a:p>
          <a:p>
            <a:pPr marL="457200" indent="-457200">
              <a:buFont typeface="Arial" panose="020B0604020202020204" pitchFamily="34" charset="0"/>
              <a:buChar char="•"/>
            </a:pPr>
            <a:r>
              <a:rPr lang="en-GB" sz="2800" dirty="0"/>
              <a:t>ISE had no </a:t>
            </a:r>
            <a:r>
              <a:rPr lang="en-GB" sz="2800" dirty="0" err="1"/>
              <a:t>intellisense</a:t>
            </a:r>
            <a:r>
              <a:rPr lang="en-GB" sz="2800" dirty="0"/>
              <a:t> – so made scripting difficult</a:t>
            </a:r>
          </a:p>
          <a:p>
            <a:pPr marL="457200" indent="-457200">
              <a:buFont typeface="Arial" panose="020B0604020202020204" pitchFamily="34" charset="0"/>
              <a:buChar char="•"/>
            </a:pPr>
            <a:r>
              <a:rPr lang="en-GB" sz="2800" dirty="0"/>
              <a:t>Built for </a:t>
            </a:r>
            <a:r>
              <a:rPr lang="en-GB" sz="2800" dirty="0" err="1"/>
              <a:t>.Net</a:t>
            </a:r>
            <a:r>
              <a:rPr lang="en-GB" sz="2800" dirty="0"/>
              <a:t> v2 not v4 so caused some compatibility issues going forward</a:t>
            </a:r>
          </a:p>
          <a:p>
            <a:pPr marL="457200" indent="-457200">
              <a:buFont typeface="Arial" panose="020B0604020202020204" pitchFamily="34" charset="0"/>
              <a:buChar char="•"/>
            </a:pPr>
            <a:r>
              <a:rPr lang="en-GB" sz="2800" dirty="0"/>
              <a:t>Extended but still basic functionality</a:t>
            </a:r>
          </a:p>
          <a:p>
            <a:pPr marL="457200" indent="-457200">
              <a:buFont typeface="Arial" panose="020B0604020202020204" pitchFamily="34" charset="0"/>
              <a:buChar char="•"/>
            </a:pPr>
            <a:r>
              <a:rPr lang="en-GB" sz="2800" dirty="0"/>
              <a:t>Best practises were not really defined</a:t>
            </a:r>
          </a:p>
          <a:p>
            <a:pPr marL="457200" indent="-457200">
              <a:buFont typeface="Arial" panose="020B0604020202020204" pitchFamily="34" charset="0"/>
              <a:buChar char="•"/>
            </a:pPr>
            <a:r>
              <a:rPr lang="en-GB" sz="2800" dirty="0"/>
              <a:t>Still not understood as a Programming Language and seen like a GUI tool by most</a:t>
            </a:r>
          </a:p>
        </p:txBody>
      </p:sp>
    </p:spTree>
    <p:extLst>
      <p:ext uri="{BB962C8B-B14F-4D97-AF65-F5344CB8AC3E}">
        <p14:creationId xmlns:p14="http://schemas.microsoft.com/office/powerpoint/2010/main" val="10108412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9976265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3690359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17725835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221669839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301842750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54777853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5726256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42467547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239315771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313196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33"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a:t>v3 – A real v2 - 2009</a:t>
            </a:r>
          </a:p>
        </p:txBody>
      </p:sp>
      <p:sp>
        <p:nvSpPr>
          <p:cNvPr id="5" name="TextBox 4"/>
          <p:cNvSpPr txBox="1"/>
          <p:nvPr/>
        </p:nvSpPr>
        <p:spPr>
          <a:xfrm>
            <a:off x="288758" y="1844842"/>
            <a:ext cx="4844716" cy="5262979"/>
          </a:xfrm>
          <a:prstGeom prst="rect">
            <a:avLst/>
          </a:prstGeom>
          <a:noFill/>
        </p:spPr>
        <p:txBody>
          <a:bodyPr wrap="square" rtlCol="0">
            <a:spAutoFit/>
          </a:bodyPr>
          <a:lstStyle/>
          <a:p>
            <a:r>
              <a:rPr lang="en-GB" sz="2800" dirty="0"/>
              <a:t>Pros</a:t>
            </a:r>
          </a:p>
          <a:p>
            <a:pPr marL="457200" indent="-457200">
              <a:buFont typeface="Arial" panose="020B0604020202020204" pitchFamily="34" charset="0"/>
              <a:buChar char="•"/>
            </a:pPr>
            <a:r>
              <a:rPr lang="en-GB" sz="2800" dirty="0"/>
              <a:t>Bundled as part of WMF 3.0</a:t>
            </a:r>
          </a:p>
          <a:p>
            <a:pPr marL="457200" indent="-457200">
              <a:buFont typeface="Arial" panose="020B0604020202020204" pitchFamily="34" charset="0"/>
              <a:buChar char="•"/>
            </a:pPr>
            <a:r>
              <a:rPr lang="en-GB" sz="2800" dirty="0"/>
              <a:t>Part of Windows 8 &amp; Server 2012</a:t>
            </a:r>
          </a:p>
          <a:p>
            <a:pPr marL="457200" indent="-457200">
              <a:buFont typeface="Arial" panose="020B0604020202020204" pitchFamily="34" charset="0"/>
              <a:buChar char="•"/>
            </a:pPr>
            <a:r>
              <a:rPr lang="en-GB" sz="2800" dirty="0"/>
              <a:t>Avail for Windows 7 SP1 &amp; 2008 R2 SP1 via Microsoft Downloads</a:t>
            </a:r>
          </a:p>
          <a:p>
            <a:pPr marL="457200" indent="-457200">
              <a:buFont typeface="Arial" panose="020B0604020202020204" pitchFamily="34" charset="0"/>
              <a:buChar char="•"/>
            </a:pPr>
            <a:r>
              <a:rPr lang="en-GB" sz="2800" dirty="0"/>
              <a:t>Implicit Module Loading, Workflows, Updatable Help, ISE IntelliSense &amp; snippets introduced</a:t>
            </a:r>
          </a:p>
          <a:p>
            <a:pPr marL="457200" indent="-457200">
              <a:buFont typeface="Arial" panose="020B0604020202020204" pitchFamily="34" charset="0"/>
              <a:buChar char="•"/>
            </a:pPr>
            <a:endParaRPr lang="en-GB" sz="2800" dirty="0"/>
          </a:p>
        </p:txBody>
      </p:sp>
      <p:sp>
        <p:nvSpPr>
          <p:cNvPr id="6" name="TextBox 5"/>
          <p:cNvSpPr txBox="1"/>
          <p:nvPr/>
        </p:nvSpPr>
        <p:spPr>
          <a:xfrm>
            <a:off x="4973053" y="1844842"/>
            <a:ext cx="6946231" cy="5262979"/>
          </a:xfrm>
          <a:prstGeom prst="rect">
            <a:avLst/>
          </a:prstGeom>
          <a:noFill/>
        </p:spPr>
        <p:txBody>
          <a:bodyPr wrap="square" rtlCol="0">
            <a:spAutoFit/>
          </a:bodyPr>
          <a:lstStyle/>
          <a:p>
            <a:r>
              <a:rPr lang="en-GB" sz="2800" dirty="0"/>
              <a:t>Cons</a:t>
            </a:r>
          </a:p>
          <a:p>
            <a:pPr marL="457200" indent="-457200">
              <a:buFont typeface="Arial" panose="020B0604020202020204" pitchFamily="34" charset="0"/>
              <a:buChar char="•"/>
            </a:pPr>
            <a:r>
              <a:rPr lang="en-GB" sz="2800" dirty="0"/>
              <a:t>Built for </a:t>
            </a:r>
            <a:r>
              <a:rPr lang="en-GB" sz="2800" dirty="0" err="1"/>
              <a:t>.Net</a:t>
            </a:r>
            <a:r>
              <a:rPr lang="en-GB" sz="2800" dirty="0"/>
              <a:t> v4 which broke some applications like SharePoint that required v2 </a:t>
            </a:r>
          </a:p>
          <a:p>
            <a:pPr marL="457200" indent="-457200">
              <a:buFont typeface="Arial" panose="020B0604020202020204" pitchFamily="34" charset="0"/>
              <a:buChar char="•"/>
            </a:pPr>
            <a:r>
              <a:rPr lang="en-GB" sz="2800" dirty="0"/>
              <a:t>Best practises still not really defined but getting closer (thanks to community)</a:t>
            </a:r>
          </a:p>
          <a:p>
            <a:pPr marL="457200" indent="-457200">
              <a:buFont typeface="Arial" panose="020B0604020202020204" pitchFamily="34" charset="0"/>
              <a:buChar char="•"/>
            </a:pPr>
            <a:r>
              <a:rPr lang="en-GB" sz="2800" dirty="0"/>
              <a:t>Lots of things are now easier to do because of new cmdlets – less need to rely on </a:t>
            </a:r>
            <a:r>
              <a:rPr lang="en-GB" sz="2800" dirty="0" err="1"/>
              <a:t>.Net</a:t>
            </a:r>
            <a:r>
              <a:rPr lang="en-GB" sz="2800" dirty="0"/>
              <a:t> Methods – though still able to be used.</a:t>
            </a:r>
          </a:p>
          <a:p>
            <a:pPr marL="457200" indent="-457200">
              <a:buFont typeface="Arial" panose="020B0604020202020204" pitchFamily="34" charset="0"/>
              <a:buChar char="•"/>
            </a:pPr>
            <a:r>
              <a:rPr lang="en-GB" sz="2800" dirty="0"/>
              <a:t>No real module sharing method – except </a:t>
            </a:r>
            <a:r>
              <a:rPr lang="en-GB" sz="2800" dirty="0" err="1"/>
              <a:t>Technet</a:t>
            </a:r>
            <a:r>
              <a:rPr lang="en-GB" sz="2800" dirty="0"/>
              <a:t> Script Gallery </a:t>
            </a:r>
          </a:p>
          <a:p>
            <a:pPr marL="457200" indent="-457200">
              <a:buFont typeface="Arial" panose="020B0604020202020204" pitchFamily="34" charset="0"/>
              <a:buChar char="•"/>
            </a:pPr>
            <a:endParaRPr lang="en-GB" sz="2800" dirty="0"/>
          </a:p>
        </p:txBody>
      </p:sp>
    </p:spTree>
    <p:extLst>
      <p:ext uri="{BB962C8B-B14F-4D97-AF65-F5344CB8AC3E}">
        <p14:creationId xmlns:p14="http://schemas.microsoft.com/office/powerpoint/2010/main" val="293300797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7544037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5903667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74600573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2187929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394677346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3787197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197780691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403971883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48939620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endParaRPr lang="en-GB" dirty="0"/>
          </a:p>
        </p:txBody>
      </p:sp>
    </p:spTree>
    <p:extLst>
      <p:ext uri="{BB962C8B-B14F-4D97-AF65-F5344CB8AC3E}">
        <p14:creationId xmlns:p14="http://schemas.microsoft.com/office/powerpoint/2010/main" val="4111413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15715</TotalTime>
  <Words>1268</Words>
  <Application>Microsoft Office PowerPoint</Application>
  <PresentationFormat>Widescreen</PresentationFormat>
  <Paragraphs>158</Paragraphs>
  <Slides>209</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209</vt:i4>
      </vt:variant>
    </vt:vector>
  </HeadingPairs>
  <TitlesOfParts>
    <vt:vector size="213" baseType="lpstr">
      <vt:lpstr>Arial</vt:lpstr>
      <vt:lpstr>Calibri</vt:lpstr>
      <vt:lpstr>Calibri Light</vt:lpstr>
      <vt:lpstr>Office Theme</vt:lpstr>
      <vt:lpstr>So PowerShell ….??</vt:lpstr>
      <vt:lpstr>Who Am I?</vt:lpstr>
      <vt:lpstr>Get-PSUGUK ??</vt:lpstr>
      <vt:lpstr>What is PowerShell??</vt:lpstr>
      <vt:lpstr>Timeline – 2002</vt:lpstr>
      <vt:lpstr>Timeline – 2005/2006</vt:lpstr>
      <vt:lpstr>v1 – or was is really a v0.7?</vt:lpstr>
      <vt:lpstr>v2 – A real v1 - 2009</vt:lpstr>
      <vt:lpstr>v3 – A real v2 - 2009</vt:lpstr>
      <vt:lpstr>v4 – A real v3 - 2013</vt:lpstr>
      <vt:lpstr>v5 – A real v4 – 2014 - 2016</vt:lpstr>
      <vt:lpstr>V5.1 – 2016 Onwards</vt:lpstr>
      <vt:lpstr>Demo time</vt:lpstr>
      <vt:lpstr>DSC</vt:lpstr>
      <vt:lpstr>Core Components</vt:lpstr>
      <vt:lpstr>But what makes a DSC Configuration?</vt:lpstr>
      <vt:lpstr>So ……? </vt:lpstr>
      <vt:lpstr>Any Questions??</vt:lpstr>
      <vt:lpstr>PowerShell DSC Resources</vt:lpstr>
      <vt:lpstr>Further Details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for a Microsoft guy - is it really possible?</dc:title>
  <dc:creator>Ryan Yates</dc:creator>
  <cp:lastModifiedBy>Ryan Yates</cp:lastModifiedBy>
  <cp:revision>136</cp:revision>
  <dcterms:created xsi:type="dcterms:W3CDTF">2015-03-02T13:16:59Z</dcterms:created>
  <dcterms:modified xsi:type="dcterms:W3CDTF">2016-06-21T08:25:40Z</dcterms:modified>
</cp:coreProperties>
</file>