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93" r:id="rId3"/>
    <p:sldId id="294" r:id="rId4"/>
    <p:sldId id="259" r:id="rId5"/>
    <p:sldId id="288" r:id="rId6"/>
    <p:sldId id="291" r:id="rId7"/>
    <p:sldId id="289" r:id="rId8"/>
    <p:sldId id="292" r:id="rId9"/>
    <p:sldId id="287" r:id="rId10"/>
    <p:sldId id="290" r:id="rId11"/>
    <p:sldId id="28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5973" autoAdjust="0"/>
  </p:normalViewPr>
  <p:slideViewPr>
    <p:cSldViewPr snapToGrid="0">
      <p:cViewPr varScale="1">
        <p:scale>
          <a:sx n="74" d="100"/>
          <a:sy n="74" d="100"/>
        </p:scale>
        <p:origin x="104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7368E2-82AA-4A5C-9CBF-886E427DDC40}" type="datetimeFigureOut">
              <a:rPr lang="en-GB" smtClean="0"/>
              <a:t>23/06/2016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375574-47E6-4262-A62F-628BCD983975}" type="slidenum">
              <a:rPr lang="en-GB" smtClean="0"/>
              <a:t>‹#›</a:t>
            </a:fld>
            <a:endParaRPr lang="en-GB"/>
          </a:p>
        </p:txBody>
      </p:sp>
    </p:spTree>
    <p:extLst>
      <p:ext uri="{BB962C8B-B14F-4D97-AF65-F5344CB8AC3E}">
        <p14:creationId xmlns:p14="http://schemas.microsoft.com/office/powerpoint/2010/main" val="2769585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D375574-47E6-4262-A62F-628BCD983975}" type="slidenum">
              <a:rPr lang="en-GB" smtClean="0"/>
              <a:t>1</a:t>
            </a:fld>
            <a:endParaRPr lang="en-GB"/>
          </a:p>
        </p:txBody>
      </p:sp>
    </p:spTree>
    <p:extLst>
      <p:ext uri="{BB962C8B-B14F-4D97-AF65-F5344CB8AC3E}">
        <p14:creationId xmlns:p14="http://schemas.microsoft.com/office/powerpoint/2010/main" val="2923629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D8D374B1-36E8-4293-89C8-B45A6D7B3AE1}" type="datetimeFigureOut">
              <a:rPr lang="en-GB" smtClean="0"/>
              <a:t>23/06/2016</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40073A9-4911-41CD-BD8A-CA2039E24C23}" type="slidenum">
              <a:rPr lang="en-GB" smtClean="0"/>
              <a:t>‹#›</a:t>
            </a:fld>
            <a:endParaRPr lang="en-GB" dirty="0"/>
          </a:p>
        </p:txBody>
      </p:sp>
    </p:spTree>
    <p:extLst>
      <p:ext uri="{BB962C8B-B14F-4D97-AF65-F5344CB8AC3E}">
        <p14:creationId xmlns:p14="http://schemas.microsoft.com/office/powerpoint/2010/main" val="2912488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8D374B1-36E8-4293-89C8-B45A6D7B3AE1}" type="datetimeFigureOut">
              <a:rPr lang="en-GB" smtClean="0"/>
              <a:t>23/06/2016</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40073A9-4911-41CD-BD8A-CA2039E24C23}" type="slidenum">
              <a:rPr lang="en-GB" smtClean="0"/>
              <a:t>‹#›</a:t>
            </a:fld>
            <a:endParaRPr lang="en-GB" dirty="0"/>
          </a:p>
        </p:txBody>
      </p:sp>
    </p:spTree>
    <p:extLst>
      <p:ext uri="{BB962C8B-B14F-4D97-AF65-F5344CB8AC3E}">
        <p14:creationId xmlns:p14="http://schemas.microsoft.com/office/powerpoint/2010/main" val="761240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8D374B1-36E8-4293-89C8-B45A6D7B3AE1}" type="datetimeFigureOut">
              <a:rPr lang="en-GB" smtClean="0"/>
              <a:t>23/06/2016</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40073A9-4911-41CD-BD8A-CA2039E24C23}" type="slidenum">
              <a:rPr lang="en-GB" smtClean="0"/>
              <a:t>‹#›</a:t>
            </a:fld>
            <a:endParaRPr lang="en-GB" dirty="0"/>
          </a:p>
        </p:txBody>
      </p:sp>
    </p:spTree>
    <p:extLst>
      <p:ext uri="{BB962C8B-B14F-4D97-AF65-F5344CB8AC3E}">
        <p14:creationId xmlns:p14="http://schemas.microsoft.com/office/powerpoint/2010/main" val="1190735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8D374B1-36E8-4293-89C8-B45A6D7B3AE1}" type="datetimeFigureOut">
              <a:rPr lang="en-GB" smtClean="0"/>
              <a:t>23/06/2016</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40073A9-4911-41CD-BD8A-CA2039E24C23}" type="slidenum">
              <a:rPr lang="en-GB" smtClean="0"/>
              <a:t>‹#›</a:t>
            </a:fld>
            <a:endParaRPr lang="en-GB" dirty="0"/>
          </a:p>
        </p:txBody>
      </p:sp>
    </p:spTree>
    <p:extLst>
      <p:ext uri="{BB962C8B-B14F-4D97-AF65-F5344CB8AC3E}">
        <p14:creationId xmlns:p14="http://schemas.microsoft.com/office/powerpoint/2010/main" val="671113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D374B1-36E8-4293-89C8-B45A6D7B3AE1}" type="datetimeFigureOut">
              <a:rPr lang="en-GB" smtClean="0"/>
              <a:t>23/06/2016</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40073A9-4911-41CD-BD8A-CA2039E24C23}" type="slidenum">
              <a:rPr lang="en-GB" smtClean="0"/>
              <a:t>‹#›</a:t>
            </a:fld>
            <a:endParaRPr lang="en-GB" dirty="0"/>
          </a:p>
        </p:txBody>
      </p:sp>
    </p:spTree>
    <p:extLst>
      <p:ext uri="{BB962C8B-B14F-4D97-AF65-F5344CB8AC3E}">
        <p14:creationId xmlns:p14="http://schemas.microsoft.com/office/powerpoint/2010/main" val="646202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D8D374B1-36E8-4293-89C8-B45A6D7B3AE1}" type="datetimeFigureOut">
              <a:rPr lang="en-GB" smtClean="0"/>
              <a:t>23/06/2016</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40073A9-4911-41CD-BD8A-CA2039E24C23}" type="slidenum">
              <a:rPr lang="en-GB" smtClean="0"/>
              <a:t>‹#›</a:t>
            </a:fld>
            <a:endParaRPr lang="en-GB" dirty="0"/>
          </a:p>
        </p:txBody>
      </p:sp>
    </p:spTree>
    <p:extLst>
      <p:ext uri="{BB962C8B-B14F-4D97-AF65-F5344CB8AC3E}">
        <p14:creationId xmlns:p14="http://schemas.microsoft.com/office/powerpoint/2010/main" val="4000582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D8D374B1-36E8-4293-89C8-B45A6D7B3AE1}" type="datetimeFigureOut">
              <a:rPr lang="en-GB" smtClean="0"/>
              <a:t>23/06/2016</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140073A9-4911-41CD-BD8A-CA2039E24C23}" type="slidenum">
              <a:rPr lang="en-GB" smtClean="0"/>
              <a:t>‹#›</a:t>
            </a:fld>
            <a:endParaRPr lang="en-GB" dirty="0"/>
          </a:p>
        </p:txBody>
      </p:sp>
    </p:spTree>
    <p:extLst>
      <p:ext uri="{BB962C8B-B14F-4D97-AF65-F5344CB8AC3E}">
        <p14:creationId xmlns:p14="http://schemas.microsoft.com/office/powerpoint/2010/main" val="2345342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D8D374B1-36E8-4293-89C8-B45A6D7B3AE1}" type="datetimeFigureOut">
              <a:rPr lang="en-GB" smtClean="0"/>
              <a:t>23/06/2016</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140073A9-4911-41CD-BD8A-CA2039E24C23}" type="slidenum">
              <a:rPr lang="en-GB" smtClean="0"/>
              <a:t>‹#›</a:t>
            </a:fld>
            <a:endParaRPr lang="en-GB" dirty="0"/>
          </a:p>
        </p:txBody>
      </p:sp>
    </p:spTree>
    <p:extLst>
      <p:ext uri="{BB962C8B-B14F-4D97-AF65-F5344CB8AC3E}">
        <p14:creationId xmlns:p14="http://schemas.microsoft.com/office/powerpoint/2010/main" val="115998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D374B1-36E8-4293-89C8-B45A6D7B3AE1}" type="datetimeFigureOut">
              <a:rPr lang="en-GB" smtClean="0"/>
              <a:t>23/06/2016</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140073A9-4911-41CD-BD8A-CA2039E24C23}" type="slidenum">
              <a:rPr lang="en-GB" smtClean="0"/>
              <a:t>‹#›</a:t>
            </a:fld>
            <a:endParaRPr lang="en-GB" dirty="0"/>
          </a:p>
        </p:txBody>
      </p:sp>
    </p:spTree>
    <p:extLst>
      <p:ext uri="{BB962C8B-B14F-4D97-AF65-F5344CB8AC3E}">
        <p14:creationId xmlns:p14="http://schemas.microsoft.com/office/powerpoint/2010/main" val="1664679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D374B1-36E8-4293-89C8-B45A6D7B3AE1}" type="datetimeFigureOut">
              <a:rPr lang="en-GB" smtClean="0"/>
              <a:t>23/06/2016</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40073A9-4911-41CD-BD8A-CA2039E24C23}" type="slidenum">
              <a:rPr lang="en-GB" smtClean="0"/>
              <a:t>‹#›</a:t>
            </a:fld>
            <a:endParaRPr lang="en-GB" dirty="0"/>
          </a:p>
        </p:txBody>
      </p:sp>
    </p:spTree>
    <p:extLst>
      <p:ext uri="{BB962C8B-B14F-4D97-AF65-F5344CB8AC3E}">
        <p14:creationId xmlns:p14="http://schemas.microsoft.com/office/powerpoint/2010/main" val="3543538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D374B1-36E8-4293-89C8-B45A6D7B3AE1}" type="datetimeFigureOut">
              <a:rPr lang="en-GB" smtClean="0"/>
              <a:t>23/06/2016</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40073A9-4911-41CD-BD8A-CA2039E24C23}" type="slidenum">
              <a:rPr lang="en-GB" smtClean="0"/>
              <a:t>‹#›</a:t>
            </a:fld>
            <a:endParaRPr lang="en-GB" dirty="0"/>
          </a:p>
        </p:txBody>
      </p:sp>
    </p:spTree>
    <p:extLst>
      <p:ext uri="{BB962C8B-B14F-4D97-AF65-F5344CB8AC3E}">
        <p14:creationId xmlns:p14="http://schemas.microsoft.com/office/powerpoint/2010/main" val="1960280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D374B1-36E8-4293-89C8-B45A6D7B3AE1}" type="datetimeFigureOut">
              <a:rPr lang="en-GB" smtClean="0"/>
              <a:t>23/06/2016</a:t>
            </a:fld>
            <a:endParaRPr lang="en-GB"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0073A9-4911-41CD-BD8A-CA2039E24C23}" type="slidenum">
              <a:rPr lang="en-GB" smtClean="0"/>
              <a:t>‹#›</a:t>
            </a:fld>
            <a:endParaRPr lang="en-GB" dirty="0"/>
          </a:p>
        </p:txBody>
      </p:sp>
    </p:spTree>
    <p:extLst>
      <p:ext uri="{BB962C8B-B14F-4D97-AF65-F5344CB8AC3E}">
        <p14:creationId xmlns:p14="http://schemas.microsoft.com/office/powerpoint/2010/main" val="1519963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PowerShell"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blog.kilasuit.org/" TargetMode="External"/><Relationship Id="rId7" Type="http://schemas.openxmlformats.org/officeDocument/2006/relationships/hyperlink" Target="http://www.get-psuguk.org/" TargetMode="External"/><Relationship Id="rId2" Type="http://schemas.openxmlformats.org/officeDocument/2006/relationships/hyperlink" Target="http://uk.linkedin.com/in/ryanyates90" TargetMode="External"/><Relationship Id="rId1" Type="http://schemas.openxmlformats.org/officeDocument/2006/relationships/slideLayout" Target="../slideLayouts/slideLayout1.xml"/><Relationship Id="rId6" Type="http://schemas.openxmlformats.org/officeDocument/2006/relationships/hyperlink" Target="mailto:enquiry@re-digitise.org" TargetMode="External"/><Relationship Id="rId5" Type="http://schemas.openxmlformats.org/officeDocument/2006/relationships/hyperlink" Target="http://www.re-digitise.org/" TargetMode="External"/><Relationship Id="rId4" Type="http://schemas.openxmlformats.org/officeDocument/2006/relationships/hyperlink" Target="mailto:ryan.yates@kilasuit.or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 </a:t>
            </a:r>
          </a:p>
        </p:txBody>
      </p:sp>
      <p:sp>
        <p:nvSpPr>
          <p:cNvPr id="2" name="Title 1"/>
          <p:cNvSpPr>
            <a:spLocks noGrp="1"/>
          </p:cNvSpPr>
          <p:nvPr>
            <p:ph type="ctrTitle"/>
          </p:nvPr>
        </p:nvSpPr>
        <p:spPr>
          <a:xfrm>
            <a:off x="103517" y="182084"/>
            <a:ext cx="11930332" cy="1655342"/>
          </a:xfrm>
        </p:spPr>
        <p:txBody>
          <a:bodyPr>
            <a:normAutofit fontScale="90000"/>
          </a:bodyPr>
          <a:lstStyle/>
          <a:p>
            <a:r>
              <a:rPr lang="en-GB" dirty="0"/>
              <a:t>Why and how to Implement PowerShell DSC for SQL Server</a:t>
            </a:r>
          </a:p>
        </p:txBody>
      </p:sp>
      <p:sp>
        <p:nvSpPr>
          <p:cNvPr id="3" name="Subtitle 2"/>
          <p:cNvSpPr>
            <a:spLocks noGrp="1"/>
          </p:cNvSpPr>
          <p:nvPr>
            <p:ph type="subTitle" idx="1"/>
          </p:nvPr>
        </p:nvSpPr>
        <p:spPr>
          <a:xfrm>
            <a:off x="6764694" y="2057090"/>
            <a:ext cx="4760198" cy="4282750"/>
          </a:xfrm>
        </p:spPr>
        <p:txBody>
          <a:bodyPr>
            <a:normAutofit/>
          </a:bodyPr>
          <a:lstStyle/>
          <a:p>
            <a:r>
              <a:rPr lang="en-GB" sz="3000" dirty="0"/>
              <a:t>Points to Consider</a:t>
            </a:r>
          </a:p>
          <a:p>
            <a:endParaRPr lang="en-GB" dirty="0"/>
          </a:p>
          <a:p>
            <a:pPr marL="342900" indent="-342900">
              <a:buFont typeface="Arial" panose="020B0604020202020204" pitchFamily="34" charset="0"/>
              <a:buChar char="•"/>
            </a:pPr>
            <a:r>
              <a:rPr lang="en-GB" dirty="0"/>
              <a:t>Older Microsoft – not a viable option</a:t>
            </a:r>
          </a:p>
          <a:p>
            <a:pPr marL="342900" indent="-342900">
              <a:buFont typeface="Arial" panose="020B0604020202020204" pitchFamily="34" charset="0"/>
              <a:buChar char="•"/>
            </a:pPr>
            <a:r>
              <a:rPr lang="en-GB" dirty="0"/>
              <a:t>New Microsoft – Still a work in progress but its getting there!</a:t>
            </a:r>
          </a:p>
          <a:p>
            <a:pPr marL="342900" indent="-342900">
              <a:buFont typeface="Arial" panose="020B0604020202020204" pitchFamily="34" charset="0"/>
              <a:buChar char="•"/>
            </a:pPr>
            <a:r>
              <a:rPr lang="en-GB" dirty="0"/>
              <a:t>PowerShell is the platform enabling this change</a:t>
            </a:r>
          </a:p>
          <a:p>
            <a:pPr marL="342900" indent="-342900">
              <a:buFont typeface="Arial" panose="020B0604020202020204" pitchFamily="34" charset="0"/>
              <a:buChar char="•"/>
            </a:pPr>
            <a:r>
              <a:rPr lang="en-GB" dirty="0"/>
              <a:t>Learning Curve</a:t>
            </a:r>
          </a:p>
          <a:p>
            <a:pPr marL="342900" indent="-342900">
              <a:buFont typeface="Arial" panose="020B0604020202020204" pitchFamily="34" charset="0"/>
              <a:buChar char="•"/>
            </a:pPr>
            <a:r>
              <a:rPr lang="en-GB" dirty="0"/>
              <a:t>Stronger Change Control</a:t>
            </a:r>
          </a:p>
        </p:txBody>
      </p:sp>
      <p:sp>
        <p:nvSpPr>
          <p:cNvPr id="5" name="TextBox 4"/>
          <p:cNvSpPr txBox="1"/>
          <p:nvPr/>
        </p:nvSpPr>
        <p:spPr>
          <a:xfrm>
            <a:off x="857730" y="6147584"/>
            <a:ext cx="7437120" cy="646331"/>
          </a:xfrm>
          <a:prstGeom prst="rect">
            <a:avLst/>
          </a:prstGeom>
          <a:noFill/>
        </p:spPr>
        <p:txBody>
          <a:bodyPr wrap="square" rtlCol="0">
            <a:spAutoFit/>
          </a:bodyPr>
          <a:lstStyle/>
          <a:p>
            <a:r>
              <a:rPr lang="en-GB" dirty="0"/>
              <a:t>Ryan Yates - @ryanyates1990</a:t>
            </a:r>
          </a:p>
          <a:p>
            <a:r>
              <a:rPr lang="en-GB" dirty="0"/>
              <a:t>User Group co-ordinator for PowerShell User Groups in UK - @</a:t>
            </a:r>
            <a:r>
              <a:rPr lang="en-GB" dirty="0" err="1"/>
              <a:t>GetPSUGUK</a:t>
            </a:r>
            <a:endParaRPr lang="en-GB" dirty="0"/>
          </a:p>
        </p:txBody>
      </p:sp>
      <p:pic>
        <p:nvPicPr>
          <p:cNvPr id="1026" name="Picture 2" descr="https://openclipart.org/image/800px/svg_to_png/191890/powershell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730" y="2262027"/>
            <a:ext cx="4558341" cy="3408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1552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1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1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
                                        <p:tgtEl>
                                          <p:spTgt spid="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10"/>
                                        <p:tgtEl>
                                          <p:spTgt spid="3">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1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39" y="-1524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32373" y="0"/>
            <a:ext cx="11930332" cy="1103252"/>
          </a:xfrm>
        </p:spPr>
        <p:txBody>
          <a:bodyPr>
            <a:normAutofit/>
          </a:bodyPr>
          <a:lstStyle/>
          <a:p>
            <a:r>
              <a:rPr lang="en-GB" dirty="0"/>
              <a:t>PowerShell DSC Resources</a:t>
            </a:r>
          </a:p>
        </p:txBody>
      </p:sp>
      <p:sp>
        <p:nvSpPr>
          <p:cNvPr id="5" name="TextBox 4"/>
          <p:cNvSpPr txBox="1"/>
          <p:nvPr/>
        </p:nvSpPr>
        <p:spPr>
          <a:xfrm>
            <a:off x="2011680" y="1029178"/>
            <a:ext cx="8351520" cy="5262979"/>
          </a:xfrm>
          <a:prstGeom prst="rect">
            <a:avLst/>
          </a:prstGeom>
          <a:noFill/>
        </p:spPr>
        <p:txBody>
          <a:bodyPr wrap="square" rtlCol="0" anchor="ctr">
            <a:spAutoFit/>
          </a:bodyPr>
          <a:lstStyle/>
          <a:p>
            <a:pPr algn="ctr"/>
            <a:r>
              <a:rPr lang="en-GB" sz="2400" dirty="0"/>
              <a:t>Most DSC resources that are fully supported by Microsoft have been made Open-Source and can be found on GitHub under the PowerShell Repo</a:t>
            </a:r>
          </a:p>
          <a:p>
            <a:pPr algn="ctr"/>
            <a:endParaRPr lang="en-GB" sz="2400" dirty="0"/>
          </a:p>
          <a:p>
            <a:pPr algn="ctr"/>
            <a:r>
              <a:rPr lang="en-GB" sz="2400" dirty="0">
                <a:hlinkClick r:id="rId2"/>
              </a:rPr>
              <a:t>https://github.com/PowerShell</a:t>
            </a:r>
            <a:endParaRPr lang="en-GB" sz="2400" dirty="0"/>
          </a:p>
          <a:p>
            <a:pPr algn="ctr"/>
            <a:endParaRPr lang="en-GB" sz="2400" dirty="0"/>
          </a:p>
          <a:p>
            <a:pPr algn="ctr"/>
            <a:r>
              <a:rPr lang="en-GB" sz="2400" dirty="0"/>
              <a:t>Some are built into Windows PowerShell since v4 (now on v5 on Windows 10)</a:t>
            </a:r>
          </a:p>
          <a:p>
            <a:pPr algn="ctr"/>
            <a:endParaRPr lang="en-GB" sz="2400" dirty="0"/>
          </a:p>
          <a:p>
            <a:pPr algn="ctr"/>
            <a:r>
              <a:rPr lang="en-GB" sz="2400" dirty="0"/>
              <a:t>Though in only 20 minutes you could easily create your own DSC Resource if you know PowerShell as all of the Resources are built in PowerShell and there are plenty of PowerShell MVP’s (now Cloud and </a:t>
            </a:r>
            <a:r>
              <a:rPr lang="en-GB" sz="2400" dirty="0" err="1"/>
              <a:t>Datacenter</a:t>
            </a:r>
            <a:r>
              <a:rPr lang="en-GB" sz="2400" dirty="0"/>
              <a:t> Management) that publish new resources each week.</a:t>
            </a:r>
          </a:p>
        </p:txBody>
      </p:sp>
    </p:spTree>
    <p:extLst>
      <p:ext uri="{BB962C8B-B14F-4D97-AF65-F5344CB8AC3E}">
        <p14:creationId xmlns:p14="http://schemas.microsoft.com/office/powerpoint/2010/main" val="677916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234351" y="300956"/>
            <a:ext cx="11930332" cy="1103252"/>
          </a:xfrm>
        </p:spPr>
        <p:txBody>
          <a:bodyPr>
            <a:normAutofit/>
          </a:bodyPr>
          <a:lstStyle/>
          <a:p>
            <a:r>
              <a:rPr lang="en-GB" dirty="0"/>
              <a:t>Further Details</a:t>
            </a:r>
          </a:p>
        </p:txBody>
      </p:sp>
      <p:sp>
        <p:nvSpPr>
          <p:cNvPr id="3" name="TextBox 2"/>
          <p:cNvSpPr txBox="1"/>
          <p:nvPr/>
        </p:nvSpPr>
        <p:spPr>
          <a:xfrm>
            <a:off x="502920" y="1874520"/>
            <a:ext cx="11393424" cy="4524315"/>
          </a:xfrm>
          <a:prstGeom prst="rect">
            <a:avLst/>
          </a:prstGeom>
          <a:noFill/>
        </p:spPr>
        <p:txBody>
          <a:bodyPr wrap="square" rtlCol="0">
            <a:spAutoFit/>
          </a:bodyPr>
          <a:lstStyle/>
          <a:p>
            <a:r>
              <a:rPr lang="en-GB" sz="2400" dirty="0"/>
              <a:t>Twitter - @ryanyates1990</a:t>
            </a:r>
          </a:p>
          <a:p>
            <a:endParaRPr lang="en-GB" sz="2400" dirty="0"/>
          </a:p>
          <a:p>
            <a:r>
              <a:rPr lang="en-GB" sz="2400" dirty="0"/>
              <a:t>LinkedIn - </a:t>
            </a:r>
            <a:r>
              <a:rPr lang="en-GB" sz="2400" dirty="0">
                <a:hlinkClick r:id="rId2"/>
              </a:rPr>
              <a:t>http://uk.linkedin.com/in/ryanyates90</a:t>
            </a:r>
            <a:r>
              <a:rPr lang="en-GB" sz="2400" dirty="0"/>
              <a:t> </a:t>
            </a:r>
          </a:p>
          <a:p>
            <a:endParaRPr lang="en-GB" sz="2400" dirty="0"/>
          </a:p>
          <a:p>
            <a:r>
              <a:rPr lang="en-GB" sz="2400" dirty="0"/>
              <a:t>Blog –  </a:t>
            </a:r>
            <a:r>
              <a:rPr lang="en-GB" sz="2400" dirty="0">
                <a:hlinkClick r:id="rId3"/>
              </a:rPr>
              <a:t>http://blog.kilasuit.org/</a:t>
            </a:r>
            <a:r>
              <a:rPr lang="en-GB" sz="2400" dirty="0"/>
              <a:t>  </a:t>
            </a:r>
          </a:p>
          <a:p>
            <a:endParaRPr lang="en-GB" sz="2400" dirty="0"/>
          </a:p>
          <a:p>
            <a:r>
              <a:rPr lang="en-GB" sz="2400" dirty="0"/>
              <a:t>Email/Lync/Skype For Business – </a:t>
            </a:r>
            <a:r>
              <a:rPr lang="en-GB" sz="2400" dirty="0">
                <a:hlinkClick r:id="rId4"/>
              </a:rPr>
              <a:t>ryan.yates@kilasuit.org</a:t>
            </a:r>
            <a:endParaRPr lang="en-GB" sz="2400" dirty="0"/>
          </a:p>
          <a:p>
            <a:endParaRPr lang="en-GB" sz="2400" dirty="0"/>
          </a:p>
          <a:p>
            <a:r>
              <a:rPr lang="en-GB" sz="2400" dirty="0"/>
              <a:t>Engagement with Re-Digitise – </a:t>
            </a:r>
            <a:r>
              <a:rPr lang="en-GB" sz="2400" dirty="0">
                <a:hlinkClick r:id="rId5"/>
              </a:rPr>
              <a:t>www.re-digitise.org</a:t>
            </a:r>
            <a:r>
              <a:rPr lang="en-GB" sz="2400" dirty="0"/>
              <a:t> / </a:t>
            </a:r>
            <a:r>
              <a:rPr lang="en-GB" sz="2400" dirty="0">
                <a:hlinkClick r:id="rId6"/>
              </a:rPr>
              <a:t>enquiry@re-digitise.org</a:t>
            </a:r>
            <a:r>
              <a:rPr lang="en-GB" sz="2400" dirty="0"/>
              <a:t> </a:t>
            </a:r>
          </a:p>
          <a:p>
            <a:endParaRPr lang="en-GB" sz="2400" dirty="0"/>
          </a:p>
          <a:p>
            <a:r>
              <a:rPr lang="en-GB" sz="2400" dirty="0"/>
              <a:t>PowerShell User Group – </a:t>
            </a:r>
            <a:r>
              <a:rPr lang="en-GB" sz="2400" dirty="0">
                <a:hlinkClick r:id="rId7"/>
              </a:rPr>
              <a:t>www.get-psuguk.org</a:t>
            </a:r>
            <a:r>
              <a:rPr lang="en-GB" sz="2400" dirty="0"/>
              <a:t> / @</a:t>
            </a:r>
            <a:r>
              <a:rPr lang="en-GB" sz="2400" dirty="0" err="1"/>
              <a:t>getpsuguk</a:t>
            </a:r>
            <a:endParaRPr lang="en-GB" sz="2400" dirty="0"/>
          </a:p>
          <a:p>
            <a:endParaRPr lang="en-GB" sz="2400" dirty="0"/>
          </a:p>
        </p:txBody>
      </p:sp>
    </p:spTree>
    <p:extLst>
      <p:ext uri="{BB962C8B-B14F-4D97-AF65-F5344CB8AC3E}">
        <p14:creationId xmlns:p14="http://schemas.microsoft.com/office/powerpoint/2010/main" val="3416865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r>
              <a:rPr lang="en-GB" dirty="0"/>
              <a:t>Who Am I?</a:t>
            </a:r>
          </a:p>
        </p:txBody>
      </p:sp>
      <p:sp>
        <p:nvSpPr>
          <p:cNvPr id="7" name="TextBox 6"/>
          <p:cNvSpPr txBox="1"/>
          <p:nvPr/>
        </p:nvSpPr>
        <p:spPr>
          <a:xfrm>
            <a:off x="314171" y="1467420"/>
            <a:ext cx="7899074" cy="4893647"/>
          </a:xfrm>
          <a:prstGeom prst="rect">
            <a:avLst/>
          </a:prstGeom>
          <a:noFill/>
        </p:spPr>
        <p:txBody>
          <a:bodyPr wrap="square" rtlCol="0">
            <a:spAutoFit/>
          </a:bodyPr>
          <a:lstStyle/>
          <a:p>
            <a:r>
              <a:rPr lang="en-GB" sz="2400" dirty="0"/>
              <a:t>Ryan Yates – Director at Re-Digitise Limited</a:t>
            </a:r>
          </a:p>
          <a:p>
            <a:r>
              <a:rPr lang="en-GB" sz="2400" dirty="0"/>
              <a:t>26 &amp; an MVP in Cloud &amp; Datacentre </a:t>
            </a:r>
            <a:r>
              <a:rPr lang="en-GB" sz="2400" dirty="0" err="1"/>
              <a:t>Managemant</a:t>
            </a:r>
            <a:r>
              <a:rPr lang="en-GB" sz="2400" dirty="0"/>
              <a:t> focusing mainly on Windows 10, PowerShell, Azure &amp; Office 365</a:t>
            </a:r>
          </a:p>
          <a:p>
            <a:r>
              <a:rPr lang="en-GB" sz="2400" dirty="0"/>
              <a:t>Coordinator of Get-PSUGUK – The UK PowerShell User Groups and Co-Organiser of </a:t>
            </a:r>
            <a:r>
              <a:rPr lang="en-GB" sz="2400" dirty="0" err="1"/>
              <a:t>PSConfEU</a:t>
            </a:r>
            <a:r>
              <a:rPr lang="en-GB" sz="2400" dirty="0"/>
              <a:t> – the Premier PowerShell Conference of the year</a:t>
            </a:r>
          </a:p>
          <a:p>
            <a:endParaRPr lang="en-GB" sz="2400" dirty="0"/>
          </a:p>
          <a:p>
            <a:r>
              <a:rPr lang="en-GB" sz="2400" u="sng" dirty="0"/>
              <a:t>Currently</a:t>
            </a:r>
          </a:p>
          <a:p>
            <a:r>
              <a:rPr lang="en-GB" sz="2400" dirty="0"/>
              <a:t>MCP – Windows XP</a:t>
            </a:r>
          </a:p>
          <a:p>
            <a:endParaRPr lang="en-GB" sz="2400" dirty="0"/>
          </a:p>
          <a:p>
            <a:r>
              <a:rPr lang="en-GB" sz="2400" u="sng" dirty="0"/>
              <a:t>Planned</a:t>
            </a:r>
          </a:p>
          <a:p>
            <a:endParaRPr lang="en-GB" sz="2400" dirty="0"/>
          </a:p>
          <a:p>
            <a:r>
              <a:rPr lang="en-GB" sz="2400" dirty="0"/>
              <a:t>TBD</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7415" y="1057423"/>
            <a:ext cx="3183891" cy="5515315"/>
          </a:xfrm>
          <a:prstGeom prst="rect">
            <a:avLst/>
          </a:prstGeom>
        </p:spPr>
      </p:pic>
    </p:spTree>
    <p:extLst>
      <p:ext uri="{BB962C8B-B14F-4D97-AF65-F5344CB8AC3E}">
        <p14:creationId xmlns:p14="http://schemas.microsoft.com/office/powerpoint/2010/main" val="2517012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9"/>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9"/>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9"/>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9"/>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9"/>
                                          </p:stCondLst>
                                        </p:cTn>
                                        <p:tgtEl>
                                          <p:spTgt spid="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9"/>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r>
              <a:rPr lang="en-GB" dirty="0"/>
              <a:t>Get-PSUGUK ??</a:t>
            </a:r>
          </a:p>
        </p:txBody>
      </p:sp>
      <p:sp>
        <p:nvSpPr>
          <p:cNvPr id="7" name="TextBox 6"/>
          <p:cNvSpPr txBox="1"/>
          <p:nvPr/>
        </p:nvSpPr>
        <p:spPr>
          <a:xfrm>
            <a:off x="2146463" y="1572012"/>
            <a:ext cx="7899074" cy="6001643"/>
          </a:xfrm>
          <a:prstGeom prst="rect">
            <a:avLst/>
          </a:prstGeom>
          <a:noFill/>
        </p:spPr>
        <p:txBody>
          <a:bodyPr wrap="square" rtlCol="0">
            <a:spAutoFit/>
          </a:bodyPr>
          <a:lstStyle/>
          <a:p>
            <a:r>
              <a:rPr lang="en-GB" sz="2400" dirty="0"/>
              <a:t>A User Group Dedicated to Windows PowerShell – Language and Implementation practices</a:t>
            </a:r>
          </a:p>
          <a:p>
            <a:endParaRPr lang="en-GB" sz="2400" dirty="0"/>
          </a:p>
          <a:p>
            <a:r>
              <a:rPr lang="en-GB" sz="2400" dirty="0"/>
              <a:t>Currently we have User Groups in London &amp; Manchester </a:t>
            </a:r>
          </a:p>
          <a:p>
            <a:endParaRPr lang="en-GB" sz="2400" dirty="0"/>
          </a:p>
          <a:p>
            <a:r>
              <a:rPr lang="en-GB" sz="2400" dirty="0"/>
              <a:t>Will be expanding to other Cities in the UK over 2016 – Speak to me if you would be interested in becoming a Regional Lead</a:t>
            </a:r>
          </a:p>
          <a:p>
            <a:endParaRPr lang="en-GB" sz="2400" dirty="0"/>
          </a:p>
          <a:p>
            <a:r>
              <a:rPr lang="en-GB" sz="2400" dirty="0"/>
              <a:t>Next Manchester User Group is on April 25</a:t>
            </a:r>
            <a:r>
              <a:rPr lang="en-GB" sz="2400" baseline="30000" dirty="0"/>
              <a:t>th</a:t>
            </a:r>
            <a:r>
              <a:rPr lang="en-GB" sz="2400" dirty="0"/>
              <a:t> &amp; London User Group is on April 27</a:t>
            </a:r>
            <a:r>
              <a:rPr lang="en-GB" sz="2400" baseline="30000" dirty="0"/>
              <a:t>th</a:t>
            </a:r>
            <a:r>
              <a:rPr lang="en-GB" sz="2400" dirty="0"/>
              <a:t> with Guest Speaker June Blender from SAPIEN Technologies</a:t>
            </a:r>
          </a:p>
          <a:p>
            <a:endParaRPr lang="en-GB" sz="2400" dirty="0"/>
          </a:p>
          <a:p>
            <a:r>
              <a:rPr lang="en-GB" sz="2400" dirty="0"/>
              <a:t>And in May we will be having </a:t>
            </a:r>
            <a:r>
              <a:rPr lang="en-GB" sz="2400" dirty="0" err="1"/>
              <a:t>ScriptingGuy</a:t>
            </a:r>
            <a:r>
              <a:rPr lang="en-GB" sz="2400" dirty="0"/>
              <a:t> Ed Wilson at Manchester &amp; London User Groups </a:t>
            </a:r>
          </a:p>
          <a:p>
            <a:endParaRPr lang="en-GB" sz="2400" dirty="0"/>
          </a:p>
          <a:p>
            <a:endParaRPr lang="en-GB" sz="2400" dirty="0"/>
          </a:p>
        </p:txBody>
      </p:sp>
    </p:spTree>
    <p:extLst>
      <p:ext uri="{BB962C8B-B14F-4D97-AF65-F5344CB8AC3E}">
        <p14:creationId xmlns:p14="http://schemas.microsoft.com/office/powerpoint/2010/main" val="2154717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9"/>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9"/>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9"/>
                                          </p:stCondLst>
                                        </p:cTn>
                                        <p:tgtEl>
                                          <p:spTgt spid="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9"/>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r>
              <a:rPr lang="en-GB" dirty="0"/>
              <a:t>History Lesson</a:t>
            </a:r>
          </a:p>
        </p:txBody>
      </p:sp>
      <p:sp>
        <p:nvSpPr>
          <p:cNvPr id="5" name="TextBox 4"/>
          <p:cNvSpPr txBox="1"/>
          <p:nvPr/>
        </p:nvSpPr>
        <p:spPr>
          <a:xfrm>
            <a:off x="650240" y="1682618"/>
            <a:ext cx="3261360" cy="1200329"/>
          </a:xfrm>
          <a:prstGeom prst="rect">
            <a:avLst/>
          </a:prstGeom>
          <a:noFill/>
        </p:spPr>
        <p:txBody>
          <a:bodyPr wrap="square" rtlCol="0">
            <a:spAutoFit/>
          </a:bodyPr>
          <a:lstStyle/>
          <a:p>
            <a:r>
              <a:rPr lang="en-GB" dirty="0"/>
              <a:t>Windows machines (end user / servers) have been historically hard to set &amp; then maintain configurations</a:t>
            </a:r>
          </a:p>
        </p:txBody>
      </p:sp>
      <p:sp>
        <p:nvSpPr>
          <p:cNvPr id="8" name="TextBox 7"/>
          <p:cNvSpPr txBox="1"/>
          <p:nvPr/>
        </p:nvSpPr>
        <p:spPr>
          <a:xfrm>
            <a:off x="4378960" y="2774295"/>
            <a:ext cx="3271520" cy="1200329"/>
          </a:xfrm>
          <a:prstGeom prst="rect">
            <a:avLst/>
          </a:prstGeom>
          <a:noFill/>
        </p:spPr>
        <p:txBody>
          <a:bodyPr wrap="square" rtlCol="0">
            <a:spAutoFit/>
          </a:bodyPr>
          <a:lstStyle/>
          <a:p>
            <a:r>
              <a:rPr lang="en-GB" dirty="0"/>
              <a:t>We tend to develop our own custom processes to cope (scripting methods – reporting </a:t>
            </a:r>
            <a:r>
              <a:rPr lang="en-GB" dirty="0" err="1"/>
              <a:t>etc</a:t>
            </a:r>
            <a:r>
              <a:rPr lang="en-GB" dirty="0"/>
              <a:t>)</a:t>
            </a:r>
          </a:p>
        </p:txBody>
      </p:sp>
      <p:sp>
        <p:nvSpPr>
          <p:cNvPr id="9" name="TextBox 8"/>
          <p:cNvSpPr txBox="1"/>
          <p:nvPr/>
        </p:nvSpPr>
        <p:spPr>
          <a:xfrm>
            <a:off x="7843520" y="4480560"/>
            <a:ext cx="3749040" cy="1477328"/>
          </a:xfrm>
          <a:prstGeom prst="rect">
            <a:avLst/>
          </a:prstGeom>
          <a:noFill/>
        </p:spPr>
        <p:txBody>
          <a:bodyPr wrap="square" rtlCol="0">
            <a:spAutoFit/>
          </a:bodyPr>
          <a:lstStyle/>
          <a:p>
            <a:r>
              <a:rPr lang="en-GB" dirty="0"/>
              <a:t>Microsoft have tools for this as well including System Centre Configuration Manager, Orchestrator but these can be clunky and need specialist knowledge</a:t>
            </a:r>
          </a:p>
        </p:txBody>
      </p:sp>
      <p:sp>
        <p:nvSpPr>
          <p:cNvPr id="10" name="TextBox 9"/>
          <p:cNvSpPr txBox="1"/>
          <p:nvPr/>
        </p:nvSpPr>
        <p:spPr>
          <a:xfrm>
            <a:off x="650240" y="4582160"/>
            <a:ext cx="3129280" cy="1200329"/>
          </a:xfrm>
          <a:prstGeom prst="rect">
            <a:avLst/>
          </a:prstGeom>
          <a:noFill/>
        </p:spPr>
        <p:txBody>
          <a:bodyPr wrap="square" rtlCol="0">
            <a:spAutoFit/>
          </a:bodyPr>
          <a:lstStyle/>
          <a:p>
            <a:r>
              <a:rPr lang="en-GB" dirty="0"/>
              <a:t>Common to have massive configuration drift between intended configuration and current actual configuration </a:t>
            </a:r>
          </a:p>
        </p:txBody>
      </p:sp>
      <p:sp>
        <p:nvSpPr>
          <p:cNvPr id="11" name="TextBox 10"/>
          <p:cNvSpPr txBox="1"/>
          <p:nvPr/>
        </p:nvSpPr>
        <p:spPr>
          <a:xfrm>
            <a:off x="8199120" y="1757680"/>
            <a:ext cx="3383280" cy="1200329"/>
          </a:xfrm>
          <a:prstGeom prst="rect">
            <a:avLst/>
          </a:prstGeom>
          <a:noFill/>
        </p:spPr>
        <p:txBody>
          <a:bodyPr wrap="square" rtlCol="0">
            <a:spAutoFit/>
          </a:bodyPr>
          <a:lstStyle/>
          <a:p>
            <a:r>
              <a:rPr lang="en-GB" dirty="0"/>
              <a:t>Typically when an admin leaves an organisation all configuration knowledge is lost as it’s barely documented (in my experience)</a:t>
            </a:r>
          </a:p>
        </p:txBody>
      </p:sp>
    </p:spTree>
    <p:extLst>
      <p:ext uri="{BB962C8B-B14F-4D97-AF65-F5344CB8AC3E}">
        <p14:creationId xmlns:p14="http://schemas.microsoft.com/office/powerpoint/2010/main" val="864392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randombar(horizontal)">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inVertical)">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ppt_x"/>
                                          </p:val>
                                        </p:tav>
                                        <p:tav tm="100000">
                                          <p:val>
                                            <p:strVal val="#ppt_x"/>
                                          </p:val>
                                        </p:tav>
                                      </p:tavLst>
                                    </p:anim>
                                    <p:anim calcmode="lin" valueType="num">
                                      <p:cBhvr additive="base">
                                        <p:cTn id="2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circle(in)">
                                      <p:cBhvr>
                                        <p:cTn id="30" dur="20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r>
              <a:rPr lang="en-GB" dirty="0"/>
              <a:t>The Saviour??</a:t>
            </a:r>
          </a:p>
        </p:txBody>
      </p:sp>
      <p:sp>
        <p:nvSpPr>
          <p:cNvPr id="3" name="TextBox 2"/>
          <p:cNvSpPr txBox="1"/>
          <p:nvPr/>
        </p:nvSpPr>
        <p:spPr>
          <a:xfrm>
            <a:off x="3850640" y="1727200"/>
            <a:ext cx="4876800" cy="3170099"/>
          </a:xfrm>
          <a:prstGeom prst="rect">
            <a:avLst/>
          </a:prstGeom>
          <a:noFill/>
        </p:spPr>
        <p:txBody>
          <a:bodyPr wrap="square" rtlCol="0">
            <a:spAutoFit/>
          </a:bodyPr>
          <a:lstStyle/>
          <a:p>
            <a:r>
              <a:rPr lang="en-GB" sz="4000" dirty="0"/>
              <a:t>PowerShell DSC </a:t>
            </a:r>
          </a:p>
          <a:p>
            <a:endParaRPr lang="en-GB" sz="4000" dirty="0"/>
          </a:p>
          <a:p>
            <a:r>
              <a:rPr lang="en-GB" sz="4000" dirty="0"/>
              <a:t>Desired State Configuration</a:t>
            </a:r>
          </a:p>
          <a:p>
            <a:endParaRPr lang="en-GB" sz="4000" dirty="0"/>
          </a:p>
        </p:txBody>
      </p:sp>
      <p:sp>
        <p:nvSpPr>
          <p:cNvPr id="6" name="TextBox 5"/>
          <p:cNvSpPr txBox="1"/>
          <p:nvPr/>
        </p:nvSpPr>
        <p:spPr>
          <a:xfrm>
            <a:off x="751840" y="5425440"/>
            <a:ext cx="11013440" cy="923330"/>
          </a:xfrm>
          <a:prstGeom prst="rect">
            <a:avLst/>
          </a:prstGeom>
          <a:noFill/>
        </p:spPr>
        <p:txBody>
          <a:bodyPr wrap="square" rtlCol="0">
            <a:spAutoFit/>
          </a:bodyPr>
          <a:lstStyle/>
          <a:p>
            <a:r>
              <a:rPr lang="en-GB" dirty="0" err="1"/>
              <a:t>Dsc</a:t>
            </a:r>
            <a:r>
              <a:rPr lang="en-GB" dirty="0"/>
              <a:t> can be simplified to being the absolute configuration that you require your machines to contain and will maintain this configuration thanks to Microsoft’s implementation of DMTF (</a:t>
            </a:r>
            <a:r>
              <a:rPr lang="en-GB" dirty="0" err="1"/>
              <a:t>Distrubuted</a:t>
            </a:r>
            <a:r>
              <a:rPr lang="en-GB" dirty="0"/>
              <a:t> Management Task Force) standards including WS-Man (</a:t>
            </a:r>
            <a:r>
              <a:rPr lang="en-GB" dirty="0" err="1"/>
              <a:t>WinRM</a:t>
            </a:r>
            <a:r>
              <a:rPr lang="en-GB" dirty="0"/>
              <a:t>) &amp;  OMI to ease Configuration Management.</a:t>
            </a:r>
          </a:p>
        </p:txBody>
      </p:sp>
    </p:spTree>
    <p:extLst>
      <p:ext uri="{BB962C8B-B14F-4D97-AF65-F5344CB8AC3E}">
        <p14:creationId xmlns:p14="http://schemas.microsoft.com/office/powerpoint/2010/main" val="229692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randombar(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r>
              <a:rPr lang="en-GB" dirty="0"/>
              <a:t>Core Components</a:t>
            </a:r>
          </a:p>
        </p:txBody>
      </p:sp>
      <p:sp>
        <p:nvSpPr>
          <p:cNvPr id="3" name="TextBox 2"/>
          <p:cNvSpPr txBox="1"/>
          <p:nvPr/>
        </p:nvSpPr>
        <p:spPr>
          <a:xfrm>
            <a:off x="650240" y="1467420"/>
            <a:ext cx="10678160" cy="4955203"/>
          </a:xfrm>
          <a:prstGeom prst="rect">
            <a:avLst/>
          </a:prstGeom>
          <a:noFill/>
        </p:spPr>
        <p:txBody>
          <a:bodyPr wrap="square" rtlCol="0">
            <a:spAutoFit/>
          </a:bodyPr>
          <a:lstStyle/>
          <a:p>
            <a:pPr marL="457200" indent="-457200">
              <a:buFont typeface="Arial" panose="020B0604020202020204" pitchFamily="34" charset="0"/>
              <a:buChar char="•"/>
            </a:pPr>
            <a:r>
              <a:rPr lang="en-GB" sz="2800" dirty="0"/>
              <a:t>PowerShell v4 on Windows Machines to be subject to configurations</a:t>
            </a:r>
          </a:p>
          <a:p>
            <a:pPr marL="457200" indent="-457200">
              <a:buFont typeface="Arial" panose="020B0604020202020204" pitchFamily="34" charset="0"/>
              <a:buChar char="•"/>
            </a:pPr>
            <a:r>
              <a:rPr lang="en-GB" sz="2800" dirty="0"/>
              <a:t>LCM (Local Configuration Manager) – a component of DSC installed with PowerShell v4</a:t>
            </a:r>
          </a:p>
          <a:p>
            <a:pPr marL="457200" indent="-457200">
              <a:buFont typeface="Arial" panose="020B0604020202020204" pitchFamily="34" charset="0"/>
              <a:buChar char="•"/>
            </a:pPr>
            <a:r>
              <a:rPr lang="en-GB" sz="2800" dirty="0"/>
              <a:t>MOF (Managed Object Format) files – LCM uses these to make the configuration</a:t>
            </a:r>
          </a:p>
          <a:p>
            <a:pPr marL="457200" indent="-457200">
              <a:buFont typeface="Arial" panose="020B0604020202020204" pitchFamily="34" charset="0"/>
              <a:buChar char="•"/>
            </a:pPr>
            <a:r>
              <a:rPr lang="en-GB" sz="2800" dirty="0"/>
              <a:t>Core DSC Resources include – </a:t>
            </a:r>
            <a:r>
              <a:rPr lang="en-GB" dirty="0"/>
              <a:t>Archive, Environment, Group, </a:t>
            </a:r>
            <a:r>
              <a:rPr lang="en-GB" dirty="0" err="1"/>
              <a:t>GroupSet</a:t>
            </a:r>
            <a:r>
              <a:rPr lang="en-GB" dirty="0"/>
              <a:t>, Log, Package, </a:t>
            </a:r>
            <a:r>
              <a:rPr lang="en-GB" dirty="0" err="1"/>
              <a:t>ProcessSet</a:t>
            </a:r>
            <a:r>
              <a:rPr lang="en-GB" dirty="0"/>
              <a:t>, Registry, Script, Service, </a:t>
            </a:r>
            <a:r>
              <a:rPr lang="en-GB" dirty="0" err="1"/>
              <a:t>ServiceSet</a:t>
            </a:r>
            <a:r>
              <a:rPr lang="en-GB" dirty="0"/>
              <a:t>, User, </a:t>
            </a:r>
            <a:r>
              <a:rPr lang="en-GB" dirty="0" err="1"/>
              <a:t>WindowsFeature</a:t>
            </a:r>
            <a:r>
              <a:rPr lang="en-GB" dirty="0"/>
              <a:t>, </a:t>
            </a:r>
            <a:r>
              <a:rPr lang="en-GB" dirty="0" err="1"/>
              <a:t>WindowsFeatureSet</a:t>
            </a:r>
            <a:r>
              <a:rPr lang="en-GB" dirty="0"/>
              <a:t>, </a:t>
            </a:r>
            <a:r>
              <a:rPr lang="en-GB" dirty="0" err="1"/>
              <a:t>WindowsOptionalFeature</a:t>
            </a:r>
            <a:r>
              <a:rPr lang="en-GB" dirty="0"/>
              <a:t>, </a:t>
            </a:r>
            <a:r>
              <a:rPr lang="en-GB" dirty="0" err="1"/>
              <a:t>WindowsOptionalFeatureSet</a:t>
            </a:r>
            <a:r>
              <a:rPr lang="en-GB" dirty="0"/>
              <a:t>, </a:t>
            </a:r>
            <a:r>
              <a:rPr lang="en-GB" dirty="0" err="1"/>
              <a:t>WindowsProcess</a:t>
            </a:r>
            <a:endParaRPr lang="en-GB" dirty="0"/>
          </a:p>
          <a:p>
            <a:pPr marL="457200" indent="-457200">
              <a:buFont typeface="Arial" panose="020B0604020202020204" pitchFamily="34" charset="0"/>
              <a:buChar char="•"/>
            </a:pPr>
            <a:r>
              <a:rPr lang="en-GB" sz="2800" dirty="0"/>
              <a:t>Custom Resources on </a:t>
            </a:r>
            <a:r>
              <a:rPr lang="en-GB" sz="2800" dirty="0" err="1"/>
              <a:t>Github</a:t>
            </a:r>
            <a:r>
              <a:rPr lang="en-GB" sz="2800" dirty="0"/>
              <a:t> under PowerShell – Lots there including – </a:t>
            </a:r>
            <a:r>
              <a:rPr lang="en-GB" dirty="0" err="1"/>
              <a:t>xActiveDirectory</a:t>
            </a:r>
            <a:r>
              <a:rPr lang="en-GB" dirty="0"/>
              <a:t>, </a:t>
            </a:r>
            <a:r>
              <a:rPr lang="en-GB" dirty="0" err="1"/>
              <a:t>xExchange</a:t>
            </a:r>
            <a:r>
              <a:rPr lang="en-GB" dirty="0"/>
              <a:t>, </a:t>
            </a:r>
            <a:r>
              <a:rPr lang="en-GB" dirty="0" err="1"/>
              <a:t>xComputerManagement</a:t>
            </a:r>
            <a:r>
              <a:rPr lang="en-GB" dirty="0"/>
              <a:t>, </a:t>
            </a:r>
            <a:r>
              <a:rPr lang="en-GB" dirty="0" err="1"/>
              <a:t>xSharePoint</a:t>
            </a:r>
            <a:r>
              <a:rPr lang="en-GB" dirty="0"/>
              <a:t> and many more</a:t>
            </a:r>
          </a:p>
          <a:p>
            <a:pPr marL="457200" indent="-457200">
              <a:buFont typeface="Arial" panose="020B0604020202020204" pitchFamily="34" charset="0"/>
              <a:buChar char="•"/>
            </a:pPr>
            <a:endParaRPr lang="en-GB" sz="2800" dirty="0"/>
          </a:p>
          <a:p>
            <a:endParaRPr lang="en-GB" sz="2800" dirty="0"/>
          </a:p>
        </p:txBody>
      </p:sp>
      <p:sp>
        <p:nvSpPr>
          <p:cNvPr id="6" name="TextBox 5"/>
          <p:cNvSpPr txBox="1"/>
          <p:nvPr/>
        </p:nvSpPr>
        <p:spPr>
          <a:xfrm>
            <a:off x="751840" y="5537200"/>
            <a:ext cx="11013440" cy="923330"/>
          </a:xfrm>
          <a:prstGeom prst="rect">
            <a:avLst/>
          </a:prstGeom>
          <a:noFill/>
        </p:spPr>
        <p:txBody>
          <a:bodyPr wrap="square" rtlCol="0">
            <a:spAutoFit/>
          </a:bodyPr>
          <a:lstStyle/>
          <a:p>
            <a:r>
              <a:rPr lang="en-GB" dirty="0" err="1"/>
              <a:t>Dsc</a:t>
            </a:r>
            <a:r>
              <a:rPr lang="en-GB" dirty="0"/>
              <a:t> can be simplified to being the absolute configuration that you require your machines to contain and will maintain this configuration thanks to Microsoft’s implementation of DMTF (</a:t>
            </a:r>
            <a:r>
              <a:rPr lang="en-GB" dirty="0" err="1"/>
              <a:t>Distrubuted</a:t>
            </a:r>
            <a:r>
              <a:rPr lang="en-GB" dirty="0"/>
              <a:t> Management Task Force) standards including WS-Man (</a:t>
            </a:r>
            <a:r>
              <a:rPr lang="en-GB" dirty="0" err="1"/>
              <a:t>WinRM</a:t>
            </a:r>
            <a:r>
              <a:rPr lang="en-GB" dirty="0"/>
              <a:t>) &amp; OMI to ease Configuration Management.</a:t>
            </a:r>
          </a:p>
        </p:txBody>
      </p:sp>
    </p:spTree>
    <p:extLst>
      <p:ext uri="{BB962C8B-B14F-4D97-AF65-F5344CB8AC3E}">
        <p14:creationId xmlns:p14="http://schemas.microsoft.com/office/powerpoint/2010/main" val="3960272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r>
              <a:rPr lang="en-GB" dirty="0"/>
              <a:t>But what makes a DSC Configuration?</a:t>
            </a:r>
          </a:p>
        </p:txBody>
      </p:sp>
      <p:sp>
        <p:nvSpPr>
          <p:cNvPr id="5" name="TextBox 4"/>
          <p:cNvSpPr txBox="1"/>
          <p:nvPr/>
        </p:nvSpPr>
        <p:spPr>
          <a:xfrm>
            <a:off x="518160" y="1676400"/>
            <a:ext cx="11267440" cy="5693866"/>
          </a:xfrm>
          <a:prstGeom prst="rect">
            <a:avLst/>
          </a:prstGeom>
          <a:noFill/>
        </p:spPr>
        <p:txBody>
          <a:bodyPr wrap="square" rtlCol="0">
            <a:spAutoFit/>
          </a:bodyPr>
          <a:lstStyle/>
          <a:p>
            <a:pPr marL="285750" indent="-285750">
              <a:buFont typeface="Arial" panose="020B0604020202020204" pitchFamily="34" charset="0"/>
              <a:buChar char="•"/>
            </a:pPr>
            <a:r>
              <a:rPr lang="en-GB" sz="2800" dirty="0"/>
              <a:t>Well its just PowerShell – Just using a new Keyword, similar to Function &amp; Workflow – the magic is in what happens when you run the configuration as it spits out the </a:t>
            </a:r>
            <a:r>
              <a:rPr lang="en-GB" sz="2800" dirty="0" err="1"/>
              <a:t>mof</a:t>
            </a:r>
            <a:r>
              <a:rPr lang="en-GB" sz="2800" dirty="0"/>
              <a:t> file for you.</a:t>
            </a:r>
          </a:p>
          <a:p>
            <a:pPr marL="285750" indent="-285750">
              <a:buFont typeface="Arial" panose="020B0604020202020204" pitchFamily="34" charset="0"/>
              <a:buChar char="•"/>
            </a:pPr>
            <a:endParaRPr lang="en-GB" sz="2800" dirty="0"/>
          </a:p>
          <a:p>
            <a:pPr marL="285750" indent="-285750">
              <a:buFont typeface="Arial" panose="020B0604020202020204" pitchFamily="34" charset="0"/>
              <a:buChar char="•"/>
            </a:pPr>
            <a:r>
              <a:rPr lang="en-GB" sz="2800" dirty="0"/>
              <a:t>Can include inline scripts</a:t>
            </a:r>
          </a:p>
          <a:p>
            <a:pPr marL="285750" indent="-285750">
              <a:buFont typeface="Arial" panose="020B0604020202020204" pitchFamily="34" charset="0"/>
              <a:buChar char="•"/>
            </a:pPr>
            <a:r>
              <a:rPr lang="en-GB" sz="2800" dirty="0"/>
              <a:t>Can include functions</a:t>
            </a:r>
          </a:p>
          <a:p>
            <a:pPr marL="285750" indent="-285750">
              <a:buFont typeface="Arial" panose="020B0604020202020204" pitchFamily="34" charset="0"/>
              <a:buChar char="•"/>
            </a:pPr>
            <a:r>
              <a:rPr lang="en-GB" sz="2800" dirty="0"/>
              <a:t>Can include .NET methods</a:t>
            </a:r>
          </a:p>
          <a:p>
            <a:pPr marL="285750" indent="-285750">
              <a:buFont typeface="Arial" panose="020B0604020202020204" pitchFamily="34" charset="0"/>
              <a:buChar char="•"/>
            </a:pPr>
            <a:r>
              <a:rPr lang="en-GB" sz="2800" dirty="0"/>
              <a:t>When used with Source Control this allows small configuration changes to make Configuration Management simpler and more repeatable which means easier Change Management – especially at scale</a:t>
            </a:r>
          </a:p>
          <a:p>
            <a:pPr marL="285750" indent="-285750">
              <a:buFont typeface="Arial" panose="020B0604020202020204" pitchFamily="34" charset="0"/>
              <a:buChar char="•"/>
            </a:pPr>
            <a:endParaRPr lang="en-GB" sz="2800" dirty="0"/>
          </a:p>
          <a:p>
            <a:pPr marL="285750" indent="-285750">
              <a:buFont typeface="Arial" panose="020B0604020202020204" pitchFamily="34" charset="0"/>
              <a:buChar char="•"/>
            </a:pPr>
            <a:endParaRPr lang="en-GB" sz="2800" dirty="0"/>
          </a:p>
          <a:p>
            <a:pPr marL="285750" indent="-285750">
              <a:buFont typeface="Arial" panose="020B0604020202020204" pitchFamily="34" charset="0"/>
              <a:buChar char="•"/>
            </a:pPr>
            <a:endParaRPr lang="en-GB" sz="2800" dirty="0"/>
          </a:p>
        </p:txBody>
      </p:sp>
    </p:spTree>
    <p:extLst>
      <p:ext uri="{BB962C8B-B14F-4D97-AF65-F5344CB8AC3E}">
        <p14:creationId xmlns:p14="http://schemas.microsoft.com/office/powerpoint/2010/main" val="1946118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r>
              <a:rPr lang="en-GB" dirty="0"/>
              <a:t>So ……?	</a:t>
            </a:r>
          </a:p>
        </p:txBody>
      </p:sp>
      <p:sp>
        <p:nvSpPr>
          <p:cNvPr id="3" name="TextBox 2"/>
          <p:cNvSpPr txBox="1"/>
          <p:nvPr/>
        </p:nvSpPr>
        <p:spPr>
          <a:xfrm>
            <a:off x="4348480" y="3075057"/>
            <a:ext cx="3444240" cy="707886"/>
          </a:xfrm>
          <a:prstGeom prst="rect">
            <a:avLst/>
          </a:prstGeom>
          <a:noFill/>
        </p:spPr>
        <p:txBody>
          <a:bodyPr wrap="square" rtlCol="0">
            <a:spAutoFit/>
          </a:bodyPr>
          <a:lstStyle/>
          <a:p>
            <a:r>
              <a:rPr lang="en-GB" sz="4000" dirty="0"/>
              <a:t>Let’s Demo this</a:t>
            </a:r>
          </a:p>
        </p:txBody>
      </p:sp>
    </p:spTree>
    <p:extLst>
      <p:ext uri="{BB962C8B-B14F-4D97-AF65-F5344CB8AC3E}">
        <p14:creationId xmlns:p14="http://schemas.microsoft.com/office/powerpoint/2010/main" val="944609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39" y="-1524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2477228"/>
            <a:ext cx="11930332" cy="1103252"/>
          </a:xfrm>
        </p:spPr>
        <p:txBody>
          <a:bodyPr>
            <a:normAutofit/>
          </a:bodyPr>
          <a:lstStyle/>
          <a:p>
            <a:r>
              <a:rPr lang="en-GB" dirty="0"/>
              <a:t>Any Questions??</a:t>
            </a:r>
          </a:p>
        </p:txBody>
      </p:sp>
    </p:spTree>
    <p:extLst>
      <p:ext uri="{BB962C8B-B14F-4D97-AF65-F5344CB8AC3E}">
        <p14:creationId xmlns:p14="http://schemas.microsoft.com/office/powerpoint/2010/main" val="32478460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14196</TotalTime>
  <Words>728</Words>
  <Application>Microsoft Office PowerPoint</Application>
  <PresentationFormat>Widescreen</PresentationFormat>
  <Paragraphs>82</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Why and how to Implement PowerShell DSC for SQL Server</vt:lpstr>
      <vt:lpstr>Who Am I?</vt:lpstr>
      <vt:lpstr>Get-PSUGUK ??</vt:lpstr>
      <vt:lpstr>History Lesson</vt:lpstr>
      <vt:lpstr>The Saviour??</vt:lpstr>
      <vt:lpstr>Core Components</vt:lpstr>
      <vt:lpstr>But what makes a DSC Configuration?</vt:lpstr>
      <vt:lpstr>So ……? </vt:lpstr>
      <vt:lpstr>Any Questions??</vt:lpstr>
      <vt:lpstr>PowerShell DSC Resources</vt:lpstr>
      <vt:lpstr>Further Details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for a Microsoft guy - is it really possible?</dc:title>
  <dc:creator>Ryan Yates</dc:creator>
  <cp:lastModifiedBy>Ryan Yates</cp:lastModifiedBy>
  <cp:revision>131</cp:revision>
  <dcterms:created xsi:type="dcterms:W3CDTF">2015-03-02T13:16:59Z</dcterms:created>
  <dcterms:modified xsi:type="dcterms:W3CDTF">2016-06-23T21:51:10Z</dcterms:modified>
</cp:coreProperties>
</file>