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63" r:id="rId2"/>
    <p:sldId id="270" r:id="rId3"/>
    <p:sldId id="27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1" r:id="rId12"/>
    <p:sldId id="280" r:id="rId13"/>
    <p:sldId id="264" r:id="rId14"/>
    <p:sldId id="265" r:id="rId15"/>
    <p:sldId id="269" r:id="rId16"/>
    <p:sldId id="266" r:id="rId17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4B9"/>
    <a:srgbClr val="0072C6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84223" autoAdjust="0"/>
  </p:normalViewPr>
  <p:slideViewPr>
    <p:cSldViewPr>
      <p:cViewPr varScale="1">
        <p:scale>
          <a:sx n="99" d="100"/>
          <a:sy n="99" d="100"/>
        </p:scale>
        <p:origin x="4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F2FE0-534A-4771-BA44-8B36CD1C8C81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82E36-58BB-4864-BF88-B5EC58E1B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150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Template</a:t>
            </a:r>
            <a:r>
              <a:rPr lang="en-GB" baseline="0" dirty="0" smtClean="0"/>
              <a:t> may not be modified </a:t>
            </a:r>
            <a:endParaRPr lang="en-GB" dirty="0" smtClean="0"/>
          </a:p>
          <a:p>
            <a:r>
              <a:rPr lang="en-GB" dirty="0" smtClean="0"/>
              <a:t>Twitter hashtag: #</a:t>
            </a:r>
            <a:r>
              <a:rPr lang="en-GB" dirty="0" err="1" smtClean="0"/>
              <a:t>spsoslo</a:t>
            </a:r>
            <a:r>
              <a:rPr lang="en-GB" dirty="0" smtClean="0"/>
              <a:t> for all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16BA-65F7-274A-AD61-D0FA78F3AA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9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68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66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49"/>
            <a:ext cx="8363938" cy="14819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1">
                <a:solidFill>
                  <a:srgbClr val="333333"/>
                </a:solidFill>
                <a:latin typeface="+mj-lt"/>
              </a:defRPr>
            </a:lvl1pPr>
            <a:lvl2pPr marL="0" indent="0">
              <a:buNone/>
              <a:defRPr sz="1125">
                <a:solidFill>
                  <a:srgbClr val="333333"/>
                </a:solidFill>
              </a:defRPr>
            </a:lvl2pPr>
            <a:lvl3pPr marL="130409" indent="0">
              <a:buNone/>
              <a:defRPr sz="1125">
                <a:solidFill>
                  <a:srgbClr val="333333"/>
                </a:solidFill>
              </a:defRPr>
            </a:lvl3pPr>
            <a:lvl4pPr marL="257243" indent="0">
              <a:buNone/>
              <a:defRPr sz="1125">
                <a:solidFill>
                  <a:srgbClr val="333333"/>
                </a:solidFill>
              </a:defRPr>
            </a:lvl4pPr>
            <a:lvl5pPr marL="390332" indent="0">
              <a:buNone/>
              <a:defRPr sz="1125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45434"/>
            <a:ext cx="2327176" cy="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-1"/>
            <a:ext cx="4583663" cy="514350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4583664" y="-1"/>
            <a:ext cx="4560337" cy="5143502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4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16625" y="71192"/>
            <a:ext cx="4296746" cy="2350102"/>
          </a:xfrm>
          <a:noFill/>
        </p:spPr>
        <p:txBody>
          <a:bodyPr tIns="91440" bIns="91440" anchor="b" anchorCtr="0">
            <a:normAutofit/>
          </a:bodyPr>
          <a:lstStyle>
            <a:lvl1pPr>
              <a:defRPr sz="4050" spc="-75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67639" y="2421294"/>
            <a:ext cx="4345732" cy="1721498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700" spc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Speaker</a:t>
            </a:r>
          </a:p>
        </p:txBody>
      </p:sp>
      <p:pic>
        <p:nvPicPr>
          <p:cNvPr id="7" name="Picture 4" descr="http://www.matthiaseinig.de/wp-content/2013/11/SPSStockholm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9"/>
          <a:stretch/>
        </p:blipFill>
        <p:spPr bwMode="auto">
          <a:xfrm>
            <a:off x="4744009" y="4503367"/>
            <a:ext cx="640983" cy="5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462200" y="4525174"/>
            <a:ext cx="16716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SharePoint Saturday</a:t>
            </a:r>
          </a:p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Oslo 2015</a:t>
            </a:r>
            <a:endParaRPr lang="es-ES" sz="1050" b="1" spc="-4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5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3.85837E-6 L -4.34261E-6 3.85837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3.76759E-6 L -4.34261E-6 3.76759E-6 " pathEditMode="relative" rAng="0" ptsTypes="AA">
                                      <p:cBhvr>
                                        <p:cTn id="14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1455 3.76759E-6 L -4.34261E-6 3.76759E-6 " pathEditMode="relative" rAng="0" ptsTypes="AA">
                      <p:cBhvr>
                        <p:cTn dur="95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52" y="1369219"/>
            <a:ext cx="8756436" cy="326350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826507" y="4765610"/>
            <a:ext cx="2226518" cy="256736"/>
          </a:xfrm>
        </p:spPr>
        <p:txBody>
          <a:bodyPr>
            <a:normAutofit/>
          </a:bodyPr>
          <a:lstStyle>
            <a:lvl1pPr marL="0" indent="0" algn="r">
              <a:buNone/>
              <a:defRPr sz="13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nb-NO" dirty="0" smtClean="0"/>
              <a:t>Twitter handle and hashtag</a:t>
            </a:r>
            <a:endParaRPr lang="nb-NO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8053" y="-1"/>
            <a:ext cx="6498034" cy="944729"/>
          </a:xfrm>
          <a:solidFill>
            <a:srgbClr val="0071BC"/>
          </a:solidFill>
        </p:spPr>
        <p:txBody>
          <a:bodyPr>
            <a:normAutofit/>
          </a:bodyPr>
          <a:lstStyle>
            <a:lvl1pPr algn="l">
              <a:defRPr sz="405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-1"/>
            <a:ext cx="9144000" cy="944729"/>
            <a:chOff x="0" y="-2"/>
            <a:chExt cx="12192000" cy="1259639"/>
          </a:xfrm>
          <a:solidFill>
            <a:srgbClr val="0071BC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8941449" y="-2"/>
              <a:ext cx="3250551" cy="1259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-2"/>
              <a:ext cx="277403" cy="1259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4" descr="http://www.matthiaseinig.de/wp-content/2013/11/SPSStockholm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9"/>
          <a:stretch/>
        </p:blipFill>
        <p:spPr bwMode="auto">
          <a:xfrm>
            <a:off x="6730142" y="195486"/>
            <a:ext cx="640983" cy="5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448333" y="217293"/>
            <a:ext cx="16716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SharePoint Saturday</a:t>
            </a:r>
          </a:p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Oslo 2015</a:t>
            </a:r>
            <a:endParaRPr lang="es-ES" sz="1050" b="1" spc="-4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826507" y="4765610"/>
            <a:ext cx="2226518" cy="256736"/>
          </a:xfrm>
        </p:spPr>
        <p:txBody>
          <a:bodyPr>
            <a:normAutofit/>
          </a:bodyPr>
          <a:lstStyle>
            <a:lvl1pPr marL="0" indent="0" algn="r">
              <a:buNone/>
              <a:defRPr sz="13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nb-NO" dirty="0" smtClean="0"/>
              <a:t>Twitter handle and hashtag</a:t>
            </a:r>
            <a:endParaRPr lang="nb-NO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8053" y="-1"/>
            <a:ext cx="6498034" cy="944729"/>
          </a:xfrm>
          <a:solidFill>
            <a:srgbClr val="0071BC"/>
          </a:solidFill>
        </p:spPr>
        <p:txBody>
          <a:bodyPr>
            <a:normAutofit/>
          </a:bodyPr>
          <a:lstStyle>
            <a:lvl1pPr algn="l">
              <a:defRPr sz="405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-1"/>
            <a:ext cx="9144000" cy="944729"/>
            <a:chOff x="0" y="-2"/>
            <a:chExt cx="12192000" cy="1259639"/>
          </a:xfrm>
          <a:solidFill>
            <a:srgbClr val="0071BC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8941449" y="-2"/>
              <a:ext cx="3250551" cy="1259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-2"/>
              <a:ext cx="277403" cy="1259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4" descr="http://www.matthiaseinig.de/wp-content/2013/11/SPSStockholm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9"/>
          <a:stretch/>
        </p:blipFill>
        <p:spPr bwMode="auto">
          <a:xfrm>
            <a:off x="6730142" y="195486"/>
            <a:ext cx="640983" cy="5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448333" y="217293"/>
            <a:ext cx="16716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SharePoint Saturday</a:t>
            </a:r>
          </a:p>
          <a:p>
            <a:r>
              <a:rPr lang="ca-ES" sz="1600" b="1" spc="-40" dirty="0" smtClean="0">
                <a:solidFill>
                  <a:schemeClr val="bg1"/>
                </a:solidFill>
                <a:latin typeface="+mj-lt"/>
              </a:rPr>
              <a:t>Oslo 2015</a:t>
            </a:r>
            <a:endParaRPr lang="es-ES" sz="1050" b="1" spc="-4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2622"/>
            <a:ext cx="3887391" cy="5166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60" y="734640"/>
            <a:ext cx="3663431" cy="4058841"/>
          </a:xfrm>
        </p:spPr>
        <p:txBody>
          <a:bodyPr anchor="t">
            <a:normAutofit/>
          </a:bodyPr>
          <a:lstStyle>
            <a:lvl1pPr>
              <a:defRPr sz="405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740569"/>
            <a:ext cx="3989957" cy="4052912"/>
          </a:xfrm>
        </p:spPr>
        <p:txBody>
          <a:bodyPr/>
          <a:lstStyle>
            <a:lvl1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1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5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5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826507" y="4765610"/>
            <a:ext cx="2226518" cy="256736"/>
          </a:xfrm>
        </p:spPr>
        <p:txBody>
          <a:bodyPr>
            <a:normAutofit/>
          </a:bodyPr>
          <a:lstStyle>
            <a:lvl1pPr marL="0" indent="0" algn="r">
              <a:buNone/>
              <a:defRPr sz="13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nb-NO" dirty="0" smtClean="0"/>
              <a:t>Twitter handle and hashtag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1" y="96017"/>
            <a:ext cx="2327176" cy="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-22621"/>
            <a:ext cx="5256609" cy="516612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Rectangle 9"/>
          <p:cNvSpPr/>
          <p:nvPr userDrawn="1"/>
        </p:nvSpPr>
        <p:spPr>
          <a:xfrm>
            <a:off x="0" y="-22622"/>
            <a:ext cx="3887391" cy="5166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3960" y="734640"/>
            <a:ext cx="3663431" cy="4058841"/>
          </a:xfrm>
        </p:spPr>
        <p:txBody>
          <a:bodyPr anchor="t">
            <a:normAutofit/>
          </a:bodyPr>
          <a:lstStyle>
            <a:lvl1pPr>
              <a:defRPr sz="405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45434"/>
            <a:ext cx="2327176" cy="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91848" y="-422502"/>
            <a:ext cx="9399134" cy="56919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09728" tIns="68580" rIns="109728" bIns="6858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5400" b="0" i="0" u="none" strike="noStrike" kern="1200" cap="none" spc="-75" normalizeH="0" baseline="0" noProof="0" dirty="0">
              <a:ln w="3175">
                <a:noFill/>
              </a:ln>
              <a:gradFill>
                <a:gsLst>
                  <a:gs pos="5833">
                    <a:srgbClr val="FFFFFF"/>
                  </a:gs>
                  <a:gs pos="18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983" y="1354515"/>
            <a:ext cx="8145164" cy="1200329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600" spc="-75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err="1" smtClean="0"/>
              <a:t>Demotime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826507" y="4765610"/>
            <a:ext cx="2226518" cy="256736"/>
          </a:xfrm>
        </p:spPr>
        <p:txBody>
          <a:bodyPr>
            <a:normAutofit/>
          </a:bodyPr>
          <a:lstStyle>
            <a:lvl1pPr marL="0" indent="0" algn="r">
              <a:buNone/>
              <a:defRPr sz="135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nb-NO" dirty="0" smtClean="0"/>
              <a:t>Twitter handle and hashtag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04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3.85837E-6 L -4.34261E-6 3.85837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content, normal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14400"/>
            <a:ext cx="1828800" cy="1828800"/>
          </a:xfrm>
          <a:solidFill>
            <a:schemeClr val="accent1"/>
          </a:solidFill>
        </p:spPr>
        <p:txBody>
          <a:bodyPr rIns="68589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743200" y="914400"/>
            <a:ext cx="6172200" cy="3790950"/>
          </a:xfrm>
          <a:prstGeom prst="rect">
            <a:avLst/>
          </a:prstGeom>
        </p:spPr>
        <p:txBody>
          <a:bodyPr vert="horz" lIns="137178" tIns="102884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40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50595" y="914400"/>
            <a:ext cx="2312524" cy="62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26" b="1" spc="-40" dirty="0" smtClean="0">
                <a:solidFill>
                  <a:schemeClr val="bg1"/>
                </a:solidFill>
                <a:latin typeface="+mj-lt"/>
              </a:rPr>
              <a:t>SharePoint Saturday</a:t>
            </a:r>
          </a:p>
          <a:p>
            <a:r>
              <a:rPr lang="ca-ES" sz="2026" b="1" spc="-40" dirty="0" smtClean="0">
                <a:solidFill>
                  <a:schemeClr val="bg1"/>
                </a:solidFill>
                <a:latin typeface="+mj-lt"/>
              </a:rPr>
              <a:t>Oslo 2015</a:t>
            </a:r>
            <a:endParaRPr lang="es-ES" sz="1350" b="1" spc="-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982180" y="4370760"/>
            <a:ext cx="2312524" cy="62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26" b="1" spc="-40" dirty="0" smtClean="0">
                <a:solidFill>
                  <a:schemeClr val="bg1"/>
                </a:solidFill>
                <a:latin typeface="+mj-lt"/>
              </a:rPr>
              <a:t>SharePoint Saturday</a:t>
            </a:r>
          </a:p>
          <a:p>
            <a:r>
              <a:rPr lang="ca-ES" sz="2026" b="1" spc="-40" dirty="0" smtClean="0">
                <a:solidFill>
                  <a:schemeClr val="bg1"/>
                </a:solidFill>
                <a:latin typeface="+mj-lt"/>
              </a:rPr>
              <a:t>Oslo 2015</a:t>
            </a:r>
            <a:endParaRPr lang="es-ES" sz="1350" b="1" spc="-4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45434"/>
            <a:ext cx="2327176" cy="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040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57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58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69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6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45434"/>
            <a:ext cx="2327176" cy="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79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81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0983-99D7-44F4-86C3-B7B524116045}" type="datetimeFigureOut">
              <a:rPr lang="nb-NO" smtClean="0"/>
              <a:t>17.10.2015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D785-980B-47C5-8C3B-4E750BE663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79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84" r:id="rId14"/>
    <p:sldLayoutId id="2147483672" r:id="rId15"/>
    <p:sldLayoutId id="2147483682" r:id="rId16"/>
    <p:sldLayoutId id="2147483683" r:id="rId17"/>
    <p:sldLayoutId id="2147483671" r:id="rId18"/>
    <p:sldLayoutId id="2147483685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k.linkedin.com/in/ryanyates90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b="137"/>
          <a:stretch>
            <a:fillRect/>
          </a:stretch>
        </p:blipFill>
        <p:spPr>
          <a:xfrm>
            <a:off x="-2" y="0"/>
            <a:ext cx="9144002" cy="5143500"/>
          </a:xfrm>
          <a:prstGeom prst="rect">
            <a:avLst/>
          </a:prstGeom>
        </p:spPr>
      </p:pic>
      <p:sp>
        <p:nvSpPr>
          <p:cNvPr id="6" name="Title 16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5990036" cy="1275630"/>
          </a:xfrm>
          <a:solidFill>
            <a:schemeClr val="bg1">
              <a:lumMod val="95000"/>
              <a:alpha val="90000"/>
            </a:schemeClr>
          </a:solidFill>
          <a:ln>
            <a:noFill/>
          </a:ln>
        </p:spPr>
        <p:txBody>
          <a:bodyPr vert="horz" wrap="square" lIns="102897" tIns="77173" rIns="103302" bIns="25724" rtlCol="0" anchor="ctr" anchorCtr="0">
            <a:normAutofit/>
          </a:bodyPr>
          <a:lstStyle/>
          <a:p>
            <a:pPr algn="l" defTabSz="514487"/>
            <a:r>
              <a:rPr lang="en-US" sz="2700" dirty="0" smtClean="0">
                <a:solidFill>
                  <a:srgbClr val="333333"/>
                </a:solidFill>
              </a:rPr>
              <a:t>SharePoint as a Service Delivery Platform</a:t>
            </a:r>
            <a:r>
              <a:rPr lang="en-US" sz="2700" dirty="0" smtClean="0">
                <a:solidFill>
                  <a:srgbClr val="333333"/>
                </a:solidFill>
              </a:rPr>
              <a:t/>
            </a:r>
            <a:br>
              <a:rPr lang="en-US" sz="2700" dirty="0" smtClean="0">
                <a:solidFill>
                  <a:srgbClr val="333333"/>
                </a:solidFill>
              </a:rPr>
            </a:br>
            <a:r>
              <a:rPr lang="en-US" sz="2700" dirty="0" smtClean="0">
                <a:solidFill>
                  <a:srgbClr val="333333"/>
                </a:solidFill>
              </a:rPr>
              <a:t>#</a:t>
            </a:r>
            <a:r>
              <a:rPr lang="en-US" sz="2700" dirty="0" err="1" smtClean="0">
                <a:solidFill>
                  <a:srgbClr val="333333"/>
                </a:solidFill>
              </a:rPr>
              <a:t>SPSOslo</a:t>
            </a:r>
            <a:endParaRPr lang="en-US" sz="2100" dirty="0">
              <a:solidFill>
                <a:srgbClr val="333333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2911276"/>
            <a:ext cx="4790253" cy="895350"/>
          </a:xfrm>
          <a:solidFill>
            <a:schemeClr val="bg1">
              <a:lumMod val="95000"/>
              <a:alpha val="9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135000" indent="0">
              <a:buNone/>
            </a:pPr>
            <a:r>
              <a:rPr lang="en-US" sz="1500" b="1" dirty="0" smtClean="0"/>
              <a:t>Ryan Yates</a:t>
            </a:r>
            <a:endParaRPr lang="en-US" sz="1500" b="1" dirty="0"/>
          </a:p>
          <a:p>
            <a:pPr marL="135000" indent="0">
              <a:buNone/>
            </a:pPr>
            <a:r>
              <a:rPr lang="en-US" sz="1500" dirty="0" smtClean="0"/>
              <a:t>October 17</a:t>
            </a:r>
            <a:r>
              <a:rPr lang="en-US" sz="1500" baseline="30000" dirty="0" smtClean="0"/>
              <a:t>th</a:t>
            </a:r>
            <a:r>
              <a:rPr lang="en-US" sz="1500" dirty="0"/>
              <a:t>, 2015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90406" y="1635647"/>
            <a:ext cx="3241130" cy="1275630"/>
            <a:chOff x="5990405" y="411511"/>
            <a:chExt cx="3241130" cy="1275630"/>
          </a:xfrm>
        </p:grpSpPr>
        <p:sp>
          <p:nvSpPr>
            <p:cNvPr id="14" name="Text Placeholder 9"/>
            <p:cNvSpPr txBox="1">
              <a:spLocks/>
            </p:cNvSpPr>
            <p:nvPr/>
          </p:nvSpPr>
          <p:spPr>
            <a:xfrm>
              <a:off x="5990405" y="411511"/>
              <a:ext cx="3169024" cy="1275630"/>
            </a:xfrm>
            <a:prstGeom prst="rect">
              <a:avLst/>
            </a:prstGeom>
            <a:solidFill>
              <a:srgbClr val="0071BC"/>
            </a:solidFill>
          </p:spPr>
          <p:txBody>
            <a:bodyPr vert="horz" lIns="102897" tIns="77173" rIns="0" bIns="0" rtlCol="0">
              <a:normAutofit/>
            </a:bodyPr>
            <a:lstStyle>
              <a:lvl1pPr marL="0" marR="0" indent="0" algn="l" defTabSz="914363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 sz="1866" kern="1200" spc="-70" baseline="0">
                  <a:solidFill>
                    <a:schemeClr val="tx1"/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 sz="1866" kern="1200" spc="0" baseline="0">
                  <a:gradFill>
                    <a:gsLst>
                      <a:gs pos="125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Pro Light"/>
                  <a:ea typeface="+mn-ea"/>
                  <a:cs typeface="+mn-cs"/>
                </a:defRPr>
              </a:lvl2pPr>
              <a:lvl3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>
                  <a:tab pos="798513" algn="l"/>
                </a:tabLst>
                <a:defRPr sz="1866" kern="1200" spc="0" baseline="0">
                  <a:gradFill>
                    <a:gsLst>
                      <a:gs pos="125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Pro Light"/>
                  <a:ea typeface="+mn-ea"/>
                  <a:cs typeface="+mn-cs"/>
                </a:defRPr>
              </a:lvl3pPr>
              <a:lvl4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 sz="1866" kern="1200" spc="0" baseline="0">
                  <a:gradFill>
                    <a:gsLst>
                      <a:gs pos="125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Pro Light"/>
                  <a:ea typeface="+mn-ea"/>
                  <a:cs typeface="+mn-cs"/>
                </a:defRPr>
              </a:lvl4pPr>
              <a:lvl5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>
                  <a:tab pos="1255713" algn="l"/>
                </a:tabLst>
                <a:defRPr sz="1866" kern="1200" spc="0" baseline="0">
                  <a:gradFill>
                    <a:gsLst>
                      <a:gs pos="125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Pro Ligh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90406" y="652770"/>
              <a:ext cx="3241129" cy="738253"/>
              <a:chOff x="5990406" y="652770"/>
              <a:chExt cx="3241129" cy="738253"/>
            </a:xfrm>
          </p:grpSpPr>
          <p:pic>
            <p:nvPicPr>
              <p:cNvPr id="1028" name="Picture 4" descr="http://www.matthiaseinig.de/wp-content/2013/11/SPSStockholm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499"/>
              <a:stretch/>
            </p:blipFill>
            <p:spPr bwMode="auto">
              <a:xfrm>
                <a:off x="5990406" y="652770"/>
                <a:ext cx="928605" cy="738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919011" y="710144"/>
                <a:ext cx="2312524" cy="623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ca-ES" sz="2026" b="1" spc="-40" dirty="0" smtClean="0">
                    <a:solidFill>
                      <a:schemeClr val="bg1"/>
                    </a:solidFill>
                    <a:latin typeface="+mj-lt"/>
                  </a:rPr>
                  <a:t>SharePoint Saturday</a:t>
                </a:r>
              </a:p>
              <a:p>
                <a:r>
                  <a:rPr lang="ca-ES" sz="2026" b="1" spc="-40" dirty="0" smtClean="0">
                    <a:solidFill>
                      <a:schemeClr val="bg1"/>
                    </a:solidFill>
                    <a:latin typeface="+mj-lt"/>
                  </a:rPr>
                  <a:t>Oslo 2015</a:t>
                </a:r>
                <a:endParaRPr lang="es-ES" sz="1350" b="1" spc="-4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5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42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</a:t>
            </a:r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1" y="1203598"/>
            <a:ext cx="4104456" cy="27477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11" y="498292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28" y="2431381"/>
            <a:ext cx="1196366" cy="1100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48829" y="1895683"/>
            <a:ext cx="176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@ryanyates1990</a:t>
            </a:r>
            <a:endParaRPr lang="nl-NL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4048" y="3766637"/>
            <a:ext cx="378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hlinkClick r:id="rId5"/>
              </a:rPr>
              <a:t>http://uk.linkedin.com/in/ryanyates90</a:t>
            </a:r>
            <a:endParaRPr lang="nl-NL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2850" y="1594956"/>
            <a:ext cx="1828800" cy="1828800"/>
          </a:xfrm>
          <a:solidFill>
            <a:srgbClr val="0072C6"/>
          </a:solidFill>
        </p:spPr>
        <p:txBody>
          <a:bodyPr/>
          <a:lstStyle/>
          <a:p>
            <a:pPr algn="ctr"/>
            <a:r>
              <a:rPr lang="en-GB" dirty="0" smtClean="0"/>
              <a:t>Thanks to our</a:t>
            </a:r>
            <a:br>
              <a:rPr lang="en-GB" dirty="0" smtClean="0"/>
            </a:br>
            <a:r>
              <a:rPr lang="en-GB" dirty="0" smtClean="0"/>
              <a:t>Sponsors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29625" y="623771"/>
          <a:ext cx="5915025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5915486" imgH="3878486" progId="Word.Document.12">
                  <p:embed/>
                </p:oleObj>
              </mc:Choice>
              <mc:Fallback>
                <p:oleObj name="Document" r:id="rId4" imgW="5915486" imgH="3878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9625" y="623771"/>
                        <a:ext cx="5915025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9" b="29188"/>
          <a:stretch/>
        </p:blipFill>
        <p:spPr>
          <a:xfrm>
            <a:off x="3995936" y="3562929"/>
            <a:ext cx="1872208" cy="648072"/>
          </a:xfrm>
          <a:prstGeom prst="rect">
            <a:avLst/>
          </a:prstGeom>
        </p:spPr>
      </p:pic>
      <p:pic>
        <p:nvPicPr>
          <p:cNvPr id="6" name="Picture 5" descr="http://www.legitreviews.com/wp-content/uploads/2014/06/Plantronics-Logo-645x226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43459"/>
            <a:ext cx="1770773" cy="71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5711" y="2400546"/>
            <a:ext cx="1909108" cy="442913"/>
          </a:xfrm>
          <a:prstGeom prst="rect">
            <a:avLst/>
          </a:prstGeom>
        </p:spPr>
      </p:pic>
      <p:sp>
        <p:nvSpPr>
          <p:cNvPr id="9" name="Title 20"/>
          <p:cNvSpPr txBox="1">
            <a:spLocks/>
          </p:cNvSpPr>
          <p:nvPr/>
        </p:nvSpPr>
        <p:spPr>
          <a:xfrm>
            <a:off x="2233706" y="3562929"/>
            <a:ext cx="1728191" cy="9332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/>
              <a:t>SharePint</a:t>
            </a:r>
            <a:endParaRPr lang="en-US" dirty="0"/>
          </a:p>
        </p:txBody>
      </p:sp>
      <p:sp>
        <p:nvSpPr>
          <p:cNvPr id="10" name="Title 20"/>
          <p:cNvSpPr txBox="1">
            <a:spLocks/>
          </p:cNvSpPr>
          <p:nvPr/>
        </p:nvSpPr>
        <p:spPr>
          <a:xfrm>
            <a:off x="2233706" y="2922779"/>
            <a:ext cx="1728191" cy="640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/>
              <a:t>Raffle</a:t>
            </a:r>
            <a:endParaRPr lang="en-US" dirty="0"/>
          </a:p>
        </p:txBody>
      </p:sp>
      <p:sp>
        <p:nvSpPr>
          <p:cNvPr id="11" name="Title 20"/>
          <p:cNvSpPr txBox="1">
            <a:spLocks/>
          </p:cNvSpPr>
          <p:nvPr/>
        </p:nvSpPr>
        <p:spPr>
          <a:xfrm>
            <a:off x="2233706" y="322419"/>
            <a:ext cx="1728192" cy="942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Platinum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20"/>
          <p:cNvSpPr txBox="1">
            <a:spLocks/>
          </p:cNvSpPr>
          <p:nvPr/>
        </p:nvSpPr>
        <p:spPr>
          <a:xfrm>
            <a:off x="2233706" y="1254994"/>
            <a:ext cx="1728191" cy="9421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20"/>
          <p:cNvSpPr txBox="1">
            <a:spLocks/>
          </p:cNvSpPr>
          <p:nvPr/>
        </p:nvSpPr>
        <p:spPr>
          <a:xfrm>
            <a:off x="2233706" y="2203976"/>
            <a:ext cx="1728191" cy="717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 descr="https://www.unlimitedviz.com/wp-content/uploads/2015/04/EUSP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03798"/>
            <a:ext cx="750241" cy="73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8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9942" y="985073"/>
            <a:ext cx="4270089" cy="3071196"/>
          </a:xfrm>
        </p:spPr>
        <p:txBody>
          <a:bodyPr/>
          <a:lstStyle/>
          <a:p>
            <a:r>
              <a:rPr lang="ca-ES" dirty="0" smtClean="0"/>
              <a:t>Get stamps from all the sponsors, so make sure to visit them</a:t>
            </a:r>
            <a:endParaRPr lang="ca-ES" dirty="0"/>
          </a:p>
          <a:p>
            <a:r>
              <a:rPr lang="ca-ES" dirty="0" smtClean="0"/>
              <a:t>Deposit the passport to enter the </a:t>
            </a:r>
            <a:r>
              <a:rPr lang="ca-ES" dirty="0" smtClean="0">
                <a:solidFill>
                  <a:srgbClr val="2074B9"/>
                </a:solidFill>
              </a:rPr>
              <a:t>prize raffle</a:t>
            </a:r>
          </a:p>
          <a:p>
            <a:r>
              <a:rPr lang="ca-ES" dirty="0" smtClean="0">
                <a:solidFill>
                  <a:srgbClr val="2074B9"/>
                </a:solidFill>
              </a:rPr>
              <a:t/>
            </a:r>
            <a:br>
              <a:rPr lang="ca-ES" dirty="0" smtClean="0">
                <a:solidFill>
                  <a:srgbClr val="2074B9"/>
                </a:solidFill>
              </a:rPr>
            </a:br>
            <a:r>
              <a:rPr lang="ca-ES" dirty="0" smtClean="0">
                <a:solidFill>
                  <a:srgbClr val="2074B9"/>
                </a:solidFill>
              </a:rPr>
              <a:t>Good luck!</a:t>
            </a:r>
            <a:endParaRPr lang="en-US" dirty="0">
              <a:solidFill>
                <a:srgbClr val="2074B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a-ES" dirty="0" smtClean="0">
                <a:solidFill>
                  <a:srgbClr val="2074B9"/>
                </a:solidFill>
              </a:rPr>
              <a:t>The SPSOslo Passport</a:t>
            </a:r>
            <a:endParaRPr lang="en-US" dirty="0">
              <a:solidFill>
                <a:srgbClr val="2074B9"/>
              </a:solidFill>
            </a:endParaRPr>
          </a:p>
        </p:txBody>
      </p:sp>
      <p:pic>
        <p:nvPicPr>
          <p:cNvPr id="1026" name="Picture 2" descr="http://dri1.img.digitalrivercontent.net/Storefront/Company/msintl/images/English/en-INTL-Kronos-4M5-00001/en-INTL-L-Kronos-4M5-00001-RM2-mn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1" y="3978112"/>
            <a:ext cx="1730183" cy="9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 DRONE CON CAMARA X6 MUY ESTABLE Y RESISTENT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8697"/>
          <a:stretch/>
        </p:blipFill>
        <p:spPr bwMode="auto">
          <a:xfrm>
            <a:off x="2090088" y="3681340"/>
            <a:ext cx="2026883" cy="140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tbit Charge HR - Pulsera de actividad, color azu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71" y="3875384"/>
            <a:ext cx="1134338" cy="11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9785">
            <a:off x="6241607" y="481450"/>
            <a:ext cx="2197177" cy="3128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lantro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86" y="2246234"/>
            <a:ext cx="2946751" cy="15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1131590"/>
            <a:ext cx="4097980" cy="3631982"/>
          </a:xfrm>
        </p:spPr>
        <p:txBody>
          <a:bodyPr/>
          <a:lstStyle/>
          <a:p>
            <a:r>
              <a:rPr lang="ca-ES" sz="4500" b="1" dirty="0">
                <a:solidFill>
                  <a:srgbClr val="2074B9"/>
                </a:solidFill>
              </a:rPr>
              <a:t>FREE BEER!</a:t>
            </a:r>
          </a:p>
          <a:p>
            <a:r>
              <a:rPr lang="ca-ES" dirty="0" smtClean="0">
                <a:solidFill>
                  <a:srgbClr val="2074B9"/>
                </a:solidFill>
              </a:rPr>
              <a:t>Make sure to get your voucher</a:t>
            </a:r>
          </a:p>
          <a:p>
            <a:endParaRPr lang="ca-ES" dirty="0" smtClean="0"/>
          </a:p>
          <a:p>
            <a:r>
              <a:rPr lang="ca-ES" dirty="0" smtClean="0"/>
              <a:t>Network and have fun with your colleagues and mingle with our great speaker lineup.</a:t>
            </a:r>
          </a:p>
          <a:p>
            <a:endParaRPr lang="ca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a-ES" dirty="0" smtClean="0">
                <a:solidFill>
                  <a:srgbClr val="2074B9"/>
                </a:solidFill>
              </a:rPr>
              <a:t>SharePint sponsored by</a:t>
            </a:r>
            <a:endParaRPr lang="en-US" dirty="0">
              <a:solidFill>
                <a:srgbClr val="2074B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1" b="31007"/>
          <a:stretch/>
        </p:blipFill>
        <p:spPr>
          <a:xfrm>
            <a:off x="6242640" y="137618"/>
            <a:ext cx="2438400" cy="792088"/>
          </a:xfrm>
          <a:prstGeom prst="rect">
            <a:avLst/>
          </a:prstGeom>
        </p:spPr>
      </p:pic>
      <p:pic>
        <p:nvPicPr>
          <p:cNvPr id="3076" name="Picture 4" descr="http://cdn.playbuzz.com/cdn/466428ad-e319-4a83-9ec3-993f2e5abf08/0f5fc428-b651-486f-899c-21553ea59c6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63229"/>
            <a:ext cx="3986504" cy="29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5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7614"/>
            <a:ext cx="6624736" cy="1481945"/>
          </a:xfrm>
        </p:spPr>
        <p:txBody>
          <a:bodyPr/>
          <a:lstStyle/>
          <a:p>
            <a:r>
              <a:rPr lang="ca-ES" dirty="0" smtClean="0"/>
              <a:t>They help us improve for SharePoint Saturday 2016!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ca-ES" dirty="0" smtClean="0">
                <a:solidFill>
                  <a:srgbClr val="2074B9"/>
                </a:solidFill>
              </a:rPr>
              <a:t>Remember to evaluate our sessions</a:t>
            </a:r>
            <a:endParaRPr lang="en-US" dirty="0">
              <a:solidFill>
                <a:srgbClr val="2074B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4146"/>
            <a:ext cx="3393939" cy="22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6625" y="47945"/>
            <a:ext cx="4296746" cy="2350102"/>
          </a:xfrm>
        </p:spPr>
        <p:txBody>
          <a:bodyPr/>
          <a:lstStyle/>
          <a:p>
            <a:r>
              <a:rPr lang="en-GB" dirty="0" smtClean="0"/>
              <a:t>SharePoint as a Service Delivery Platform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Ryan Yates</a:t>
            </a:r>
          </a:p>
          <a:p>
            <a:r>
              <a:rPr lang="en-GB" dirty="0" smtClean="0"/>
              <a:t>@ryanyates1990</a:t>
            </a:r>
          </a:p>
          <a:p>
            <a:r>
              <a:rPr lang="en-GB" dirty="0" smtClean="0"/>
              <a:t>SharePoint IT Pro at University of Manchester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0"/>
            <a:ext cx="2987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2850" y="1594956"/>
            <a:ext cx="1828800" cy="1828800"/>
          </a:xfrm>
          <a:solidFill>
            <a:srgbClr val="0072C6"/>
          </a:solidFill>
        </p:spPr>
        <p:txBody>
          <a:bodyPr/>
          <a:lstStyle/>
          <a:p>
            <a:pPr algn="ctr"/>
            <a:r>
              <a:rPr lang="en-GB" dirty="0" smtClean="0"/>
              <a:t>Thanks to our</a:t>
            </a:r>
            <a:br>
              <a:rPr lang="en-GB" dirty="0" smtClean="0"/>
            </a:br>
            <a:r>
              <a:rPr lang="en-GB" dirty="0" smtClean="0"/>
              <a:t>Sponsors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29625" y="623771"/>
          <a:ext cx="5915025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915486" imgH="3878486" progId="Word.Document.12">
                  <p:embed/>
                </p:oleObj>
              </mc:Choice>
              <mc:Fallback>
                <p:oleObj name="Document" r:id="rId4" imgW="5915486" imgH="3878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9625" y="623771"/>
                        <a:ext cx="5915025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9" b="29188"/>
          <a:stretch/>
        </p:blipFill>
        <p:spPr>
          <a:xfrm>
            <a:off x="3995936" y="3562929"/>
            <a:ext cx="1872208" cy="648072"/>
          </a:xfrm>
          <a:prstGeom prst="rect">
            <a:avLst/>
          </a:prstGeom>
        </p:spPr>
      </p:pic>
      <p:pic>
        <p:nvPicPr>
          <p:cNvPr id="6" name="Picture 5" descr="http://www.legitreviews.com/wp-content/uploads/2014/06/Plantronics-Logo-645x226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43459"/>
            <a:ext cx="1770773" cy="71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5711" y="2400546"/>
            <a:ext cx="1909108" cy="442913"/>
          </a:xfrm>
          <a:prstGeom prst="rect">
            <a:avLst/>
          </a:prstGeom>
        </p:spPr>
      </p:pic>
      <p:sp>
        <p:nvSpPr>
          <p:cNvPr id="9" name="Title 20"/>
          <p:cNvSpPr txBox="1">
            <a:spLocks/>
          </p:cNvSpPr>
          <p:nvPr/>
        </p:nvSpPr>
        <p:spPr>
          <a:xfrm>
            <a:off x="2233706" y="3562929"/>
            <a:ext cx="1728191" cy="9332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/>
              <a:t>SharePint</a:t>
            </a:r>
            <a:endParaRPr lang="en-US" dirty="0"/>
          </a:p>
        </p:txBody>
      </p:sp>
      <p:sp>
        <p:nvSpPr>
          <p:cNvPr id="10" name="Title 20"/>
          <p:cNvSpPr txBox="1">
            <a:spLocks/>
          </p:cNvSpPr>
          <p:nvPr/>
        </p:nvSpPr>
        <p:spPr>
          <a:xfrm>
            <a:off x="2233706" y="2922779"/>
            <a:ext cx="1728191" cy="640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/>
              <a:t>Raffle</a:t>
            </a:r>
            <a:endParaRPr lang="en-US" dirty="0"/>
          </a:p>
        </p:txBody>
      </p:sp>
      <p:sp>
        <p:nvSpPr>
          <p:cNvPr id="11" name="Title 20"/>
          <p:cNvSpPr txBox="1">
            <a:spLocks/>
          </p:cNvSpPr>
          <p:nvPr/>
        </p:nvSpPr>
        <p:spPr>
          <a:xfrm>
            <a:off x="2233706" y="322419"/>
            <a:ext cx="1728192" cy="942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Platinum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20"/>
          <p:cNvSpPr txBox="1">
            <a:spLocks/>
          </p:cNvSpPr>
          <p:nvPr/>
        </p:nvSpPr>
        <p:spPr>
          <a:xfrm>
            <a:off x="2233706" y="1254994"/>
            <a:ext cx="1728191" cy="9421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20"/>
          <p:cNvSpPr txBox="1">
            <a:spLocks/>
          </p:cNvSpPr>
          <p:nvPr/>
        </p:nvSpPr>
        <p:spPr>
          <a:xfrm>
            <a:off x="2233706" y="2203976"/>
            <a:ext cx="1728191" cy="7178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6" b="0" kern="1200" cap="none" spc="-75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 descr="https://www.unlimitedviz.com/wp-content/uploads/2015/04/EUSP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03798"/>
            <a:ext cx="750241" cy="73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90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Ryan Yates – 25 – Proud father to Aaron 6 &amp; Kyra 22 months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Currently</a:t>
            </a:r>
          </a:p>
          <a:p>
            <a:pPr marL="0" indent="0">
              <a:buNone/>
            </a:pPr>
            <a:r>
              <a:rPr lang="en-GB" dirty="0"/>
              <a:t>MCP – Windows </a:t>
            </a:r>
            <a:r>
              <a:rPr lang="en-GB" dirty="0" smtClean="0"/>
              <a:t>XP – 70-271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Planned</a:t>
            </a:r>
          </a:p>
          <a:p>
            <a:pPr marL="0" indent="0">
              <a:buNone/>
            </a:pPr>
            <a:r>
              <a:rPr lang="en-GB" dirty="0"/>
              <a:t>MCSA Office 365</a:t>
            </a:r>
          </a:p>
          <a:p>
            <a:pPr marL="0" indent="0">
              <a:buNone/>
            </a:pPr>
            <a:r>
              <a:rPr lang="en-GB" dirty="0"/>
              <a:t>MCITP SharePoint 2010 &amp; MCSE SharePoint 2013 </a:t>
            </a:r>
          </a:p>
          <a:p>
            <a:pPr marL="0" indent="0">
              <a:buNone/>
            </a:pPr>
            <a:r>
              <a:rPr lang="en-GB" dirty="0"/>
              <a:t>MCSA Server 2008 -&gt; Server 2012</a:t>
            </a:r>
          </a:p>
          <a:p>
            <a:pPr marL="0" indent="0">
              <a:buNone/>
            </a:pPr>
            <a:r>
              <a:rPr lang="en-GB" dirty="0"/>
              <a:t>MCSE Private Cloud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4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630016" y="2427735"/>
            <a:ext cx="38862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@ryanyates1990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Tweet 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86039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Any Photos or Questions about this now or in future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353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Background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5409" y="1347614"/>
            <a:ext cx="4494583" cy="33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 smtClean="0"/>
              <a:t>Currently</a:t>
            </a:r>
          </a:p>
          <a:p>
            <a:r>
              <a:rPr lang="en-GB" sz="1800" dirty="0" smtClean="0"/>
              <a:t>SharePoint Applications/Implementation Analyst - University Of Manchester </a:t>
            </a:r>
          </a:p>
          <a:p>
            <a:r>
              <a:rPr lang="en-GB" sz="1800" u="sng" dirty="0" smtClean="0"/>
              <a:t>Previously</a:t>
            </a:r>
          </a:p>
          <a:p>
            <a:r>
              <a:rPr lang="en-GB" sz="1800" dirty="0" smtClean="0"/>
              <a:t>SharePoint User Support Services Engineering Consultant – Barclays </a:t>
            </a:r>
            <a:endParaRPr lang="en-GB" sz="1800" dirty="0"/>
          </a:p>
          <a:p>
            <a:r>
              <a:rPr lang="en-GB" sz="1800" dirty="0" smtClean="0"/>
              <a:t>Various Retail Jobs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282571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Passion for all things IT related however predominantly been Microsoft Focused since Windows XP</a:t>
            </a:r>
          </a:p>
          <a:p>
            <a:endParaRPr lang="en-GB" dirty="0"/>
          </a:p>
          <a:p>
            <a:r>
              <a:rPr lang="en-GB" dirty="0" smtClean="0"/>
              <a:t>SharePoint was my entry into IT</a:t>
            </a:r>
          </a:p>
          <a:p>
            <a:endParaRPr lang="en-GB" dirty="0"/>
          </a:p>
          <a:p>
            <a:r>
              <a:rPr lang="en-GB" dirty="0" smtClean="0"/>
              <a:t>However PowerShell is my Secret love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29994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“Spend less time doing the same mundane tasks and spend more time pushing your knowledge in automation”</a:t>
            </a:r>
          </a:p>
          <a:p>
            <a:pPr algn="ctr"/>
            <a:r>
              <a:rPr lang="en-GB" sz="1400" dirty="0" smtClean="0"/>
              <a:t>Simple Task Automation = Early </a:t>
            </a:r>
            <a:r>
              <a:rPr lang="en-GB" sz="1400" dirty="0" err="1" smtClean="0"/>
              <a:t>DevOps</a:t>
            </a:r>
            <a:r>
              <a:rPr lang="en-GB" sz="1400" dirty="0" smtClean="0"/>
              <a:t> implementation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9276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to this Session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6512" y="1203598"/>
            <a:ext cx="5256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Tasks that take 2 or 3 minutes to do can take 3-4 days to get authorised and then actioned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 is </a:t>
            </a:r>
            <a:r>
              <a:rPr lang="en-GB" b="1" u="sng" dirty="0" smtClean="0"/>
              <a:t>ALWAYS</a:t>
            </a:r>
            <a:r>
              <a:rPr lang="en-GB" dirty="0" smtClean="0"/>
              <a:t> the blocker – Whether it be People or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Items of work get lost in 1 persons Inbox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mitigation plans in place for holidays/sickness result in project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Business users </a:t>
            </a:r>
            <a:r>
              <a:rPr lang="en-GB" b="1" u="sng" dirty="0" smtClean="0"/>
              <a:t>will bypass</a:t>
            </a:r>
            <a:r>
              <a:rPr lang="en-GB" dirty="0" smtClean="0"/>
              <a:t> IT processes so that the work gets done – Dropbox is a common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5436096" y="1635646"/>
            <a:ext cx="3586065" cy="315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latin typeface="+mn-lt"/>
              </a:rPr>
              <a:t>How can we get round this issue?</a:t>
            </a:r>
          </a:p>
          <a:p>
            <a:pPr marL="0" indent="0">
              <a:buNone/>
            </a:pPr>
            <a:endParaRPr lang="en-GB" sz="2000" dirty="0" smtClean="0">
              <a:latin typeface="+mn-lt"/>
            </a:endParaRPr>
          </a:p>
          <a:p>
            <a:pPr marL="0" indent="0">
              <a:buNone/>
            </a:pPr>
            <a:r>
              <a:rPr lang="en-GB" sz="2000" dirty="0" smtClean="0">
                <a:latin typeface="+mn-lt"/>
              </a:rPr>
              <a:t>How can we make things easier?</a:t>
            </a:r>
          </a:p>
          <a:p>
            <a:pPr marL="0" indent="0">
              <a:buNone/>
            </a:pPr>
            <a:endParaRPr lang="en-GB" sz="2000" dirty="0" smtClean="0">
              <a:latin typeface="+mn-lt"/>
            </a:endParaRPr>
          </a:p>
          <a:p>
            <a:pPr marL="0" indent="0">
              <a:buNone/>
            </a:pPr>
            <a:r>
              <a:rPr lang="en-GB" sz="2000" dirty="0" smtClean="0">
                <a:latin typeface="+mn-lt"/>
              </a:rPr>
              <a:t>How can we ensure that we have a robust and scalable method for service delivery ?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64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Delivery 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987574"/>
            <a:ext cx="8712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Service Delivery?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Service Delivery can be simplified into 3 streams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Standard Work Requests – New Accounts , Mailboxes, SharePoint Sites, Virtual Servers (</a:t>
            </a:r>
            <a:r>
              <a:rPr lang="en-GB" dirty="0" err="1" smtClean="0">
                <a:solidFill>
                  <a:srgbClr val="C00000"/>
                </a:solidFill>
              </a:rPr>
              <a:t>std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Bespoke Work Requests –  Small Variations to the above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Projects – New functionality implementations – CRM, Project Server, In-house </a:t>
            </a:r>
            <a:r>
              <a:rPr lang="en-GB" dirty="0" smtClean="0">
                <a:solidFill>
                  <a:srgbClr val="C00000"/>
                </a:solidFill>
              </a:rPr>
              <a:t>Applications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2787774"/>
            <a:ext cx="9036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should we worry about not delivering within our own environment?</a:t>
            </a:r>
          </a:p>
          <a:p>
            <a:r>
              <a:rPr lang="en-GB" dirty="0">
                <a:solidFill>
                  <a:srgbClr val="C00000"/>
                </a:solidFill>
              </a:rPr>
              <a:t>Imagine the inability to withdraw cash or that Credit\Debit cards no longer existed or Online Shopping Sites didn’t exist – How would you cope day to day? – That is how the business users will continue to view IT – Behind the times inefficient and the </a:t>
            </a:r>
            <a:r>
              <a:rPr lang="en-GB" b="1" u="sng" dirty="0">
                <a:solidFill>
                  <a:srgbClr val="C00000"/>
                </a:solidFill>
              </a:rPr>
              <a:t>LAST</a:t>
            </a:r>
            <a:r>
              <a:rPr lang="en-GB" dirty="0">
                <a:solidFill>
                  <a:srgbClr val="C00000"/>
                </a:solidFill>
              </a:rPr>
              <a:t> resort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4227934"/>
            <a:ext cx="90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 what can we look to do to mitigate these Issues?</a:t>
            </a:r>
          </a:p>
        </p:txBody>
      </p:sp>
    </p:spTree>
    <p:extLst>
      <p:ext uri="{BB962C8B-B14F-4D97-AF65-F5344CB8AC3E}">
        <p14:creationId xmlns:p14="http://schemas.microsoft.com/office/powerpoint/2010/main" val="283662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the Room Votes!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" y="1131590"/>
            <a:ext cx="7813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Company size – Under 100 FTE’s = ??  100 to </a:t>
            </a:r>
            <a:r>
              <a:rPr lang="en-GB" sz="2800" dirty="0" smtClean="0"/>
              <a:t>500 </a:t>
            </a:r>
            <a:r>
              <a:rPr lang="en-GB" sz="2800" dirty="0" smtClean="0"/>
              <a:t>FTE’s = ??  </a:t>
            </a:r>
            <a:r>
              <a:rPr lang="en-GB" sz="2800" dirty="0" smtClean="0"/>
              <a:t>500 </a:t>
            </a:r>
            <a:r>
              <a:rPr lang="en-GB" sz="2800" dirty="0" smtClean="0"/>
              <a:t>to </a:t>
            </a:r>
            <a:r>
              <a:rPr lang="en-GB" sz="2800" dirty="0" smtClean="0"/>
              <a:t>2500 </a:t>
            </a:r>
            <a:r>
              <a:rPr lang="en-GB" sz="2800" dirty="0" smtClean="0"/>
              <a:t>FTE’s = ?? </a:t>
            </a:r>
            <a:r>
              <a:rPr lang="en-GB" sz="2800" dirty="0" smtClean="0"/>
              <a:t>2500-10000 </a:t>
            </a:r>
            <a:r>
              <a:rPr lang="en-GB" sz="2800" dirty="0" smtClean="0"/>
              <a:t>FTE’s = ?? </a:t>
            </a:r>
            <a:r>
              <a:rPr lang="en-GB" sz="2800" dirty="0" smtClean="0"/>
              <a:t>10000</a:t>
            </a:r>
            <a:r>
              <a:rPr lang="en-GB" sz="2800" dirty="0" smtClean="0"/>
              <a:t>+ FTE’s = ??</a:t>
            </a:r>
          </a:p>
          <a:p>
            <a:endParaRPr lang="en-GB" sz="2800" dirty="0"/>
          </a:p>
          <a:p>
            <a:r>
              <a:rPr lang="en-GB" sz="2800" dirty="0" smtClean="0"/>
              <a:t>Do you have SharePoint??   Yes = ?? %  No = ?? %</a:t>
            </a:r>
          </a:p>
          <a:p>
            <a:endParaRPr lang="en-GB" sz="2800" dirty="0"/>
          </a:p>
          <a:p>
            <a:r>
              <a:rPr lang="en-GB" sz="2800" dirty="0" smtClean="0"/>
              <a:t>If yes then is it – 2003 = ??  2007 = ??  2010 = ??  2013 = ??  Online = ??  Not Sure = ??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914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On-screen Show (16:9)</PresentationFormat>
  <Paragraphs>98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Office Theme</vt:lpstr>
      <vt:lpstr>Document</vt:lpstr>
      <vt:lpstr>SharePoint as a Service Delivery Platform #SPSOslo</vt:lpstr>
      <vt:lpstr>SharePoint as a Service Delivery Platform</vt:lpstr>
      <vt:lpstr>Thanks to our Sponsors</vt:lpstr>
      <vt:lpstr>About me</vt:lpstr>
      <vt:lpstr>Tweet me</vt:lpstr>
      <vt:lpstr>Professional Background</vt:lpstr>
      <vt:lpstr>Background to this Session</vt:lpstr>
      <vt:lpstr>Service Delivery 101</vt:lpstr>
      <vt:lpstr>Round the Room Votes!</vt:lpstr>
      <vt:lpstr>Demo</vt:lpstr>
      <vt:lpstr>Questions?</vt:lpstr>
      <vt:lpstr>Thanks to our Sponsors</vt:lpstr>
      <vt:lpstr>The SPSOslo Passport</vt:lpstr>
      <vt:lpstr>SharePint sponsored by</vt:lpstr>
      <vt:lpstr>PowerPoint Presentation</vt:lpstr>
      <vt:lpstr>Remember to evaluate our sessions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2015-10-05T13:53:58Z</dcterms:created>
  <dcterms:modified xsi:type="dcterms:W3CDTF">2015-10-17T12:04:06Z</dcterms:modified>
</cp:coreProperties>
</file>