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5" r:id="rId6"/>
    <p:sldId id="266" r:id="rId7"/>
    <p:sldId id="260" r:id="rId8"/>
    <p:sldId id="261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65" r:id="rId17"/>
    <p:sldId id="263" r:id="rId18"/>
    <p:sldId id="264" r:id="rId19"/>
    <p:sldId id="276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Corbe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/>
      <a:tcStyle>
        <a:tcBdr/>
        <a:fill>
          <a:solidFill>
            <a:srgbClr val="FFF4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5"/>
          </a:solidFill>
        </a:fill>
      </a:tcStyle>
    </a:wholeTbl>
    <a:band2H>
      <a:tcTxStyle/>
      <a:tcStyle>
        <a:tcBdr/>
        <a:fill>
          <a:solidFill>
            <a:srgbClr val="E6F6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A"/>
          </a:solidFill>
        </a:fill>
      </a:tcStyle>
    </a:wholeTbl>
    <a:band2H>
      <a:tcTxStyle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orbe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69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easantsolutions.com/passwordserver" TargetMode="External"/><Relationship Id="rId2" Type="http://schemas.openxmlformats.org/officeDocument/2006/relationships/hyperlink" Target="https://www.zoho.eu/vaul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erver.devolutions.net/suppor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ventbrite.com/e/powershell-winops-fundamentals-tickets-3850182198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lackhat.com/" TargetMode="External"/><Relationship Id="rId3" Type="http://schemas.openxmlformats.org/officeDocument/2006/relationships/hyperlink" Target="https://adsecurity.org/" TargetMode="External"/><Relationship Id="rId7" Type="http://schemas.openxmlformats.org/officeDocument/2006/relationships/hyperlink" Target="https://krebsonsecurit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technet.microsoft.com/msrc/" TargetMode="External"/><Relationship Id="rId11" Type="http://schemas.openxmlformats.org/officeDocument/2006/relationships/hyperlink" Target="https://www.troyhunt.com/" TargetMode="External"/><Relationship Id="rId5" Type="http://schemas.openxmlformats.org/officeDocument/2006/relationships/hyperlink" Target="https://azure.microsoft.com/en-gb/blog/topics/security/" TargetMode="External"/><Relationship Id="rId10" Type="http://schemas.openxmlformats.org/officeDocument/2006/relationships/hyperlink" Target="https://www.us-cert.gov/ncas/alerts" TargetMode="External"/><Relationship Id="rId4" Type="http://schemas.openxmlformats.org/officeDocument/2006/relationships/hyperlink" Target="https://blogs.technet.microsoft.com/jepayne/author/jessica-payne-msft/" TargetMode="External"/><Relationship Id="rId9" Type="http://schemas.openxmlformats.org/officeDocument/2006/relationships/hyperlink" Target="https://www.youtube.com/channel/UCxgrI58XiKnDDByjhRJs5f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ventbrite.com/e/powershell-winops-fundamentals-tickets-3850182198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confeu/2016/tree/master/Christian%20Lehrer/PowerShell+KeePass" TargetMode="External"/><Relationship Id="rId2" Type="http://schemas.openxmlformats.org/officeDocument/2006/relationships/hyperlink" Target="https://www.powershellgallery.com/packages/PoShKeePass/2.0.4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ctrTitle"/>
          </p:nvPr>
        </p:nvSpPr>
        <p:spPr>
          <a:xfrm>
            <a:off x="544353" y="2152076"/>
            <a:ext cx="11471565" cy="1739346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pc="100"/>
            </a:lvl1pPr>
          </a:lstStyle>
          <a:p>
            <a:r>
              <a:rPr lang="en-GB" sz="3200" dirty="0"/>
              <a:t>Securely Managing your Credentials in an Automated, Repeatable Fashion</a:t>
            </a:r>
            <a:endParaRPr sz="3200" dirty="0"/>
          </a:p>
        </p:txBody>
      </p:sp>
      <p:sp>
        <p:nvSpPr>
          <p:cNvPr id="11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/>
          <a:p>
            <a:pPr>
              <a:defRPr sz="2800" i="1"/>
            </a:pPr>
            <a:r>
              <a:rPr b="1" dirty="0"/>
              <a:t>London</a:t>
            </a:r>
            <a:br>
              <a:rPr dirty="0"/>
            </a:br>
            <a:r>
              <a:rPr lang="en-GB" dirty="0"/>
              <a:t>March 22</a:t>
            </a:r>
            <a:r>
              <a:rPr lang="en-GB" baseline="30000" dirty="0"/>
              <a:t>nd</a:t>
            </a:r>
            <a:r>
              <a:rPr lang="en-GB" dirty="0"/>
              <a:t> 2018</a:t>
            </a:r>
            <a:endParaRPr dirty="0"/>
          </a:p>
        </p:txBody>
      </p:sp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10" y="1976146"/>
            <a:ext cx="1915277" cy="1915278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Box 4"/>
          <p:cNvSpPr txBox="1"/>
          <p:nvPr/>
        </p:nvSpPr>
        <p:spPr>
          <a:xfrm>
            <a:off x="5407836" y="5511801"/>
            <a:ext cx="308344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@LONPSUG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/>
              <a:t>Secret Server</a:t>
            </a:r>
            <a:endParaRPr dirty="0"/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1" y="2226029"/>
            <a:ext cx="11317335" cy="428699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ctr">
              <a:buFont typeface="Wingdings" panose="05000000000000000000" pitchFamily="2" charset="2"/>
              <a:buChar char="§"/>
            </a:pPr>
            <a:r>
              <a:rPr lang="en-GB" dirty="0"/>
              <a:t>Both On Premises and Cloud versions</a:t>
            </a:r>
          </a:p>
          <a:p>
            <a:pPr fontAlgn="ctr">
              <a:buFont typeface="Wingdings" panose="05000000000000000000" pitchFamily="2" charset="2"/>
              <a:buChar char="§"/>
            </a:pPr>
            <a:endParaRPr lang="en-GB" dirty="0"/>
          </a:p>
          <a:p>
            <a:pPr fontAlgn="ctr">
              <a:buFont typeface="Wingdings" panose="05000000000000000000" pitchFamily="2" charset="2"/>
              <a:buChar char="§"/>
            </a:pPr>
            <a:r>
              <a:rPr lang="en-GB" dirty="0"/>
              <a:t>There is a Free Version – Will show demo on functionality shortly</a:t>
            </a:r>
          </a:p>
          <a:p>
            <a:pPr fontAlgn="ctr">
              <a:buFont typeface="Wingdings" panose="05000000000000000000" pitchFamily="2" charset="2"/>
              <a:buChar char="§"/>
            </a:pPr>
            <a:endParaRPr lang="en-GB" dirty="0"/>
          </a:p>
          <a:p>
            <a:pPr fontAlgn="ctr">
              <a:buFont typeface="Wingdings" panose="05000000000000000000" pitchFamily="2" charset="2"/>
              <a:buChar char="§"/>
            </a:pPr>
            <a:r>
              <a:rPr lang="en-GB" dirty="0"/>
              <a:t>Needs Integrated Windows </a:t>
            </a:r>
            <a:r>
              <a:rPr lang="en-GB" dirty="0" err="1"/>
              <a:t>Auth</a:t>
            </a:r>
            <a:r>
              <a:rPr lang="en-GB" dirty="0"/>
              <a:t> to work with the </a:t>
            </a:r>
            <a:r>
              <a:rPr lang="en-GB" dirty="0" err="1"/>
              <a:t>SecretServer</a:t>
            </a:r>
            <a:r>
              <a:rPr lang="en-GB" dirty="0"/>
              <a:t> Module published to the Gallery </a:t>
            </a:r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11777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/>
              <a:t>Azure Key Vault </a:t>
            </a:r>
            <a:endParaRPr dirty="0"/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1" y="2226029"/>
            <a:ext cx="11317335" cy="428699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ctr">
              <a:buFont typeface="Wingdings" panose="05000000000000000000" pitchFamily="2" charset="2"/>
              <a:buChar char="§"/>
            </a:pPr>
            <a:r>
              <a:rPr lang="en-GB" dirty="0"/>
              <a:t>Only Cloud based</a:t>
            </a:r>
          </a:p>
          <a:p>
            <a:pPr fontAlgn="ctr">
              <a:buFont typeface="Wingdings" panose="05000000000000000000" pitchFamily="2" charset="2"/>
              <a:buChar char="§"/>
            </a:pPr>
            <a:endParaRPr lang="en-GB" dirty="0"/>
          </a:p>
          <a:p>
            <a:pPr fontAlgn="ctr">
              <a:buFont typeface="Wingdings" panose="05000000000000000000" pitchFamily="2" charset="2"/>
              <a:buChar char="§"/>
            </a:pPr>
            <a:r>
              <a:rPr lang="en-GB" dirty="0"/>
              <a:t>Azure Modules have functionality to work with it </a:t>
            </a:r>
          </a:p>
          <a:p>
            <a:pPr fontAlgn="ctr">
              <a:buFont typeface="Wingdings" panose="05000000000000000000" pitchFamily="2" charset="2"/>
              <a:buChar char="§"/>
            </a:pPr>
            <a:endParaRPr lang="en-GB" dirty="0"/>
          </a:p>
          <a:p>
            <a:pPr fontAlgn="ctr">
              <a:buFont typeface="Wingdings" panose="05000000000000000000" pitchFamily="2" charset="2"/>
              <a:buChar char="§"/>
            </a:pPr>
            <a:r>
              <a:rPr lang="en-GB" dirty="0"/>
              <a:t>Lots of limits that we’ve seen that have halted deployments</a:t>
            </a:r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61809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/>
              <a:t>AWS </a:t>
            </a:r>
            <a:r>
              <a:rPr lang="en-GB" dirty="0" err="1"/>
              <a:t>CloudHSm</a:t>
            </a:r>
            <a:endParaRPr dirty="0"/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1" y="2235360"/>
            <a:ext cx="11317335" cy="428699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ctr">
              <a:buFont typeface="Wingdings" panose="05000000000000000000" pitchFamily="2" charset="2"/>
              <a:buChar char="§"/>
            </a:pPr>
            <a:r>
              <a:rPr lang="en-GB" dirty="0"/>
              <a:t>Only Cloud based</a:t>
            </a:r>
          </a:p>
          <a:p>
            <a:pPr fontAlgn="ctr">
              <a:buFont typeface="Wingdings" panose="05000000000000000000" pitchFamily="2" charset="2"/>
              <a:buChar char="§"/>
            </a:pPr>
            <a:endParaRPr lang="en-GB" dirty="0"/>
          </a:p>
          <a:p>
            <a:pPr fontAlgn="ctr">
              <a:buFont typeface="Wingdings" panose="05000000000000000000" pitchFamily="2" charset="2"/>
              <a:buChar char="§"/>
            </a:pPr>
            <a:r>
              <a:rPr lang="en-GB" dirty="0"/>
              <a:t>AWS Modules have functionality to work with it </a:t>
            </a:r>
          </a:p>
          <a:p>
            <a:pPr fontAlgn="ctr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082222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/>
              <a:t>CyberArk</a:t>
            </a:r>
            <a:endParaRPr dirty="0"/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1" y="2235360"/>
            <a:ext cx="11317335" cy="428699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ctr">
              <a:buFont typeface="Wingdings" panose="05000000000000000000" pitchFamily="2" charset="2"/>
              <a:buChar char="§"/>
            </a:pPr>
            <a:r>
              <a:rPr lang="en-GB" dirty="0"/>
              <a:t>Most Enterprises likely have used this somewhere</a:t>
            </a:r>
          </a:p>
          <a:p>
            <a:pPr fontAlgn="ctr">
              <a:buFont typeface="Wingdings" panose="05000000000000000000" pitchFamily="2" charset="2"/>
              <a:buChar char="§"/>
            </a:pPr>
            <a:endParaRPr lang="en-GB" dirty="0"/>
          </a:p>
          <a:p>
            <a:pPr fontAlgn="ctr">
              <a:buFont typeface="Wingdings" panose="05000000000000000000" pitchFamily="2" charset="2"/>
              <a:buChar char="§"/>
            </a:pPr>
            <a:r>
              <a:rPr lang="en-GB" dirty="0"/>
              <a:t>API available – Chris Hunt has a published module on the Gallery</a:t>
            </a:r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761316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/>
              <a:t>Other Solutions</a:t>
            </a:r>
            <a:endParaRPr dirty="0"/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1" y="2235360"/>
            <a:ext cx="11317335" cy="428699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ctr"/>
            <a:r>
              <a:rPr lang="en-GB" sz="2400" dirty="0" err="1"/>
              <a:t>Zoho</a:t>
            </a:r>
            <a:r>
              <a:rPr lang="en-GB" sz="2400" dirty="0"/>
              <a:t> Vault</a:t>
            </a:r>
          </a:p>
          <a:p>
            <a:pPr lvl="1" fontAlgn="ctr"/>
            <a:r>
              <a:rPr lang="en-GB" sz="2400" dirty="0">
                <a:hlinkClick r:id="rId2"/>
              </a:rPr>
              <a:t>https://www.zoho.eu/vault/</a:t>
            </a:r>
            <a:endParaRPr lang="en-GB" sz="2400" dirty="0"/>
          </a:p>
          <a:p>
            <a:pPr fontAlgn="ctr"/>
            <a:r>
              <a:rPr lang="en-GB" sz="2400" dirty="0"/>
              <a:t>Pleasant Password Server</a:t>
            </a:r>
          </a:p>
          <a:p>
            <a:pPr lvl="1" fontAlgn="ctr"/>
            <a:r>
              <a:rPr lang="en-GB" sz="2400" dirty="0">
                <a:hlinkClick r:id="rId3"/>
              </a:rPr>
              <a:t>http://www.pleasantsolutions.com/passwordserver</a:t>
            </a:r>
            <a:endParaRPr lang="en-GB" sz="2400" dirty="0"/>
          </a:p>
          <a:p>
            <a:pPr fontAlgn="ctr"/>
            <a:r>
              <a:rPr lang="en-GB" sz="2400" dirty="0"/>
              <a:t>Devolutions Server</a:t>
            </a:r>
          </a:p>
          <a:p>
            <a:pPr lvl="1" fontAlgn="ctr"/>
            <a:r>
              <a:rPr lang="en-GB" sz="2400" dirty="0">
                <a:hlinkClick r:id="rId4"/>
              </a:rPr>
              <a:t>https://server.devolutions.net/support</a:t>
            </a:r>
            <a:endParaRPr lang="en-GB" sz="2400" dirty="0"/>
          </a:p>
          <a:p>
            <a:pPr fontAlgn="ctr"/>
            <a:r>
              <a:rPr lang="en-GB" sz="2400" dirty="0"/>
              <a:t>Lieberman Red</a:t>
            </a:r>
          </a:p>
          <a:p>
            <a:pPr lvl="1" fontAlgn="ctr"/>
            <a:endParaRPr lang="en-GB" sz="2400" dirty="0"/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40032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/>
              <a:t>Secret Server Demo</a:t>
            </a:r>
            <a:endParaRPr dirty="0"/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68342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r>
              <a:rPr dirty="0"/>
              <a:t>Other PowerShell events</a:t>
            </a:r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9"/>
            <a:ext cx="11636054" cy="469746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400"/>
            </a:pPr>
            <a:r>
              <a:rPr lang="en-GB" dirty="0">
                <a:uFill>
                  <a:solidFill>
                    <a:srgbClr val="FFFFFF"/>
                  </a:solidFill>
                </a:uFill>
              </a:rPr>
              <a:t>Monthly London Groups – sign up for events now</a:t>
            </a:r>
          </a:p>
          <a:p>
            <a:pPr>
              <a:defRPr sz="3400"/>
            </a:pPr>
            <a:r>
              <a:rPr lang="en-GB" dirty="0">
                <a:uFill>
                  <a:solidFill>
                    <a:srgbClr val="FFFFFF"/>
                  </a:solidFill>
                </a:uFill>
              </a:rPr>
              <a:t>Southampton PSUG</a:t>
            </a:r>
          </a:p>
          <a:p>
            <a:pPr>
              <a:defRPr sz="3400"/>
            </a:pPr>
            <a:r>
              <a:rPr lang="en-GB" dirty="0">
                <a:uFill>
                  <a:solidFill>
                    <a:srgbClr val="FFFFFF"/>
                  </a:solidFill>
                </a:uFill>
              </a:rPr>
              <a:t>Scotland PSUG</a:t>
            </a:r>
          </a:p>
          <a:p>
            <a:pPr>
              <a:defRPr sz="3400"/>
            </a:pPr>
            <a:r>
              <a:rPr lang="en-GB" dirty="0" err="1">
                <a:uFill>
                  <a:solidFill>
                    <a:srgbClr val="FFFFFF"/>
                  </a:solidFill>
                </a:uFill>
              </a:rPr>
              <a:t>PSConfEU</a:t>
            </a:r>
            <a:endParaRPr lang="en-GB" dirty="0">
              <a:uFill>
                <a:solidFill>
                  <a:srgbClr val="FFFFFF"/>
                </a:solidFill>
              </a:uFill>
            </a:endParaRPr>
          </a:p>
          <a:p>
            <a:pPr>
              <a:defRPr sz="3400"/>
            </a:pPr>
            <a:r>
              <a:rPr lang="en-GB" dirty="0">
                <a:uFill>
                  <a:solidFill>
                    <a:srgbClr val="FFFFFF"/>
                  </a:solidFill>
                </a:uFill>
              </a:rPr>
              <a:t>Manchester (TBC)</a:t>
            </a:r>
          </a:p>
          <a:p>
            <a:pPr>
              <a:defRPr sz="3400"/>
            </a:pPr>
            <a:r>
              <a:rPr lang="en-GB" dirty="0">
                <a:uFill>
                  <a:solidFill>
                    <a:srgbClr val="FFFFFF"/>
                  </a:solidFill>
                </a:uFill>
              </a:rPr>
              <a:t>TBD – </a:t>
            </a:r>
            <a:r>
              <a:rPr lang="en-GB" dirty="0" err="1">
                <a:uFill>
                  <a:solidFill>
                    <a:srgbClr val="FFFFFF"/>
                  </a:solidFill>
                </a:uFill>
              </a:rPr>
              <a:t>PSDay</a:t>
            </a:r>
            <a:r>
              <a:rPr lang="en-GB" dirty="0">
                <a:uFill>
                  <a:solidFill>
                    <a:srgbClr val="FFFFFF"/>
                  </a:solidFill>
                </a:uFill>
              </a:rPr>
              <a:t> 2018 </a:t>
            </a:r>
            <a:endParaRPr dirty="0">
              <a:uFill>
                <a:solidFill>
                  <a:srgbClr val="FFFFFF"/>
                </a:solidFill>
              </a:uFill>
              <a:hlinkClick r:id="rId2"/>
            </a:endParaRP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837504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Other items</a:t>
            </a:r>
            <a:endParaRPr dirty="0"/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 dirty="0"/>
              <a:t>If you want to present [10 mins/30 mins/1 hour?]</a:t>
            </a:r>
          </a:p>
          <a:p>
            <a:pPr>
              <a:defRPr sz="3400"/>
            </a:pPr>
            <a:r>
              <a:rPr dirty="0"/>
              <a:t>Any topics you are interested in?</a:t>
            </a:r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25954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Time for a </a:t>
            </a:r>
            <a:r>
              <a:rPr lang="en-GB" dirty="0" err="1"/>
              <a:t>PowerPint</a:t>
            </a:r>
            <a:r>
              <a:rPr lang="en-GB" dirty="0"/>
              <a:t>! </a:t>
            </a:r>
            <a:endParaRPr dirty="0"/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CC36A-A77D-4242-B606-D1DBC8FC8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30AE6-9E99-47EA-8D39-6D87F76C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96" y="2011679"/>
            <a:ext cx="106013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389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Further reading	\ watching</a:t>
            </a:r>
            <a:endParaRPr dirty="0"/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CC36A-A77D-4242-B606-D1DBC8FC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896" y="2011677"/>
            <a:ext cx="5563771" cy="4684543"/>
          </a:xfrm>
        </p:spPr>
        <p:txBody>
          <a:bodyPr>
            <a:normAutofit/>
          </a:bodyPr>
          <a:lstStyle/>
          <a:p>
            <a:r>
              <a:rPr lang="en-GB" dirty="0"/>
              <a:t>Sean </a:t>
            </a:r>
            <a:r>
              <a:rPr lang="en-GB" dirty="0" err="1"/>
              <a:t>Metclafs</a:t>
            </a:r>
            <a:r>
              <a:rPr lang="en-GB" dirty="0"/>
              <a:t> Blog on AD Security - </a:t>
            </a:r>
            <a:r>
              <a:rPr lang="en-GB" dirty="0">
                <a:hlinkClick r:id="rId3"/>
              </a:rPr>
              <a:t>https://adsecurity.org/</a:t>
            </a:r>
            <a:endParaRPr lang="en-GB" dirty="0"/>
          </a:p>
          <a:p>
            <a:r>
              <a:rPr lang="en-GB" dirty="0"/>
              <a:t>Jessica Payne Blog - </a:t>
            </a:r>
            <a:r>
              <a:rPr lang="en-GB" dirty="0">
                <a:hlinkClick r:id="rId4"/>
              </a:rPr>
              <a:t>https://blogs.technet.microsoft.com/jepayne/author/jessica-payne-msft/</a:t>
            </a:r>
            <a:endParaRPr lang="en-GB" dirty="0"/>
          </a:p>
          <a:p>
            <a:r>
              <a:rPr lang="en-GB" dirty="0"/>
              <a:t>Azure Security - </a:t>
            </a:r>
            <a:r>
              <a:rPr lang="en-GB" dirty="0">
                <a:hlinkClick r:id="rId5"/>
              </a:rPr>
              <a:t>https://azure.microsoft.com/en-gb/blog/topics/security/</a:t>
            </a:r>
            <a:endParaRPr lang="en-GB" dirty="0"/>
          </a:p>
          <a:p>
            <a:r>
              <a:rPr lang="en-GB" dirty="0"/>
              <a:t>Microsoft Security Research Centre - </a:t>
            </a:r>
            <a:r>
              <a:rPr lang="en-GB" dirty="0">
                <a:hlinkClick r:id="rId6"/>
              </a:rPr>
              <a:t>https://blogs.technet.microsoft.com/msrc/</a:t>
            </a:r>
            <a:endParaRPr lang="en-GB" dirty="0"/>
          </a:p>
          <a:p>
            <a:r>
              <a:rPr lang="en-GB" dirty="0"/>
              <a:t>Brian Krebs Blog - </a:t>
            </a:r>
            <a:r>
              <a:rPr lang="en-GB" dirty="0">
                <a:hlinkClick r:id="rId7"/>
              </a:rPr>
              <a:t>https://krebsonsecurity.com/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182D59-0775-4857-AF3E-DED0F67A7AA6}"/>
              </a:ext>
            </a:extLst>
          </p:cNvPr>
          <p:cNvSpPr txBox="1">
            <a:spLocks/>
          </p:cNvSpPr>
          <p:nvPr/>
        </p:nvSpPr>
        <p:spPr>
          <a:xfrm>
            <a:off x="6356253" y="2011677"/>
            <a:ext cx="5563771" cy="4684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182879" marR="0" indent="-18287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▪"/>
              <a:tabLst/>
              <a:defRPr sz="2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orbel"/>
              </a:defRPr>
            </a:lvl1pPr>
            <a:lvl2pPr marL="429768" marR="0" indent="-20116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▪"/>
              <a:tabLst/>
              <a:defRPr sz="2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orbel"/>
              </a:defRPr>
            </a:lvl2pPr>
            <a:lvl3pPr marL="680720" marR="0" indent="-223520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▪"/>
              <a:tabLst/>
              <a:defRPr sz="2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orbel"/>
              </a:defRPr>
            </a:lvl3pPr>
            <a:lvl4pPr marL="937260" marR="0" indent="-251460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▪"/>
              <a:tabLst/>
              <a:defRPr sz="2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orbel"/>
              </a:defRPr>
            </a:lvl4pPr>
            <a:lvl5pPr marL="1165860" marR="0" indent="-251460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▪"/>
              <a:tabLst/>
              <a:defRPr sz="2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orbel"/>
              </a:defRPr>
            </a:lvl5pPr>
            <a:lvl6pPr marL="1370324" marR="0" indent="-314325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▪"/>
              <a:tabLst/>
              <a:defRPr sz="2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orbel"/>
              </a:defRPr>
            </a:lvl6pPr>
            <a:lvl7pPr marL="1557524" marR="0" indent="-314325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▪"/>
              <a:tabLst/>
              <a:defRPr sz="2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orbel"/>
              </a:defRPr>
            </a:lvl7pPr>
            <a:lvl8pPr marL="1714724" marR="0" indent="-314325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▪"/>
              <a:tabLst/>
              <a:defRPr sz="2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orbel"/>
              </a:defRPr>
            </a:lvl8pPr>
            <a:lvl9pPr marL="1891925" marR="0" indent="-314325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▪"/>
              <a:tabLst/>
              <a:defRPr sz="2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orbel"/>
              </a:defRPr>
            </a:lvl9pPr>
          </a:lstStyle>
          <a:p>
            <a:pPr hangingPunct="1"/>
            <a:r>
              <a:rPr lang="en-GB" dirty="0"/>
              <a:t>Black Hat Conference  - </a:t>
            </a:r>
            <a:r>
              <a:rPr lang="en-GB" dirty="0">
                <a:hlinkClick r:id="rId8"/>
              </a:rPr>
              <a:t>http://www.blackhat.com/</a:t>
            </a:r>
            <a:r>
              <a:rPr lang="en-GB" dirty="0"/>
              <a:t> </a:t>
            </a:r>
          </a:p>
          <a:p>
            <a:pPr hangingPunct="1"/>
            <a:r>
              <a:rPr lang="en-GB" dirty="0"/>
              <a:t>Lee Holmes Blog - </a:t>
            </a:r>
            <a:r>
              <a:rPr lang="en-GB" dirty="0">
                <a:hlinkClick r:id="rId8"/>
              </a:rPr>
              <a:t>http://www.blackhat.com/</a:t>
            </a:r>
            <a:endParaRPr lang="en-GB" dirty="0"/>
          </a:p>
          <a:p>
            <a:pPr hangingPunct="1"/>
            <a:r>
              <a:rPr lang="en-GB" dirty="0" err="1"/>
              <a:t>PSConfEU</a:t>
            </a:r>
            <a:r>
              <a:rPr lang="en-GB" dirty="0"/>
              <a:t> </a:t>
            </a:r>
            <a:r>
              <a:rPr lang="en-GB" dirty="0" err="1"/>
              <a:t>Youtube</a:t>
            </a:r>
            <a:r>
              <a:rPr lang="en-GB" dirty="0"/>
              <a:t> - </a:t>
            </a:r>
            <a:r>
              <a:rPr lang="en-GB" dirty="0">
                <a:hlinkClick r:id="rId9"/>
              </a:rPr>
              <a:t>https://www.youtube.com/channel/UCxgrI58XiKnDDByjhRJs5fg</a:t>
            </a:r>
            <a:endParaRPr lang="en-GB" dirty="0"/>
          </a:p>
          <a:p>
            <a:pPr hangingPunct="1"/>
            <a:r>
              <a:rPr lang="en-GB" dirty="0"/>
              <a:t>US </a:t>
            </a:r>
            <a:r>
              <a:rPr lang="en-GB" dirty="0" err="1"/>
              <a:t>Gov</a:t>
            </a:r>
            <a:r>
              <a:rPr lang="en-GB" dirty="0"/>
              <a:t> Computer Emergency Readiness Team Alerts- </a:t>
            </a:r>
            <a:r>
              <a:rPr lang="en-GB" dirty="0">
                <a:hlinkClick r:id="rId10"/>
              </a:rPr>
              <a:t>https://www.us-cert.gov/ncas/alerts</a:t>
            </a:r>
            <a:r>
              <a:rPr lang="en-GB" dirty="0"/>
              <a:t> </a:t>
            </a:r>
          </a:p>
          <a:p>
            <a:pPr hangingPunct="1"/>
            <a:r>
              <a:rPr lang="en-GB" dirty="0"/>
              <a:t>Troy Hunt’s blog – </a:t>
            </a:r>
            <a:r>
              <a:rPr lang="en-GB" dirty="0">
                <a:hlinkClick r:id="rId11"/>
              </a:rPr>
              <a:t>https://www.troyhunt.com</a:t>
            </a:r>
            <a:endParaRPr lang="en-GB" dirty="0"/>
          </a:p>
          <a:p>
            <a:pPr marL="0" indent="0" hangingPunct="1">
              <a:buNone/>
            </a:pPr>
            <a:r>
              <a:rPr lang="en-GB" b="1" dirty="0"/>
              <a:t>Plus </a:t>
            </a:r>
            <a:r>
              <a:rPr lang="en-GB" b="1"/>
              <a:t>many more </a:t>
            </a:r>
            <a:r>
              <a:rPr lang="en-GB" b="1" dirty="0"/>
              <a:t>items too!</a:t>
            </a:r>
          </a:p>
          <a:p>
            <a:pPr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9183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WhoamI</a:t>
            </a:r>
            <a:endParaRPr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sz="3100"/>
            </a:pPr>
            <a:r>
              <a:rPr lang="en-GB" dirty="0"/>
              <a:t>Ryan Yates – Cloud &amp; Datacentre Management MVP</a:t>
            </a:r>
          </a:p>
          <a:p>
            <a:pPr>
              <a:defRPr sz="3100"/>
            </a:pPr>
            <a:endParaRPr lang="en-GB" dirty="0"/>
          </a:p>
          <a:p>
            <a:pPr>
              <a:defRPr sz="3100"/>
            </a:pPr>
            <a:r>
              <a:rPr lang="en-GB" dirty="0"/>
              <a:t>One of the Co-ordinating leads for all UK PowerShell User Groups</a:t>
            </a:r>
          </a:p>
          <a:p>
            <a:pPr>
              <a:defRPr sz="3100"/>
            </a:pPr>
            <a:endParaRPr lang="en-GB" dirty="0"/>
          </a:p>
          <a:p>
            <a:pPr>
              <a:defRPr sz="3100"/>
            </a:pPr>
            <a:r>
              <a:rPr lang="en-GB" dirty="0"/>
              <a:t>Systems Administrator @ </a:t>
            </a:r>
            <a:r>
              <a:rPr lang="en-GB" dirty="0" err="1"/>
              <a:t>dotmailer</a:t>
            </a:r>
            <a:r>
              <a:rPr lang="en-GB" dirty="0"/>
              <a:t> – Security and Automaton are my IT passions</a:t>
            </a:r>
          </a:p>
          <a:p>
            <a:pPr>
              <a:defRPr sz="3100"/>
            </a:pPr>
            <a:r>
              <a:rPr lang="en-GB" dirty="0"/>
              <a:t>@ryanyates1990 </a:t>
            </a:r>
          </a:p>
          <a:p>
            <a:pPr>
              <a:defRPr sz="3100"/>
            </a:pPr>
            <a:endParaRPr lang="en-GB" dirty="0"/>
          </a:p>
          <a:p>
            <a:pPr>
              <a:defRPr sz="3100"/>
            </a:pPr>
            <a:r>
              <a:rPr lang="en-GB" dirty="0"/>
              <a:t>Ex-SharePoint Admin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/>
              <a:t>State Of play </a:t>
            </a:r>
            <a:endParaRPr dirty="0"/>
          </a:p>
        </p:txBody>
      </p:sp>
      <p:sp>
        <p:nvSpPr>
          <p:cNvPr id="12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04799" y="1918425"/>
            <a:ext cx="11582401" cy="448371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sz="3100"/>
            </a:pPr>
            <a:r>
              <a:rPr lang="en-GB" dirty="0"/>
              <a:t>All orgs have Credentials that are the “Keys to the Kingdom”</a:t>
            </a:r>
          </a:p>
          <a:p>
            <a:pPr>
              <a:defRPr sz="3100"/>
            </a:pPr>
            <a:endParaRPr lang="en-GB" dirty="0"/>
          </a:p>
          <a:p>
            <a:pPr>
              <a:defRPr sz="3100"/>
            </a:pPr>
            <a:r>
              <a:rPr lang="en-GB" dirty="0"/>
              <a:t>Security is typically a “last thought” especially in </a:t>
            </a:r>
            <a:r>
              <a:rPr lang="en-GB" dirty="0" err="1"/>
              <a:t>startup</a:t>
            </a:r>
            <a:r>
              <a:rPr lang="en-GB" dirty="0"/>
              <a:t> culture due to quick spurt growth</a:t>
            </a:r>
          </a:p>
          <a:p>
            <a:pPr marL="0" indent="0">
              <a:buNone/>
              <a:defRPr sz="3100"/>
            </a:pPr>
            <a:endParaRPr lang="en-GB" dirty="0"/>
          </a:p>
          <a:p>
            <a:pPr>
              <a:defRPr sz="3100"/>
            </a:pPr>
            <a:r>
              <a:rPr lang="en-GB" dirty="0"/>
              <a:t>Security Breaches can instantly destroy companies due to regulation fines</a:t>
            </a:r>
          </a:p>
          <a:p>
            <a:pPr>
              <a:defRPr sz="3100"/>
            </a:pPr>
            <a:endParaRPr lang="en-GB" dirty="0"/>
          </a:p>
          <a:p>
            <a:pPr>
              <a:defRPr sz="3100"/>
            </a:pPr>
            <a:r>
              <a:rPr lang="en-GB" dirty="0"/>
              <a:t>Consumers loose confidence in the organisation even if it doesn’t go under</a:t>
            </a:r>
            <a:endParaRPr dirty="0"/>
          </a:p>
        </p:txBody>
      </p:sp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02C892-B50F-4840-BA32-EAF7B35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 what can we do?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C9A5D5-4494-4892-8EC4-4955103BB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799" y="1918425"/>
            <a:ext cx="11582401" cy="4483715"/>
          </a:xfrm>
          <a:prstGeom prst="rect">
            <a:avLst/>
          </a:prstGeom>
        </p:spPr>
        <p:txBody>
          <a:bodyPr/>
          <a:lstStyle/>
          <a:p>
            <a:pPr>
              <a:defRPr sz="3100"/>
            </a:pPr>
            <a:r>
              <a:rPr lang="en-GB" dirty="0"/>
              <a:t>Firstly you need to get some understanding of Red Teaming and Blue teaming and what the initial principles behind the</a:t>
            </a:r>
          </a:p>
          <a:p>
            <a:pPr>
              <a:defRPr sz="3100"/>
            </a:pPr>
            <a:endParaRPr lang="en-GB" dirty="0"/>
          </a:p>
          <a:p>
            <a:pPr>
              <a:defRPr sz="3100"/>
            </a:pPr>
            <a:r>
              <a:rPr lang="en-GB" dirty="0"/>
              <a:t>Some Sessions on both are available on the </a:t>
            </a:r>
            <a:r>
              <a:rPr lang="en-GB" dirty="0" err="1"/>
              <a:t>PSConfEU</a:t>
            </a:r>
            <a:r>
              <a:rPr lang="en-GB" dirty="0"/>
              <a:t> </a:t>
            </a:r>
            <a:r>
              <a:rPr lang="en-GB" dirty="0" err="1"/>
              <a:t>Youtube</a:t>
            </a:r>
            <a:r>
              <a:rPr lang="en-GB" dirty="0"/>
              <a:t> Channel – Highly recommend watching them!</a:t>
            </a:r>
          </a:p>
          <a:p>
            <a:pPr>
              <a:defRPr sz="3100"/>
            </a:pPr>
            <a:endParaRPr lang="en-GB" dirty="0"/>
          </a:p>
          <a:p>
            <a:pPr>
              <a:defRPr sz="3100"/>
            </a:pPr>
            <a:r>
              <a:rPr lang="en-GB" dirty="0"/>
              <a:t>People to follow include @</a:t>
            </a:r>
            <a:r>
              <a:rPr lang="en-GB" dirty="0" err="1"/>
              <a:t>harmjoy</a:t>
            </a:r>
            <a:r>
              <a:rPr lang="en-GB" dirty="0"/>
              <a:t> @</a:t>
            </a:r>
            <a:r>
              <a:rPr lang="en-GB" dirty="0" err="1"/>
              <a:t>jaredcatkinson</a:t>
            </a:r>
            <a:r>
              <a:rPr lang="en-GB" dirty="0"/>
              <a:t> @</a:t>
            </a:r>
            <a:r>
              <a:rPr lang="en-GB" dirty="0" err="1"/>
              <a:t>mattifestation</a:t>
            </a:r>
            <a:r>
              <a:rPr lang="en-GB" dirty="0"/>
              <a:t> @</a:t>
            </a:r>
            <a:r>
              <a:rPr lang="en-GB" dirty="0" err="1"/>
              <a:t>jepayneMSFT</a:t>
            </a:r>
            <a:r>
              <a:rPr lang="en-GB" dirty="0"/>
              <a:t> @PyroTek3</a:t>
            </a:r>
          </a:p>
          <a:p>
            <a:pPr>
              <a:defRPr sz="3100"/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02C892-B50F-4840-BA32-EAF7B35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Attack Toolkits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C9A5D5-4494-4892-8EC4-4955103BB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799" y="1918425"/>
            <a:ext cx="11582401" cy="44837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100"/>
            </a:pPr>
            <a:r>
              <a:rPr lang="en-GB" dirty="0"/>
              <a:t>Bloodhound - https://github.com/BloodHoundAD/BloodHound</a:t>
            </a:r>
          </a:p>
          <a:p>
            <a:pPr lvl="1">
              <a:defRPr sz="3100"/>
            </a:pPr>
            <a:r>
              <a:rPr lang="en-GB" dirty="0"/>
              <a:t> This uses graph theory to uncover accounts to target to obtain Domain Admin rights, ala the Keys to the Kingdom</a:t>
            </a:r>
          </a:p>
          <a:p>
            <a:pPr lvl="1">
              <a:defRPr sz="3100"/>
            </a:pPr>
            <a:endParaRPr lang="en-GB" dirty="0"/>
          </a:p>
          <a:p>
            <a:pPr>
              <a:defRPr sz="3100"/>
            </a:pPr>
            <a:r>
              <a:rPr lang="en-GB" dirty="0"/>
              <a:t>Empire - https://github.com/EmpireProject/Empire</a:t>
            </a:r>
          </a:p>
          <a:p>
            <a:pPr lvl="1">
              <a:defRPr sz="3100"/>
            </a:pPr>
            <a:r>
              <a:rPr lang="en-GB" dirty="0"/>
              <a:t> Post exploit framework </a:t>
            </a:r>
          </a:p>
          <a:p>
            <a:pPr>
              <a:defRPr sz="3100"/>
            </a:pPr>
            <a:endParaRPr lang="en-GB" dirty="0"/>
          </a:p>
          <a:p>
            <a:pPr>
              <a:defRPr sz="3100"/>
            </a:pPr>
            <a:r>
              <a:rPr lang="en-GB" dirty="0"/>
              <a:t>Non-exhaustive list – there are MANY more exploitation kits out there</a:t>
            </a:r>
          </a:p>
          <a:p>
            <a:pPr>
              <a:defRPr sz="3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657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02C892-B50F-4840-BA32-EAF7B35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Mini Demo</a:t>
            </a:r>
          </a:p>
        </p:txBody>
      </p:sp>
    </p:spTree>
    <p:extLst>
      <p:ext uri="{BB962C8B-B14F-4D97-AF65-F5344CB8AC3E}">
        <p14:creationId xmlns:p14="http://schemas.microsoft.com/office/powerpoint/2010/main" val="16630511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/>
              <a:t>The Technology Landscape </a:t>
            </a:r>
            <a:endParaRPr dirty="0"/>
          </a:p>
        </p:txBody>
      </p:sp>
      <p:sp>
        <p:nvSpPr>
          <p:cNvPr id="1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9"/>
            <a:ext cx="11636054" cy="4697465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 lang="en-GB" dirty="0">
                <a:uFill>
                  <a:solidFill>
                    <a:srgbClr val="FFFFFF"/>
                  </a:solidFill>
                </a:uFill>
              </a:rPr>
              <a:t>There are many tools that fill a gap that exists that organisations are often oblivious to existing in the first place.</a:t>
            </a:r>
          </a:p>
          <a:p>
            <a:pPr>
              <a:defRPr sz="3400"/>
            </a:pPr>
            <a:endParaRPr lang="en-GB" dirty="0">
              <a:uFill>
                <a:solidFill>
                  <a:srgbClr val="FFFFFF"/>
                </a:solidFill>
              </a:uFill>
            </a:endParaRPr>
          </a:p>
          <a:p>
            <a:pPr>
              <a:defRPr sz="3400"/>
            </a:pPr>
            <a:r>
              <a:rPr lang="en-GB" dirty="0">
                <a:uFill>
                  <a:solidFill>
                    <a:srgbClr val="FFFFFF"/>
                  </a:solidFill>
                </a:uFill>
              </a:rPr>
              <a:t>A lot of the tools are known in the Consumer Sector</a:t>
            </a:r>
          </a:p>
          <a:p>
            <a:pPr>
              <a:defRPr sz="3400"/>
            </a:pPr>
            <a:endParaRPr lang="en-GB" dirty="0">
              <a:uFill>
                <a:solidFill>
                  <a:srgbClr val="FFFFFF"/>
                </a:solidFill>
              </a:uFill>
              <a:hlinkClick r:id="rId2"/>
            </a:endParaRPr>
          </a:p>
          <a:p>
            <a:pPr>
              <a:defRPr sz="3400"/>
            </a:pPr>
            <a:r>
              <a:rPr lang="en-GB" dirty="0">
                <a:uFill>
                  <a:solidFill>
                    <a:srgbClr val="FFFFFF"/>
                  </a:solidFill>
                </a:uFill>
              </a:rPr>
              <a:t>Last Pass / </a:t>
            </a:r>
            <a:r>
              <a:rPr lang="en-GB" dirty="0" err="1">
                <a:uFill>
                  <a:solidFill>
                    <a:srgbClr val="FFFFFF"/>
                  </a:solidFill>
                </a:uFill>
              </a:rPr>
              <a:t>OnePassword</a:t>
            </a:r>
            <a:r>
              <a:rPr lang="en-GB" dirty="0">
                <a:uFill>
                  <a:solidFill>
                    <a:srgbClr val="FFFFFF"/>
                  </a:solidFill>
                </a:uFill>
              </a:rPr>
              <a:t> etc</a:t>
            </a:r>
            <a:endParaRPr dirty="0">
              <a:uFill>
                <a:solidFill>
                  <a:srgbClr val="FFFFFF"/>
                </a:solidFill>
              </a:uFill>
              <a:hlinkClick r:id="rId2"/>
            </a:endParaRP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/>
              <a:t>Enterprise level tools</a:t>
            </a:r>
            <a:endParaRPr dirty="0"/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1" y="2011679"/>
            <a:ext cx="11317335" cy="471569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ctr"/>
            <a:r>
              <a:rPr lang="en-GB" dirty="0"/>
              <a:t>KeePass</a:t>
            </a:r>
          </a:p>
          <a:p>
            <a:pPr fontAlgn="ctr"/>
            <a:r>
              <a:rPr lang="en-GB" dirty="0"/>
              <a:t>Secret Server On </a:t>
            </a:r>
            <a:r>
              <a:rPr lang="en-GB" dirty="0" err="1"/>
              <a:t>Prem</a:t>
            </a:r>
            <a:r>
              <a:rPr lang="en-GB" dirty="0"/>
              <a:t> / Cloud </a:t>
            </a:r>
          </a:p>
          <a:p>
            <a:pPr fontAlgn="ctr"/>
            <a:r>
              <a:rPr lang="en-GB" dirty="0"/>
              <a:t>Azure </a:t>
            </a:r>
            <a:r>
              <a:rPr lang="en-GB" dirty="0" err="1"/>
              <a:t>KeyVault</a:t>
            </a:r>
            <a:r>
              <a:rPr lang="en-GB" dirty="0"/>
              <a:t> </a:t>
            </a:r>
          </a:p>
          <a:p>
            <a:pPr fontAlgn="ctr"/>
            <a:r>
              <a:rPr lang="en-GB" dirty="0"/>
              <a:t>AWS </a:t>
            </a:r>
            <a:r>
              <a:rPr lang="en-GB" dirty="0" err="1"/>
              <a:t>CloudHSM</a:t>
            </a:r>
            <a:endParaRPr lang="en-GB" dirty="0"/>
          </a:p>
          <a:p>
            <a:pPr fontAlgn="ctr"/>
            <a:r>
              <a:rPr lang="en-GB" dirty="0" err="1"/>
              <a:t>HashiCorp</a:t>
            </a:r>
            <a:r>
              <a:rPr lang="en-GB" dirty="0"/>
              <a:t> Vault</a:t>
            </a:r>
          </a:p>
          <a:p>
            <a:pPr fontAlgn="ctr"/>
            <a:r>
              <a:rPr lang="en-GB" dirty="0"/>
              <a:t>CyberArk Enterprise Password Vault</a:t>
            </a:r>
          </a:p>
          <a:p>
            <a:pPr fontAlgn="ctr"/>
            <a:r>
              <a:rPr lang="en-GB" dirty="0" err="1"/>
              <a:t>Zoho</a:t>
            </a:r>
            <a:r>
              <a:rPr lang="en-GB" dirty="0"/>
              <a:t> Vault</a:t>
            </a:r>
          </a:p>
          <a:p>
            <a:pPr fontAlgn="ctr"/>
            <a:r>
              <a:rPr lang="en-GB" sz="2000" dirty="0"/>
              <a:t>Pleasant Password Server</a:t>
            </a:r>
          </a:p>
          <a:p>
            <a:pPr fontAlgn="ctr"/>
            <a:r>
              <a:rPr lang="en-GB" dirty="0"/>
              <a:t>Devolutions Server</a:t>
            </a:r>
          </a:p>
          <a:p>
            <a:pPr fontAlgn="ctr"/>
            <a:r>
              <a:rPr lang="en-GB" dirty="0"/>
              <a:t>Lieberman RED</a:t>
            </a:r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2043952" y="284175"/>
            <a:ext cx="8943048" cy="15087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dirty="0" err="1"/>
              <a:t>Keepass</a:t>
            </a:r>
            <a:endParaRPr dirty="0"/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1" y="2011679"/>
            <a:ext cx="11317335" cy="471569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ctr"/>
            <a:r>
              <a:rPr lang="en-GB" dirty="0"/>
              <a:t>See details at </a:t>
            </a:r>
            <a:r>
              <a:rPr lang="en-GB" dirty="0">
                <a:hlinkClick r:id="rId2"/>
              </a:rPr>
              <a:t>https://www.powershellgallery.com/packages/PoShKeePass/2.0.4.0</a:t>
            </a:r>
            <a:endParaRPr lang="en-GB" dirty="0"/>
          </a:p>
          <a:p>
            <a:pPr marL="0" indent="0" fontAlgn="ctr">
              <a:buNone/>
            </a:pPr>
            <a:endParaRPr lang="en-GB" dirty="0"/>
          </a:p>
          <a:p>
            <a:pPr fontAlgn="ctr"/>
            <a:r>
              <a:rPr lang="en-GB" dirty="0" err="1"/>
              <a:t>PSConfEU</a:t>
            </a:r>
            <a:r>
              <a:rPr lang="en-GB" dirty="0"/>
              <a:t> 2016 Talk by Christian Lehrer - </a:t>
            </a:r>
            <a:r>
              <a:rPr lang="en-GB" dirty="0">
                <a:hlinkClick r:id="rId3"/>
              </a:rPr>
              <a:t>https://github.com/psconfeu/2016/tree/master/Christian%20Lehrer/PowerShell%2BKeePass</a:t>
            </a:r>
            <a:endParaRPr lang="en-GB" dirty="0"/>
          </a:p>
          <a:p>
            <a:pPr fontAlgn="ctr"/>
            <a:endParaRPr lang="en-GB" dirty="0"/>
          </a:p>
          <a:p>
            <a:pPr marL="0" indent="0" fontAlgn="ctr">
              <a:buNone/>
            </a:pPr>
            <a:endParaRPr lang="en-GB" dirty="0"/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56" y="61396"/>
            <a:ext cx="1731538" cy="17315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603037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nded">
  <a:themeElements>
    <a:clrScheme name="B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00FF"/>
      </a:hlink>
      <a:folHlink>
        <a:srgbClr val="FF00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680</Words>
  <Application>Microsoft Office PowerPoint</Application>
  <PresentationFormat>Widescreen</PresentationFormat>
  <Paragraphs>108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Wingdings</vt:lpstr>
      <vt:lpstr>Banded</vt:lpstr>
      <vt:lpstr>Securely Managing your Credentials in an Automated, Repeatable Fashion</vt:lpstr>
      <vt:lpstr>WhoamI</vt:lpstr>
      <vt:lpstr>State Of play </vt:lpstr>
      <vt:lpstr>So what can we do?</vt:lpstr>
      <vt:lpstr>Attack Toolkits</vt:lpstr>
      <vt:lpstr>Mini Demo</vt:lpstr>
      <vt:lpstr>The Technology Landscape </vt:lpstr>
      <vt:lpstr>Enterprise level tools</vt:lpstr>
      <vt:lpstr>Keepass</vt:lpstr>
      <vt:lpstr>Secret Server</vt:lpstr>
      <vt:lpstr>Azure Key Vault </vt:lpstr>
      <vt:lpstr>AWS CloudHSm</vt:lpstr>
      <vt:lpstr>CyberArk</vt:lpstr>
      <vt:lpstr>Other Solutions</vt:lpstr>
      <vt:lpstr>Secret Server Demo</vt:lpstr>
      <vt:lpstr>Other PowerShell events</vt:lpstr>
      <vt:lpstr>Other items</vt:lpstr>
      <vt:lpstr>Time for a PowerPint! </vt:lpstr>
      <vt:lpstr>Further reading \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Daniel Krebs</dc:creator>
  <cp:lastModifiedBy>Ryan Yates</cp:lastModifiedBy>
  <cp:revision>26</cp:revision>
  <dcterms:modified xsi:type="dcterms:W3CDTF">2018-03-23T17:28:31Z</dcterms:modified>
</cp:coreProperties>
</file>