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309" r:id="rId3"/>
    <p:sldId id="259" r:id="rId4"/>
    <p:sldId id="260" r:id="rId5"/>
    <p:sldId id="261" r:id="rId6"/>
    <p:sldId id="262" r:id="rId7"/>
    <p:sldId id="267" r:id="rId8"/>
    <p:sldId id="268" r:id="rId9"/>
    <p:sldId id="269" r:id="rId10"/>
    <p:sldId id="270" r:id="rId11"/>
    <p:sldId id="271" r:id="rId12"/>
    <p:sldId id="305" r:id="rId13"/>
    <p:sldId id="304" r:id="rId14"/>
    <p:sldId id="306" r:id="rId15"/>
    <p:sldId id="307" r:id="rId16"/>
    <p:sldId id="303" r:id="rId17"/>
    <p:sldId id="265" r:id="rId18"/>
    <p:sldId id="308"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1" d="100"/>
          <a:sy n="51" d="100"/>
        </p:scale>
        <p:origin x="77"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3EE63-874D-4763-B2DD-3E29373C9C81}" type="datetimeFigureOut">
              <a:rPr lang="en-GB" smtClean="0"/>
              <a:t>23/07/2016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3BD9F-8457-4019-8E47-12EFF880020F}" type="slidenum">
              <a:rPr lang="en-GB" smtClean="0"/>
              <a:t>‹#›</a:t>
            </a:fld>
            <a:endParaRPr lang="en-GB"/>
          </a:p>
        </p:txBody>
      </p:sp>
    </p:spTree>
    <p:extLst>
      <p:ext uri="{BB962C8B-B14F-4D97-AF65-F5344CB8AC3E}">
        <p14:creationId xmlns:p14="http://schemas.microsoft.com/office/powerpoint/2010/main" val="249049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a:t>
            </a:fld>
            <a:endParaRPr lang="en-GB"/>
          </a:p>
        </p:txBody>
      </p:sp>
    </p:spTree>
    <p:extLst>
      <p:ext uri="{BB962C8B-B14F-4D97-AF65-F5344CB8AC3E}">
        <p14:creationId xmlns:p14="http://schemas.microsoft.com/office/powerpoint/2010/main" val="3130766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13</a:t>
            </a:fld>
            <a:endParaRPr lang="en-GB"/>
          </a:p>
        </p:txBody>
      </p:sp>
    </p:spTree>
    <p:extLst>
      <p:ext uri="{BB962C8B-B14F-4D97-AF65-F5344CB8AC3E}">
        <p14:creationId xmlns:p14="http://schemas.microsoft.com/office/powerpoint/2010/main" val="3167408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14</a:t>
            </a:fld>
            <a:endParaRPr lang="en-GB"/>
          </a:p>
        </p:txBody>
      </p:sp>
    </p:spTree>
    <p:extLst>
      <p:ext uri="{BB962C8B-B14F-4D97-AF65-F5344CB8AC3E}">
        <p14:creationId xmlns:p14="http://schemas.microsoft.com/office/powerpoint/2010/main" val="4099697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15</a:t>
            </a:fld>
            <a:endParaRPr lang="en-GB"/>
          </a:p>
        </p:txBody>
      </p:sp>
    </p:spTree>
    <p:extLst>
      <p:ext uri="{BB962C8B-B14F-4D97-AF65-F5344CB8AC3E}">
        <p14:creationId xmlns:p14="http://schemas.microsoft.com/office/powerpoint/2010/main" val="3571894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16</a:t>
            </a:fld>
            <a:endParaRPr lang="en-GB"/>
          </a:p>
        </p:txBody>
      </p:sp>
    </p:spTree>
    <p:extLst>
      <p:ext uri="{BB962C8B-B14F-4D97-AF65-F5344CB8AC3E}">
        <p14:creationId xmlns:p14="http://schemas.microsoft.com/office/powerpoint/2010/main" val="371608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3</a:t>
            </a:fld>
            <a:endParaRPr lang="en-GB"/>
          </a:p>
        </p:txBody>
      </p:sp>
    </p:spTree>
    <p:extLst>
      <p:ext uri="{BB962C8B-B14F-4D97-AF65-F5344CB8AC3E}">
        <p14:creationId xmlns:p14="http://schemas.microsoft.com/office/powerpoint/2010/main" val="221744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6</a:t>
            </a:fld>
            <a:endParaRPr lang="en-GB"/>
          </a:p>
        </p:txBody>
      </p:sp>
    </p:spTree>
    <p:extLst>
      <p:ext uri="{BB962C8B-B14F-4D97-AF65-F5344CB8AC3E}">
        <p14:creationId xmlns:p14="http://schemas.microsoft.com/office/powerpoint/2010/main" val="371608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7</a:t>
            </a:fld>
            <a:endParaRPr lang="en-GB"/>
          </a:p>
        </p:txBody>
      </p:sp>
    </p:spTree>
    <p:extLst>
      <p:ext uri="{BB962C8B-B14F-4D97-AF65-F5344CB8AC3E}">
        <p14:creationId xmlns:p14="http://schemas.microsoft.com/office/powerpoint/2010/main" val="3716084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8</a:t>
            </a:fld>
            <a:endParaRPr lang="en-GB"/>
          </a:p>
        </p:txBody>
      </p:sp>
    </p:spTree>
    <p:extLst>
      <p:ext uri="{BB962C8B-B14F-4D97-AF65-F5344CB8AC3E}">
        <p14:creationId xmlns:p14="http://schemas.microsoft.com/office/powerpoint/2010/main" val="371608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9</a:t>
            </a:fld>
            <a:endParaRPr lang="en-GB"/>
          </a:p>
        </p:txBody>
      </p:sp>
    </p:spTree>
    <p:extLst>
      <p:ext uri="{BB962C8B-B14F-4D97-AF65-F5344CB8AC3E}">
        <p14:creationId xmlns:p14="http://schemas.microsoft.com/office/powerpoint/2010/main" val="371608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10</a:t>
            </a:fld>
            <a:endParaRPr lang="en-GB"/>
          </a:p>
        </p:txBody>
      </p:sp>
    </p:spTree>
    <p:extLst>
      <p:ext uri="{BB962C8B-B14F-4D97-AF65-F5344CB8AC3E}">
        <p14:creationId xmlns:p14="http://schemas.microsoft.com/office/powerpoint/2010/main" val="371608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11</a:t>
            </a:fld>
            <a:endParaRPr lang="en-GB"/>
          </a:p>
        </p:txBody>
      </p:sp>
    </p:spTree>
    <p:extLst>
      <p:ext uri="{BB962C8B-B14F-4D97-AF65-F5344CB8AC3E}">
        <p14:creationId xmlns:p14="http://schemas.microsoft.com/office/powerpoint/2010/main" val="371608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12</a:t>
            </a:fld>
            <a:endParaRPr lang="en-GB"/>
          </a:p>
        </p:txBody>
      </p:sp>
    </p:spTree>
    <p:extLst>
      <p:ext uri="{BB962C8B-B14F-4D97-AF65-F5344CB8AC3E}">
        <p14:creationId xmlns:p14="http://schemas.microsoft.com/office/powerpoint/2010/main" val="181993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C74E0FF-AD0F-4BA0-BE2E-166FF3A2BE35}" type="datetimeFigureOut">
              <a:rPr lang="en-GB" smtClean="0"/>
              <a:t>23/07/2016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221721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C74E0FF-AD0F-4BA0-BE2E-166FF3A2BE35}" type="datetimeFigureOut">
              <a:rPr lang="en-GB" smtClean="0"/>
              <a:t>23/07/2016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90141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C74E0FF-AD0F-4BA0-BE2E-166FF3A2BE35}" type="datetimeFigureOut">
              <a:rPr lang="en-GB" smtClean="0"/>
              <a:t>23/07/2016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269606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C74E0FF-AD0F-4BA0-BE2E-166FF3A2BE35}" type="datetimeFigureOut">
              <a:rPr lang="en-GB" smtClean="0"/>
              <a:t>23/07/2016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89840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4E0FF-AD0F-4BA0-BE2E-166FF3A2BE35}" type="datetimeFigureOut">
              <a:rPr lang="en-GB" smtClean="0"/>
              <a:t>23/07/2016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362039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C74E0FF-AD0F-4BA0-BE2E-166FF3A2BE35}" type="datetimeFigureOut">
              <a:rPr lang="en-GB" smtClean="0"/>
              <a:t>23/07/2016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158159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C74E0FF-AD0F-4BA0-BE2E-166FF3A2BE35}" type="datetimeFigureOut">
              <a:rPr lang="en-GB" smtClean="0"/>
              <a:t>23/07/2016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384089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C74E0FF-AD0F-4BA0-BE2E-166FF3A2BE35}" type="datetimeFigureOut">
              <a:rPr lang="en-GB" smtClean="0"/>
              <a:t>23/07/2016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364224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4E0FF-AD0F-4BA0-BE2E-166FF3A2BE35}" type="datetimeFigureOut">
              <a:rPr lang="en-GB" smtClean="0"/>
              <a:t>23/07/2016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86854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4E0FF-AD0F-4BA0-BE2E-166FF3A2BE35}" type="datetimeFigureOut">
              <a:rPr lang="en-GB" smtClean="0"/>
              <a:t>23/07/2016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249038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4E0FF-AD0F-4BA0-BE2E-166FF3A2BE35}" type="datetimeFigureOut">
              <a:rPr lang="en-GB" smtClean="0"/>
              <a:t>23/07/2016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13FB33-2893-4D1E-8730-A9448AF5900D}" type="slidenum">
              <a:rPr lang="en-GB" smtClean="0"/>
              <a:t>‹#›</a:t>
            </a:fld>
            <a:endParaRPr lang="en-GB"/>
          </a:p>
        </p:txBody>
      </p:sp>
    </p:spTree>
    <p:extLst>
      <p:ext uri="{BB962C8B-B14F-4D97-AF65-F5344CB8AC3E}">
        <p14:creationId xmlns:p14="http://schemas.microsoft.com/office/powerpoint/2010/main" val="391395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4E0FF-AD0F-4BA0-BE2E-166FF3A2BE35}" type="datetimeFigureOut">
              <a:rPr lang="en-GB" smtClean="0"/>
              <a:t>23/07/2016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3FB33-2893-4D1E-8730-A9448AF5900D}" type="slidenum">
              <a:rPr lang="en-GB" smtClean="0"/>
              <a:t>‹#›</a:t>
            </a:fld>
            <a:endParaRPr lang="en-GB"/>
          </a:p>
        </p:txBody>
      </p:sp>
    </p:spTree>
    <p:extLst>
      <p:ext uri="{BB962C8B-B14F-4D97-AF65-F5344CB8AC3E}">
        <p14:creationId xmlns:p14="http://schemas.microsoft.com/office/powerpoint/2010/main" val="2310294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kilasuit.org/blog" TargetMode="External"/><Relationship Id="rId2" Type="http://schemas.openxmlformats.org/officeDocument/2006/relationships/hyperlink" Target="http://uk.linkedin.com/in/ryanyates90" TargetMode="External"/><Relationship Id="rId1" Type="http://schemas.openxmlformats.org/officeDocument/2006/relationships/slideLayout" Target="../slideLayouts/slideLayout1.xml"/><Relationship Id="rId4" Type="http://schemas.openxmlformats.org/officeDocument/2006/relationships/hyperlink" Target="mailto:ryan.yates@kilasuit.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 </a:t>
            </a:r>
          </a:p>
        </p:txBody>
      </p:sp>
      <p:sp>
        <p:nvSpPr>
          <p:cNvPr id="2" name="Title 1"/>
          <p:cNvSpPr>
            <a:spLocks noGrp="1"/>
          </p:cNvSpPr>
          <p:nvPr>
            <p:ph type="ctrTitle"/>
          </p:nvPr>
        </p:nvSpPr>
        <p:spPr>
          <a:xfrm>
            <a:off x="103517" y="182084"/>
            <a:ext cx="11930332" cy="1655342"/>
          </a:xfrm>
        </p:spPr>
        <p:txBody>
          <a:bodyPr>
            <a:normAutofit fontScale="90000"/>
          </a:bodyPr>
          <a:lstStyle/>
          <a:p>
            <a:r>
              <a:rPr lang="en-GB" dirty="0"/>
              <a:t>Windows PowerShell</a:t>
            </a:r>
            <a:br>
              <a:rPr lang="en-GB" dirty="0"/>
            </a:br>
            <a:r>
              <a:rPr lang="en-GB" dirty="0"/>
              <a:t> An Introduction</a:t>
            </a:r>
          </a:p>
        </p:txBody>
      </p:sp>
      <p:sp>
        <p:nvSpPr>
          <p:cNvPr id="3" name="Subtitle 2"/>
          <p:cNvSpPr>
            <a:spLocks noGrp="1"/>
          </p:cNvSpPr>
          <p:nvPr>
            <p:ph type="subTitle" idx="1"/>
          </p:nvPr>
        </p:nvSpPr>
        <p:spPr>
          <a:xfrm>
            <a:off x="5590903" y="2575250"/>
            <a:ext cx="5933989" cy="3355287"/>
          </a:xfrm>
        </p:spPr>
        <p:txBody>
          <a:bodyPr>
            <a:normAutofit fontScale="92500"/>
          </a:bodyPr>
          <a:lstStyle/>
          <a:p>
            <a:r>
              <a:rPr lang="en-GB" sz="3000" dirty="0"/>
              <a:t>Points to Consider</a:t>
            </a:r>
          </a:p>
          <a:p>
            <a:endParaRPr lang="en-GB" sz="1800" dirty="0"/>
          </a:p>
          <a:p>
            <a:pPr marL="342900" indent="-342900">
              <a:buFont typeface="Arial" panose="020B0604020202020204" pitchFamily="34" charset="0"/>
              <a:buChar char="•"/>
            </a:pPr>
            <a:r>
              <a:rPr lang="en-GB" dirty="0"/>
              <a:t>Technology is now 10 years old</a:t>
            </a:r>
          </a:p>
          <a:p>
            <a:pPr marL="342900" indent="-342900">
              <a:buFont typeface="Arial" panose="020B0604020202020204" pitchFamily="34" charset="0"/>
              <a:buChar char="•"/>
            </a:pPr>
            <a:r>
              <a:rPr lang="en-GB" dirty="0"/>
              <a:t>Widely adopted across all of Microsoft Stack</a:t>
            </a:r>
          </a:p>
          <a:p>
            <a:pPr marL="342900" indent="-342900">
              <a:buFont typeface="Arial" panose="020B0604020202020204" pitchFamily="34" charset="0"/>
              <a:buChar char="•"/>
            </a:pPr>
            <a:r>
              <a:rPr lang="en-GB" dirty="0"/>
              <a:t>A programming language for automation at scale</a:t>
            </a:r>
          </a:p>
          <a:p>
            <a:pPr marL="342900" indent="-342900">
              <a:buFont typeface="Arial" panose="020B0604020202020204" pitchFamily="34" charset="0"/>
              <a:buChar char="•"/>
            </a:pPr>
            <a:r>
              <a:rPr lang="en-GB" dirty="0"/>
              <a:t>Object Orientated </a:t>
            </a:r>
          </a:p>
          <a:p>
            <a:pPr marL="342900" indent="-342900">
              <a:buFont typeface="Arial" panose="020B0604020202020204" pitchFamily="34" charset="0"/>
              <a:buChar char="•"/>
            </a:pPr>
            <a:r>
              <a:rPr lang="en-GB" dirty="0"/>
              <a:t>Simpler than VBScript</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26" y="2626894"/>
            <a:ext cx="3577390" cy="3577390"/>
          </a:xfrm>
          <a:prstGeom prst="rect">
            <a:avLst/>
          </a:prstGeom>
        </p:spPr>
      </p:pic>
      <p:sp>
        <p:nvSpPr>
          <p:cNvPr id="6" name="TextBox 5"/>
          <p:cNvSpPr txBox="1"/>
          <p:nvPr/>
        </p:nvSpPr>
        <p:spPr>
          <a:xfrm>
            <a:off x="8666480" y="5892800"/>
            <a:ext cx="3525520" cy="923330"/>
          </a:xfrm>
          <a:prstGeom prst="rect">
            <a:avLst/>
          </a:prstGeom>
          <a:noFill/>
        </p:spPr>
        <p:txBody>
          <a:bodyPr wrap="square" rtlCol="0">
            <a:spAutoFit/>
          </a:bodyPr>
          <a:lstStyle/>
          <a:p>
            <a:r>
              <a:rPr lang="en-GB" dirty="0"/>
              <a:t>Ryan Yates - @ryanyates1990</a:t>
            </a:r>
          </a:p>
          <a:p>
            <a:r>
              <a:rPr lang="en-GB" dirty="0"/>
              <a:t>User Group co-ordinator for PowerShell User Groups in UK</a:t>
            </a:r>
          </a:p>
        </p:txBody>
      </p:sp>
    </p:spTree>
    <p:extLst>
      <p:ext uri="{BB962C8B-B14F-4D97-AF65-F5344CB8AC3E}">
        <p14:creationId xmlns:p14="http://schemas.microsoft.com/office/powerpoint/2010/main" val="247503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Timeline – 2005/2006</a:t>
            </a:r>
          </a:p>
        </p:txBody>
      </p:sp>
      <p:sp>
        <p:nvSpPr>
          <p:cNvPr id="5" name="TextBox 4"/>
          <p:cNvSpPr txBox="1"/>
          <p:nvPr/>
        </p:nvSpPr>
        <p:spPr>
          <a:xfrm>
            <a:off x="191842" y="1224735"/>
            <a:ext cx="11842007" cy="5693866"/>
          </a:xfrm>
          <a:prstGeom prst="rect">
            <a:avLst/>
          </a:prstGeom>
          <a:noFill/>
        </p:spPr>
        <p:txBody>
          <a:bodyPr wrap="square" rtlCol="0">
            <a:spAutoFit/>
          </a:bodyPr>
          <a:lstStyle/>
          <a:p>
            <a:pPr marL="285750" indent="-285750">
              <a:buFont typeface="Arial" panose="020B0604020202020204" pitchFamily="34" charset="0"/>
              <a:buChar char="•"/>
            </a:pPr>
            <a:r>
              <a:rPr lang="en-GB" sz="2800" dirty="0"/>
              <a:t>First Public Beta released on June 17</a:t>
            </a:r>
            <a:r>
              <a:rPr lang="en-GB" sz="2800" baseline="30000" dirty="0"/>
              <a:t>th</a:t>
            </a:r>
            <a:r>
              <a:rPr lang="en-GB" sz="2800" dirty="0"/>
              <a:t> 2005</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Second public beta released September 11</a:t>
            </a:r>
            <a:r>
              <a:rPr lang="en-GB" sz="2800" baseline="30000" dirty="0"/>
              <a:t>th</a:t>
            </a:r>
            <a:r>
              <a:rPr lang="en-GB" sz="2800" dirty="0"/>
              <a:t> 2005</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Third Pubic beta released January 10</a:t>
            </a:r>
            <a:r>
              <a:rPr lang="en-GB" sz="2800" baseline="30000" dirty="0"/>
              <a:t>th</a:t>
            </a:r>
            <a:r>
              <a:rPr lang="en-GB" sz="2800" dirty="0"/>
              <a:t> 2006</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Renamed Windows </a:t>
            </a:r>
            <a:r>
              <a:rPr lang="en-GB" sz="2800" dirty="0" err="1"/>
              <a:t>Powershell</a:t>
            </a:r>
            <a:r>
              <a:rPr lang="en-GB" sz="2800" dirty="0"/>
              <a:t> on April 25</a:t>
            </a:r>
            <a:r>
              <a:rPr lang="en-GB" sz="2800" baseline="30000" dirty="0"/>
              <a:t>th</a:t>
            </a:r>
            <a:r>
              <a:rPr lang="en-GB" sz="2800" dirty="0"/>
              <a:t> 2006 (just a month before I started my GCSE Exams) and Release Candidate 1 Released at this time as well</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Release Candidate 2 released September 26</a:t>
            </a:r>
            <a:r>
              <a:rPr lang="en-GB" sz="2800" baseline="30000" dirty="0"/>
              <a:t>th</a:t>
            </a:r>
            <a:r>
              <a:rPr lang="en-GB" sz="2800" dirty="0"/>
              <a:t> 2006</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Release to Web (</a:t>
            </a:r>
            <a:r>
              <a:rPr lang="en-GB" sz="2800" dirty="0" err="1"/>
              <a:t>Powershell</a:t>
            </a:r>
            <a:r>
              <a:rPr lang="en-GB" sz="2800" dirty="0"/>
              <a:t> v1) announced at TechEd in Barcelona on November 2006</a:t>
            </a:r>
          </a:p>
        </p:txBody>
      </p:sp>
    </p:spTree>
    <p:extLst>
      <p:ext uri="{BB962C8B-B14F-4D97-AF65-F5344CB8AC3E}">
        <p14:creationId xmlns:p14="http://schemas.microsoft.com/office/powerpoint/2010/main" val="17894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v1 – or was is really a v0.7?</a:t>
            </a:r>
          </a:p>
        </p:txBody>
      </p:sp>
      <p:sp>
        <p:nvSpPr>
          <p:cNvPr id="5" name="TextBox 4"/>
          <p:cNvSpPr txBox="1"/>
          <p:nvPr/>
        </p:nvSpPr>
        <p:spPr>
          <a:xfrm>
            <a:off x="288758" y="1844842"/>
            <a:ext cx="4555958" cy="3970318"/>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Cmdlets used Verb-Noun naming convention</a:t>
            </a:r>
          </a:p>
          <a:p>
            <a:pPr marL="457200" indent="-457200">
              <a:buFont typeface="Arial" panose="020B0604020202020204" pitchFamily="34" charset="0"/>
              <a:buChar char="•"/>
            </a:pPr>
            <a:r>
              <a:rPr lang="en-GB" sz="2800" dirty="0" err="1"/>
              <a:t>Builtin</a:t>
            </a:r>
            <a:r>
              <a:rPr lang="en-GB" sz="2800" dirty="0"/>
              <a:t> help for the Cmdlets</a:t>
            </a:r>
          </a:p>
          <a:p>
            <a:pPr marL="457200" indent="-457200">
              <a:buFont typeface="Arial" panose="020B0604020202020204" pitchFamily="34" charset="0"/>
              <a:buChar char="•"/>
            </a:pPr>
            <a:r>
              <a:rPr lang="en-GB" sz="2800" dirty="0"/>
              <a:t>Could be extended with </a:t>
            </a:r>
            <a:r>
              <a:rPr lang="en-GB" sz="2800" dirty="0" err="1"/>
              <a:t>PSSnapins</a:t>
            </a:r>
            <a:r>
              <a:rPr lang="en-GB" sz="2800" dirty="0"/>
              <a:t> – Exchange &amp; SharePoint did this</a:t>
            </a:r>
          </a:p>
          <a:p>
            <a:pPr marL="457200" indent="-457200">
              <a:buFont typeface="Arial" panose="020B0604020202020204" pitchFamily="34" charset="0"/>
              <a:buChar char="•"/>
            </a:pPr>
            <a:endParaRPr lang="en-GB" sz="2800" dirty="0"/>
          </a:p>
        </p:txBody>
      </p:sp>
      <p:sp>
        <p:nvSpPr>
          <p:cNvPr id="6" name="TextBox 5"/>
          <p:cNvSpPr txBox="1"/>
          <p:nvPr/>
        </p:nvSpPr>
        <p:spPr>
          <a:xfrm>
            <a:off x="5277854" y="1844842"/>
            <a:ext cx="6641430" cy="3970318"/>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Hard to extend – </a:t>
            </a:r>
            <a:r>
              <a:rPr lang="en-GB" sz="2800" dirty="0" err="1"/>
              <a:t>PSSnapins</a:t>
            </a:r>
            <a:r>
              <a:rPr lang="en-GB" sz="2800" dirty="0"/>
              <a:t> are compiled code and you need to have development knowledge to build them</a:t>
            </a:r>
          </a:p>
          <a:p>
            <a:pPr marL="457200" indent="-457200">
              <a:buFont typeface="Arial" panose="020B0604020202020204" pitchFamily="34" charset="0"/>
              <a:buChar char="•"/>
            </a:pPr>
            <a:r>
              <a:rPr lang="en-GB" sz="2800" dirty="0"/>
              <a:t>No module functionality</a:t>
            </a:r>
          </a:p>
          <a:p>
            <a:pPr marL="457200" indent="-457200">
              <a:buFont typeface="Arial" panose="020B0604020202020204" pitchFamily="34" charset="0"/>
              <a:buChar char="•"/>
            </a:pPr>
            <a:r>
              <a:rPr lang="en-GB" sz="2800" dirty="0"/>
              <a:t>Basic functionality</a:t>
            </a:r>
          </a:p>
          <a:p>
            <a:pPr marL="457200" indent="-457200">
              <a:buFont typeface="Arial" panose="020B0604020202020204" pitchFamily="34" charset="0"/>
              <a:buChar char="•"/>
            </a:pPr>
            <a:r>
              <a:rPr lang="en-GB" sz="2800" dirty="0"/>
              <a:t>No bundled Development environment – third party options existed</a:t>
            </a:r>
          </a:p>
          <a:p>
            <a:pPr marL="457200" indent="-457200">
              <a:buFont typeface="Arial" panose="020B0604020202020204" pitchFamily="34" charset="0"/>
              <a:buChar char="•"/>
            </a:pPr>
            <a:r>
              <a:rPr lang="en-GB" sz="2800" dirty="0"/>
              <a:t>Hard to share any scripts</a:t>
            </a:r>
          </a:p>
        </p:txBody>
      </p:sp>
    </p:spTree>
    <p:extLst>
      <p:ext uri="{BB962C8B-B14F-4D97-AF65-F5344CB8AC3E}">
        <p14:creationId xmlns:p14="http://schemas.microsoft.com/office/powerpoint/2010/main" val="385504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v2 – A real v1 - 2009</a:t>
            </a:r>
          </a:p>
        </p:txBody>
      </p:sp>
      <p:sp>
        <p:nvSpPr>
          <p:cNvPr id="5" name="TextBox 4"/>
          <p:cNvSpPr txBox="1"/>
          <p:nvPr/>
        </p:nvSpPr>
        <p:spPr>
          <a:xfrm>
            <a:off x="288758" y="1844842"/>
            <a:ext cx="5839326" cy="4832092"/>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Module support – easier extendibility</a:t>
            </a:r>
          </a:p>
          <a:p>
            <a:pPr marL="457200" indent="-457200">
              <a:buFont typeface="Arial" panose="020B0604020202020204" pitchFamily="34" charset="0"/>
              <a:buChar char="•"/>
            </a:pPr>
            <a:r>
              <a:rPr lang="en-GB" sz="2800" dirty="0"/>
              <a:t>PowerShell ISE bundled with</a:t>
            </a:r>
          </a:p>
          <a:p>
            <a:pPr marL="457200" indent="-457200">
              <a:buFont typeface="Arial" panose="020B0604020202020204" pitchFamily="34" charset="0"/>
              <a:buChar char="•"/>
            </a:pPr>
            <a:r>
              <a:rPr lang="en-GB" sz="2800" dirty="0"/>
              <a:t>Part of Windows 7 &amp; Server 2008 R2</a:t>
            </a:r>
          </a:p>
          <a:p>
            <a:pPr marL="457200" indent="-457200">
              <a:buFont typeface="Arial" panose="020B0604020202020204" pitchFamily="34" charset="0"/>
              <a:buChar char="•"/>
            </a:pPr>
            <a:r>
              <a:rPr lang="en-GB" sz="2800" dirty="0"/>
              <a:t>Avail for XP, Vista, 2003 &amp; 2008 via Microsoft Downloads</a:t>
            </a:r>
          </a:p>
          <a:p>
            <a:pPr marL="457200" indent="-457200">
              <a:buFont typeface="Arial" panose="020B0604020202020204" pitchFamily="34" charset="0"/>
              <a:buChar char="•"/>
            </a:pPr>
            <a:r>
              <a:rPr lang="en-GB" sz="2800" dirty="0"/>
              <a:t>32 &amp; 64 bit support introduced </a:t>
            </a:r>
          </a:p>
          <a:p>
            <a:pPr marL="457200" indent="-457200">
              <a:buFont typeface="Arial" panose="020B0604020202020204" pitchFamily="34" charset="0"/>
              <a:buChar char="•"/>
            </a:pPr>
            <a:r>
              <a:rPr lang="en-GB" sz="2800" dirty="0" err="1"/>
              <a:t>PSRemoting</a:t>
            </a:r>
            <a:r>
              <a:rPr lang="en-GB" sz="2800" dirty="0"/>
              <a:t> and </a:t>
            </a:r>
            <a:r>
              <a:rPr lang="en-GB" sz="2800" dirty="0" err="1"/>
              <a:t>PSJobs</a:t>
            </a:r>
            <a:r>
              <a:rPr lang="en-GB" sz="2800" dirty="0"/>
              <a:t> introduced</a:t>
            </a:r>
          </a:p>
          <a:p>
            <a:pPr marL="457200" indent="-457200">
              <a:buFont typeface="Arial" panose="020B0604020202020204" pitchFamily="34" charset="0"/>
              <a:buChar char="•"/>
            </a:pPr>
            <a:endParaRPr lang="en-GB" sz="2800" dirty="0"/>
          </a:p>
        </p:txBody>
      </p:sp>
      <p:sp>
        <p:nvSpPr>
          <p:cNvPr id="6" name="TextBox 5"/>
          <p:cNvSpPr txBox="1"/>
          <p:nvPr/>
        </p:nvSpPr>
        <p:spPr>
          <a:xfrm>
            <a:off x="5823284" y="1844842"/>
            <a:ext cx="6096000" cy="4832092"/>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ISE had no </a:t>
            </a:r>
            <a:r>
              <a:rPr lang="en-GB" sz="2800" dirty="0" err="1"/>
              <a:t>intellisense</a:t>
            </a:r>
            <a:r>
              <a:rPr lang="en-GB" sz="2800" dirty="0"/>
              <a:t> – so made scripting difficult</a:t>
            </a:r>
          </a:p>
          <a:p>
            <a:pPr marL="457200" indent="-457200">
              <a:buFont typeface="Arial" panose="020B0604020202020204" pitchFamily="34" charset="0"/>
              <a:buChar char="•"/>
            </a:pPr>
            <a:r>
              <a:rPr lang="en-GB" sz="2800" dirty="0"/>
              <a:t>Built for </a:t>
            </a:r>
            <a:r>
              <a:rPr lang="en-GB" sz="2800" dirty="0" err="1"/>
              <a:t>.Net</a:t>
            </a:r>
            <a:r>
              <a:rPr lang="en-GB" sz="2800" dirty="0"/>
              <a:t> v2 not v4 so caused some compatibility issues going forward</a:t>
            </a:r>
          </a:p>
          <a:p>
            <a:pPr marL="457200" indent="-457200">
              <a:buFont typeface="Arial" panose="020B0604020202020204" pitchFamily="34" charset="0"/>
              <a:buChar char="•"/>
            </a:pPr>
            <a:r>
              <a:rPr lang="en-GB" sz="2800" dirty="0"/>
              <a:t>Extended but still basic functionality</a:t>
            </a:r>
          </a:p>
          <a:p>
            <a:pPr marL="457200" indent="-457200">
              <a:buFont typeface="Arial" panose="020B0604020202020204" pitchFamily="34" charset="0"/>
              <a:buChar char="•"/>
            </a:pPr>
            <a:r>
              <a:rPr lang="en-GB" sz="2800" dirty="0"/>
              <a:t>Best practises were not really defined</a:t>
            </a:r>
          </a:p>
          <a:p>
            <a:pPr marL="457200" indent="-457200">
              <a:buFont typeface="Arial" panose="020B0604020202020204" pitchFamily="34" charset="0"/>
              <a:buChar char="•"/>
            </a:pPr>
            <a:r>
              <a:rPr lang="en-GB" sz="2800" dirty="0"/>
              <a:t>Still not understood as a Programming Language and seen like a GUI tool by most</a:t>
            </a:r>
          </a:p>
        </p:txBody>
      </p:sp>
    </p:spTree>
    <p:extLst>
      <p:ext uri="{BB962C8B-B14F-4D97-AF65-F5344CB8AC3E}">
        <p14:creationId xmlns:p14="http://schemas.microsoft.com/office/powerpoint/2010/main" val="169268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v3 – A real v2 - 2009</a:t>
            </a:r>
          </a:p>
        </p:txBody>
      </p:sp>
      <p:sp>
        <p:nvSpPr>
          <p:cNvPr id="5" name="TextBox 4"/>
          <p:cNvSpPr txBox="1"/>
          <p:nvPr/>
        </p:nvSpPr>
        <p:spPr>
          <a:xfrm>
            <a:off x="288758" y="1844842"/>
            <a:ext cx="4844716" cy="5262979"/>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Bundled as part of WMF 3.0</a:t>
            </a:r>
          </a:p>
          <a:p>
            <a:pPr marL="457200" indent="-457200">
              <a:buFont typeface="Arial" panose="020B0604020202020204" pitchFamily="34" charset="0"/>
              <a:buChar char="•"/>
            </a:pPr>
            <a:r>
              <a:rPr lang="en-GB" sz="2800" dirty="0"/>
              <a:t>Part of Windows 8 &amp; Server 2012</a:t>
            </a:r>
          </a:p>
          <a:p>
            <a:pPr marL="457200" indent="-457200">
              <a:buFont typeface="Arial" panose="020B0604020202020204" pitchFamily="34" charset="0"/>
              <a:buChar char="•"/>
            </a:pPr>
            <a:r>
              <a:rPr lang="en-GB" sz="2800" dirty="0"/>
              <a:t>Avail for Windows 7 SP1 &amp; 2008 R2 SP1 via Microsoft Downloads</a:t>
            </a:r>
          </a:p>
          <a:p>
            <a:pPr marL="457200" indent="-457200">
              <a:buFont typeface="Arial" panose="020B0604020202020204" pitchFamily="34" charset="0"/>
              <a:buChar char="•"/>
            </a:pPr>
            <a:r>
              <a:rPr lang="en-GB" sz="2800" dirty="0"/>
              <a:t>Implicit Module Loading, Workflows, Updatable Help, ISE IntelliSense &amp; snippets introduced</a:t>
            </a:r>
          </a:p>
          <a:p>
            <a:pPr marL="457200" indent="-457200">
              <a:buFont typeface="Arial" panose="020B0604020202020204" pitchFamily="34" charset="0"/>
              <a:buChar char="•"/>
            </a:pPr>
            <a:endParaRPr lang="en-GB" sz="2800" dirty="0"/>
          </a:p>
        </p:txBody>
      </p:sp>
      <p:sp>
        <p:nvSpPr>
          <p:cNvPr id="6" name="TextBox 5"/>
          <p:cNvSpPr txBox="1"/>
          <p:nvPr/>
        </p:nvSpPr>
        <p:spPr>
          <a:xfrm>
            <a:off x="4973053" y="1844842"/>
            <a:ext cx="6946231" cy="5262979"/>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Built for </a:t>
            </a:r>
            <a:r>
              <a:rPr lang="en-GB" sz="2800" dirty="0" err="1"/>
              <a:t>.Net</a:t>
            </a:r>
            <a:r>
              <a:rPr lang="en-GB" sz="2800" dirty="0"/>
              <a:t> v4 which broke some applications like SharePoint that required v2 </a:t>
            </a:r>
          </a:p>
          <a:p>
            <a:pPr marL="457200" indent="-457200">
              <a:buFont typeface="Arial" panose="020B0604020202020204" pitchFamily="34" charset="0"/>
              <a:buChar char="•"/>
            </a:pPr>
            <a:r>
              <a:rPr lang="en-GB" sz="2800" dirty="0"/>
              <a:t>Best practises still not really defined but getting closer (thanks to community)</a:t>
            </a:r>
          </a:p>
          <a:p>
            <a:pPr marL="457200" indent="-457200">
              <a:buFont typeface="Arial" panose="020B0604020202020204" pitchFamily="34" charset="0"/>
              <a:buChar char="•"/>
            </a:pPr>
            <a:r>
              <a:rPr lang="en-GB" sz="2800" dirty="0"/>
              <a:t>Lots of things are now easier to do because of new cmdlets – less need to rely on </a:t>
            </a:r>
            <a:r>
              <a:rPr lang="en-GB" sz="2800" dirty="0" err="1"/>
              <a:t>.Net</a:t>
            </a:r>
            <a:r>
              <a:rPr lang="en-GB" sz="2800" dirty="0"/>
              <a:t> Methods – though still able to be used.</a:t>
            </a:r>
          </a:p>
          <a:p>
            <a:pPr marL="457200" indent="-457200">
              <a:buFont typeface="Arial" panose="020B0604020202020204" pitchFamily="34" charset="0"/>
              <a:buChar char="•"/>
            </a:pPr>
            <a:r>
              <a:rPr lang="en-GB" sz="2800" dirty="0"/>
              <a:t>No real module sharing method – except </a:t>
            </a:r>
            <a:r>
              <a:rPr lang="en-GB" sz="2800" dirty="0" err="1"/>
              <a:t>Technet</a:t>
            </a:r>
            <a:r>
              <a:rPr lang="en-GB" sz="2800" dirty="0"/>
              <a:t> Script Gallery</a:t>
            </a:r>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571735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v4 – A real v3 - 2013</a:t>
            </a:r>
          </a:p>
        </p:txBody>
      </p:sp>
      <p:sp>
        <p:nvSpPr>
          <p:cNvPr id="5" name="TextBox 4"/>
          <p:cNvSpPr txBox="1"/>
          <p:nvPr/>
        </p:nvSpPr>
        <p:spPr>
          <a:xfrm>
            <a:off x="288758" y="1844842"/>
            <a:ext cx="4844716" cy="4832092"/>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Bundled as part of WMF 4.0</a:t>
            </a:r>
          </a:p>
          <a:p>
            <a:pPr marL="457200" indent="-457200">
              <a:buFont typeface="Arial" panose="020B0604020202020204" pitchFamily="34" charset="0"/>
              <a:buChar char="•"/>
            </a:pPr>
            <a:r>
              <a:rPr lang="en-GB" sz="2800" dirty="0"/>
              <a:t>Part of Windows 8.1 &amp; Server 2012 R2</a:t>
            </a:r>
          </a:p>
          <a:p>
            <a:pPr marL="457200" indent="-457200">
              <a:buFont typeface="Arial" panose="020B0604020202020204" pitchFamily="34" charset="0"/>
              <a:buChar char="•"/>
            </a:pPr>
            <a:r>
              <a:rPr lang="en-GB" sz="2800" dirty="0"/>
              <a:t>Avail for Windows 7 SP1 &amp; 2008 R2 SP1 &amp; 2012 via Microsoft Downloads</a:t>
            </a:r>
          </a:p>
          <a:p>
            <a:pPr marL="457200" indent="-457200">
              <a:buFont typeface="Arial" panose="020B0604020202020204" pitchFamily="34" charset="0"/>
              <a:buChar char="•"/>
            </a:pPr>
            <a:r>
              <a:rPr lang="en-GB" sz="2800" dirty="0"/>
              <a:t>Where &amp; </a:t>
            </a:r>
            <a:r>
              <a:rPr lang="en-GB" sz="2800" dirty="0" err="1"/>
              <a:t>ForEach</a:t>
            </a:r>
            <a:r>
              <a:rPr lang="en-GB" sz="2800" dirty="0"/>
              <a:t> methods, Desired State Configuration v1 &amp; Save-Help introduced</a:t>
            </a:r>
          </a:p>
          <a:p>
            <a:pPr marL="457200" indent="-457200">
              <a:buFont typeface="Arial" panose="020B0604020202020204" pitchFamily="34" charset="0"/>
              <a:buChar char="•"/>
            </a:pPr>
            <a:endParaRPr lang="en-GB" sz="2800" dirty="0"/>
          </a:p>
        </p:txBody>
      </p:sp>
      <p:sp>
        <p:nvSpPr>
          <p:cNvPr id="6" name="TextBox 5"/>
          <p:cNvSpPr txBox="1"/>
          <p:nvPr/>
        </p:nvSpPr>
        <p:spPr>
          <a:xfrm>
            <a:off x="4973053" y="1844842"/>
            <a:ext cx="6946231" cy="4401205"/>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Best practises still not really defined but getting closer (thanks to community)</a:t>
            </a:r>
          </a:p>
          <a:p>
            <a:pPr marL="457200" indent="-457200">
              <a:buFont typeface="Arial" panose="020B0604020202020204" pitchFamily="34" charset="0"/>
              <a:buChar char="•"/>
            </a:pPr>
            <a:r>
              <a:rPr lang="en-GB" sz="2800" dirty="0"/>
              <a:t>DSC replaces a lot of possible custom scripts that were built to do similar tasks</a:t>
            </a:r>
          </a:p>
          <a:p>
            <a:pPr marL="457200" indent="-457200">
              <a:buFont typeface="Arial" panose="020B0604020202020204" pitchFamily="34" charset="0"/>
              <a:buChar char="•"/>
            </a:pPr>
            <a:r>
              <a:rPr lang="en-GB" sz="2800" dirty="0"/>
              <a:t>Now makes it more difficult to continue  write scripts with v2 Support</a:t>
            </a:r>
          </a:p>
          <a:p>
            <a:pPr marL="457200" indent="-457200">
              <a:buFont typeface="Arial" panose="020B0604020202020204" pitchFamily="34" charset="0"/>
              <a:buChar char="•"/>
            </a:pPr>
            <a:r>
              <a:rPr lang="en-GB" sz="2800" dirty="0"/>
              <a:t>Although on newer OS’s and down </a:t>
            </a:r>
            <a:r>
              <a:rPr lang="en-GB" sz="2800" dirty="0" err="1"/>
              <a:t>Compat</a:t>
            </a:r>
            <a:r>
              <a:rPr lang="en-GB" sz="2800" dirty="0"/>
              <a:t> – v2 /v3 still predominant on Servers</a:t>
            </a:r>
          </a:p>
          <a:p>
            <a:pPr marL="457200" indent="-457200">
              <a:buFont typeface="Arial" panose="020B0604020202020204" pitchFamily="34" charset="0"/>
              <a:buChar char="•"/>
            </a:pPr>
            <a:r>
              <a:rPr lang="en-GB" sz="2800" dirty="0"/>
              <a:t>DSC still really a v0.7 release</a:t>
            </a:r>
          </a:p>
        </p:txBody>
      </p:sp>
    </p:spTree>
    <p:extLst>
      <p:ext uri="{BB962C8B-B14F-4D97-AF65-F5344CB8AC3E}">
        <p14:creationId xmlns:p14="http://schemas.microsoft.com/office/powerpoint/2010/main" val="355697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v5 – A real v4 - 2014</a:t>
            </a:r>
          </a:p>
        </p:txBody>
      </p:sp>
      <p:sp>
        <p:nvSpPr>
          <p:cNvPr id="5" name="TextBox 4"/>
          <p:cNvSpPr txBox="1"/>
          <p:nvPr/>
        </p:nvSpPr>
        <p:spPr>
          <a:xfrm>
            <a:off x="288758" y="1844842"/>
            <a:ext cx="5261810" cy="4832092"/>
          </a:xfrm>
          <a:prstGeom prst="rect">
            <a:avLst/>
          </a:prstGeom>
          <a:noFill/>
        </p:spPr>
        <p:txBody>
          <a:bodyPr wrap="square" rtlCol="0">
            <a:spAutoFit/>
          </a:bodyPr>
          <a:lstStyle/>
          <a:p>
            <a:r>
              <a:rPr lang="en-GB" sz="2800" dirty="0"/>
              <a:t>Pros</a:t>
            </a:r>
          </a:p>
          <a:p>
            <a:pPr marL="457200" indent="-457200">
              <a:buFont typeface="Arial" panose="020B0604020202020204" pitchFamily="34" charset="0"/>
              <a:buChar char="•"/>
            </a:pPr>
            <a:r>
              <a:rPr lang="en-GB" sz="2800" dirty="0"/>
              <a:t>Bundled as part of WMF 5.0 &amp; Windows 10 &amp; Server 2016 TP</a:t>
            </a:r>
          </a:p>
          <a:p>
            <a:pPr marL="457200" indent="-457200">
              <a:buFont typeface="Arial" panose="020B0604020202020204" pitchFamily="34" charset="0"/>
              <a:buChar char="•"/>
            </a:pPr>
            <a:r>
              <a:rPr lang="en-GB" sz="2800" dirty="0"/>
              <a:t>Avail for Windows 7 SP1 &amp; 2008 R2 SP1 &amp; 2012 via Microsoft Downloads</a:t>
            </a:r>
          </a:p>
          <a:p>
            <a:pPr marL="457200" indent="-457200">
              <a:buFont typeface="Arial" panose="020B0604020202020204" pitchFamily="34" charset="0"/>
              <a:buChar char="•"/>
            </a:pPr>
            <a:r>
              <a:rPr lang="en-GB" sz="2800" dirty="0"/>
              <a:t>Pester, </a:t>
            </a:r>
            <a:r>
              <a:rPr lang="en-GB" sz="2800" dirty="0" err="1"/>
              <a:t>PSReadline</a:t>
            </a:r>
            <a:r>
              <a:rPr lang="en-GB" sz="2800" dirty="0"/>
              <a:t> both OS baked in, Classes, PowerShell Gallery using </a:t>
            </a:r>
            <a:r>
              <a:rPr lang="en-GB" sz="2800" dirty="0" err="1"/>
              <a:t>PSGet</a:t>
            </a:r>
            <a:r>
              <a:rPr lang="en-GB" sz="2800" dirty="0"/>
              <a:t> (again OS) DSC v2 with partial configurations</a:t>
            </a:r>
          </a:p>
        </p:txBody>
      </p:sp>
      <p:sp>
        <p:nvSpPr>
          <p:cNvPr id="6" name="TextBox 5"/>
          <p:cNvSpPr txBox="1"/>
          <p:nvPr/>
        </p:nvSpPr>
        <p:spPr>
          <a:xfrm>
            <a:off x="5550568" y="1844842"/>
            <a:ext cx="6368716" cy="3539430"/>
          </a:xfrm>
          <a:prstGeom prst="rect">
            <a:avLst/>
          </a:prstGeom>
          <a:noFill/>
        </p:spPr>
        <p:txBody>
          <a:bodyPr wrap="square" rtlCol="0">
            <a:spAutoFit/>
          </a:bodyPr>
          <a:lstStyle/>
          <a:p>
            <a:r>
              <a:rPr lang="en-GB" sz="2800" dirty="0"/>
              <a:t>Cons</a:t>
            </a:r>
          </a:p>
          <a:p>
            <a:pPr marL="457200" indent="-457200">
              <a:buFont typeface="Arial" panose="020B0604020202020204" pitchFamily="34" charset="0"/>
              <a:buChar char="•"/>
            </a:pPr>
            <a:r>
              <a:rPr lang="en-GB" sz="2800" dirty="0"/>
              <a:t>Best practises are still being defined – now on GitHub</a:t>
            </a:r>
          </a:p>
          <a:p>
            <a:pPr marL="457200" indent="-457200">
              <a:buFont typeface="Arial" panose="020B0604020202020204" pitchFamily="34" charset="0"/>
              <a:buChar char="•"/>
            </a:pPr>
            <a:r>
              <a:rPr lang="en-GB" sz="2800" dirty="0"/>
              <a:t>Cons from v4 still applicable</a:t>
            </a:r>
          </a:p>
          <a:p>
            <a:pPr marL="457200" indent="-457200">
              <a:buFont typeface="Arial" panose="020B0604020202020204" pitchFamily="34" charset="0"/>
              <a:buChar char="•"/>
            </a:pPr>
            <a:r>
              <a:rPr lang="en-GB" sz="2800" dirty="0"/>
              <a:t>Not fully released (Production Preview is the term being used)</a:t>
            </a:r>
          </a:p>
          <a:p>
            <a:pPr marL="457200" indent="-457200">
              <a:buFont typeface="Arial" panose="020B0604020202020204" pitchFamily="34" charset="0"/>
              <a:buChar char="•"/>
            </a:pPr>
            <a:r>
              <a:rPr lang="en-GB" sz="2800" dirty="0"/>
              <a:t>Still being expanded via Windows Updates for Windows 10</a:t>
            </a:r>
          </a:p>
        </p:txBody>
      </p:sp>
    </p:spTree>
    <p:extLst>
      <p:ext uri="{BB962C8B-B14F-4D97-AF65-F5344CB8AC3E}">
        <p14:creationId xmlns:p14="http://schemas.microsoft.com/office/powerpoint/2010/main" val="219829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Info Overload!!</a:t>
            </a:r>
          </a:p>
        </p:txBody>
      </p:sp>
      <p:sp>
        <p:nvSpPr>
          <p:cNvPr id="5" name="TextBox 4"/>
          <p:cNvSpPr txBox="1"/>
          <p:nvPr/>
        </p:nvSpPr>
        <p:spPr>
          <a:xfrm>
            <a:off x="1936006" y="2550694"/>
            <a:ext cx="8325853" cy="2554545"/>
          </a:xfrm>
          <a:prstGeom prst="rect">
            <a:avLst/>
          </a:prstGeom>
          <a:noFill/>
        </p:spPr>
        <p:txBody>
          <a:bodyPr wrap="square" rtlCol="0">
            <a:spAutoFit/>
          </a:bodyPr>
          <a:lstStyle/>
          <a:p>
            <a:r>
              <a:rPr lang="en-GB" sz="3200" dirty="0"/>
              <a:t>But this is just the Tip of the Iceberg so to speak and we haven’t even really touched on the things that make PowerShell Powerful and the language to learn in 2016</a:t>
            </a:r>
          </a:p>
          <a:p>
            <a:endParaRPr lang="en-GB" sz="3200" dirty="0"/>
          </a:p>
        </p:txBody>
      </p:sp>
    </p:spTree>
    <p:extLst>
      <p:ext uri="{BB962C8B-B14F-4D97-AF65-F5344CB8AC3E}">
        <p14:creationId xmlns:p14="http://schemas.microsoft.com/office/powerpoint/2010/main" val="385504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lgn="ctr">
              <a:buFont typeface="Arial" panose="020B0604020202020204" pitchFamily="34" charset="0"/>
              <a:buChar char="•"/>
            </a:pPr>
            <a:endParaRPr lang="en-GB" dirty="0"/>
          </a:p>
        </p:txBody>
      </p:sp>
      <p:sp>
        <p:nvSpPr>
          <p:cNvPr id="2" name="Title 1"/>
          <p:cNvSpPr>
            <a:spLocks noGrp="1"/>
          </p:cNvSpPr>
          <p:nvPr>
            <p:ph type="ctrTitle"/>
          </p:nvPr>
        </p:nvSpPr>
        <p:spPr>
          <a:xfrm>
            <a:off x="263207" y="-1"/>
            <a:ext cx="11930332" cy="1668379"/>
          </a:xfrm>
        </p:spPr>
        <p:txBody>
          <a:bodyPr>
            <a:normAutofit fontScale="90000"/>
          </a:bodyPr>
          <a:lstStyle/>
          <a:p>
            <a:r>
              <a:rPr lang="en-GB" dirty="0"/>
              <a:t>Some of the things I use PowerShell for include</a:t>
            </a:r>
          </a:p>
        </p:txBody>
      </p:sp>
      <p:sp>
        <p:nvSpPr>
          <p:cNvPr id="3" name="TextBox 2"/>
          <p:cNvSpPr txBox="1"/>
          <p:nvPr/>
        </p:nvSpPr>
        <p:spPr>
          <a:xfrm>
            <a:off x="263207" y="1668378"/>
            <a:ext cx="11768372" cy="4832092"/>
          </a:xfrm>
          <a:prstGeom prst="rect">
            <a:avLst/>
          </a:prstGeom>
          <a:noFill/>
        </p:spPr>
        <p:txBody>
          <a:bodyPr wrap="square" rtlCol="0">
            <a:spAutoFit/>
          </a:bodyPr>
          <a:lstStyle/>
          <a:p>
            <a:pPr marL="285750" indent="-285750">
              <a:buFont typeface="Arial" panose="020B0604020202020204" pitchFamily="34" charset="0"/>
              <a:buChar char="•"/>
            </a:pPr>
            <a:r>
              <a:rPr lang="en-GB" sz="2800" dirty="0"/>
              <a:t>Administration for this User Group – Using Eventbrite API’s and Exchange Online Capabilities</a:t>
            </a:r>
          </a:p>
          <a:p>
            <a:pPr marL="285750" indent="-285750">
              <a:buFont typeface="Arial" panose="020B0604020202020204" pitchFamily="34" charset="0"/>
              <a:buChar char="•"/>
            </a:pPr>
            <a:r>
              <a:rPr lang="en-GB" sz="2800" dirty="0"/>
              <a:t>Automatic Tweeting from list items in a SharePoint List (WIP)</a:t>
            </a:r>
          </a:p>
          <a:p>
            <a:pPr marL="285750" indent="-285750">
              <a:buFont typeface="Arial" panose="020B0604020202020204" pitchFamily="34" charset="0"/>
              <a:buChar char="•"/>
            </a:pPr>
            <a:r>
              <a:rPr lang="en-GB" sz="2800" dirty="0"/>
              <a:t>Automatic Email sending to Speakers for PowerShell Conference EU</a:t>
            </a:r>
          </a:p>
          <a:p>
            <a:pPr marL="285750" indent="-285750">
              <a:buFont typeface="Arial" panose="020B0604020202020204" pitchFamily="34" charset="0"/>
              <a:buChar char="•"/>
            </a:pPr>
            <a:r>
              <a:rPr lang="en-GB" sz="2800" dirty="0"/>
              <a:t>Auto Git Commit my PowerShell Scripts (because you use Source Control right?)</a:t>
            </a:r>
          </a:p>
          <a:p>
            <a:pPr marL="285750" indent="-285750">
              <a:buFont typeface="Arial" panose="020B0604020202020204" pitchFamily="34" charset="0"/>
              <a:buChar char="•"/>
            </a:pPr>
            <a:r>
              <a:rPr lang="en-GB" sz="2800" dirty="0"/>
              <a:t>Auto making new Exchange Folders and Inbox rules based on GitHub Repo’s that I’m following</a:t>
            </a:r>
          </a:p>
          <a:p>
            <a:pPr marL="285750" indent="-285750">
              <a:buFont typeface="Arial" panose="020B0604020202020204" pitchFamily="34" charset="0"/>
              <a:buChar char="•"/>
            </a:pPr>
            <a:r>
              <a:rPr lang="en-GB" sz="2800" dirty="0"/>
              <a:t>Auto Create Users in AD based on SharePoint List items</a:t>
            </a:r>
          </a:p>
          <a:p>
            <a:pPr marL="285750" indent="-285750">
              <a:buFont typeface="Arial" panose="020B0604020202020204" pitchFamily="34" charset="0"/>
              <a:buChar char="•"/>
            </a:pPr>
            <a:endParaRPr lang="en-GB" sz="2800" dirty="0"/>
          </a:p>
          <a:p>
            <a:r>
              <a:rPr lang="en-GB" sz="2800" dirty="0"/>
              <a:t>And many More too!</a:t>
            </a:r>
          </a:p>
        </p:txBody>
      </p:sp>
    </p:spTree>
    <p:extLst>
      <p:ext uri="{BB962C8B-B14F-4D97-AF65-F5344CB8AC3E}">
        <p14:creationId xmlns:p14="http://schemas.microsoft.com/office/powerpoint/2010/main" val="465768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2477228"/>
            <a:ext cx="11930332" cy="1103252"/>
          </a:xfrm>
        </p:spPr>
        <p:txBody>
          <a:bodyPr>
            <a:normAutofit/>
          </a:bodyPr>
          <a:lstStyle/>
          <a:p>
            <a:r>
              <a:rPr lang="en-GB" dirty="0"/>
              <a:t>Any Questions??</a:t>
            </a:r>
          </a:p>
        </p:txBody>
      </p:sp>
    </p:spTree>
    <p:extLst>
      <p:ext uri="{BB962C8B-B14F-4D97-AF65-F5344CB8AC3E}">
        <p14:creationId xmlns:p14="http://schemas.microsoft.com/office/powerpoint/2010/main" val="2650523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34351" y="300956"/>
            <a:ext cx="11930332" cy="1103252"/>
          </a:xfrm>
        </p:spPr>
        <p:txBody>
          <a:bodyPr>
            <a:normAutofit/>
          </a:bodyPr>
          <a:lstStyle/>
          <a:p>
            <a:r>
              <a:rPr lang="en-GB" dirty="0"/>
              <a:t>Further Details</a:t>
            </a:r>
          </a:p>
        </p:txBody>
      </p:sp>
      <p:sp>
        <p:nvSpPr>
          <p:cNvPr id="3" name="TextBox 2"/>
          <p:cNvSpPr txBox="1"/>
          <p:nvPr/>
        </p:nvSpPr>
        <p:spPr>
          <a:xfrm>
            <a:off x="502920" y="1874520"/>
            <a:ext cx="11393424" cy="3046988"/>
          </a:xfrm>
          <a:prstGeom prst="rect">
            <a:avLst/>
          </a:prstGeom>
          <a:noFill/>
        </p:spPr>
        <p:txBody>
          <a:bodyPr wrap="square" rtlCol="0">
            <a:spAutoFit/>
          </a:bodyPr>
          <a:lstStyle/>
          <a:p>
            <a:r>
              <a:rPr lang="en-GB" sz="2400" dirty="0"/>
              <a:t>Twitter - @ryanyates1990</a:t>
            </a:r>
          </a:p>
          <a:p>
            <a:endParaRPr lang="en-GB" sz="2400" dirty="0"/>
          </a:p>
          <a:p>
            <a:r>
              <a:rPr lang="en-GB" sz="2400" dirty="0"/>
              <a:t>LinkedIn - </a:t>
            </a:r>
            <a:r>
              <a:rPr lang="en-GB" sz="2400" dirty="0">
                <a:hlinkClick r:id="rId2"/>
              </a:rPr>
              <a:t>http://uk.linkedin.com/in/ryanyates90</a:t>
            </a:r>
            <a:r>
              <a:rPr lang="en-GB" sz="2400" dirty="0"/>
              <a:t> </a:t>
            </a:r>
          </a:p>
          <a:p>
            <a:endParaRPr lang="en-GB" sz="2400" dirty="0"/>
          </a:p>
          <a:p>
            <a:r>
              <a:rPr lang="en-GB" sz="2400" dirty="0"/>
              <a:t>Blog – </a:t>
            </a:r>
            <a:r>
              <a:rPr lang="en-GB" sz="2400" dirty="0">
                <a:hlinkClick r:id="rId3"/>
              </a:rPr>
              <a:t>www.kilasuit.org/blog</a:t>
            </a:r>
            <a:r>
              <a:rPr lang="en-GB" sz="2400" dirty="0"/>
              <a:t> </a:t>
            </a:r>
          </a:p>
          <a:p>
            <a:endParaRPr lang="en-GB" sz="2400" dirty="0"/>
          </a:p>
          <a:p>
            <a:r>
              <a:rPr lang="en-GB" sz="2400" dirty="0"/>
              <a:t>Email/Lync – </a:t>
            </a:r>
            <a:r>
              <a:rPr lang="en-GB" sz="2400" dirty="0">
                <a:hlinkClick r:id="rId4"/>
              </a:rPr>
              <a:t>ryan.yates@kilasuit.org</a:t>
            </a:r>
            <a:endParaRPr lang="en-GB" sz="2400" dirty="0"/>
          </a:p>
          <a:p>
            <a:endParaRPr lang="en-GB" sz="2400" dirty="0"/>
          </a:p>
        </p:txBody>
      </p:sp>
    </p:spTree>
    <p:extLst>
      <p:ext uri="{BB962C8B-B14F-4D97-AF65-F5344CB8AC3E}">
        <p14:creationId xmlns:p14="http://schemas.microsoft.com/office/powerpoint/2010/main" val="302670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Who Am I?</a:t>
            </a:r>
          </a:p>
        </p:txBody>
      </p:sp>
      <p:sp>
        <p:nvSpPr>
          <p:cNvPr id="7" name="TextBox 6"/>
          <p:cNvSpPr txBox="1"/>
          <p:nvPr/>
        </p:nvSpPr>
        <p:spPr>
          <a:xfrm>
            <a:off x="314171" y="1467420"/>
            <a:ext cx="7899074" cy="5262979"/>
          </a:xfrm>
          <a:prstGeom prst="rect">
            <a:avLst/>
          </a:prstGeom>
          <a:noFill/>
        </p:spPr>
        <p:txBody>
          <a:bodyPr wrap="square" rtlCol="0">
            <a:spAutoFit/>
          </a:bodyPr>
          <a:lstStyle/>
          <a:p>
            <a:r>
              <a:rPr lang="en-GB" sz="2400" dirty="0"/>
              <a:t>Ryan Yates – 26 &amp; a Microsoft Cloud &amp; </a:t>
            </a:r>
            <a:r>
              <a:rPr lang="en-GB" sz="2400" dirty="0" err="1"/>
              <a:t>DataCentre</a:t>
            </a:r>
            <a:r>
              <a:rPr lang="en-GB" sz="2400" dirty="0"/>
              <a:t> Management MVP predominantly focused on Windows 10, PowerShell &amp; historically SharePoint </a:t>
            </a:r>
          </a:p>
          <a:p>
            <a:endParaRPr lang="en-GB" sz="2400" dirty="0"/>
          </a:p>
          <a:p>
            <a:r>
              <a:rPr lang="en-GB" sz="2400" dirty="0"/>
              <a:t>Coordinator of Get-PSUGUK – The UK PowerShell User Groups and Co-Organiser of </a:t>
            </a:r>
            <a:r>
              <a:rPr lang="en-GB" sz="2400" dirty="0" err="1"/>
              <a:t>PSConfEU</a:t>
            </a:r>
            <a:r>
              <a:rPr lang="en-GB" sz="2400" dirty="0"/>
              <a:t> – the Premier PowerShell Conference of the year</a:t>
            </a:r>
          </a:p>
          <a:p>
            <a:endParaRPr lang="en-GB" sz="2400" dirty="0"/>
          </a:p>
          <a:p>
            <a:r>
              <a:rPr lang="en-GB" sz="2400" u="sng" dirty="0"/>
              <a:t>Currently</a:t>
            </a:r>
          </a:p>
          <a:p>
            <a:r>
              <a:rPr lang="en-GB" sz="2400" dirty="0"/>
              <a:t>MCP – Windows XP</a:t>
            </a:r>
          </a:p>
          <a:p>
            <a:endParaRPr lang="en-GB" sz="2400" dirty="0"/>
          </a:p>
          <a:p>
            <a:r>
              <a:rPr lang="en-GB" sz="2400" u="sng" dirty="0"/>
              <a:t>Planned</a:t>
            </a:r>
          </a:p>
          <a:p>
            <a:endParaRPr lang="en-GB" sz="2400" dirty="0"/>
          </a:p>
          <a:p>
            <a:r>
              <a:rPr lang="en-GB" sz="2400" dirty="0"/>
              <a:t>TBD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415" y="1057423"/>
            <a:ext cx="3183891" cy="5515315"/>
          </a:xfrm>
          <a:prstGeom prst="rect">
            <a:avLst/>
          </a:prstGeom>
        </p:spPr>
      </p:pic>
    </p:spTree>
    <p:extLst>
      <p:ext uri="{BB962C8B-B14F-4D97-AF65-F5344CB8AC3E}">
        <p14:creationId xmlns:p14="http://schemas.microsoft.com/office/powerpoint/2010/main" val="409987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Tweet me</a:t>
            </a:r>
          </a:p>
        </p:txBody>
      </p:sp>
      <p:sp>
        <p:nvSpPr>
          <p:cNvPr id="6" name="TextBox 5"/>
          <p:cNvSpPr txBox="1"/>
          <p:nvPr/>
        </p:nvSpPr>
        <p:spPr>
          <a:xfrm>
            <a:off x="1338944" y="2372810"/>
            <a:ext cx="5860346" cy="769441"/>
          </a:xfrm>
          <a:prstGeom prst="rect">
            <a:avLst/>
          </a:prstGeom>
          <a:noFill/>
        </p:spPr>
        <p:txBody>
          <a:bodyPr wrap="square" rtlCol="0">
            <a:spAutoFit/>
          </a:bodyPr>
          <a:lstStyle/>
          <a:p>
            <a:r>
              <a:rPr lang="en-US" sz="4400" dirty="0"/>
              <a:t>@r</a:t>
            </a:r>
            <a:r>
              <a:rPr lang="en-US" sz="4400" kern="1200" dirty="0">
                <a:solidFill>
                  <a:schemeClr val="tx1"/>
                </a:solidFill>
              </a:rPr>
              <a:t>yanyates1990</a:t>
            </a:r>
          </a:p>
        </p:txBody>
      </p:sp>
      <p:sp>
        <p:nvSpPr>
          <p:cNvPr id="8" name="TextBox 7"/>
          <p:cNvSpPr txBox="1"/>
          <p:nvPr/>
        </p:nvSpPr>
        <p:spPr>
          <a:xfrm>
            <a:off x="1616425" y="3860393"/>
            <a:ext cx="8904515" cy="523220"/>
          </a:xfrm>
          <a:prstGeom prst="rect">
            <a:avLst/>
          </a:prstGeom>
          <a:noFill/>
        </p:spPr>
        <p:txBody>
          <a:bodyPr wrap="square" rtlCol="0">
            <a:spAutoFit/>
          </a:bodyPr>
          <a:lstStyle/>
          <a:p>
            <a:r>
              <a:rPr lang="en-GB" sz="2800" dirty="0"/>
              <a:t>Any Photos or Questions about this now or in future</a:t>
            </a:r>
          </a:p>
        </p:txBody>
      </p:sp>
    </p:spTree>
    <p:extLst>
      <p:ext uri="{BB962C8B-B14F-4D97-AF65-F5344CB8AC3E}">
        <p14:creationId xmlns:p14="http://schemas.microsoft.com/office/powerpoint/2010/main" val="332947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3" name="Subtitle 5"/>
          <p:cNvSpPr txBox="1">
            <a:spLocks/>
          </p:cNvSpPr>
          <p:nvPr/>
        </p:nvSpPr>
        <p:spPr>
          <a:xfrm>
            <a:off x="136850" y="1999930"/>
            <a:ext cx="5862735" cy="33985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u="sng" dirty="0"/>
              <a:t>Previously</a:t>
            </a:r>
          </a:p>
          <a:p>
            <a:r>
              <a:rPr lang="en-GB" dirty="0"/>
              <a:t>SharePoint Applications/Implementation Analyst - University Of Manchester </a:t>
            </a:r>
          </a:p>
          <a:p>
            <a:endParaRPr lang="en-GB" dirty="0"/>
          </a:p>
          <a:p>
            <a:r>
              <a:rPr lang="en-GB" dirty="0"/>
              <a:t>SharePoint User Support Services Engineering Consultant – Barclays </a:t>
            </a:r>
          </a:p>
          <a:p>
            <a:endParaRPr lang="en-GB" dirty="0"/>
          </a:p>
          <a:p>
            <a:r>
              <a:rPr lang="en-GB" dirty="0"/>
              <a:t>Various Retail Jobs</a:t>
            </a:r>
          </a:p>
        </p:txBody>
      </p:sp>
      <p:sp>
        <p:nvSpPr>
          <p:cNvPr id="2" name="Title 1"/>
          <p:cNvSpPr>
            <a:spLocks noGrp="1"/>
          </p:cNvSpPr>
          <p:nvPr>
            <p:ph type="ctrTitle"/>
          </p:nvPr>
        </p:nvSpPr>
        <p:spPr>
          <a:xfrm>
            <a:off x="103517" y="182084"/>
            <a:ext cx="11930332" cy="1103252"/>
          </a:xfrm>
        </p:spPr>
        <p:txBody>
          <a:bodyPr>
            <a:normAutofit/>
          </a:bodyPr>
          <a:lstStyle/>
          <a:p>
            <a:r>
              <a:rPr lang="en-GB" dirty="0"/>
              <a:t>Professional Background</a:t>
            </a:r>
          </a:p>
        </p:txBody>
      </p:sp>
      <p:sp>
        <p:nvSpPr>
          <p:cNvPr id="7" name="TextBox 6"/>
          <p:cNvSpPr txBox="1"/>
          <p:nvPr/>
        </p:nvSpPr>
        <p:spPr>
          <a:xfrm>
            <a:off x="6831566" y="1999930"/>
            <a:ext cx="4851919" cy="3046988"/>
          </a:xfrm>
          <a:prstGeom prst="rect">
            <a:avLst/>
          </a:prstGeom>
          <a:noFill/>
        </p:spPr>
        <p:txBody>
          <a:bodyPr wrap="square" rtlCol="0">
            <a:spAutoFit/>
          </a:bodyPr>
          <a:lstStyle/>
          <a:p>
            <a:r>
              <a:rPr lang="en-GB" sz="2400" dirty="0"/>
              <a:t>Passion for all things IT related however predominantly been Microsoft Focused since Windows XP</a:t>
            </a:r>
          </a:p>
          <a:p>
            <a:endParaRPr lang="en-GB" sz="2400" dirty="0"/>
          </a:p>
          <a:p>
            <a:r>
              <a:rPr lang="en-GB" sz="2400" dirty="0"/>
              <a:t>SharePoint was my entry into IT</a:t>
            </a:r>
          </a:p>
          <a:p>
            <a:endParaRPr lang="en-GB" sz="2400" dirty="0"/>
          </a:p>
          <a:p>
            <a:r>
              <a:rPr lang="en-GB" sz="2400" dirty="0"/>
              <a:t>However PowerShell is my Secret love</a:t>
            </a:r>
          </a:p>
        </p:txBody>
      </p:sp>
      <p:sp>
        <p:nvSpPr>
          <p:cNvPr id="5" name="TextBox 4"/>
          <p:cNvSpPr txBox="1"/>
          <p:nvPr/>
        </p:nvSpPr>
        <p:spPr>
          <a:xfrm>
            <a:off x="555585" y="5701007"/>
            <a:ext cx="11030673" cy="646331"/>
          </a:xfrm>
          <a:prstGeom prst="rect">
            <a:avLst/>
          </a:prstGeom>
          <a:noFill/>
        </p:spPr>
        <p:txBody>
          <a:bodyPr wrap="square" rtlCol="0">
            <a:spAutoFit/>
          </a:bodyPr>
          <a:lstStyle/>
          <a:p>
            <a:r>
              <a:rPr lang="en-GB" dirty="0"/>
              <a:t>“Spend less time doing the same mundane tasks and spend more time pushing your knowledge in automation”</a:t>
            </a:r>
          </a:p>
          <a:p>
            <a:pPr algn="ctr"/>
            <a:r>
              <a:rPr lang="en-GB" dirty="0"/>
              <a:t>Simple Task Automation = Early </a:t>
            </a:r>
            <a:r>
              <a:rPr lang="en-GB" dirty="0" err="1"/>
              <a:t>DevOps</a:t>
            </a:r>
            <a:r>
              <a:rPr lang="en-GB" dirty="0"/>
              <a:t> implementation</a:t>
            </a:r>
          </a:p>
        </p:txBody>
      </p:sp>
    </p:spTree>
    <p:extLst>
      <p:ext uri="{BB962C8B-B14F-4D97-AF65-F5344CB8AC3E}">
        <p14:creationId xmlns:p14="http://schemas.microsoft.com/office/powerpoint/2010/main" val="73959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Background to this Session</a:t>
            </a:r>
          </a:p>
        </p:txBody>
      </p:sp>
      <p:sp>
        <p:nvSpPr>
          <p:cNvPr id="7" name="TextBox 6"/>
          <p:cNvSpPr txBox="1"/>
          <p:nvPr/>
        </p:nvSpPr>
        <p:spPr>
          <a:xfrm>
            <a:off x="2323768" y="2346689"/>
            <a:ext cx="7072604" cy="2677656"/>
          </a:xfrm>
          <a:prstGeom prst="rect">
            <a:avLst/>
          </a:prstGeom>
          <a:noFill/>
        </p:spPr>
        <p:txBody>
          <a:bodyPr wrap="square" rtlCol="0">
            <a:spAutoFit/>
          </a:bodyPr>
          <a:lstStyle/>
          <a:p>
            <a:r>
              <a:rPr lang="en-GB" sz="2400" dirty="0"/>
              <a:t>So perhaps you’ve heard of PowerShell?</a:t>
            </a:r>
          </a:p>
          <a:p>
            <a:endParaRPr lang="en-GB" sz="2400" dirty="0"/>
          </a:p>
          <a:p>
            <a:r>
              <a:rPr lang="en-GB" sz="2400" dirty="0"/>
              <a:t>Perhaps you’ve used it with one of Microsoft’s Server Products like SharePoint or Exchange</a:t>
            </a:r>
          </a:p>
          <a:p>
            <a:endParaRPr lang="en-GB" sz="2400" dirty="0"/>
          </a:p>
          <a:p>
            <a:r>
              <a:rPr lang="en-GB" sz="2400" dirty="0"/>
              <a:t>But if not then I expect that you have heard of the command line</a:t>
            </a:r>
          </a:p>
        </p:txBody>
      </p:sp>
    </p:spTree>
    <p:extLst>
      <p:ext uri="{BB962C8B-B14F-4D97-AF65-F5344CB8AC3E}">
        <p14:creationId xmlns:p14="http://schemas.microsoft.com/office/powerpoint/2010/main" val="329064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So what is PowerShell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665" y="1456416"/>
            <a:ext cx="8066667" cy="4828572"/>
          </a:xfrm>
          <a:prstGeom prst="rect">
            <a:avLst/>
          </a:prstGeom>
        </p:spPr>
      </p:pic>
    </p:spTree>
    <p:extLst>
      <p:ext uri="{BB962C8B-B14F-4D97-AF65-F5344CB8AC3E}">
        <p14:creationId xmlns:p14="http://schemas.microsoft.com/office/powerpoint/2010/main" val="205587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Kind of looks like this?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468" y="1757129"/>
            <a:ext cx="6535063" cy="3343742"/>
          </a:xfrm>
          <a:prstGeom prst="rect">
            <a:avLst/>
          </a:prstGeom>
        </p:spPr>
      </p:pic>
    </p:spTree>
    <p:extLst>
      <p:ext uri="{BB962C8B-B14F-4D97-AF65-F5344CB8AC3E}">
        <p14:creationId xmlns:p14="http://schemas.microsoft.com/office/powerpoint/2010/main" val="157858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So what is the difference?</a:t>
            </a:r>
          </a:p>
        </p:txBody>
      </p:sp>
      <p:sp>
        <p:nvSpPr>
          <p:cNvPr id="5" name="TextBox 4"/>
          <p:cNvSpPr txBox="1"/>
          <p:nvPr/>
        </p:nvSpPr>
        <p:spPr>
          <a:xfrm>
            <a:off x="2561649" y="1951672"/>
            <a:ext cx="7074568" cy="2954655"/>
          </a:xfrm>
          <a:prstGeom prst="rect">
            <a:avLst/>
          </a:prstGeom>
          <a:noFill/>
        </p:spPr>
        <p:txBody>
          <a:bodyPr wrap="square" rtlCol="0">
            <a:spAutoFit/>
          </a:bodyPr>
          <a:lstStyle/>
          <a:p>
            <a:r>
              <a:rPr lang="en-GB" sz="2400" dirty="0"/>
              <a:t>To understand this we need to cast some thoughts as to how Microsoft were looking to move to in future</a:t>
            </a:r>
          </a:p>
          <a:p>
            <a:endParaRPr lang="en-GB" sz="2400" dirty="0"/>
          </a:p>
          <a:p>
            <a:r>
              <a:rPr lang="en-GB" sz="2400" dirty="0"/>
              <a:t>Servers and Server applications were mainly configured and maintained via GUI tools – Which although great as they get the job done they aren’t scalable. This leads to issues when a company needs to expand and quickly</a:t>
            </a:r>
          </a:p>
          <a:p>
            <a:endParaRPr lang="en-GB" dirty="0"/>
          </a:p>
        </p:txBody>
      </p:sp>
    </p:spTree>
    <p:extLst>
      <p:ext uri="{BB962C8B-B14F-4D97-AF65-F5344CB8AC3E}">
        <p14:creationId xmlns:p14="http://schemas.microsoft.com/office/powerpoint/2010/main" val="1789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3"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Timeline – 2002</a:t>
            </a:r>
          </a:p>
        </p:txBody>
      </p:sp>
      <p:sp>
        <p:nvSpPr>
          <p:cNvPr id="5" name="TextBox 4"/>
          <p:cNvSpPr txBox="1"/>
          <p:nvPr/>
        </p:nvSpPr>
        <p:spPr>
          <a:xfrm>
            <a:off x="1957137" y="2037347"/>
            <a:ext cx="8309810" cy="2677656"/>
          </a:xfrm>
          <a:prstGeom prst="rect">
            <a:avLst/>
          </a:prstGeom>
          <a:noFill/>
        </p:spPr>
        <p:txBody>
          <a:bodyPr wrap="square" rtlCol="0">
            <a:spAutoFit/>
          </a:bodyPr>
          <a:lstStyle/>
          <a:p>
            <a:pPr marL="285750" indent="-285750">
              <a:buFont typeface="Arial" panose="020B0604020202020204" pitchFamily="34" charset="0"/>
              <a:buChar char="•"/>
            </a:pPr>
            <a:r>
              <a:rPr lang="en-GB" sz="2400" dirty="0"/>
              <a:t>Initially developed as Monad – or Microsoft Shell as influenced by *nix shells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First Draft of the Monad Manifesto was released internally at Microsoft by Jeffery Snover – this was a document that was able to be collaborated on and allowed a more diverse opinion centric model to which to evolve PowerShell into</a:t>
            </a:r>
          </a:p>
        </p:txBody>
      </p:sp>
    </p:spTree>
    <p:extLst>
      <p:ext uri="{BB962C8B-B14F-4D97-AF65-F5344CB8AC3E}">
        <p14:creationId xmlns:p14="http://schemas.microsoft.com/office/powerpoint/2010/main" val="3855046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11225</TotalTime>
  <Words>1073</Words>
  <Application>Microsoft Office PowerPoint</Application>
  <PresentationFormat>Widescreen</PresentationFormat>
  <Paragraphs>158</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Windows PowerShell  An Introduction</vt:lpstr>
      <vt:lpstr>Who Am I?</vt:lpstr>
      <vt:lpstr>Tweet me</vt:lpstr>
      <vt:lpstr>Professional Background</vt:lpstr>
      <vt:lpstr>Background to this Session</vt:lpstr>
      <vt:lpstr>So what is PowerShell</vt:lpstr>
      <vt:lpstr>Kind of looks like this?</vt:lpstr>
      <vt:lpstr>So what is the difference?</vt:lpstr>
      <vt:lpstr>Timeline – 2002</vt:lpstr>
      <vt:lpstr>Timeline – 2005/2006</vt:lpstr>
      <vt:lpstr>v1 – or was is really a v0.7?</vt:lpstr>
      <vt:lpstr>v2 – A real v1 - 2009</vt:lpstr>
      <vt:lpstr>v3 – A real v2 - 2009</vt:lpstr>
      <vt:lpstr>v4 – A real v3 - 2013</vt:lpstr>
      <vt:lpstr>v5 – A real v4 - 2014</vt:lpstr>
      <vt:lpstr>Info Overload!!</vt:lpstr>
      <vt:lpstr>Some of the things I use PowerShell for include</vt:lpstr>
      <vt:lpstr>Any Questions??</vt:lpstr>
      <vt:lpstr>Further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PowerShell  An Introduction</dc:title>
  <dc:creator>Ryan Yates</dc:creator>
  <cp:lastModifiedBy>Ryan Yates</cp:lastModifiedBy>
  <cp:revision>23</cp:revision>
  <dcterms:created xsi:type="dcterms:W3CDTF">2015-10-09T13:30:41Z</dcterms:created>
  <dcterms:modified xsi:type="dcterms:W3CDTF">2016-07-23T08:55:21Z</dcterms:modified>
</cp:coreProperties>
</file>