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60" r:id="rId3"/>
    <p:sldId id="258" r:id="rId4"/>
    <p:sldId id="259" r:id="rId5"/>
    <p:sldId id="263" r:id="rId6"/>
    <p:sldId id="261" r:id="rId7"/>
    <p:sldId id="264" r:id="rId8"/>
    <p:sldId id="268" r:id="rId9"/>
    <p:sldId id="262"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3383" autoAdjust="0"/>
  </p:normalViewPr>
  <p:slideViewPr>
    <p:cSldViewPr snapToGrid="0">
      <p:cViewPr varScale="1">
        <p:scale>
          <a:sx n="49" d="100"/>
          <a:sy n="49" d="100"/>
        </p:scale>
        <p:origin x="460"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03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FD4AB-AE61-477A-88A0-52FE95A7E297}"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D24FE-B081-4423-906F-46571A9DDDD3}" type="slidenum">
              <a:rPr lang="en-US" smtClean="0"/>
              <a:t>‹#›</a:t>
            </a:fld>
            <a:endParaRPr lang="en-US"/>
          </a:p>
        </p:txBody>
      </p:sp>
    </p:spTree>
    <p:extLst>
      <p:ext uri="{BB962C8B-B14F-4D97-AF65-F5344CB8AC3E}">
        <p14:creationId xmlns:p14="http://schemas.microsoft.com/office/powerpoint/2010/main" val="199735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1</a:t>
            </a:fld>
            <a:endParaRPr lang="en-US"/>
          </a:p>
        </p:txBody>
      </p:sp>
    </p:spTree>
    <p:extLst>
      <p:ext uri="{BB962C8B-B14F-4D97-AF65-F5344CB8AC3E}">
        <p14:creationId xmlns:p14="http://schemas.microsoft.com/office/powerpoint/2010/main" val="111565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*Farm and Ranch Irrigation Survey changed it’s name in 2018 to the Irrigation and Water Management Survey, so both were included.</a:t>
            </a:r>
          </a:p>
          <a:p>
            <a:endParaRPr lang="en-US" dirty="0"/>
          </a:p>
          <a:p>
            <a:r>
              <a:rPr lang="en-US" dirty="0"/>
              <a:t>So there are 16 products, but 17 product phrases.</a:t>
            </a:r>
          </a:p>
        </p:txBody>
      </p:sp>
      <p:sp>
        <p:nvSpPr>
          <p:cNvPr id="4" name="Slide Number Placeholder 3"/>
          <p:cNvSpPr>
            <a:spLocks noGrp="1"/>
          </p:cNvSpPr>
          <p:nvPr>
            <p:ph type="sldNum" sz="quarter" idx="10"/>
          </p:nvPr>
        </p:nvSpPr>
        <p:spPr/>
        <p:txBody>
          <a:bodyPr/>
          <a:lstStyle/>
          <a:p>
            <a:fld id="{CE2D24FE-B081-4423-906F-46571A9DDDD3}" type="slidenum">
              <a:rPr lang="en-US" smtClean="0"/>
              <a:t>2</a:t>
            </a:fld>
            <a:endParaRPr lang="en-US"/>
          </a:p>
        </p:txBody>
      </p:sp>
    </p:spTree>
    <p:extLst>
      <p:ext uri="{BB962C8B-B14F-4D97-AF65-F5344CB8AC3E}">
        <p14:creationId xmlns:p14="http://schemas.microsoft.com/office/powerpoint/2010/main" val="165149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script!</a:t>
            </a:r>
          </a:p>
          <a:p>
            <a:endParaRPr lang="en-US" dirty="0"/>
          </a:p>
          <a:p>
            <a:r>
              <a:rPr lang="en-US" dirty="0"/>
              <a:t>Our sources didn’t change from the midterm presentation</a:t>
            </a:r>
            <a:r>
              <a:rPr lang="en-US" baseline="0" dirty="0"/>
              <a:t>; however, w</a:t>
            </a:r>
            <a:r>
              <a:rPr lang="en-US" dirty="0"/>
              <a:t>e did put in a request to get downloads</a:t>
            </a:r>
            <a:r>
              <a:rPr lang="en-US" baseline="0" dirty="0"/>
              <a:t> by survey product to our division that controls our internal dashboard metrics, but we haven’t received that data yet.</a:t>
            </a:r>
          </a:p>
          <a:p>
            <a:endParaRPr lang="en-US" baseline="0" dirty="0"/>
          </a:p>
          <a:p>
            <a:endParaRPr lang="en-US" baseline="0" dirty="0"/>
          </a:p>
          <a:p>
            <a:r>
              <a:rPr lang="en-US" baseline="0" dirty="0"/>
              <a:t>One minute ten seconds</a:t>
            </a:r>
          </a:p>
        </p:txBody>
      </p:sp>
      <p:sp>
        <p:nvSpPr>
          <p:cNvPr id="4" name="Slide Number Placeholder 3"/>
          <p:cNvSpPr>
            <a:spLocks noGrp="1"/>
          </p:cNvSpPr>
          <p:nvPr>
            <p:ph type="sldNum" sz="quarter" idx="10"/>
          </p:nvPr>
        </p:nvSpPr>
        <p:spPr/>
        <p:txBody>
          <a:bodyPr/>
          <a:lstStyle/>
          <a:p>
            <a:fld id="{CE2D24FE-B081-4423-906F-46571A9DDDD3}" type="slidenum">
              <a:rPr lang="en-US" smtClean="0"/>
              <a:t>3</a:t>
            </a:fld>
            <a:endParaRPr lang="en-US"/>
          </a:p>
        </p:txBody>
      </p:sp>
    </p:spTree>
    <p:extLst>
      <p:ext uri="{BB962C8B-B14F-4D97-AF65-F5344CB8AC3E}">
        <p14:creationId xmlns:p14="http://schemas.microsoft.com/office/powerpoint/2010/main" val="228011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were records we scraped that weren’t relevant to our products.  We tried to exclude these where we could.  </a:t>
            </a:r>
          </a:p>
          <a:p>
            <a:endParaRPr lang="en-US" baseline="0" dirty="0"/>
          </a:p>
          <a:p>
            <a:r>
              <a:rPr lang="en-US" baseline="0" dirty="0"/>
              <a:t>It was interesting to see that some sources had one product as the most frequently found product, such as Twitter with the Crop Progress Report, while another source has it as the least referenced product, such as the google news searches.  This example is highlighted in green.  This reassures us the importance of using multiple sources in tracking interest in our products, and may suggest some heterogeneity among the users of these sources</a:t>
            </a:r>
          </a:p>
          <a:p>
            <a:endParaRPr lang="en-US" baseline="0" dirty="0"/>
          </a:p>
          <a:p>
            <a:endParaRPr lang="en-US" baseline="0" dirty="0"/>
          </a:p>
          <a:p>
            <a:r>
              <a:rPr lang="en-US" baseline="0" dirty="0"/>
              <a:t>“Hits” is in quotes since the </a:t>
            </a:r>
            <a:r>
              <a:rPr lang="en-US" baseline="0" dirty="0" err="1"/>
              <a:t>gtrends</a:t>
            </a:r>
            <a:r>
              <a:rPr lang="en-US" baseline="0" dirty="0"/>
              <a:t> function we used in R returns a ‘indexed value’ instead of actual results.</a:t>
            </a:r>
          </a:p>
          <a:p>
            <a:endParaRPr lang="en-US" baseline="0" dirty="0"/>
          </a:p>
          <a:p>
            <a:endParaRPr lang="en-US" baseline="0" dirty="0"/>
          </a:p>
          <a:p>
            <a:endParaRPr lang="en-US" baseline="0" dirty="0"/>
          </a:p>
          <a:p>
            <a:endParaRPr lang="en-US" baseline="0" dirty="0"/>
          </a:p>
          <a:p>
            <a:r>
              <a:rPr lang="en-US" baseline="0" dirty="0"/>
              <a:t>Only if time:</a:t>
            </a:r>
          </a:p>
          <a:p>
            <a:endParaRPr lang="en-US" baseline="0" dirty="0"/>
          </a:p>
          <a:p>
            <a:r>
              <a:rPr lang="en-US" baseline="0" dirty="0"/>
              <a:t>I included the last column due to the twitter results.  Despite having 50% of products mentioned in Twitter timelines for the past two years, It was mostly Crop Progress, Cattle on Feed, and Cold Storage reports that were mentioned.  All other items were mentioned less than 10 times each in the past two years.</a:t>
            </a:r>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4</a:t>
            </a:fld>
            <a:endParaRPr lang="en-US"/>
          </a:p>
        </p:txBody>
      </p:sp>
    </p:spTree>
    <p:extLst>
      <p:ext uri="{BB962C8B-B14F-4D97-AF65-F5344CB8AC3E}">
        <p14:creationId xmlns:p14="http://schemas.microsoft.com/office/powerpoint/2010/main" val="174793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Overall results were mostly consistent across products, especially when the top three products were compared.  Our top products across sources make sense since these products are all related.  </a:t>
            </a:r>
          </a:p>
          <a:p>
            <a:endParaRPr lang="en-US" baseline="0" dirty="0"/>
          </a:p>
          <a:p>
            <a:r>
              <a:rPr lang="en-US" dirty="0"/>
              <a:t>Cold Storage Report is a monthly report used to indicate how much</a:t>
            </a:r>
            <a:r>
              <a:rPr lang="en-US" baseline="0" dirty="0"/>
              <a:t> product is stored in large frozen or refrigerated storage capacity, which may be used to estimate supply of these items.</a:t>
            </a:r>
            <a:r>
              <a:rPr lang="en-US" dirty="0"/>
              <a:t> Dairy Products generally represent sales and production of Dairy Products.</a:t>
            </a:r>
            <a:r>
              <a:rPr lang="en-US" baseline="0" dirty="0"/>
              <a:t>.  Cattle/Cattle on Feed are separate surveys, but measure the same type of commodity. Cattle on Feed measures fattened cattle being prepared to be shipped for slaughter.  </a:t>
            </a:r>
          </a:p>
          <a:p>
            <a:endParaRPr lang="en-US" baseline="0" dirty="0"/>
          </a:p>
          <a:p>
            <a:r>
              <a:rPr lang="en-US" baseline="0" dirty="0"/>
              <a:t>We also list the three products with the next highest level of interest, but </a:t>
            </a:r>
            <a:r>
              <a:rPr lang="en-US" baseline="0"/>
              <a:t>that were significantly </a:t>
            </a:r>
            <a:r>
              <a:rPr lang="en-US" baseline="0" dirty="0"/>
              <a:t>less than the top three.</a:t>
            </a:r>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5</a:t>
            </a:fld>
            <a:endParaRPr lang="en-US"/>
          </a:p>
        </p:txBody>
      </p:sp>
    </p:spTree>
    <p:extLst>
      <p:ext uri="{BB962C8B-B14F-4D97-AF65-F5344CB8AC3E}">
        <p14:creationId xmlns:p14="http://schemas.microsoft.com/office/powerpoint/2010/main" val="84418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6</a:t>
            </a:fld>
            <a:endParaRPr lang="en-US"/>
          </a:p>
        </p:txBody>
      </p:sp>
    </p:spTree>
    <p:extLst>
      <p:ext uri="{BB962C8B-B14F-4D97-AF65-F5344CB8AC3E}">
        <p14:creationId xmlns:p14="http://schemas.microsoft.com/office/powerpoint/2010/main" val="372407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7</a:t>
            </a:fld>
            <a:endParaRPr lang="en-US"/>
          </a:p>
        </p:txBody>
      </p:sp>
    </p:spTree>
    <p:extLst>
      <p:ext uri="{BB962C8B-B14F-4D97-AF65-F5344CB8AC3E}">
        <p14:creationId xmlns:p14="http://schemas.microsoft.com/office/powerpoint/2010/main" val="148573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8</a:t>
            </a:fld>
            <a:endParaRPr lang="en-US"/>
          </a:p>
        </p:txBody>
      </p:sp>
    </p:spTree>
    <p:extLst>
      <p:ext uri="{BB962C8B-B14F-4D97-AF65-F5344CB8AC3E}">
        <p14:creationId xmlns:p14="http://schemas.microsoft.com/office/powerpoint/2010/main" val="149462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2D24FE-B081-4423-906F-46571A9DDDD3}" type="slidenum">
              <a:rPr lang="en-US" smtClean="0"/>
              <a:t>9</a:t>
            </a:fld>
            <a:endParaRPr lang="en-US"/>
          </a:p>
        </p:txBody>
      </p:sp>
    </p:spTree>
    <p:extLst>
      <p:ext uri="{BB962C8B-B14F-4D97-AF65-F5344CB8AC3E}">
        <p14:creationId xmlns:p14="http://schemas.microsoft.com/office/powerpoint/2010/main" val="416132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369D-D40D-4C8F-AA5E-F4003C71F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D786E-4177-4370-989E-221603A2F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BA522-B35E-4D9D-BD9F-29FB2E7F9869}"/>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A1E487DE-3EB9-4132-992A-69BF1277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2783E-C581-4BA3-BD72-04EB9434298E}"/>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347944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C53-EBF3-4E1F-BB21-8B87FCC3D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5D2D4F-9583-4929-B493-D996B42A8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73848-7143-4D0F-92DD-CFED907E338C}"/>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C70C6CD1-A0FF-44AF-BB3A-1446D05C5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92771-D13E-4437-A5FD-0346772EC763}"/>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389687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69D74-802A-4DD1-B251-77BA45584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63224-27BB-4D3B-9F16-39A9EF7FA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2B39-6B1C-49EE-B475-8B7364907D98}"/>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CB506438-3C70-4745-A3A7-C059FF01D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E767A-2C23-4C7A-9C8A-03692964C1AE}"/>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18651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1D6B-A67C-4B83-9CE6-424B3BBFC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D6907-5F00-4D5C-9FE4-8D5DEA0A8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7709E-3AD7-4D2C-B6CC-025E2647228B}"/>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2EE52177-B22E-41E6-A95E-0017EAA7F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9B8DC-5DFA-4C76-9F7E-113BD35DE764}"/>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353620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5AA5-74A3-4998-86EC-0C359D8AD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BC6AF-55CA-4A7B-BCA2-F398B84E1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FF012-02FE-4FFD-B2DC-DDBC9E8A8CDA}"/>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9B1FCADB-3E42-4AD0-B69E-C7130F3DA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DE1FD-A10A-4151-BAC6-77E2B138667F}"/>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31615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9FA3-2378-41C2-B210-688E06521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AA0D1-83F5-443E-A2AD-D89049E77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7FCCF-DA50-44CC-A740-889C63651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664D8-261A-441B-8224-3D3D61CB723E}"/>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6" name="Footer Placeholder 5">
            <a:extLst>
              <a:ext uri="{FF2B5EF4-FFF2-40B4-BE49-F238E27FC236}">
                <a16:creationId xmlns:a16="http://schemas.microsoft.com/office/drawing/2014/main" id="{B56F23D4-D212-444C-80FE-6218FBC8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35E19-DC4C-4E23-A4DD-715C3308CDC8}"/>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24513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40E6-4086-40C5-B8B1-90300CE5EB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8CB16-229A-4972-B66A-B7F6355DB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FB492-287E-4E08-B4B5-A1E572B892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C2EBE4-B535-49DA-BB7D-69CF6F455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AD757-E32D-4EC0-B100-59CCF1B47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E6A9EE-9DB8-45F8-927B-1F10C23A0B34}"/>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8" name="Footer Placeholder 7">
            <a:extLst>
              <a:ext uri="{FF2B5EF4-FFF2-40B4-BE49-F238E27FC236}">
                <a16:creationId xmlns:a16="http://schemas.microsoft.com/office/drawing/2014/main" id="{71B93B9F-E48C-4CA3-950B-825C58B122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93A1F-AB49-43F8-B4A8-4EF2DEC737D2}"/>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17667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7982-716E-466B-9583-C0FCFE900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D03A4-3C25-4C9E-ACD5-B73B4C3EF2E0}"/>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4" name="Footer Placeholder 3">
            <a:extLst>
              <a:ext uri="{FF2B5EF4-FFF2-40B4-BE49-F238E27FC236}">
                <a16:creationId xmlns:a16="http://schemas.microsoft.com/office/drawing/2014/main" id="{7429A44A-F0A5-42B8-98BD-B2F3E1996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13DD7-31FD-4662-8EE6-B3C818F8D3BE}"/>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258951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88FA8-78FB-4360-9037-C2182EBC9C59}"/>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3" name="Footer Placeholder 2">
            <a:extLst>
              <a:ext uri="{FF2B5EF4-FFF2-40B4-BE49-F238E27FC236}">
                <a16:creationId xmlns:a16="http://schemas.microsoft.com/office/drawing/2014/main" id="{B7FA76B0-7FB5-4DC3-ABE4-4F9DE82B6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DCDAE-669A-4BB9-96A3-C0214B8275C4}"/>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285468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D79-057D-47B3-AD19-8E58493FA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5A63FB-DA92-44C1-A5CF-521494B87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6C40D3-E170-41B7-9EA3-F56F58523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B17EF-F148-43FD-9C90-189555983FB9}"/>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6" name="Footer Placeholder 5">
            <a:extLst>
              <a:ext uri="{FF2B5EF4-FFF2-40B4-BE49-F238E27FC236}">
                <a16:creationId xmlns:a16="http://schemas.microsoft.com/office/drawing/2014/main" id="{44B2DDEA-0D7A-4D95-B969-D053BEE72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BF119-ADC6-4DB9-9433-F77FFC3C4434}"/>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307796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D19B-D482-468C-907C-B50E22043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C4C79-B11D-478D-9707-FE7A83B3B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9326B-58B9-4816-9692-238DAF3FE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AFDF8-4BBF-4AA8-BFBE-260C265386CD}"/>
              </a:ext>
            </a:extLst>
          </p:cNvPr>
          <p:cNvSpPr>
            <a:spLocks noGrp="1"/>
          </p:cNvSpPr>
          <p:nvPr>
            <p:ph type="dt" sz="half" idx="10"/>
          </p:nvPr>
        </p:nvSpPr>
        <p:spPr/>
        <p:txBody>
          <a:bodyPr/>
          <a:lstStyle/>
          <a:p>
            <a:fld id="{D18C48BC-0337-4EF6-A5B1-14BEF95F9341}" type="datetimeFigureOut">
              <a:rPr lang="en-US" smtClean="0"/>
              <a:t>12/7/2020</a:t>
            </a:fld>
            <a:endParaRPr lang="en-US"/>
          </a:p>
        </p:txBody>
      </p:sp>
      <p:sp>
        <p:nvSpPr>
          <p:cNvPr id="6" name="Footer Placeholder 5">
            <a:extLst>
              <a:ext uri="{FF2B5EF4-FFF2-40B4-BE49-F238E27FC236}">
                <a16:creationId xmlns:a16="http://schemas.microsoft.com/office/drawing/2014/main" id="{343A5734-30FA-453A-97B2-1743353A8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5E02A-7559-4886-8877-1CDCFA2176BD}"/>
              </a:ext>
            </a:extLst>
          </p:cNvPr>
          <p:cNvSpPr>
            <a:spLocks noGrp="1"/>
          </p:cNvSpPr>
          <p:nvPr>
            <p:ph type="sldNum" sz="quarter" idx="12"/>
          </p:nvPr>
        </p:nvSpPr>
        <p:spPr/>
        <p:txBody>
          <a:bodyPr/>
          <a:lstStyle/>
          <a:p>
            <a:fld id="{60CBD05F-2C73-4A64-899F-D7A266DF251E}" type="slidenum">
              <a:rPr lang="en-US" smtClean="0"/>
              <a:t>‹#›</a:t>
            </a:fld>
            <a:endParaRPr lang="en-US"/>
          </a:p>
        </p:txBody>
      </p:sp>
    </p:spTree>
    <p:extLst>
      <p:ext uri="{BB962C8B-B14F-4D97-AF65-F5344CB8AC3E}">
        <p14:creationId xmlns:p14="http://schemas.microsoft.com/office/powerpoint/2010/main" val="26629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9064F-13A1-402C-A61C-2684C79F0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08E21-5DD0-429B-B113-B7228C0F6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89093-4506-4018-A614-6738EB835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C48BC-0337-4EF6-A5B1-14BEF95F9341}" type="datetimeFigureOut">
              <a:rPr lang="en-US" smtClean="0"/>
              <a:t>12/7/2020</a:t>
            </a:fld>
            <a:endParaRPr lang="en-US"/>
          </a:p>
        </p:txBody>
      </p:sp>
      <p:sp>
        <p:nvSpPr>
          <p:cNvPr id="5" name="Footer Placeholder 4">
            <a:extLst>
              <a:ext uri="{FF2B5EF4-FFF2-40B4-BE49-F238E27FC236}">
                <a16:creationId xmlns:a16="http://schemas.microsoft.com/office/drawing/2014/main" id="{7B5033E3-4BCC-4D1D-9F4C-BC0BDA495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16126A-2357-4E23-A701-163942B40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D05F-2C73-4A64-899F-D7A266DF251E}" type="slidenum">
              <a:rPr lang="en-US" smtClean="0"/>
              <a:t>‹#›</a:t>
            </a:fld>
            <a:endParaRPr lang="en-US"/>
          </a:p>
        </p:txBody>
      </p:sp>
    </p:spTree>
    <p:extLst>
      <p:ext uri="{BB962C8B-B14F-4D97-AF65-F5344CB8AC3E}">
        <p14:creationId xmlns:p14="http://schemas.microsoft.com/office/powerpoint/2010/main" val="39276218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SURV 727</a:t>
            </a:r>
            <a:br>
              <a:rPr lang="en-US" dirty="0"/>
            </a:br>
            <a:r>
              <a:rPr lang="en-US" dirty="0"/>
              <a:t>FINAL Presentation:</a:t>
            </a:r>
            <a:br>
              <a:rPr lang="en-US" dirty="0"/>
            </a:br>
            <a:r>
              <a:rPr lang="en-US" dirty="0"/>
              <a:t>Public Interest in USDA’s statistical reports</a:t>
            </a:r>
          </a:p>
        </p:txBody>
      </p:sp>
      <p:sp>
        <p:nvSpPr>
          <p:cNvPr id="3" name="Subtitle 2"/>
          <p:cNvSpPr>
            <a:spLocks noGrp="1"/>
          </p:cNvSpPr>
          <p:nvPr>
            <p:ph type="subTitle" idx="1"/>
          </p:nvPr>
        </p:nvSpPr>
        <p:spPr>
          <a:xfrm>
            <a:off x="1524000" y="4190761"/>
            <a:ext cx="9144000" cy="1655762"/>
          </a:xfrm>
        </p:spPr>
        <p:txBody>
          <a:bodyPr>
            <a:normAutofit/>
          </a:bodyPr>
          <a:lstStyle/>
          <a:p>
            <a:r>
              <a:rPr lang="en-US" sz="3600" dirty="0"/>
              <a:t>Doug Kilburg and Arthur Rosales</a:t>
            </a:r>
          </a:p>
        </p:txBody>
      </p:sp>
    </p:spTree>
    <p:extLst>
      <p:ext uri="{BB962C8B-B14F-4D97-AF65-F5344CB8AC3E}">
        <p14:creationId xmlns:p14="http://schemas.microsoft.com/office/powerpoint/2010/main" val="30707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1DD0-8D6B-419D-8875-51B79F70D01E}"/>
              </a:ext>
            </a:extLst>
          </p:cNvPr>
          <p:cNvSpPr>
            <a:spLocks noGrp="1"/>
          </p:cNvSpPr>
          <p:nvPr>
            <p:ph type="title"/>
          </p:nvPr>
        </p:nvSpPr>
        <p:spPr/>
        <p:txBody>
          <a:bodyPr/>
          <a:lstStyle/>
          <a:p>
            <a:r>
              <a:rPr lang="en-US" u="sng" dirty="0"/>
              <a:t>Takeaways</a:t>
            </a:r>
          </a:p>
        </p:txBody>
      </p:sp>
      <p:sp>
        <p:nvSpPr>
          <p:cNvPr id="3" name="Content Placeholder 2">
            <a:extLst>
              <a:ext uri="{FF2B5EF4-FFF2-40B4-BE49-F238E27FC236}">
                <a16:creationId xmlns:a16="http://schemas.microsoft.com/office/drawing/2014/main" id="{C4A04043-C634-4349-BF22-8C61591976D3}"/>
              </a:ext>
            </a:extLst>
          </p:cNvPr>
          <p:cNvSpPr>
            <a:spLocks noGrp="1"/>
          </p:cNvSpPr>
          <p:nvPr>
            <p:ph idx="1"/>
          </p:nvPr>
        </p:nvSpPr>
        <p:spPr>
          <a:xfrm>
            <a:off x="838200" y="1825624"/>
            <a:ext cx="10515600" cy="5032375"/>
          </a:xfrm>
        </p:spPr>
        <p:txBody>
          <a:bodyPr>
            <a:normAutofit/>
          </a:bodyPr>
          <a:lstStyle/>
          <a:p>
            <a:r>
              <a:rPr lang="en-US" dirty="0"/>
              <a:t>Keywords are complicated</a:t>
            </a:r>
          </a:p>
          <a:p>
            <a:pPr lvl="1"/>
            <a:r>
              <a:rPr lang="en-US" dirty="0"/>
              <a:t>The Dairy Product Discussion</a:t>
            </a:r>
          </a:p>
          <a:p>
            <a:pPr lvl="1"/>
            <a:r>
              <a:rPr lang="en-US" dirty="0"/>
              <a:t>Given the literal nature of terms used (NASS product names), perhaps sentiment analysis may not have been effective</a:t>
            </a:r>
          </a:p>
          <a:p>
            <a:r>
              <a:rPr lang="en-US" dirty="0"/>
              <a:t>Knowing which venues to search is complicated</a:t>
            </a:r>
          </a:p>
          <a:p>
            <a:pPr lvl="1"/>
            <a:r>
              <a:rPr lang="en-US" dirty="0"/>
              <a:t>Probably missed plenty of internet discussion on Ag news discussion boards/comments sections, or maybe FarmersOnly.com</a:t>
            </a:r>
          </a:p>
          <a:p>
            <a:r>
              <a:rPr lang="en-US" dirty="0"/>
              <a:t>Describing a relationship with found data is one thing, but making inferences about “public interest” in the population  is another</a:t>
            </a:r>
          </a:p>
          <a:p>
            <a:pPr marL="0" indent="0">
              <a:buNone/>
            </a:pPr>
            <a:endParaRPr lang="en-US" dirty="0"/>
          </a:p>
        </p:txBody>
      </p:sp>
    </p:spTree>
    <p:extLst>
      <p:ext uri="{BB962C8B-B14F-4D97-AF65-F5344CB8AC3E}">
        <p14:creationId xmlns:p14="http://schemas.microsoft.com/office/powerpoint/2010/main" val="121582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3212-6686-42F7-B97A-3DBFA3AB79D2}"/>
              </a:ext>
            </a:extLst>
          </p:cNvPr>
          <p:cNvSpPr>
            <a:spLocks noGrp="1"/>
          </p:cNvSpPr>
          <p:nvPr>
            <p:ph type="title"/>
          </p:nvPr>
        </p:nvSpPr>
        <p:spPr/>
        <p:txBody>
          <a:bodyPr/>
          <a:lstStyle/>
          <a:p>
            <a:r>
              <a:rPr lang="en-US" u="sng" dirty="0"/>
              <a:t>Future Work</a:t>
            </a:r>
          </a:p>
        </p:txBody>
      </p:sp>
      <p:sp>
        <p:nvSpPr>
          <p:cNvPr id="3" name="Content Placeholder 2">
            <a:extLst>
              <a:ext uri="{FF2B5EF4-FFF2-40B4-BE49-F238E27FC236}">
                <a16:creationId xmlns:a16="http://schemas.microsoft.com/office/drawing/2014/main" id="{9BEF5153-5122-4AB9-AA4B-0376ED5717C4}"/>
              </a:ext>
            </a:extLst>
          </p:cNvPr>
          <p:cNvSpPr>
            <a:spLocks noGrp="1"/>
          </p:cNvSpPr>
          <p:nvPr>
            <p:ph idx="1"/>
          </p:nvPr>
        </p:nvSpPr>
        <p:spPr/>
        <p:txBody>
          <a:bodyPr/>
          <a:lstStyle/>
          <a:p>
            <a:r>
              <a:rPr lang="en-US" dirty="0"/>
              <a:t>Assuming we actually find an abundance of web discussion about NASS products, sentiment analysis could be employed in the future to understand widely held views. This in turn, could be helpful for NASS PR to target education and outreach efforts</a:t>
            </a:r>
          </a:p>
          <a:p>
            <a:endParaRPr lang="en-US" dirty="0"/>
          </a:p>
        </p:txBody>
      </p:sp>
    </p:spTree>
    <p:extLst>
      <p:ext uri="{BB962C8B-B14F-4D97-AF65-F5344CB8AC3E}">
        <p14:creationId xmlns:p14="http://schemas.microsoft.com/office/powerpoint/2010/main" val="12283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E643-D13C-48DA-8554-E4D5B06182AB}"/>
              </a:ext>
            </a:extLst>
          </p:cNvPr>
          <p:cNvSpPr>
            <a:spLocks noGrp="1"/>
          </p:cNvSpPr>
          <p:nvPr>
            <p:ph type="title"/>
          </p:nvPr>
        </p:nvSpPr>
        <p:spPr>
          <a:xfrm>
            <a:off x="838200" y="2498725"/>
            <a:ext cx="10515600" cy="1325563"/>
          </a:xfrm>
        </p:spPr>
        <p:txBody>
          <a:bodyPr/>
          <a:lstStyle/>
          <a:p>
            <a:pPr algn="ctr"/>
            <a:r>
              <a:rPr lang="en-US" dirty="0"/>
              <a:t>Thank You</a:t>
            </a:r>
          </a:p>
        </p:txBody>
      </p:sp>
    </p:spTree>
    <p:extLst>
      <p:ext uri="{BB962C8B-B14F-4D97-AF65-F5344CB8AC3E}">
        <p14:creationId xmlns:p14="http://schemas.microsoft.com/office/powerpoint/2010/main" val="32928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12D1A9-32AC-455B-8DD1-E2284A8F6E31}"/>
              </a:ext>
            </a:extLst>
          </p:cNvPr>
          <p:cNvSpPr/>
          <p:nvPr/>
        </p:nvSpPr>
        <p:spPr>
          <a:xfrm>
            <a:off x="838200" y="1690688"/>
            <a:ext cx="10043160" cy="145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u="sng" dirty="0"/>
              <a:t>Research Question Review</a:t>
            </a:r>
          </a:p>
        </p:txBody>
      </p:sp>
      <p:sp>
        <p:nvSpPr>
          <p:cNvPr id="3" name="Content Placeholder 2"/>
          <p:cNvSpPr>
            <a:spLocks noGrp="1"/>
          </p:cNvSpPr>
          <p:nvPr>
            <p:ph idx="1"/>
          </p:nvPr>
        </p:nvSpPr>
        <p:spPr/>
        <p:txBody>
          <a:bodyPr>
            <a:normAutofit/>
          </a:bodyPr>
          <a:lstStyle/>
          <a:p>
            <a:pPr marL="0" indent="0">
              <a:buNone/>
            </a:pPr>
            <a:r>
              <a:rPr lang="en-US" dirty="0"/>
              <a:t>Is there a strong enough interest in other USDA/NASS’s product releases that would also warrant #</a:t>
            </a:r>
            <a:r>
              <a:rPr lang="en-US" dirty="0" err="1"/>
              <a:t>StatChat</a:t>
            </a:r>
            <a:r>
              <a:rPr lang="en-US" dirty="0"/>
              <a:t> sessions, for non-market traded commodity releases?</a:t>
            </a:r>
          </a:p>
          <a:p>
            <a:pPr marL="0" indent="0">
              <a:buNone/>
            </a:pPr>
            <a:endParaRPr lang="en-US" dirty="0"/>
          </a:p>
          <a:p>
            <a:r>
              <a:rPr lang="en-US" dirty="0"/>
              <a:t>17 Product Key phrase searches</a:t>
            </a:r>
          </a:p>
          <a:p>
            <a:pPr lvl="1"/>
            <a:r>
              <a:rPr lang="en-US" dirty="0"/>
              <a:t>"Certified Organic Survey", "Cold Storage Report", "Cattle on Feed", "Rice Stocks", "Crop Progress </a:t>
            </a:r>
            <a:r>
              <a:rPr lang="en-US" dirty="0" err="1"/>
              <a:t>Report","Local</a:t>
            </a:r>
            <a:r>
              <a:rPr lang="en-US" dirty="0"/>
              <a:t> Foods", "Agricultural Prices", "Cattle Survey", "Farm and Ranch Irrigation Survey"*, "Irrigation and Water Management Survey“*, "Cotton </a:t>
            </a:r>
            <a:r>
              <a:rPr lang="en-US" dirty="0" err="1"/>
              <a:t>Ginnings</a:t>
            </a:r>
            <a:r>
              <a:rPr lang="en-US" dirty="0"/>
              <a:t>", "Dairy Products", "Livestock Slaughter", "Grain </a:t>
            </a:r>
            <a:r>
              <a:rPr lang="en-US" dirty="0" err="1"/>
              <a:t>Crushings</a:t>
            </a:r>
            <a:r>
              <a:rPr lang="en-US" dirty="0"/>
              <a:t>", "Hop </a:t>
            </a:r>
            <a:r>
              <a:rPr lang="en-US" dirty="0" err="1"/>
              <a:t>Stocks","Agricultural</a:t>
            </a:r>
            <a:r>
              <a:rPr lang="en-US" dirty="0"/>
              <a:t> Chemical Usage", "Census of Horticulture"</a:t>
            </a:r>
          </a:p>
        </p:txBody>
      </p:sp>
    </p:spTree>
    <p:extLst>
      <p:ext uri="{BB962C8B-B14F-4D97-AF65-F5344CB8AC3E}">
        <p14:creationId xmlns:p14="http://schemas.microsoft.com/office/powerpoint/2010/main" val="112513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Actual Sources Used</a:t>
            </a:r>
          </a:p>
        </p:txBody>
      </p:sp>
      <p:sp>
        <p:nvSpPr>
          <p:cNvPr id="3" name="Content Placeholder 2"/>
          <p:cNvSpPr>
            <a:spLocks noGrp="1"/>
          </p:cNvSpPr>
          <p:nvPr>
            <p:ph idx="1"/>
          </p:nvPr>
        </p:nvSpPr>
        <p:spPr/>
        <p:txBody>
          <a:bodyPr>
            <a:normAutofit/>
          </a:bodyPr>
          <a:lstStyle/>
          <a:p>
            <a:r>
              <a:rPr lang="en-US" dirty="0"/>
              <a:t>Twitter timelines of the followers of NASS’s twitter account for the period of November, 2018 to November, 2020.</a:t>
            </a:r>
          </a:p>
          <a:p>
            <a:r>
              <a:rPr lang="en-US" dirty="0" err="1"/>
              <a:t>Subreddits</a:t>
            </a:r>
            <a:endParaRPr lang="en-US" dirty="0"/>
          </a:p>
          <a:p>
            <a:pPr lvl="1"/>
            <a:r>
              <a:rPr lang="en-US" dirty="0"/>
              <a:t>Farming</a:t>
            </a:r>
          </a:p>
          <a:p>
            <a:pPr lvl="1"/>
            <a:r>
              <a:rPr lang="en-US" dirty="0"/>
              <a:t>Agriculture</a:t>
            </a:r>
          </a:p>
          <a:p>
            <a:pPr lvl="1"/>
            <a:r>
              <a:rPr lang="en-US"/>
              <a:t>Science</a:t>
            </a:r>
            <a:endParaRPr lang="en-US" dirty="0"/>
          </a:p>
          <a:p>
            <a:r>
              <a:rPr lang="en-US" dirty="0"/>
              <a:t>Google </a:t>
            </a:r>
          </a:p>
          <a:p>
            <a:pPr lvl="1"/>
            <a:r>
              <a:rPr lang="en-US" dirty="0"/>
              <a:t>Web searches for the titles of our product releases.</a:t>
            </a:r>
          </a:p>
          <a:p>
            <a:pPr lvl="1"/>
            <a:r>
              <a:rPr lang="en-US" dirty="0"/>
              <a:t>News searches for the titles of our product releases.</a:t>
            </a:r>
          </a:p>
          <a:p>
            <a:pPr lvl="1"/>
            <a:endParaRPr lang="en-US" dirty="0"/>
          </a:p>
        </p:txBody>
      </p:sp>
    </p:spTree>
    <p:extLst>
      <p:ext uri="{BB962C8B-B14F-4D97-AF65-F5344CB8AC3E}">
        <p14:creationId xmlns:p14="http://schemas.microsoft.com/office/powerpoint/2010/main" val="41880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Preliminary Results</a:t>
            </a:r>
          </a:p>
        </p:txBody>
      </p:sp>
      <p:sp>
        <p:nvSpPr>
          <p:cNvPr id="3" name="Content Placeholder 2"/>
          <p:cNvSpPr>
            <a:spLocks noGrp="1"/>
          </p:cNvSpPr>
          <p:nvPr>
            <p:ph idx="1"/>
          </p:nvPr>
        </p:nvSpPr>
        <p:spPr>
          <a:xfrm>
            <a:off x="838200" y="1825625"/>
            <a:ext cx="10515600" cy="777875"/>
          </a:xfrm>
        </p:spPr>
        <p:txBody>
          <a:bodyPr>
            <a:normAutofit fontScale="85000" lnSpcReduction="20000"/>
          </a:bodyPr>
          <a:lstStyle/>
          <a:p>
            <a:r>
              <a:rPr lang="en-US" dirty="0"/>
              <a:t>Results weren’t as plentiful as we initially thought </a:t>
            </a:r>
          </a:p>
          <a:p>
            <a:r>
              <a:rPr lang="en-US" dirty="0"/>
              <a:t>All sources had at least seven products that returned no search results.</a:t>
            </a:r>
          </a:p>
        </p:txBody>
      </p:sp>
      <p:graphicFrame>
        <p:nvGraphicFramePr>
          <p:cNvPr id="4" name="Table 3"/>
          <p:cNvGraphicFramePr>
            <a:graphicFrameLocks noGrp="1"/>
          </p:cNvGraphicFramePr>
          <p:nvPr>
            <p:extLst>
              <p:ext uri="{D42A27DB-BD31-4B8C-83A1-F6EECF244321}">
                <p14:modId xmlns:p14="http://schemas.microsoft.com/office/powerpoint/2010/main" val="2744165958"/>
              </p:ext>
            </p:extLst>
          </p:nvPr>
        </p:nvGraphicFramePr>
        <p:xfrm>
          <a:off x="660400" y="3018366"/>
          <a:ext cx="10553700" cy="3613358"/>
        </p:xfrm>
        <a:graphic>
          <a:graphicData uri="http://schemas.openxmlformats.org/drawingml/2006/table">
            <a:tbl>
              <a:tblPr firstRow="1" bandRow="1">
                <a:tableStyleId>{5C22544A-7EE6-4342-B048-85BDC9FD1C3A}</a:tableStyleId>
              </a:tblPr>
              <a:tblGrid>
                <a:gridCol w="2471253">
                  <a:extLst>
                    <a:ext uri="{9D8B030D-6E8A-4147-A177-3AD203B41FA5}">
                      <a16:colId xmlns:a16="http://schemas.microsoft.com/office/drawing/2014/main" val="3394200983"/>
                    </a:ext>
                  </a:extLst>
                </a:gridCol>
                <a:gridCol w="1750227">
                  <a:extLst>
                    <a:ext uri="{9D8B030D-6E8A-4147-A177-3AD203B41FA5}">
                      <a16:colId xmlns:a16="http://schemas.microsoft.com/office/drawing/2014/main" val="1124855267"/>
                    </a:ext>
                  </a:extLst>
                </a:gridCol>
                <a:gridCol w="2110740">
                  <a:extLst>
                    <a:ext uri="{9D8B030D-6E8A-4147-A177-3AD203B41FA5}">
                      <a16:colId xmlns:a16="http://schemas.microsoft.com/office/drawing/2014/main" val="2285517241"/>
                    </a:ext>
                  </a:extLst>
                </a:gridCol>
                <a:gridCol w="2110740">
                  <a:extLst>
                    <a:ext uri="{9D8B030D-6E8A-4147-A177-3AD203B41FA5}">
                      <a16:colId xmlns:a16="http://schemas.microsoft.com/office/drawing/2014/main" val="1560647644"/>
                    </a:ext>
                  </a:extLst>
                </a:gridCol>
                <a:gridCol w="2110740">
                  <a:extLst>
                    <a:ext uri="{9D8B030D-6E8A-4147-A177-3AD203B41FA5}">
                      <a16:colId xmlns:a16="http://schemas.microsoft.com/office/drawing/2014/main" val="1225635795"/>
                    </a:ext>
                  </a:extLst>
                </a:gridCol>
              </a:tblGrid>
              <a:tr h="952996">
                <a:tc>
                  <a:txBody>
                    <a:bodyPr/>
                    <a:lstStyle/>
                    <a:p>
                      <a:r>
                        <a:rPr lang="en-US" dirty="0">
                          <a:solidFill>
                            <a:schemeClr val="tx1"/>
                          </a:solidFill>
                        </a:rPr>
                        <a:t>Sources</a:t>
                      </a:r>
                    </a:p>
                  </a:txBody>
                  <a:tcPr/>
                </a:tc>
                <a:tc>
                  <a:txBody>
                    <a:bodyPr/>
                    <a:lstStyle/>
                    <a:p>
                      <a:r>
                        <a:rPr lang="en-US" dirty="0"/>
                        <a:t>Number of products with positive “hits” (%</a:t>
                      </a:r>
                      <a:r>
                        <a:rPr lang="en-US" baseline="0" dirty="0"/>
                        <a:t> of 16)</a:t>
                      </a:r>
                      <a:endParaRPr lang="en-US" dirty="0"/>
                    </a:p>
                  </a:txBody>
                  <a:tcPr/>
                </a:tc>
                <a:tc>
                  <a:txBody>
                    <a:bodyPr/>
                    <a:lstStyle/>
                    <a:p>
                      <a:r>
                        <a:rPr lang="en-US" dirty="0"/>
                        <a:t>Product with largest number of “hits” (total hits)</a:t>
                      </a:r>
                    </a:p>
                  </a:txBody>
                  <a:tcPr/>
                </a:tc>
                <a:tc>
                  <a:txBody>
                    <a:bodyPr/>
                    <a:lstStyle/>
                    <a:p>
                      <a:r>
                        <a:rPr lang="en-US" dirty="0"/>
                        <a:t>Product with least positive number of “hits” (total “hits”)</a:t>
                      </a:r>
                    </a:p>
                  </a:txBody>
                  <a:tcPr/>
                </a:tc>
                <a:tc>
                  <a:txBody>
                    <a:bodyPr/>
                    <a:lstStyle/>
                    <a:p>
                      <a:r>
                        <a:rPr lang="en-US" dirty="0"/>
                        <a:t>Number of Products with at least 15 “hits”</a:t>
                      </a:r>
                    </a:p>
                  </a:txBody>
                  <a:tcPr/>
                </a:tc>
                <a:extLst>
                  <a:ext uri="{0D108BD9-81ED-4DB2-BD59-A6C34878D82A}">
                    <a16:rowId xmlns:a16="http://schemas.microsoft.com/office/drawing/2014/main" val="3152241596"/>
                  </a:ext>
                </a:extLst>
              </a:tr>
              <a:tr h="477381">
                <a:tc>
                  <a:txBody>
                    <a:bodyPr/>
                    <a:lstStyle/>
                    <a:p>
                      <a:r>
                        <a:rPr lang="en-US" dirty="0"/>
                        <a:t>Google Web searches</a:t>
                      </a:r>
                    </a:p>
                  </a:txBody>
                  <a:tcPr/>
                </a:tc>
                <a:tc>
                  <a:txBody>
                    <a:bodyPr/>
                    <a:lstStyle/>
                    <a:p>
                      <a:r>
                        <a:rPr lang="en-US" dirty="0"/>
                        <a:t>10 (62.5%)</a:t>
                      </a:r>
                    </a:p>
                  </a:txBody>
                  <a:tcPr/>
                </a:tc>
                <a:tc>
                  <a:txBody>
                    <a:bodyPr/>
                    <a:lstStyle/>
                    <a:p>
                      <a:r>
                        <a:rPr lang="en-US" dirty="0"/>
                        <a:t>Livestock Slaughter (2798)</a:t>
                      </a:r>
                    </a:p>
                  </a:txBody>
                  <a:tcPr/>
                </a:tc>
                <a:tc>
                  <a:txBody>
                    <a:bodyPr/>
                    <a:lstStyle/>
                    <a:p>
                      <a:r>
                        <a:rPr lang="en-US" dirty="0"/>
                        <a:t>Agricultural</a:t>
                      </a:r>
                      <a:r>
                        <a:rPr lang="en-US" baseline="0" dirty="0"/>
                        <a:t> Prices (3)</a:t>
                      </a:r>
                      <a:endParaRPr lang="en-US" dirty="0"/>
                    </a:p>
                  </a:txBody>
                  <a:tcPr/>
                </a:tc>
                <a:tc>
                  <a:txBody>
                    <a:bodyPr/>
                    <a:lstStyle/>
                    <a:p>
                      <a:r>
                        <a:rPr lang="en-US" dirty="0"/>
                        <a:t>9</a:t>
                      </a:r>
                    </a:p>
                  </a:txBody>
                  <a:tcPr/>
                </a:tc>
                <a:extLst>
                  <a:ext uri="{0D108BD9-81ED-4DB2-BD59-A6C34878D82A}">
                    <a16:rowId xmlns:a16="http://schemas.microsoft.com/office/drawing/2014/main" val="1749809111"/>
                  </a:ext>
                </a:extLst>
              </a:tr>
              <a:tr h="477381">
                <a:tc>
                  <a:txBody>
                    <a:bodyPr/>
                    <a:lstStyle/>
                    <a:p>
                      <a:r>
                        <a:rPr lang="en-US" dirty="0"/>
                        <a:t>Google News searches</a:t>
                      </a:r>
                    </a:p>
                  </a:txBody>
                  <a:tcPr/>
                </a:tc>
                <a:tc>
                  <a:txBody>
                    <a:bodyPr/>
                    <a:lstStyle/>
                    <a:p>
                      <a:r>
                        <a:rPr lang="en-US" dirty="0"/>
                        <a:t>5 (31.25%)</a:t>
                      </a:r>
                    </a:p>
                  </a:txBody>
                  <a:tcPr/>
                </a:tc>
                <a:tc>
                  <a:txBody>
                    <a:bodyPr/>
                    <a:lstStyle/>
                    <a:p>
                      <a:r>
                        <a:rPr lang="en-US" dirty="0"/>
                        <a:t>Cold Storage (1453)</a:t>
                      </a:r>
                    </a:p>
                  </a:txBody>
                  <a:tcPr/>
                </a:tc>
                <a:tc>
                  <a:txBody>
                    <a:bodyPr/>
                    <a:lstStyle/>
                    <a:p>
                      <a:r>
                        <a:rPr lang="en-US" dirty="0">
                          <a:solidFill>
                            <a:schemeClr val="accent6"/>
                          </a:solidFill>
                        </a:rPr>
                        <a:t>Crop Progress (76)</a:t>
                      </a:r>
                    </a:p>
                  </a:txBody>
                  <a:tcPr/>
                </a:tc>
                <a:tc>
                  <a:txBody>
                    <a:bodyPr/>
                    <a:lstStyle/>
                    <a:p>
                      <a:r>
                        <a:rPr lang="en-US" dirty="0"/>
                        <a:t>5</a:t>
                      </a:r>
                    </a:p>
                  </a:txBody>
                  <a:tcPr/>
                </a:tc>
                <a:extLst>
                  <a:ext uri="{0D108BD9-81ED-4DB2-BD59-A6C34878D82A}">
                    <a16:rowId xmlns:a16="http://schemas.microsoft.com/office/drawing/2014/main" val="3926499838"/>
                  </a:ext>
                </a:extLst>
              </a:tr>
              <a:tr h="477381">
                <a:tc>
                  <a:txBody>
                    <a:bodyPr/>
                    <a:lstStyle/>
                    <a:p>
                      <a:r>
                        <a:rPr lang="en-US" dirty="0" err="1"/>
                        <a:t>Subreddits</a:t>
                      </a:r>
                      <a:r>
                        <a:rPr lang="en-US" baseline="0" dirty="0"/>
                        <a:t> scraped</a:t>
                      </a:r>
                      <a:endParaRPr lang="en-US" dirty="0"/>
                    </a:p>
                  </a:txBody>
                  <a:tcPr/>
                </a:tc>
                <a:tc>
                  <a:txBody>
                    <a:bodyPr/>
                    <a:lstStyle/>
                    <a:p>
                      <a:r>
                        <a:rPr lang="en-US" dirty="0"/>
                        <a:t>8 (50%)</a:t>
                      </a:r>
                    </a:p>
                  </a:txBody>
                  <a:tcPr/>
                </a:tc>
                <a:tc>
                  <a:txBody>
                    <a:bodyPr/>
                    <a:lstStyle/>
                    <a:p>
                      <a:r>
                        <a:rPr lang="en-US" dirty="0"/>
                        <a:t>Dairy Products (4122)</a:t>
                      </a:r>
                    </a:p>
                  </a:txBody>
                  <a:tcPr/>
                </a:tc>
                <a:tc>
                  <a:txBody>
                    <a:bodyPr/>
                    <a:lstStyle/>
                    <a:p>
                      <a:r>
                        <a:rPr lang="en-US" dirty="0"/>
                        <a:t>Local Foods (6)</a:t>
                      </a:r>
                    </a:p>
                  </a:txBody>
                  <a:tcPr/>
                </a:tc>
                <a:tc>
                  <a:txBody>
                    <a:bodyPr/>
                    <a:lstStyle/>
                    <a:p>
                      <a:r>
                        <a:rPr lang="en-US" dirty="0"/>
                        <a:t>7</a:t>
                      </a:r>
                    </a:p>
                  </a:txBody>
                  <a:tcPr/>
                </a:tc>
                <a:extLst>
                  <a:ext uri="{0D108BD9-81ED-4DB2-BD59-A6C34878D82A}">
                    <a16:rowId xmlns:a16="http://schemas.microsoft.com/office/drawing/2014/main" val="3120664021"/>
                  </a:ext>
                </a:extLst>
              </a:tr>
              <a:tr h="667097">
                <a:tc>
                  <a:txBody>
                    <a:bodyPr/>
                    <a:lstStyle/>
                    <a:p>
                      <a:r>
                        <a:rPr lang="en-US" dirty="0"/>
                        <a:t>Twitter timelines</a:t>
                      </a:r>
                      <a:r>
                        <a:rPr lang="en-US" baseline="0" dirty="0"/>
                        <a:t> of our followers</a:t>
                      </a:r>
                      <a:endParaRPr lang="en-US" dirty="0"/>
                    </a:p>
                  </a:txBody>
                  <a:tcPr/>
                </a:tc>
                <a:tc>
                  <a:txBody>
                    <a:bodyPr/>
                    <a:lstStyle/>
                    <a:p>
                      <a:r>
                        <a:rPr lang="en-US" dirty="0"/>
                        <a:t>8 (50%)</a:t>
                      </a:r>
                    </a:p>
                  </a:txBody>
                  <a:tcPr/>
                </a:tc>
                <a:tc>
                  <a:txBody>
                    <a:bodyPr/>
                    <a:lstStyle/>
                    <a:p>
                      <a:r>
                        <a:rPr lang="en-US" dirty="0">
                          <a:solidFill>
                            <a:schemeClr val="accent6"/>
                          </a:solidFill>
                        </a:rPr>
                        <a:t>Crop Progress (79)</a:t>
                      </a:r>
                    </a:p>
                  </a:txBody>
                  <a:tcPr/>
                </a:tc>
                <a:tc>
                  <a:txBody>
                    <a:bodyPr/>
                    <a:lstStyle/>
                    <a:p>
                      <a:r>
                        <a:rPr lang="en-US" dirty="0"/>
                        <a:t>FRIS/IWMS</a:t>
                      </a:r>
                      <a:r>
                        <a:rPr lang="en-US" baseline="0" dirty="0"/>
                        <a:t> (1)</a:t>
                      </a:r>
                      <a:endParaRPr lang="en-US" dirty="0"/>
                    </a:p>
                  </a:txBody>
                  <a:tcPr/>
                </a:tc>
                <a:tc>
                  <a:txBody>
                    <a:bodyPr/>
                    <a:lstStyle/>
                    <a:p>
                      <a:r>
                        <a:rPr lang="en-US" dirty="0"/>
                        <a:t>3</a:t>
                      </a:r>
                    </a:p>
                  </a:txBody>
                  <a:tcPr/>
                </a:tc>
                <a:extLst>
                  <a:ext uri="{0D108BD9-81ED-4DB2-BD59-A6C34878D82A}">
                    <a16:rowId xmlns:a16="http://schemas.microsoft.com/office/drawing/2014/main" val="888832593"/>
                  </a:ext>
                </a:extLst>
              </a:tr>
            </a:tbl>
          </a:graphicData>
        </a:graphic>
      </p:graphicFrame>
    </p:spTree>
    <p:extLst>
      <p:ext uri="{BB962C8B-B14F-4D97-AF65-F5344CB8AC3E}">
        <p14:creationId xmlns:p14="http://schemas.microsoft.com/office/powerpoint/2010/main" val="48285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Products with most “hits”</a:t>
            </a:r>
          </a:p>
        </p:txBody>
      </p:sp>
      <p:sp>
        <p:nvSpPr>
          <p:cNvPr id="3" name="Content Placeholder 2"/>
          <p:cNvSpPr>
            <a:spLocks noGrp="1"/>
          </p:cNvSpPr>
          <p:nvPr>
            <p:ph idx="1"/>
          </p:nvPr>
        </p:nvSpPr>
        <p:spPr/>
        <p:txBody>
          <a:bodyPr>
            <a:normAutofit/>
          </a:bodyPr>
          <a:lstStyle/>
          <a:p>
            <a:r>
              <a:rPr lang="en-US" dirty="0"/>
              <a:t>Most popular products across sources</a:t>
            </a:r>
          </a:p>
          <a:p>
            <a:pPr lvl="1"/>
            <a:r>
              <a:rPr lang="en-US" dirty="0"/>
              <a:t>Cold Storage Report</a:t>
            </a:r>
          </a:p>
          <a:p>
            <a:pPr lvl="1"/>
            <a:r>
              <a:rPr lang="en-US" dirty="0"/>
              <a:t>Dairy Products Report</a:t>
            </a:r>
          </a:p>
          <a:p>
            <a:pPr lvl="1"/>
            <a:r>
              <a:rPr lang="en-US" dirty="0"/>
              <a:t>Cattle (and Cattle On Feed (feedlots))</a:t>
            </a:r>
          </a:p>
          <a:p>
            <a:endParaRPr lang="en-US" dirty="0"/>
          </a:p>
          <a:p>
            <a:r>
              <a:rPr lang="en-US" dirty="0"/>
              <a:t>Medium popular products</a:t>
            </a:r>
          </a:p>
          <a:p>
            <a:pPr lvl="1"/>
            <a:r>
              <a:rPr lang="en-US" dirty="0"/>
              <a:t>Crop Progress and Condition Report</a:t>
            </a:r>
          </a:p>
          <a:p>
            <a:pPr lvl="1"/>
            <a:r>
              <a:rPr lang="en-US" dirty="0"/>
              <a:t>Livestock Slaughter Report</a:t>
            </a:r>
          </a:p>
          <a:p>
            <a:pPr lvl="1"/>
            <a:r>
              <a:rPr lang="en-US" dirty="0"/>
              <a:t>Local Foods Report</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89655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Analysis: Interest over Time</a:t>
            </a:r>
          </a:p>
        </p:txBody>
      </p:sp>
      <p:sp>
        <p:nvSpPr>
          <p:cNvPr id="3" name="Content Placeholder 2"/>
          <p:cNvSpPr>
            <a:spLocks noGrp="1"/>
          </p:cNvSpPr>
          <p:nvPr>
            <p:ph idx="1"/>
          </p:nvPr>
        </p:nvSpPr>
        <p:spPr>
          <a:xfrm>
            <a:off x="838200" y="1594963"/>
            <a:ext cx="10515600" cy="710644"/>
          </a:xfrm>
        </p:spPr>
        <p:txBody>
          <a:bodyPr/>
          <a:lstStyle/>
          <a:p>
            <a:pPr marL="0" indent="0" algn="ctr">
              <a:buNone/>
            </a:pPr>
            <a:r>
              <a:rPr lang="en-US" dirty="0"/>
              <a:t>Google Searches for “Cattle Survey”  vs NASS Publication Releases</a:t>
            </a:r>
          </a:p>
        </p:txBody>
      </p:sp>
      <p:pic>
        <p:nvPicPr>
          <p:cNvPr id="5" name="Picture 4" descr="Chart, scatter chart&#10;&#10;Description automatically generated">
            <a:extLst>
              <a:ext uri="{FF2B5EF4-FFF2-40B4-BE49-F238E27FC236}">
                <a16:creationId xmlns:a16="http://schemas.microsoft.com/office/drawing/2014/main" id="{0BCBE400-B865-4D1A-A87D-0B566FB9D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519" y="1980174"/>
            <a:ext cx="6680962" cy="4465109"/>
          </a:xfrm>
          <a:prstGeom prst="rect">
            <a:avLst/>
          </a:prstGeom>
        </p:spPr>
      </p:pic>
    </p:spTree>
    <p:extLst>
      <p:ext uri="{BB962C8B-B14F-4D97-AF65-F5344CB8AC3E}">
        <p14:creationId xmlns:p14="http://schemas.microsoft.com/office/powerpoint/2010/main" val="278889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Analysis: Interest over Time</a:t>
            </a:r>
          </a:p>
        </p:txBody>
      </p:sp>
      <p:sp>
        <p:nvSpPr>
          <p:cNvPr id="3" name="Content Placeholder 2"/>
          <p:cNvSpPr>
            <a:spLocks noGrp="1"/>
          </p:cNvSpPr>
          <p:nvPr>
            <p:ph idx="1"/>
          </p:nvPr>
        </p:nvSpPr>
        <p:spPr>
          <a:xfrm>
            <a:off x="838200" y="1572500"/>
            <a:ext cx="10515600" cy="625792"/>
          </a:xfrm>
        </p:spPr>
        <p:txBody>
          <a:bodyPr/>
          <a:lstStyle/>
          <a:p>
            <a:pPr marL="0" indent="0" algn="ctr">
              <a:buNone/>
            </a:pPr>
            <a:r>
              <a:rPr lang="en-US" dirty="0"/>
              <a:t>Google Web Searches for Crop Progress and Condition</a:t>
            </a:r>
          </a:p>
        </p:txBody>
      </p:sp>
      <p:pic>
        <p:nvPicPr>
          <p:cNvPr id="5" name="Picture 4" descr="Chart, scatter chart&#10;&#10;Description automatically generated">
            <a:extLst>
              <a:ext uri="{FF2B5EF4-FFF2-40B4-BE49-F238E27FC236}">
                <a16:creationId xmlns:a16="http://schemas.microsoft.com/office/drawing/2014/main" id="{C02B1D7B-D1B0-426D-AFE2-D1761111F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803" y="2032248"/>
            <a:ext cx="6646394" cy="4442006"/>
          </a:xfrm>
          <a:prstGeom prst="rect">
            <a:avLst/>
          </a:prstGeom>
        </p:spPr>
      </p:pic>
      <p:sp>
        <p:nvSpPr>
          <p:cNvPr id="7" name="TextBox 6">
            <a:extLst>
              <a:ext uri="{FF2B5EF4-FFF2-40B4-BE49-F238E27FC236}">
                <a16:creationId xmlns:a16="http://schemas.microsoft.com/office/drawing/2014/main" id="{6323467E-27B2-4A13-8E7C-014EA9E1EB59}"/>
              </a:ext>
            </a:extLst>
          </p:cNvPr>
          <p:cNvSpPr txBox="1"/>
          <p:nvPr/>
        </p:nvSpPr>
        <p:spPr>
          <a:xfrm>
            <a:off x="3511912" y="3182337"/>
            <a:ext cx="1119217" cy="646331"/>
          </a:xfrm>
          <a:prstGeom prst="rect">
            <a:avLst/>
          </a:prstGeom>
          <a:noFill/>
        </p:spPr>
        <p:txBody>
          <a:bodyPr wrap="none" rtlCol="0">
            <a:spAutoFit/>
          </a:bodyPr>
          <a:lstStyle/>
          <a:p>
            <a:r>
              <a:rPr lang="en-US" dirty="0"/>
              <a:t>Heartland</a:t>
            </a:r>
          </a:p>
          <a:p>
            <a:pPr algn="ctr"/>
            <a:r>
              <a:rPr lang="en-US" dirty="0"/>
              <a:t>Floods</a:t>
            </a:r>
          </a:p>
        </p:txBody>
      </p:sp>
    </p:spTree>
    <p:extLst>
      <p:ext uri="{BB962C8B-B14F-4D97-AF65-F5344CB8AC3E}">
        <p14:creationId xmlns:p14="http://schemas.microsoft.com/office/powerpoint/2010/main" val="294289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Analysis: Interest over Time</a:t>
            </a:r>
          </a:p>
        </p:txBody>
      </p:sp>
      <p:pic>
        <p:nvPicPr>
          <p:cNvPr id="7" name="Picture 6" descr="Chart&#10;&#10;Description automatically generated">
            <a:extLst>
              <a:ext uri="{FF2B5EF4-FFF2-40B4-BE49-F238E27FC236}">
                <a16:creationId xmlns:a16="http://schemas.microsoft.com/office/drawing/2014/main" id="{9B9DBDD1-7482-41D6-AD5E-81242C64F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38" y="2316480"/>
            <a:ext cx="8032242" cy="4016121"/>
          </a:xfrm>
          <a:prstGeom prst="rect">
            <a:avLst/>
          </a:prstGeom>
        </p:spPr>
      </p:pic>
      <p:sp>
        <p:nvSpPr>
          <p:cNvPr id="8" name="Rectangle 7">
            <a:extLst>
              <a:ext uri="{FF2B5EF4-FFF2-40B4-BE49-F238E27FC236}">
                <a16:creationId xmlns:a16="http://schemas.microsoft.com/office/drawing/2014/main" id="{0BD87C2B-09C7-4302-9AFF-C3BE57276B92}"/>
              </a:ext>
            </a:extLst>
          </p:cNvPr>
          <p:cNvSpPr/>
          <p:nvPr/>
        </p:nvSpPr>
        <p:spPr>
          <a:xfrm>
            <a:off x="9528703" y="4185920"/>
            <a:ext cx="273917" cy="2739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769FA0-7DAD-4B87-8A38-8D2BDD1845F0}"/>
              </a:ext>
            </a:extLst>
          </p:cNvPr>
          <p:cNvSpPr/>
          <p:nvPr/>
        </p:nvSpPr>
        <p:spPr>
          <a:xfrm>
            <a:off x="9523824" y="4627678"/>
            <a:ext cx="273917" cy="2739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24DD19E-7827-49E2-A284-11F7412BD7BD}"/>
              </a:ext>
            </a:extLst>
          </p:cNvPr>
          <p:cNvSpPr txBox="1"/>
          <p:nvPr/>
        </p:nvSpPr>
        <p:spPr>
          <a:xfrm>
            <a:off x="9895840" y="4139998"/>
            <a:ext cx="1828514" cy="369332"/>
          </a:xfrm>
          <a:prstGeom prst="rect">
            <a:avLst/>
          </a:prstGeom>
          <a:noFill/>
        </p:spPr>
        <p:txBody>
          <a:bodyPr wrap="none" rtlCol="0">
            <a:spAutoFit/>
          </a:bodyPr>
          <a:lstStyle/>
          <a:p>
            <a:r>
              <a:rPr lang="en-US" dirty="0"/>
              <a:t>Reddit Discussion</a:t>
            </a:r>
          </a:p>
        </p:txBody>
      </p:sp>
      <p:sp>
        <p:nvSpPr>
          <p:cNvPr id="11" name="TextBox 10">
            <a:extLst>
              <a:ext uri="{FF2B5EF4-FFF2-40B4-BE49-F238E27FC236}">
                <a16:creationId xmlns:a16="http://schemas.microsoft.com/office/drawing/2014/main" id="{D3C4325C-0681-4F9A-A054-1A4A97DC89EE}"/>
              </a:ext>
            </a:extLst>
          </p:cNvPr>
          <p:cNvSpPr txBox="1"/>
          <p:nvPr/>
        </p:nvSpPr>
        <p:spPr>
          <a:xfrm>
            <a:off x="9895840" y="4577301"/>
            <a:ext cx="2101666" cy="369332"/>
          </a:xfrm>
          <a:prstGeom prst="rect">
            <a:avLst/>
          </a:prstGeom>
          <a:noFill/>
        </p:spPr>
        <p:txBody>
          <a:bodyPr wrap="none" rtlCol="0">
            <a:spAutoFit/>
          </a:bodyPr>
          <a:lstStyle/>
          <a:p>
            <a:r>
              <a:rPr lang="en-US" dirty="0"/>
              <a:t>Google News Search</a:t>
            </a:r>
          </a:p>
        </p:txBody>
      </p:sp>
      <p:sp>
        <p:nvSpPr>
          <p:cNvPr id="5" name="Content Placeholder 4">
            <a:extLst>
              <a:ext uri="{FF2B5EF4-FFF2-40B4-BE49-F238E27FC236}">
                <a16:creationId xmlns:a16="http://schemas.microsoft.com/office/drawing/2014/main" id="{04388EBB-FFA4-4818-BE5C-72A54843AE2B}"/>
              </a:ext>
            </a:extLst>
          </p:cNvPr>
          <p:cNvSpPr>
            <a:spLocks noGrp="1"/>
          </p:cNvSpPr>
          <p:nvPr>
            <p:ph idx="1"/>
          </p:nvPr>
        </p:nvSpPr>
        <p:spPr/>
        <p:txBody>
          <a:bodyPr/>
          <a:lstStyle/>
          <a:p>
            <a:pPr marL="0" indent="0">
              <a:buNone/>
            </a:pPr>
            <a:r>
              <a:rPr lang="en-US" dirty="0"/>
              <a:t>Reddit Discussion vs Google News Searchers of “Dairy Products Survey”</a:t>
            </a:r>
          </a:p>
          <a:p>
            <a:endParaRPr lang="en-US" dirty="0"/>
          </a:p>
        </p:txBody>
      </p:sp>
    </p:spTree>
    <p:extLst>
      <p:ext uri="{BB962C8B-B14F-4D97-AF65-F5344CB8AC3E}">
        <p14:creationId xmlns:p14="http://schemas.microsoft.com/office/powerpoint/2010/main" val="190573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Potential Additional Analysis</a:t>
            </a:r>
          </a:p>
        </p:txBody>
      </p:sp>
      <p:sp>
        <p:nvSpPr>
          <p:cNvPr id="3" name="Content Placeholder 2"/>
          <p:cNvSpPr>
            <a:spLocks noGrp="1"/>
          </p:cNvSpPr>
          <p:nvPr>
            <p:ph idx="1"/>
          </p:nvPr>
        </p:nvSpPr>
        <p:spPr/>
        <p:txBody>
          <a:bodyPr/>
          <a:lstStyle/>
          <a:p>
            <a:r>
              <a:rPr lang="en-US" u="sng" dirty="0"/>
              <a:t>IF</a:t>
            </a:r>
            <a:r>
              <a:rPr lang="en-US" dirty="0"/>
              <a:t> we acquire NASS download information:</a:t>
            </a:r>
          </a:p>
          <a:p>
            <a:r>
              <a:rPr lang="en-US" dirty="0"/>
              <a:t>Investigate relationship between downloads and scraped interest?</a:t>
            </a:r>
          </a:p>
          <a:p>
            <a:r>
              <a:rPr lang="en-US" dirty="0"/>
              <a:t>Factor analysis, reddit, google, twitter combined into single “interest” factor</a:t>
            </a:r>
          </a:p>
        </p:txBody>
      </p:sp>
    </p:spTree>
    <p:extLst>
      <p:ext uri="{BB962C8B-B14F-4D97-AF65-F5344CB8AC3E}">
        <p14:creationId xmlns:p14="http://schemas.microsoft.com/office/powerpoint/2010/main" val="245077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2511</TotalTime>
  <Words>991</Words>
  <Application>Microsoft Office PowerPoint</Application>
  <PresentationFormat>Widescreen</PresentationFormat>
  <Paragraphs>118</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SURV 727 FINAL Presentation: Public Interest in USDA’s statistical reports</vt:lpstr>
      <vt:lpstr>Research Question Review</vt:lpstr>
      <vt:lpstr>Actual Sources Used</vt:lpstr>
      <vt:lpstr>Preliminary Results</vt:lpstr>
      <vt:lpstr>Products with most “hits”</vt:lpstr>
      <vt:lpstr>Analysis: Interest over Time</vt:lpstr>
      <vt:lpstr>Analysis: Interest over Time</vt:lpstr>
      <vt:lpstr>Analysis: Interest over Time</vt:lpstr>
      <vt:lpstr>Potential Additional Analysis</vt:lpstr>
      <vt:lpstr>Takeaways</vt:lpstr>
      <vt:lpstr>Future Work</vt:lpstr>
      <vt:lpstr>Thank You</vt:lpstr>
    </vt:vector>
  </TitlesOfParts>
  <Company>USDA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Kilburg</dc:creator>
  <cp:lastModifiedBy>Rosales, Arthur - REE-NASS, Washington, DC</cp:lastModifiedBy>
  <cp:revision>78</cp:revision>
  <dcterms:created xsi:type="dcterms:W3CDTF">2020-12-03T18:40:48Z</dcterms:created>
  <dcterms:modified xsi:type="dcterms:W3CDTF">2020-12-08T14:45:07Z</dcterms:modified>
</cp:coreProperties>
</file>