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7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70000" y="12160429"/>
            <a:ext cx="21844000" cy="694057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66258" indent="-407458" algn="ctr" defTabSz="825500">
              <a:spcBef>
                <a:spcPts val="0"/>
              </a:spcBef>
              <a:buClrTx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525058" indent="-407458" algn="ctr" defTabSz="825500">
              <a:spcBef>
                <a:spcPts val="0"/>
              </a:spcBef>
              <a:buClrTx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83858" indent="-407458" algn="ctr" defTabSz="825500">
              <a:spcBef>
                <a:spcPts val="0"/>
              </a:spcBef>
              <a:buClrTx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642658" indent="-407458" algn="ctr" defTabSz="825500">
              <a:spcBef>
                <a:spcPts val="0"/>
              </a:spcBef>
              <a:buClrTx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70000" y="6984999"/>
            <a:ext cx="21844000" cy="2512354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70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numCol="1" spcCol="38100" anchor="b"/>
          <a:lstStyle>
            <a:lvl1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1270000" y="11155085"/>
            <a:ext cx="21844000" cy="8326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071033" indent="-512233" algn="ctr" defTabSz="825500">
              <a:spcBef>
                <a:spcPts val="0"/>
              </a:spcBef>
              <a:buClrTx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629833" indent="-512233" algn="ctr" defTabSz="825500">
              <a:spcBef>
                <a:spcPts val="0"/>
              </a:spcBef>
              <a:buClrTx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188633" indent="-512233" algn="ctr" defTabSz="825500">
              <a:spcBef>
                <a:spcPts val="0"/>
              </a:spcBef>
              <a:buClrTx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747433" indent="-512233" algn="ctr" defTabSz="825500">
              <a:spcBef>
                <a:spcPts val="0"/>
              </a:spcBef>
              <a:buClrTx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270000" y="5141969"/>
            <a:ext cx="21844000" cy="3430192"/>
          </a:xfrm>
          <a:prstGeom prst="rect">
            <a:avLst/>
          </a:prstGeom>
        </p:spPr>
        <p:txBody>
          <a:bodyPr numCol="1" spcCol="38100" anchor="ctr"/>
          <a:lstStyle/>
          <a:p>
            <a:pPr lvl="4" marL="0" indent="1536191" algn="ctr" defTabSz="1365504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12" sz="4704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1169517375_2880x1920.jpg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184386109_2439x1626.jpg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/>
          <p:nvPr>
            <p:ph type="pic" idx="21"/>
          </p:nvPr>
        </p:nvSpPr>
        <p:spPr>
          <a:xfrm>
            <a:off x="0" y="-1270000"/>
            <a:ext cx="24384000" cy="1625600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/>
          <p:nvPr>
            <p:ph type="pic" idx="21"/>
          </p:nvPr>
        </p:nvSpPr>
        <p:spPr>
          <a:xfrm>
            <a:off x="0" y="-1270000"/>
            <a:ext cx="24384000" cy="1625600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270000" y="12166600"/>
            <a:ext cx="21844000" cy="694056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66258" indent="-407458" algn="ctr" defTabSz="825500">
              <a:spcBef>
                <a:spcPts val="0"/>
              </a:spcBef>
              <a:buClrTx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525058" indent="-407458" algn="ctr" defTabSz="825500">
              <a:spcBef>
                <a:spcPts val="0"/>
              </a:spcBef>
              <a:buClrTx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83858" indent="-407458" algn="ctr" defTabSz="825500">
              <a:spcBef>
                <a:spcPts val="0"/>
              </a:spcBef>
              <a:buClrTx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642658" indent="-407458" algn="ctr" defTabSz="825500">
              <a:spcBef>
                <a:spcPts val="0"/>
              </a:spcBef>
              <a:buClrTx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7"/>
            <a:ext cx="9652000" cy="3200204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8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1874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7462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3050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8638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8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1874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7462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3050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8638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1874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7462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3050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8638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buClrTx/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22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0"/>
            <a:ext cx="19507201" cy="3673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1"/>
            <a:ext cx="416053" cy="4671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1pPr>
      <a:lvl2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2pPr>
      <a:lvl3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3pPr>
      <a:lvl4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4pPr>
      <a:lvl5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5pPr>
      <a:lvl6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6pPr>
      <a:lvl7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7pPr>
      <a:lvl8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8pPr>
      <a:lvl9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edicting Head and Neck Cancer Radiotherapy Replanning using Machine Learning"/>
          <p:cNvSpPr txBox="1"/>
          <p:nvPr>
            <p:ph type="title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1658069">
              <a:defRPr spc="-300" sz="7800"/>
            </a:lvl1pPr>
          </a:lstStyle>
          <a:p>
            <a:pPr/>
            <a:r>
              <a:t>Predicting Head and Neck Cancer Radiotherapy Replanning using Machine Learning</a:t>
            </a:r>
          </a:p>
        </p:txBody>
      </p:sp>
      <p:pic>
        <p:nvPicPr>
          <p:cNvPr id="152" name="RCN-logo.png" descr="RC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3723" y="11804670"/>
            <a:ext cx="8402225" cy="1795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mitacs_transparent.png" descr="mitacs_transpar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10797" y="11854391"/>
            <a:ext cx="4388229" cy="1316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MUHC-RI-logo.png" descr="MUHC-RI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3579" y="11461967"/>
            <a:ext cx="8190977" cy="21013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tage 4: Building Machine Learning Models"/>
          <p:cNvSpPr txBox="1"/>
          <p:nvPr>
            <p:ph type="title"/>
          </p:nvPr>
        </p:nvSpPr>
        <p:spPr>
          <a:xfrm>
            <a:off x="1270000" y="812799"/>
            <a:ext cx="21844000" cy="1557439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Stage 4: Building Machine Learning Models</a:t>
            </a:r>
          </a:p>
        </p:txBody>
      </p:sp>
      <p:sp>
        <p:nvSpPr>
          <p:cNvPr id="269" name="Classifica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Classification</a:t>
            </a:r>
          </a:p>
        </p:txBody>
      </p:sp>
      <p:sp>
        <p:nvSpPr>
          <p:cNvPr id="270" name="Classification is a supervised machine learning algorithm which predicts the labels(classes) of new data based on the training it previously got from labelled training data"/>
          <p:cNvSpPr txBox="1"/>
          <p:nvPr>
            <p:ph type="body" idx="21"/>
          </p:nvPr>
        </p:nvSpPr>
        <p:spPr>
          <a:xfrm>
            <a:off x="11776055" y="3968520"/>
            <a:ext cx="11038542" cy="23346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279400" indent="-279400" defTabSz="825500">
              <a:spcBef>
                <a:spcPts val="0"/>
              </a:spcBef>
              <a:defRPr sz="3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Classification is a supervised machine learning algorithm which predicts the labels(classes) of new data based on the training it previously got from labelled training data</a:t>
            </a:r>
          </a:p>
        </p:txBody>
      </p:sp>
      <p:sp>
        <p:nvSpPr>
          <p:cNvPr id="271" name="Line"/>
          <p:cNvSpPr/>
          <p:nvPr/>
        </p:nvSpPr>
        <p:spPr>
          <a:xfrm flipV="1">
            <a:off x="2030889" y="4325987"/>
            <a:ext cx="2" cy="66168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2" name="Line"/>
          <p:cNvSpPr/>
          <p:nvPr/>
        </p:nvSpPr>
        <p:spPr>
          <a:xfrm>
            <a:off x="2000218" y="10909807"/>
            <a:ext cx="7630771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3" name="Line"/>
          <p:cNvSpPr/>
          <p:nvPr/>
        </p:nvSpPr>
        <p:spPr>
          <a:xfrm flipV="1">
            <a:off x="2397077" y="5382447"/>
            <a:ext cx="5645764" cy="52633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4" name="Class A"/>
          <p:cNvSpPr txBox="1"/>
          <p:nvPr/>
        </p:nvSpPr>
        <p:spPr>
          <a:xfrm>
            <a:off x="4926341" y="4687130"/>
            <a:ext cx="1778524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Class A</a:t>
            </a:r>
          </a:p>
        </p:txBody>
      </p:sp>
      <p:sp>
        <p:nvSpPr>
          <p:cNvPr id="275" name="Circle"/>
          <p:cNvSpPr/>
          <p:nvPr/>
        </p:nvSpPr>
        <p:spPr>
          <a:xfrm>
            <a:off x="3745574" y="4951888"/>
            <a:ext cx="366563" cy="367939"/>
          </a:xfrm>
          <a:prstGeom prst="ellipse">
            <a:avLst/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6" name="Circle"/>
          <p:cNvSpPr/>
          <p:nvPr/>
        </p:nvSpPr>
        <p:spPr>
          <a:xfrm>
            <a:off x="4393903" y="5789793"/>
            <a:ext cx="366563" cy="367939"/>
          </a:xfrm>
          <a:prstGeom prst="ellipse">
            <a:avLst/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7" name="Circle"/>
          <p:cNvSpPr/>
          <p:nvPr/>
        </p:nvSpPr>
        <p:spPr>
          <a:xfrm>
            <a:off x="5446004" y="6145245"/>
            <a:ext cx="366563" cy="367939"/>
          </a:xfrm>
          <a:prstGeom prst="ellipse">
            <a:avLst/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8" name="Circle"/>
          <p:cNvSpPr/>
          <p:nvPr/>
        </p:nvSpPr>
        <p:spPr>
          <a:xfrm>
            <a:off x="3581918" y="6145245"/>
            <a:ext cx="366563" cy="367939"/>
          </a:xfrm>
          <a:prstGeom prst="ellipse">
            <a:avLst/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9" name="Circle"/>
          <p:cNvSpPr/>
          <p:nvPr/>
        </p:nvSpPr>
        <p:spPr>
          <a:xfrm>
            <a:off x="2655467" y="6145245"/>
            <a:ext cx="366561" cy="367939"/>
          </a:xfrm>
          <a:prstGeom prst="ellipse">
            <a:avLst/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0" name="Circle"/>
          <p:cNvSpPr/>
          <p:nvPr/>
        </p:nvSpPr>
        <p:spPr>
          <a:xfrm>
            <a:off x="2450765" y="7617459"/>
            <a:ext cx="366563" cy="367939"/>
          </a:xfrm>
          <a:prstGeom prst="ellipse">
            <a:avLst/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1" name="Circle"/>
          <p:cNvSpPr/>
          <p:nvPr/>
        </p:nvSpPr>
        <p:spPr>
          <a:xfrm>
            <a:off x="3398637" y="7122114"/>
            <a:ext cx="366563" cy="367939"/>
          </a:xfrm>
          <a:prstGeom prst="ellipse">
            <a:avLst/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2" name="Circle"/>
          <p:cNvSpPr/>
          <p:nvPr/>
        </p:nvSpPr>
        <p:spPr>
          <a:xfrm>
            <a:off x="4204329" y="7122114"/>
            <a:ext cx="366563" cy="367939"/>
          </a:xfrm>
          <a:prstGeom prst="ellipse">
            <a:avLst/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3" name="Circle"/>
          <p:cNvSpPr/>
          <p:nvPr/>
        </p:nvSpPr>
        <p:spPr>
          <a:xfrm>
            <a:off x="5071986" y="6815256"/>
            <a:ext cx="366563" cy="367939"/>
          </a:xfrm>
          <a:prstGeom prst="ellipse">
            <a:avLst/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4" name="Circle"/>
          <p:cNvSpPr/>
          <p:nvPr/>
        </p:nvSpPr>
        <p:spPr>
          <a:xfrm>
            <a:off x="4204329" y="7830146"/>
            <a:ext cx="366563" cy="367939"/>
          </a:xfrm>
          <a:prstGeom prst="ellipse">
            <a:avLst/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5" name="Circle"/>
          <p:cNvSpPr/>
          <p:nvPr/>
        </p:nvSpPr>
        <p:spPr>
          <a:xfrm>
            <a:off x="3209063" y="8303799"/>
            <a:ext cx="366562" cy="367939"/>
          </a:xfrm>
          <a:prstGeom prst="ellipse">
            <a:avLst/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6" name="Circle"/>
          <p:cNvSpPr/>
          <p:nvPr/>
        </p:nvSpPr>
        <p:spPr>
          <a:xfrm>
            <a:off x="2450765" y="9233154"/>
            <a:ext cx="366563" cy="367939"/>
          </a:xfrm>
          <a:prstGeom prst="ellipse">
            <a:avLst/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7" name="Triangle"/>
          <p:cNvSpPr/>
          <p:nvPr/>
        </p:nvSpPr>
        <p:spPr>
          <a:xfrm>
            <a:off x="6745336" y="7122114"/>
            <a:ext cx="700128" cy="36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8" name="Triangle"/>
          <p:cNvSpPr/>
          <p:nvPr/>
        </p:nvSpPr>
        <p:spPr>
          <a:xfrm>
            <a:off x="7432785" y="7830146"/>
            <a:ext cx="700128" cy="36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9" name="Triangle"/>
          <p:cNvSpPr/>
          <p:nvPr/>
        </p:nvSpPr>
        <p:spPr>
          <a:xfrm>
            <a:off x="8058390" y="8891388"/>
            <a:ext cx="700127" cy="36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0" name="Triangle"/>
          <p:cNvSpPr/>
          <p:nvPr/>
        </p:nvSpPr>
        <p:spPr>
          <a:xfrm>
            <a:off x="6745337" y="8303799"/>
            <a:ext cx="700127" cy="36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1" name="Triangle"/>
          <p:cNvSpPr/>
          <p:nvPr/>
        </p:nvSpPr>
        <p:spPr>
          <a:xfrm>
            <a:off x="5783498" y="8497045"/>
            <a:ext cx="700128" cy="36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2" name="Triangle"/>
          <p:cNvSpPr/>
          <p:nvPr/>
        </p:nvSpPr>
        <p:spPr>
          <a:xfrm>
            <a:off x="4483970" y="8894029"/>
            <a:ext cx="700127" cy="36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3" name="Triangle"/>
          <p:cNvSpPr/>
          <p:nvPr/>
        </p:nvSpPr>
        <p:spPr>
          <a:xfrm>
            <a:off x="5071986" y="9508825"/>
            <a:ext cx="700128" cy="36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4" name="Triangle"/>
          <p:cNvSpPr/>
          <p:nvPr/>
        </p:nvSpPr>
        <p:spPr>
          <a:xfrm>
            <a:off x="6745337" y="10123620"/>
            <a:ext cx="700127" cy="36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5" name="Triangle"/>
          <p:cNvSpPr/>
          <p:nvPr/>
        </p:nvSpPr>
        <p:spPr>
          <a:xfrm>
            <a:off x="3578790" y="10123620"/>
            <a:ext cx="700127" cy="36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6" name="Triangle"/>
          <p:cNvSpPr/>
          <p:nvPr/>
        </p:nvSpPr>
        <p:spPr>
          <a:xfrm>
            <a:off x="6186344" y="9392355"/>
            <a:ext cx="700127" cy="36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7" name="Triangle"/>
          <p:cNvSpPr/>
          <p:nvPr/>
        </p:nvSpPr>
        <p:spPr>
          <a:xfrm>
            <a:off x="5279221" y="10123620"/>
            <a:ext cx="700128" cy="36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8" name="Triangle"/>
          <p:cNvSpPr/>
          <p:nvPr/>
        </p:nvSpPr>
        <p:spPr>
          <a:xfrm>
            <a:off x="5783498" y="7601738"/>
            <a:ext cx="700128" cy="36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9" name="Class B"/>
          <p:cNvSpPr txBox="1"/>
          <p:nvPr/>
        </p:nvSpPr>
        <p:spPr>
          <a:xfrm>
            <a:off x="8348068" y="7059956"/>
            <a:ext cx="1521818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Class B</a:t>
            </a:r>
          </a:p>
        </p:txBody>
      </p:sp>
      <p:sp>
        <p:nvSpPr>
          <p:cNvPr id="300" name="X"/>
          <p:cNvSpPr txBox="1"/>
          <p:nvPr/>
        </p:nvSpPr>
        <p:spPr>
          <a:xfrm>
            <a:off x="9546559" y="11164544"/>
            <a:ext cx="314554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01" name="Y"/>
          <p:cNvSpPr txBox="1"/>
          <p:nvPr/>
        </p:nvSpPr>
        <p:spPr>
          <a:xfrm>
            <a:off x="1203115" y="3910438"/>
            <a:ext cx="607429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302" name="In this project classification is used to predict whether a patient would require replanning or not based on their data collected for first 12 fractions"/>
          <p:cNvSpPr txBox="1"/>
          <p:nvPr/>
        </p:nvSpPr>
        <p:spPr>
          <a:xfrm>
            <a:off x="11776055" y="7415939"/>
            <a:ext cx="11038542" cy="1773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79400" indent="-279400" algn="l">
              <a:buClr>
                <a:srgbClr val="000000"/>
              </a:buClr>
              <a:buSzPct val="100000"/>
              <a:buChar char="•"/>
              <a:defRPr sz="3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In this project classification is used to predict whether a patient would require replanning or not based on their data collected for first 12 fractions</a:t>
            </a:r>
          </a:p>
        </p:txBody>
      </p:sp>
      <p:sp>
        <p:nvSpPr>
          <p:cNvPr id="303" name="I used 15 different classification models and compared their results."/>
          <p:cNvSpPr txBox="1"/>
          <p:nvPr/>
        </p:nvSpPr>
        <p:spPr>
          <a:xfrm>
            <a:off x="11776055" y="10302367"/>
            <a:ext cx="11038542" cy="1214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79400" indent="-279400" algn="l">
              <a:buClr>
                <a:srgbClr val="000000"/>
              </a:buClr>
              <a:buSzPct val="100000"/>
              <a:buChar char="•"/>
              <a:defRPr sz="3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I used 15 different classification models and compared their results.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0" grpId="1"/>
      <p:bldP build="whole" bldLvl="1" animBg="1" rev="0" advAuto="0" spid="303" grpId="3"/>
      <p:bldP build="whole" bldLvl="1" animBg="1" rev="0" advAuto="0" spid="302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tage 4: Building Machine Learning Models"/>
          <p:cNvSpPr txBox="1"/>
          <p:nvPr>
            <p:ph type="title"/>
          </p:nvPr>
        </p:nvSpPr>
        <p:spPr>
          <a:xfrm>
            <a:off x="1270000" y="812799"/>
            <a:ext cx="21844000" cy="1557439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Stage 4: Building Machine Learning Models</a:t>
            </a:r>
          </a:p>
        </p:txBody>
      </p:sp>
      <p:sp>
        <p:nvSpPr>
          <p:cNvPr id="306" name="Extra Trees model performed the best with 0.778 Accuracy score"/>
          <p:cNvSpPr txBox="1"/>
          <p:nvPr>
            <p:ph type="body" sz="quarter" idx="1"/>
          </p:nvPr>
        </p:nvSpPr>
        <p:spPr>
          <a:xfrm>
            <a:off x="14678958" y="3217321"/>
            <a:ext cx="9572489" cy="2976985"/>
          </a:xfrm>
          <a:prstGeom prst="rect">
            <a:avLst/>
          </a:prstGeom>
        </p:spPr>
        <p:txBody>
          <a:bodyPr/>
          <a:lstStyle/>
          <a:p>
            <a: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4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"/>
                <a:ea typeface="Graphik"/>
                <a:cs typeface="Graphik"/>
                <a:sym typeface="Graphik"/>
              </a:defRPr>
            </a:pPr>
            <a:r>
              <a:t>Extra Trees model performed the best with </a:t>
            </a:r>
            <a:r>
              <a:rPr b="1"/>
              <a:t>0.778</a:t>
            </a:r>
            <a:r>
              <a:t> Accuracy score</a:t>
            </a:r>
          </a:p>
        </p:txBody>
      </p:sp>
      <p:pic>
        <p:nvPicPr>
          <p:cNvPr id="307" name="Unknown-3.png" descr="Unknown-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366" y="3443964"/>
            <a:ext cx="13500465" cy="7506484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The formula to calculate the score:…"/>
          <p:cNvSpPr txBox="1"/>
          <p:nvPr/>
        </p:nvSpPr>
        <p:spPr>
          <a:xfrm>
            <a:off x="14829656" y="6813271"/>
            <a:ext cx="9271094" cy="3348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4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"/>
                <a:ea typeface="Graphik"/>
                <a:cs typeface="Graphik"/>
                <a:sym typeface="Graphik"/>
              </a:defRPr>
            </a:pPr>
            <a:r>
              <a:t>The formula to calculate the score: </a:t>
            </a:r>
          </a:p>
          <a:p>
            <a:pPr lvl="4" indent="1828800" algn="l" defTabSz="2438400">
              <a:spcBef>
                <a:spcPts val="2400"/>
              </a:spcBef>
              <a:defRPr b="1" sz="30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"/>
                <a:ea typeface="Graphik"/>
                <a:cs typeface="Graphik"/>
                <a:sym typeface="Graphik"/>
              </a:defRPr>
            </a:pPr>
            <a:r>
              <a:t>Number of correct predictions / </a:t>
            </a:r>
          </a:p>
          <a:p>
            <a:pPr lvl="4" indent="1828800" algn="l" defTabSz="2438400">
              <a:spcBef>
                <a:spcPts val="2400"/>
              </a:spcBef>
              <a:defRPr b="1" sz="30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"/>
                <a:ea typeface="Graphik"/>
                <a:cs typeface="Graphik"/>
                <a:sym typeface="Graphik"/>
              </a:defRPr>
            </a:pPr>
            <a:r>
              <a:t>Total predictions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8" grpId="2"/>
      <p:bldP build="whole" bldLvl="1" animBg="1" rev="0" advAuto="0" spid="30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tage 4: Machine Learning"/>
          <p:cNvSpPr txBox="1"/>
          <p:nvPr>
            <p:ph type="title"/>
          </p:nvPr>
        </p:nvSpPr>
        <p:spPr>
          <a:xfrm>
            <a:off x="1270000" y="812799"/>
            <a:ext cx="21844000" cy="1557439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Stage 4: Machine Learning</a:t>
            </a:r>
          </a:p>
        </p:txBody>
      </p:sp>
      <p:sp>
        <p:nvSpPr>
          <p:cNvPr id="311" name="Classification - Extra Tree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Classification - Extra Trees</a:t>
            </a:r>
          </a:p>
        </p:txBody>
      </p:sp>
      <p:sp>
        <p:nvSpPr>
          <p:cNvPr id="312" name="Extremely randomized trees classifier"/>
          <p:cNvSpPr txBox="1"/>
          <p:nvPr>
            <p:ph type="body" idx="21"/>
          </p:nvPr>
        </p:nvSpPr>
        <p:spPr>
          <a:xfrm>
            <a:off x="1269998" y="4267199"/>
            <a:ext cx="7056719" cy="17154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558800" indent="-558800">
              <a:defRPr sz="42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Extremely randomized trees classifier</a:t>
            </a:r>
          </a:p>
        </p:txBody>
      </p:sp>
      <p:grpSp>
        <p:nvGrpSpPr>
          <p:cNvPr id="315" name="Training dataset"/>
          <p:cNvGrpSpPr/>
          <p:nvPr/>
        </p:nvGrpSpPr>
        <p:grpSpPr>
          <a:xfrm>
            <a:off x="15448412" y="3794478"/>
            <a:ext cx="5809511" cy="1270002"/>
            <a:chOff x="0" y="0"/>
            <a:chExt cx="5809510" cy="1270001"/>
          </a:xfrm>
        </p:grpSpPr>
        <p:sp>
          <p:nvSpPr>
            <p:cNvPr id="313" name="Rectangle"/>
            <p:cNvSpPr/>
            <p:nvPr/>
          </p:nvSpPr>
          <p:spPr>
            <a:xfrm>
              <a:off x="-1" y="-1"/>
              <a:ext cx="5809512" cy="1270003"/>
            </a:xfrm>
            <a:prstGeom prst="rect">
              <a:avLst/>
            </a:prstGeom>
            <a:gradFill flip="none" rotWithShape="1">
              <a:gsLst>
                <a:gs pos="0">
                  <a:srgbClr val="01FFE1"/>
                </a:gs>
                <a:gs pos="100000">
                  <a:srgbClr val="0677BA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</a:p>
          </p:txBody>
        </p:sp>
        <p:sp>
          <p:nvSpPr>
            <p:cNvPr id="314" name="Training dataset"/>
            <p:cNvSpPr txBox="1"/>
            <p:nvPr/>
          </p:nvSpPr>
          <p:spPr>
            <a:xfrm>
              <a:off x="-1" y="319532"/>
              <a:ext cx="5809512" cy="630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Training dataset</a:t>
              </a:r>
            </a:p>
          </p:txBody>
        </p:sp>
      </p:grpSp>
      <p:sp>
        <p:nvSpPr>
          <p:cNvPr id="316" name="Oval"/>
          <p:cNvSpPr/>
          <p:nvPr/>
        </p:nvSpPr>
        <p:spPr>
          <a:xfrm>
            <a:off x="12241255" y="6747103"/>
            <a:ext cx="759225" cy="590941"/>
          </a:xfrm>
          <a:prstGeom prst="ellipse">
            <a:avLst/>
          </a:prstGeom>
          <a:gradFill>
            <a:gsLst>
              <a:gs pos="0">
                <a:srgbClr val="FE1ED2"/>
              </a:gs>
              <a:gs pos="100000">
                <a:srgbClr val="FEF00D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17" name="Oval"/>
          <p:cNvSpPr/>
          <p:nvPr/>
        </p:nvSpPr>
        <p:spPr>
          <a:xfrm>
            <a:off x="10991515" y="7788654"/>
            <a:ext cx="759225" cy="590941"/>
          </a:xfrm>
          <a:prstGeom prst="ellipse">
            <a:avLst/>
          </a:prstGeom>
          <a:gradFill>
            <a:gsLst>
              <a:gs pos="0">
                <a:srgbClr val="FE1ED2"/>
              </a:gs>
              <a:gs pos="100000">
                <a:srgbClr val="FEF00D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18" name="Oval"/>
          <p:cNvSpPr/>
          <p:nvPr/>
        </p:nvSpPr>
        <p:spPr>
          <a:xfrm>
            <a:off x="13280003" y="7788654"/>
            <a:ext cx="759225" cy="590941"/>
          </a:xfrm>
          <a:prstGeom prst="ellipse">
            <a:avLst/>
          </a:prstGeom>
          <a:gradFill>
            <a:gsLst>
              <a:gs pos="0">
                <a:srgbClr val="FE1ED2"/>
              </a:gs>
              <a:gs pos="100000">
                <a:srgbClr val="FEF00D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19" name="Oval"/>
          <p:cNvSpPr/>
          <p:nvPr/>
        </p:nvSpPr>
        <p:spPr>
          <a:xfrm>
            <a:off x="17973554" y="6737478"/>
            <a:ext cx="759225" cy="590941"/>
          </a:xfrm>
          <a:prstGeom prst="ellipse">
            <a:avLst/>
          </a:prstGeom>
          <a:gradFill>
            <a:gsLst>
              <a:gs pos="0">
                <a:srgbClr val="FE1ED2"/>
              </a:gs>
              <a:gs pos="100000">
                <a:srgbClr val="FEF00D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0" name="Oval"/>
          <p:cNvSpPr/>
          <p:nvPr/>
        </p:nvSpPr>
        <p:spPr>
          <a:xfrm>
            <a:off x="16741320" y="7788654"/>
            <a:ext cx="759225" cy="590941"/>
          </a:xfrm>
          <a:prstGeom prst="ellipse">
            <a:avLst/>
          </a:prstGeom>
          <a:gradFill>
            <a:gsLst>
              <a:gs pos="0">
                <a:srgbClr val="FE1ED2"/>
              </a:gs>
              <a:gs pos="100000">
                <a:srgbClr val="FEF00D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1" name="Oval"/>
          <p:cNvSpPr/>
          <p:nvPr/>
        </p:nvSpPr>
        <p:spPr>
          <a:xfrm>
            <a:off x="19087303" y="7788654"/>
            <a:ext cx="759225" cy="590941"/>
          </a:xfrm>
          <a:prstGeom prst="ellipse">
            <a:avLst/>
          </a:prstGeom>
          <a:gradFill>
            <a:gsLst>
              <a:gs pos="0">
                <a:srgbClr val="FE1ED2"/>
              </a:gs>
              <a:gs pos="100000">
                <a:srgbClr val="FEF00D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2" name="Oval"/>
          <p:cNvSpPr/>
          <p:nvPr/>
        </p:nvSpPr>
        <p:spPr>
          <a:xfrm>
            <a:off x="21433285" y="7954530"/>
            <a:ext cx="759225" cy="590941"/>
          </a:xfrm>
          <a:prstGeom prst="ellipse">
            <a:avLst/>
          </a:prstGeom>
          <a:gradFill>
            <a:gsLst>
              <a:gs pos="0">
                <a:srgbClr val="FE1ED2"/>
              </a:gs>
              <a:gs pos="100000">
                <a:srgbClr val="FEF00D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3" name="Oval"/>
          <p:cNvSpPr/>
          <p:nvPr/>
        </p:nvSpPr>
        <p:spPr>
          <a:xfrm>
            <a:off x="22499642" y="6903356"/>
            <a:ext cx="759225" cy="590941"/>
          </a:xfrm>
          <a:prstGeom prst="ellipse">
            <a:avLst/>
          </a:prstGeom>
          <a:gradFill>
            <a:gsLst>
              <a:gs pos="0">
                <a:srgbClr val="FE1ED2"/>
              </a:gs>
              <a:gs pos="100000">
                <a:srgbClr val="FEF00D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4" name="Oval"/>
          <p:cNvSpPr/>
          <p:nvPr/>
        </p:nvSpPr>
        <p:spPr>
          <a:xfrm>
            <a:off x="23542299" y="7954530"/>
            <a:ext cx="759227" cy="590941"/>
          </a:xfrm>
          <a:prstGeom prst="ellipse">
            <a:avLst/>
          </a:prstGeom>
          <a:gradFill>
            <a:gsLst>
              <a:gs pos="0">
                <a:srgbClr val="FE1ED2"/>
              </a:gs>
              <a:gs pos="100000">
                <a:srgbClr val="FEF00D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5" name="Line"/>
          <p:cNvSpPr/>
          <p:nvPr/>
        </p:nvSpPr>
        <p:spPr>
          <a:xfrm flipH="1">
            <a:off x="13024859" y="5120654"/>
            <a:ext cx="5321042" cy="15404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6" name="Line"/>
          <p:cNvSpPr/>
          <p:nvPr/>
        </p:nvSpPr>
        <p:spPr>
          <a:xfrm>
            <a:off x="18353165" y="5123336"/>
            <a:ext cx="2" cy="1547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7" name="Line"/>
          <p:cNvSpPr/>
          <p:nvPr/>
        </p:nvSpPr>
        <p:spPr>
          <a:xfrm>
            <a:off x="18364587" y="5144504"/>
            <a:ext cx="4139166" cy="18600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8" name="Line"/>
          <p:cNvSpPr/>
          <p:nvPr/>
        </p:nvSpPr>
        <p:spPr>
          <a:xfrm flipV="1">
            <a:off x="12827000" y="8545285"/>
            <a:ext cx="0" cy="21733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9" name="Line"/>
          <p:cNvSpPr/>
          <p:nvPr/>
        </p:nvSpPr>
        <p:spPr>
          <a:xfrm flipV="1">
            <a:off x="22879253" y="8545285"/>
            <a:ext cx="2" cy="21733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0" name="Line"/>
          <p:cNvSpPr/>
          <p:nvPr/>
        </p:nvSpPr>
        <p:spPr>
          <a:xfrm>
            <a:off x="12839530" y="10705135"/>
            <a:ext cx="3187343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1" name="Line"/>
          <p:cNvSpPr/>
          <p:nvPr/>
        </p:nvSpPr>
        <p:spPr>
          <a:xfrm>
            <a:off x="18353165" y="8644573"/>
            <a:ext cx="2" cy="1547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2" name="Line"/>
          <p:cNvSpPr/>
          <p:nvPr/>
        </p:nvSpPr>
        <p:spPr>
          <a:xfrm flipH="1">
            <a:off x="20539687" y="10705135"/>
            <a:ext cx="2316523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35" name="Combined Decision"/>
          <p:cNvGrpSpPr/>
          <p:nvPr/>
        </p:nvGrpSpPr>
        <p:grpSpPr>
          <a:xfrm>
            <a:off x="16155798" y="10272220"/>
            <a:ext cx="4276255" cy="1270002"/>
            <a:chOff x="0" y="0"/>
            <a:chExt cx="4276254" cy="1270001"/>
          </a:xfrm>
        </p:grpSpPr>
        <p:sp>
          <p:nvSpPr>
            <p:cNvPr id="333" name="Rectangle"/>
            <p:cNvSpPr/>
            <p:nvPr/>
          </p:nvSpPr>
          <p:spPr>
            <a:xfrm>
              <a:off x="-1" y="-1"/>
              <a:ext cx="4276256" cy="1270003"/>
            </a:xfrm>
            <a:prstGeom prst="rect">
              <a:avLst/>
            </a:prstGeom>
            <a:gradFill flip="none" rotWithShape="1">
              <a:gsLst>
                <a:gs pos="0">
                  <a:srgbClr val="FBE231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</a:p>
          </p:txBody>
        </p:sp>
        <p:sp>
          <p:nvSpPr>
            <p:cNvPr id="334" name="Combined Decision"/>
            <p:cNvSpPr txBox="1"/>
            <p:nvPr/>
          </p:nvSpPr>
          <p:spPr>
            <a:xfrm>
              <a:off x="-1" y="319532"/>
              <a:ext cx="4276256" cy="630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Combined Decision</a:t>
              </a:r>
            </a:p>
          </p:txBody>
        </p:sp>
      </p:grpSp>
      <p:sp>
        <p:nvSpPr>
          <p:cNvPr id="336" name="Line"/>
          <p:cNvSpPr/>
          <p:nvPr/>
        </p:nvSpPr>
        <p:spPr>
          <a:xfrm>
            <a:off x="12848680" y="7408409"/>
            <a:ext cx="505471" cy="5054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7" name="Line"/>
          <p:cNvSpPr/>
          <p:nvPr/>
        </p:nvSpPr>
        <p:spPr>
          <a:xfrm flipH="1">
            <a:off x="17368677" y="7282664"/>
            <a:ext cx="752688" cy="5800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8" name="Line"/>
          <p:cNvSpPr/>
          <p:nvPr/>
        </p:nvSpPr>
        <p:spPr>
          <a:xfrm flipH="1">
            <a:off x="22085841" y="7472237"/>
            <a:ext cx="581960" cy="5819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9" name="Line"/>
          <p:cNvSpPr/>
          <p:nvPr/>
        </p:nvSpPr>
        <p:spPr>
          <a:xfrm flipH="1">
            <a:off x="11788099" y="7409664"/>
            <a:ext cx="752688" cy="5800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0" name="Line"/>
          <p:cNvSpPr/>
          <p:nvPr/>
        </p:nvSpPr>
        <p:spPr>
          <a:xfrm>
            <a:off x="18613609" y="7319415"/>
            <a:ext cx="581961" cy="5819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1" name="Line"/>
          <p:cNvSpPr/>
          <p:nvPr/>
        </p:nvSpPr>
        <p:spPr>
          <a:xfrm>
            <a:off x="23190894" y="7408409"/>
            <a:ext cx="505471" cy="5054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2" name="Decision trees"/>
          <p:cNvSpPr txBox="1"/>
          <p:nvPr/>
        </p:nvSpPr>
        <p:spPr>
          <a:xfrm>
            <a:off x="9215566" y="6952699"/>
            <a:ext cx="2134515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Decision trees</a:t>
            </a:r>
          </a:p>
        </p:txBody>
      </p:sp>
      <p:sp>
        <p:nvSpPr>
          <p:cNvPr id="343" name="Ensemble learning technique which aggregates the results of multiple de-correlated decision trees collected in a “forest” to output it’s classification result."/>
          <p:cNvSpPr txBox="1"/>
          <p:nvPr/>
        </p:nvSpPr>
        <p:spPr>
          <a:xfrm>
            <a:off x="1142990" y="6576191"/>
            <a:ext cx="6125193" cy="568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42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Ensemble learning technique which aggregates the results of multiple de-correlated decision trees collected in a “forest” to output it’s classification result.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3" grpId="4"/>
      <p:bldP build="whole" bldLvl="1" animBg="1" rev="0" advAuto="0" spid="326" grpId="13"/>
      <p:bldP build="whole" bldLvl="1" animBg="1" rev="0" advAuto="0" spid="335" grpId="30"/>
      <p:bldP build="whole" bldLvl="1" animBg="1" rev="0" advAuto="0" spid="327" grpId="19"/>
      <p:bldP build="whole" bldLvl="1" animBg="1" rev="0" advAuto="0" spid="331" grpId="27"/>
      <p:bldP build="whole" bldLvl="1" animBg="1" rev="0" advAuto="0" spid="332" grpId="29"/>
      <p:bldP build="whole" bldLvl="1" animBg="1" rev="0" advAuto="0" spid="329" grpId="26"/>
      <p:bldP build="whole" bldLvl="1" animBg="1" rev="0" advAuto="0" spid="328" grpId="25"/>
      <p:bldP build="whole" bldLvl="1" animBg="1" rev="0" advAuto="0" spid="330" grpId="28"/>
      <p:bldP build="whole" bldLvl="1" animBg="1" rev="0" advAuto="0" spid="342" grpId="12"/>
      <p:bldP build="whole" bldLvl="1" animBg="1" rev="0" advAuto="0" spid="339" grpId="8"/>
      <p:bldP build="whole" bldLvl="1" animBg="1" rev="0" advAuto="0" spid="319" grpId="14"/>
      <p:bldP build="whole" bldLvl="1" animBg="1" rev="0" advAuto="0" spid="321" grpId="18"/>
      <p:bldP build="whole" bldLvl="1" animBg="1" rev="0" advAuto="0" spid="317" grpId="10"/>
      <p:bldP build="whole" bldLvl="1" animBg="1" rev="0" advAuto="0" spid="312" grpId="3"/>
      <p:bldP build="whole" bldLvl="1" animBg="1" rev="0" advAuto="0" spid="315" grpId="5"/>
      <p:bldP build="whole" bldLvl="1" animBg="1" rev="0" advAuto="0" spid="310" grpId="1"/>
      <p:bldP build="whole" bldLvl="1" animBg="1" rev="0" advAuto="0" spid="340" grpId="16"/>
      <p:bldP build="whole" bldLvl="1" animBg="1" rev="0" advAuto="0" spid="320" grpId="17"/>
      <p:bldP build="whole" bldLvl="1" animBg="1" rev="0" advAuto="0" spid="311" grpId="2"/>
      <p:bldP build="whole" bldLvl="1" animBg="1" rev="0" advAuto="0" spid="316" grpId="7"/>
      <p:bldP build="whole" bldLvl="1" animBg="1" rev="0" advAuto="0" spid="337" grpId="15"/>
      <p:bldP build="whole" bldLvl="1" animBg="1" rev="0" advAuto="0" spid="323" grpId="20"/>
      <p:bldP build="whole" bldLvl="1" animBg="1" rev="0" advAuto="0" spid="318" grpId="11"/>
      <p:bldP build="whole" bldLvl="1" animBg="1" rev="0" advAuto="0" spid="336" grpId="9"/>
      <p:bldP build="whole" bldLvl="1" animBg="1" rev="0" advAuto="0" spid="338" grpId="21"/>
      <p:bldP build="whole" bldLvl="1" animBg="1" rev="0" advAuto="0" spid="322" grpId="22"/>
      <p:bldP build="whole" bldLvl="1" animBg="1" rev="0" advAuto="0" spid="341" grpId="23"/>
      <p:bldP build="whole" bldLvl="1" animBg="1" rev="0" advAuto="0" spid="324" grpId="24"/>
      <p:bldP build="whole" bldLvl="1" animBg="1" rev="0" advAuto="0" spid="325" grpId="6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ummary of Results"/>
          <p:cNvSpPr txBox="1"/>
          <p:nvPr>
            <p:ph type="title"/>
          </p:nvPr>
        </p:nvSpPr>
        <p:spPr>
          <a:xfrm>
            <a:off x="1270000" y="812799"/>
            <a:ext cx="21844000" cy="1557439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22C4F8"/>
                    </a:gs>
                    <a:gs pos="100000">
                      <a:srgbClr val="F20CEF"/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Summary of Results</a:t>
            </a:r>
          </a:p>
        </p:txBody>
      </p:sp>
      <p:sp>
        <p:nvSpPr>
          <p:cNvPr id="346" name="Successfully combined several types of data files together"/>
          <p:cNvSpPr txBox="1"/>
          <p:nvPr>
            <p:ph type="body" sz="quarter" idx="1"/>
          </p:nvPr>
        </p:nvSpPr>
        <p:spPr>
          <a:xfrm>
            <a:off x="1269998" y="4267200"/>
            <a:ext cx="17927738" cy="2114550"/>
          </a:xfrm>
          <a:prstGeom prst="rect">
            <a:avLst/>
          </a:prstGeom>
        </p:spPr>
        <p:txBody>
          <a:bodyPr/>
          <a:lstStyle>
            <a:lvl1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4800">
                <a:gradFill flip="none" rotWithShape="1">
                  <a:gsLst>
                    <a:gs pos="0">
                      <a:srgbClr val="22C4F8"/>
                    </a:gs>
                    <a:gs pos="100000">
                      <a:srgbClr val="F20CEF"/>
                    </a:gs>
                  </a:gsLst>
                  <a:lin ang="5400000" scaled="0"/>
                </a:gra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Successfully combined several types of data files together</a:t>
            </a:r>
          </a:p>
        </p:txBody>
      </p:sp>
      <p:sp>
        <p:nvSpPr>
          <p:cNvPr id="347" name="Developed a classification model that can predict weather a patient would require replanning or not based on the data collected in the early stages of the treatment"/>
          <p:cNvSpPr txBox="1"/>
          <p:nvPr/>
        </p:nvSpPr>
        <p:spPr>
          <a:xfrm>
            <a:off x="1227064" y="6334164"/>
            <a:ext cx="17632234" cy="253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4800">
                <a:gradFill flip="none" rotWithShape="1">
                  <a:gsLst>
                    <a:gs pos="0">
                      <a:srgbClr val="22C4F8"/>
                    </a:gs>
                    <a:gs pos="100000">
                      <a:srgbClr val="F20CEF"/>
                    </a:gs>
                  </a:gsLst>
                  <a:lin ang="5400000" scaled="0"/>
                </a:gra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Developed a classification model that can predict whether a patient would require replanning or not based on the data collected in the early stages of the treatment</a:t>
            </a:r>
          </a:p>
        </p:txBody>
      </p:sp>
      <p:sp>
        <p:nvSpPr>
          <p:cNvPr id="348" name="The model developed has 77% accuracy rate"/>
          <p:cNvSpPr txBox="1"/>
          <p:nvPr/>
        </p:nvSpPr>
        <p:spPr>
          <a:xfrm>
            <a:off x="1185784" y="9303371"/>
            <a:ext cx="16543471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4800">
                <a:gradFill flip="none" rotWithShape="1">
                  <a:gsLst>
                    <a:gs pos="0">
                      <a:srgbClr val="22C4F8"/>
                    </a:gs>
                    <a:gs pos="100000">
                      <a:srgbClr val="F20CEF"/>
                    </a:gs>
                  </a:gsLst>
                  <a:lin ang="5400000" scaled="0"/>
                </a:gra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The model developed has 77% accuracy rate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7" grpId="3"/>
      <p:bldP build="whole" bldLvl="1" animBg="1" rev="0" advAuto="0" spid="345" grpId="1"/>
      <p:bldP build="whole" bldLvl="1" animBg="1" rev="0" advAuto="0" spid="348" grpId="4"/>
      <p:bldP build="whole" bldLvl="1" animBg="1" rev="0" advAuto="0" spid="346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Future Work"/>
          <p:cNvSpPr txBox="1"/>
          <p:nvPr>
            <p:ph type="title"/>
          </p:nvPr>
        </p:nvSpPr>
        <p:spPr>
          <a:xfrm>
            <a:off x="1270000" y="812799"/>
            <a:ext cx="21844000" cy="1557439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22C4F8"/>
                    </a:gs>
                    <a:gs pos="100000">
                      <a:srgbClr val="F20CEF"/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Future Work</a:t>
            </a:r>
          </a:p>
        </p:txBody>
      </p:sp>
      <p:sp>
        <p:nvSpPr>
          <p:cNvPr id="351" name="Collecting and using more patient data"/>
          <p:cNvSpPr txBox="1"/>
          <p:nvPr>
            <p:ph type="body" sz="quarter" idx="1"/>
          </p:nvPr>
        </p:nvSpPr>
        <p:spPr>
          <a:xfrm>
            <a:off x="1269999" y="4267199"/>
            <a:ext cx="13916036" cy="2025906"/>
          </a:xfrm>
          <a:prstGeom prst="rect">
            <a:avLst/>
          </a:prstGeom>
        </p:spPr>
        <p:txBody>
          <a:bodyPr/>
          <a:lstStyle>
            <a:lvl1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4800">
                <a:gradFill flip="none" rotWithShape="1">
                  <a:gsLst>
                    <a:gs pos="0">
                      <a:srgbClr val="22C4F8"/>
                    </a:gs>
                    <a:gs pos="100000">
                      <a:srgbClr val="F20CEF"/>
                    </a:gs>
                  </a:gsLst>
                  <a:lin ang="5400000" scaled="0"/>
                </a:gra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Collecting and using more patient data</a:t>
            </a:r>
          </a:p>
        </p:txBody>
      </p:sp>
      <p:sp>
        <p:nvSpPr>
          <p:cNvPr id="352" name="Fine tuning the machine learning models to get more accurate results"/>
          <p:cNvSpPr txBox="1"/>
          <p:nvPr/>
        </p:nvSpPr>
        <p:spPr>
          <a:xfrm>
            <a:off x="1078204" y="6969016"/>
            <a:ext cx="15134427" cy="1721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4800">
                <a:gradFill flip="none" rotWithShape="1">
                  <a:gsLst>
                    <a:gs pos="0">
                      <a:srgbClr val="22C4F8"/>
                    </a:gs>
                    <a:gs pos="100000">
                      <a:srgbClr val="F20CEF"/>
                    </a:gs>
                  </a:gsLst>
                  <a:lin ang="5400000" scaled="0"/>
                </a:gra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Fine tuning the machine learning models to get more accurate results</a:t>
            </a:r>
          </a:p>
        </p:txBody>
      </p:sp>
      <p:sp>
        <p:nvSpPr>
          <p:cNvPr id="353" name="Finding more attributes that influence replanning"/>
          <p:cNvSpPr txBox="1"/>
          <p:nvPr/>
        </p:nvSpPr>
        <p:spPr>
          <a:xfrm>
            <a:off x="1136827" y="9655270"/>
            <a:ext cx="14608645" cy="1721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4800">
                <a:gradFill flip="none" rotWithShape="1">
                  <a:gsLst>
                    <a:gs pos="0">
                      <a:srgbClr val="22C4F8"/>
                    </a:gs>
                    <a:gs pos="100000">
                      <a:srgbClr val="F20CEF"/>
                    </a:gs>
                  </a:gsLst>
                  <a:lin ang="5400000" scaled="0"/>
                </a:gra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Finding more attributes that influence replanning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3" grpId="4"/>
      <p:bldP build="whole" bldLvl="1" animBg="1" rev="0" advAuto="0" spid="350" grpId="1"/>
      <p:bldP build="whole" bldLvl="1" animBg="1" rev="0" advAuto="0" spid="352" grpId="3"/>
      <p:bldP build="whole" bldLvl="1" animBg="1" rev="0" advAuto="0" spid="351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hank You"/>
          <p:cNvSpPr txBox="1"/>
          <p:nvPr>
            <p:ph type="body" sz="half" idx="1"/>
          </p:nvPr>
        </p:nvSpPr>
        <p:spPr>
          <a:xfrm>
            <a:off x="1270000" y="3906096"/>
            <a:ext cx="21844000" cy="4488605"/>
          </a:xfrm>
          <a:prstGeom prst="rect">
            <a:avLst/>
          </a:prstGeom>
        </p:spPr>
        <p:txBody>
          <a:bodyPr/>
          <a:lstStyle>
            <a:lvl1pPr>
              <a:defRPr spc="-5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About Me"/>
          <p:cNvSpPr txBox="1"/>
          <p:nvPr>
            <p:ph type="title"/>
          </p:nvPr>
        </p:nvSpPr>
        <p:spPr>
          <a:xfrm>
            <a:off x="1270000" y="812799"/>
            <a:ext cx="21844000" cy="1557439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About Me</a:t>
            </a:r>
          </a:p>
        </p:txBody>
      </p:sp>
      <p:sp>
        <p:nvSpPr>
          <p:cNvPr id="157" name="My name is Srishti Ahlawat…"/>
          <p:cNvSpPr txBox="1"/>
          <p:nvPr>
            <p:ph type="body" sz="half" idx="1"/>
          </p:nvPr>
        </p:nvSpPr>
        <p:spPr>
          <a:xfrm>
            <a:off x="9292039" y="3397910"/>
            <a:ext cx="13749174" cy="8432801"/>
          </a:xfrm>
          <a:prstGeom prst="rect">
            <a:avLst/>
          </a:prstGeom>
        </p:spPr>
        <p:txBody>
          <a:bodyPr/>
          <a:lstStyle/>
          <a:p>
            <a: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4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"/>
                <a:ea typeface="Graphik"/>
                <a:cs typeface="Graphik"/>
                <a:sym typeface="Graphik"/>
              </a:defRPr>
            </a:pPr>
            <a:r>
              <a:t>My name is </a:t>
            </a:r>
            <a:r>
              <a:rPr b="1"/>
              <a:t>Srishti Ahlawat</a:t>
            </a:r>
            <a:endParaRPr b="1"/>
          </a:p>
          <a:p>
            <a: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4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"/>
                <a:ea typeface="Graphik"/>
                <a:cs typeface="Graphik"/>
                <a:sym typeface="Graphik"/>
              </a:defRPr>
            </a:pPr>
            <a:r>
              <a:t>A Computer science student with specialisation in AI/ML from India</a:t>
            </a:r>
          </a:p>
          <a:p>
            <a: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4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"/>
                <a:ea typeface="Graphik"/>
                <a:cs typeface="Graphik"/>
                <a:sym typeface="Graphik"/>
              </a:defRPr>
            </a:pPr>
            <a:r>
              <a:t>Working with professor </a:t>
            </a:r>
            <a:r>
              <a:rPr b="1"/>
              <a:t>John Kildea</a:t>
            </a:r>
            <a:r>
              <a:t> as a </a:t>
            </a:r>
            <a:r>
              <a:rPr b="1"/>
              <a:t>MITACS Globalink Research Intern</a:t>
            </a:r>
            <a:endParaRPr b="1"/>
          </a:p>
          <a:p>
            <a: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4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"/>
                <a:ea typeface="Graphik"/>
                <a:cs typeface="Graphik"/>
                <a:sym typeface="Graphik"/>
              </a:defRPr>
            </a:pPr>
            <a:r>
              <a:t>Previously worked at </a:t>
            </a:r>
            <a:r>
              <a:rPr b="1"/>
              <a:t>Amazon</a:t>
            </a:r>
            <a:r>
              <a:t> as a </a:t>
            </a:r>
            <a:r>
              <a:rPr b="1"/>
              <a:t>Software Development Intern</a:t>
            </a:r>
            <a:r>
              <a:t> and at </a:t>
            </a:r>
            <a:r>
              <a:rPr b="1"/>
              <a:t>Monash University </a:t>
            </a:r>
            <a:r>
              <a:t>as a </a:t>
            </a:r>
            <a:r>
              <a:rPr b="1"/>
              <a:t>research intern</a:t>
            </a:r>
          </a:p>
        </p:txBody>
      </p:sp>
      <p:pic>
        <p:nvPicPr>
          <p:cNvPr id="158" name="photo.jpg" descr="phot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4992" y="3966573"/>
            <a:ext cx="5379392" cy="5308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roject Background and Previous Work"/>
          <p:cNvSpPr txBox="1"/>
          <p:nvPr>
            <p:ph type="title"/>
          </p:nvPr>
        </p:nvSpPr>
        <p:spPr>
          <a:xfrm>
            <a:off x="1270000" y="812799"/>
            <a:ext cx="21844000" cy="1557439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Project Background and Previous Work</a:t>
            </a:r>
          </a:p>
        </p:txBody>
      </p:sp>
      <p:sp>
        <p:nvSpPr>
          <p:cNvPr id="161" name="Head-neck cancer patients who undergo radiotherapy often experience anatomical changes."/>
          <p:cNvSpPr txBox="1"/>
          <p:nvPr>
            <p:ph type="body" sz="quarter" idx="1"/>
          </p:nvPr>
        </p:nvSpPr>
        <p:spPr>
          <a:xfrm>
            <a:off x="221258" y="2458855"/>
            <a:ext cx="18321220" cy="2992025"/>
          </a:xfrm>
          <a:prstGeom prst="rect">
            <a:avLst/>
          </a:prstGeom>
        </p:spPr>
        <p:txBody>
          <a:bodyPr/>
          <a:lstStyle/>
          <a:p>
            <a:pPr marL="574322" indent="-574322" algn="l" defTabSz="457200">
              <a:buClr>
                <a:srgbClr val="000000"/>
              </a:buClr>
              <a:buSzPct val="100000"/>
              <a:buChar char="•"/>
              <a:defRPr sz="4900">
                <a:solidFill>
                  <a:srgbClr val="FF920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82082" indent="-582082" algn="l" defTabSz="457200">
              <a:buClr>
                <a:srgbClr val="000000"/>
              </a:buClr>
              <a:buSzPct val="100000"/>
              <a:buChar char="•"/>
              <a:defRPr sz="50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rial"/>
                <a:ea typeface="Arial"/>
                <a:cs typeface="Arial"/>
                <a:sym typeface="Arial"/>
              </a:defRPr>
            </a:pPr>
            <a:r>
              <a:t>Head-neck cancer patients who undergo radiotherapy often experience anatomical changes</a:t>
            </a:r>
            <a:r>
              <a:rPr sz="4900"/>
              <a:t>. </a:t>
            </a:r>
          </a:p>
        </p:txBody>
      </p:sp>
      <p:sp>
        <p:nvSpPr>
          <p:cNvPr id="162" name="These anatomical changes in turn can render the treatment plan invalid, requiring replanning, which if performed suddenly, can be disruptive for the treatment planning team"/>
          <p:cNvSpPr txBox="1"/>
          <p:nvPr/>
        </p:nvSpPr>
        <p:spPr>
          <a:xfrm>
            <a:off x="132068" y="6276097"/>
            <a:ext cx="18321220" cy="2290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74322" indent="-574322" algn="l" defTabSz="457200">
              <a:buClr>
                <a:srgbClr val="000000"/>
              </a:buClr>
              <a:buSzPct val="100000"/>
              <a:buChar char="•"/>
              <a:defRPr sz="50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These anatomical changes in turn can render the treatment plan invalid, requiring replanning, which if performed suddenly, can be disruptive for the treatment planning team</a:t>
            </a:r>
          </a:p>
        </p:txBody>
      </p:sp>
      <p:sp>
        <p:nvSpPr>
          <p:cNvPr id="163" name="In this research project we are working on predicting if and when a Head-neck cancer patient will require replanning using machine learning"/>
          <p:cNvSpPr txBox="1"/>
          <p:nvPr/>
        </p:nvSpPr>
        <p:spPr>
          <a:xfrm>
            <a:off x="61588" y="10268804"/>
            <a:ext cx="19227940" cy="2214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74322" indent="-574322" algn="l" defTabSz="457200">
              <a:buClr>
                <a:srgbClr val="000000"/>
              </a:buClr>
              <a:buSzPct val="100000"/>
              <a:buChar char="•"/>
              <a:defRPr sz="49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 this research project we are working on predicting if and when a Head-neck cancer patient will require replanning using 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4"/>
      <p:bldP build="whole" bldLvl="1" animBg="1" rev="0" advAuto="0" spid="160" grpId="1"/>
      <p:bldP build="whole" bldLvl="1" animBg="1" rev="0" advAuto="0" spid="162" grpId="3"/>
      <p:bldP build="whole" bldLvl="1" animBg="1" rev="0" advAuto="0" spid="161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oject Background and Previous Work"/>
          <p:cNvSpPr txBox="1"/>
          <p:nvPr>
            <p:ph type="title"/>
          </p:nvPr>
        </p:nvSpPr>
        <p:spPr>
          <a:xfrm>
            <a:off x="1270000" y="149289"/>
            <a:ext cx="21844000" cy="1557438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Project Background and Previous Work</a:t>
            </a:r>
          </a:p>
        </p:txBody>
      </p:sp>
      <p:pic>
        <p:nvPicPr>
          <p:cNvPr id="166" name="Untitled drawing.png" descr="Untitled draw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09383" y="3152088"/>
            <a:ext cx="16201818" cy="12151368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Arrow"/>
          <p:cNvSpPr/>
          <p:nvPr/>
        </p:nvSpPr>
        <p:spPr>
          <a:xfrm>
            <a:off x="7007214" y="6696934"/>
            <a:ext cx="2132807" cy="1270002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22C4F8"/>
              </a:gs>
              <a:gs pos="100000">
                <a:srgbClr val="F20CE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168" name="Untitled drawing-2.png" descr="Untitled drawing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4334" y="3057302"/>
            <a:ext cx="16454587" cy="1234094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Arrow"/>
          <p:cNvSpPr/>
          <p:nvPr/>
        </p:nvSpPr>
        <p:spPr>
          <a:xfrm>
            <a:off x="15973119" y="6696936"/>
            <a:ext cx="2132806" cy="1270002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22C4F8"/>
              </a:gs>
              <a:gs pos="100000">
                <a:srgbClr val="F20CE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170" name="Untitled drawing-3.png" descr="Untitled drawing-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20101" y="2994311"/>
            <a:ext cx="16622562" cy="1246692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Research by previous students James and Axia showed the most important factors that influence replanning are:"/>
          <p:cNvSpPr txBox="1"/>
          <p:nvPr/>
        </p:nvSpPr>
        <p:spPr>
          <a:xfrm>
            <a:off x="308306" y="10462368"/>
            <a:ext cx="23767390" cy="2838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Research by previous students James and Axia showed the most important factors that influence replanning are: </a:t>
            </a:r>
          </a:p>
        </p:txBody>
      </p:sp>
      <p:sp>
        <p:nvSpPr>
          <p:cNvPr id="172" name="Xmin"/>
          <p:cNvSpPr txBox="1"/>
          <p:nvPr/>
        </p:nvSpPr>
        <p:spPr>
          <a:xfrm>
            <a:off x="426242" y="12221898"/>
            <a:ext cx="8185526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79400" indent="-279400">
              <a:buClr>
                <a:srgbClr val="000000"/>
              </a:buClr>
              <a:buSzPct val="100000"/>
              <a:buChar char="•"/>
              <a:defRPr sz="35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Xmin</a:t>
            </a:r>
          </a:p>
        </p:txBody>
      </p:sp>
      <p:sp>
        <p:nvSpPr>
          <p:cNvPr id="173" name="Weight Loss"/>
          <p:cNvSpPr txBox="1"/>
          <p:nvPr/>
        </p:nvSpPr>
        <p:spPr>
          <a:xfrm>
            <a:off x="13172775" y="11984931"/>
            <a:ext cx="3555544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79400" indent="-279400">
              <a:buClr>
                <a:srgbClr val="000000"/>
              </a:buClr>
              <a:buSzPct val="100000"/>
              <a:buChar char="•"/>
              <a:defRPr sz="35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Weight Loss</a:t>
            </a:r>
          </a:p>
        </p:txBody>
      </p:sp>
      <p:sp>
        <p:nvSpPr>
          <p:cNvPr id="174" name="PTV: Planning Target Volume"/>
          <p:cNvSpPr txBox="1"/>
          <p:nvPr/>
        </p:nvSpPr>
        <p:spPr>
          <a:xfrm>
            <a:off x="861193" y="2395196"/>
            <a:ext cx="4462476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79400" indent="-279400">
              <a:buClr>
                <a:srgbClr val="000000"/>
              </a:buClr>
              <a:buSzPct val="100000"/>
              <a:buChar char="•"/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PTV: Planning Target Volume</a:t>
            </a:r>
          </a:p>
        </p:txBody>
      </p:sp>
      <p:sp>
        <p:nvSpPr>
          <p:cNvPr id="175" name="Xmin : Minimum distance between PTV and the body"/>
          <p:cNvSpPr txBox="1"/>
          <p:nvPr/>
        </p:nvSpPr>
        <p:spPr>
          <a:xfrm>
            <a:off x="6468924" y="2395196"/>
            <a:ext cx="7939025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79400" indent="-279400">
              <a:buClr>
                <a:srgbClr val="000000"/>
              </a:buClr>
              <a:buSzPct val="100000"/>
              <a:buChar char="•"/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Xmin : Minimum distance between PTV and the body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6"/>
      <p:bldP build="whole" bldLvl="1" animBg="1" rev="0" advAuto="0" spid="169" grpId="7"/>
      <p:bldP build="whole" bldLvl="1" animBg="1" rev="0" advAuto="0" spid="166" grpId="4"/>
      <p:bldP build="whole" bldLvl="1" animBg="1" rev="0" advAuto="0" spid="175" grpId="3"/>
      <p:bldP build="whole" bldLvl="1" animBg="1" rev="0" advAuto="0" spid="167" grpId="5"/>
      <p:bldP build="whole" bldLvl="1" animBg="1" rev="0" advAuto="0" spid="165" grpId="1"/>
      <p:bldP build="whole" bldLvl="1" animBg="1" rev="0" advAuto="0" spid="171" grpId="9"/>
      <p:bldP build="whole" bldLvl="1" animBg="1" rev="0" advAuto="0" spid="174" grpId="2"/>
      <p:bldP build="whole" bldLvl="1" animBg="1" rev="0" advAuto="0" spid="170" grpId="8"/>
      <p:bldP build="whole" bldLvl="1" animBg="1" rev="0" advAuto="0" spid="172" grpId="10"/>
      <p:bldP build="whole" bldLvl="1" animBg="1" rev="0" advAuto="0" spid="173" grpId="1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roject Background and Previous Work"/>
          <p:cNvSpPr txBox="1"/>
          <p:nvPr>
            <p:ph type="title"/>
          </p:nvPr>
        </p:nvSpPr>
        <p:spPr>
          <a:xfrm>
            <a:off x="1270000" y="812799"/>
            <a:ext cx="21844000" cy="1557439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Project Background and Previous Work</a:t>
            </a:r>
          </a:p>
        </p:txBody>
      </p:sp>
      <p:pic>
        <p:nvPicPr>
          <p:cNvPr id="178" name="Jo5golP_6ckbcNe1bfqzw1mft6l92p5Q9aGHzcYJ8HJ_lD53Ah7HtACcNtqnJOMcK_QyLBHF_7HHbdONbe9KUa0ArlNP0P7X0r2KLOh6Swp0gZpYml2oeBhOT737Du_vxTAvyfwpDCQB4zYeQcXm3kZn4IdKjpZ8Tao03GHXh_9cxTwxqYomfHsOKXaTfQ.png" descr="Jo5golP_6ckbcNe1bfqzw1mft6l92p5Q9aGHzcYJ8HJ_lD53Ah7HtACcNtqnJOMcK_QyLBHF_7HHbdONbe9KUa0ArlNP0P7X0r2KLOh6Swp0gZpYml2oeBhOT737Du_vxTAvyfwpDCQB4zYeQcXm3kZn4IdKjpZ8Tao03GHXh_9cxTwxqYomfHsOKXaTfQ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1083" y="2586142"/>
            <a:ext cx="20903535" cy="10451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roject Stages"/>
          <p:cNvSpPr txBox="1"/>
          <p:nvPr>
            <p:ph type="title"/>
          </p:nvPr>
        </p:nvSpPr>
        <p:spPr>
          <a:xfrm>
            <a:off x="1270000" y="812799"/>
            <a:ext cx="21844000" cy="1557439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9300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Project Stages</a:t>
            </a:r>
          </a:p>
        </p:txBody>
      </p:sp>
      <p:grpSp>
        <p:nvGrpSpPr>
          <p:cNvPr id="183" name="1. Data Concatenation"/>
          <p:cNvGrpSpPr/>
          <p:nvPr/>
        </p:nvGrpSpPr>
        <p:grpSpPr>
          <a:xfrm>
            <a:off x="1210017" y="3213506"/>
            <a:ext cx="5805902" cy="1270002"/>
            <a:chOff x="0" y="0"/>
            <a:chExt cx="5805901" cy="1270001"/>
          </a:xfrm>
        </p:grpSpPr>
        <p:sp>
          <p:nvSpPr>
            <p:cNvPr id="181" name="Rectangle"/>
            <p:cNvSpPr/>
            <p:nvPr/>
          </p:nvSpPr>
          <p:spPr>
            <a:xfrm>
              <a:off x="-1" y="-1"/>
              <a:ext cx="5805903" cy="1270003"/>
            </a:xfrm>
            <a:prstGeom prst="rect">
              <a:avLst/>
            </a:prstGeom>
            <a:gradFill flip="none" rotWithShape="1">
              <a:gsLst>
                <a:gs pos="0">
                  <a:srgbClr val="FBE231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469900" dist="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FFFFFF"/>
                  </a:solidFill>
                  <a:latin typeface="Academy Engraved LET Plain:1.0"/>
                  <a:ea typeface="Academy Engraved LET Plain:1.0"/>
                  <a:cs typeface="Academy Engraved LET Plain:1.0"/>
                  <a:sym typeface="Academy Engraved LET Plain:1.0"/>
                </a:defRPr>
              </a:pPr>
            </a:p>
          </p:txBody>
        </p:sp>
        <p:sp>
          <p:nvSpPr>
            <p:cNvPr id="182" name="1. Data Concatenation"/>
            <p:cNvSpPr txBox="1"/>
            <p:nvPr/>
          </p:nvSpPr>
          <p:spPr>
            <a:xfrm>
              <a:off x="-1" y="280919"/>
              <a:ext cx="5805903" cy="708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457200">
                <a:defRPr b="1" sz="3200">
                  <a:latin typeface="Al Nile"/>
                  <a:ea typeface="Al Nile"/>
                  <a:cs typeface="Al Nile"/>
                  <a:sym typeface="Al Nile"/>
                </a:defRPr>
              </a:pPr>
              <a:r>
                <a:t>1.</a:t>
              </a:r>
              <a:r>
                <a:rPr b="0"/>
                <a:t> Data Concatenation</a:t>
              </a:r>
            </a:p>
          </p:txBody>
        </p:sp>
      </p:grpSp>
      <p:grpSp>
        <p:nvGrpSpPr>
          <p:cNvPr id="186" name="2. Exploratory Data Analysis"/>
          <p:cNvGrpSpPr/>
          <p:nvPr/>
        </p:nvGrpSpPr>
        <p:grpSpPr>
          <a:xfrm>
            <a:off x="13264531" y="3213506"/>
            <a:ext cx="5805901" cy="1270002"/>
            <a:chOff x="0" y="0"/>
            <a:chExt cx="5805900" cy="1270001"/>
          </a:xfrm>
        </p:grpSpPr>
        <p:sp>
          <p:nvSpPr>
            <p:cNvPr id="184" name="Rectangle"/>
            <p:cNvSpPr/>
            <p:nvPr/>
          </p:nvSpPr>
          <p:spPr>
            <a:xfrm>
              <a:off x="-1" y="-1"/>
              <a:ext cx="5805902" cy="1270003"/>
            </a:xfrm>
            <a:prstGeom prst="rect">
              <a:avLst/>
            </a:prstGeom>
            <a:gradFill flip="none" rotWithShape="1">
              <a:gsLst>
                <a:gs pos="0">
                  <a:srgbClr val="FBE231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469900" dist="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pPr>
            </a:p>
          </p:txBody>
        </p:sp>
        <p:sp>
          <p:nvSpPr>
            <p:cNvPr id="185" name="2. Exploratory Data Analysis"/>
            <p:cNvSpPr txBox="1"/>
            <p:nvPr/>
          </p:nvSpPr>
          <p:spPr>
            <a:xfrm>
              <a:off x="-1" y="280919"/>
              <a:ext cx="5805902" cy="708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lvl1pPr>
            </a:lstStyle>
            <a:p>
              <a:pPr/>
              <a:r>
                <a:t>2. Exploratory Data Analysis</a:t>
              </a:r>
            </a:p>
          </p:txBody>
        </p:sp>
      </p:grpSp>
      <p:sp>
        <p:nvSpPr>
          <p:cNvPr id="187" name="Rectangle"/>
          <p:cNvSpPr/>
          <p:nvPr/>
        </p:nvSpPr>
        <p:spPr>
          <a:xfrm>
            <a:off x="12911928" y="9573365"/>
            <a:ext cx="5805902" cy="1774115"/>
          </a:xfrm>
          <a:prstGeom prst="rect">
            <a:avLst/>
          </a:prstGeom>
          <a:gradFill>
            <a:gsLst>
              <a:gs pos="0">
                <a:srgbClr val="FBE231"/>
              </a:gs>
              <a:gs pos="100000">
                <a:srgbClr val="FF4C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469900" dist="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pPr>
          </a:p>
        </p:txBody>
      </p:sp>
      <p:grpSp>
        <p:nvGrpSpPr>
          <p:cNvPr id="190" name="4. Developing Machine Learning Models"/>
          <p:cNvGrpSpPr/>
          <p:nvPr/>
        </p:nvGrpSpPr>
        <p:grpSpPr>
          <a:xfrm>
            <a:off x="12911928" y="9539878"/>
            <a:ext cx="5704174" cy="1314724"/>
            <a:chOff x="0" y="0"/>
            <a:chExt cx="5704173" cy="1314722"/>
          </a:xfrm>
        </p:grpSpPr>
        <p:sp>
          <p:nvSpPr>
            <p:cNvPr id="188" name="Rectangle"/>
            <p:cNvSpPr/>
            <p:nvPr/>
          </p:nvSpPr>
          <p:spPr>
            <a:xfrm>
              <a:off x="0" y="33486"/>
              <a:ext cx="5704174" cy="1247750"/>
            </a:xfrm>
            <a:prstGeom prst="rect">
              <a:avLst/>
            </a:prstGeom>
            <a:gradFill flip="none" rotWithShape="1">
              <a:gsLst>
                <a:gs pos="0">
                  <a:srgbClr val="FBE231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pPr>
            </a:p>
          </p:txBody>
        </p:sp>
        <p:sp>
          <p:nvSpPr>
            <p:cNvPr id="189" name="4. Developing Machine Learning Models"/>
            <p:cNvSpPr txBox="1"/>
            <p:nvPr/>
          </p:nvSpPr>
          <p:spPr>
            <a:xfrm>
              <a:off x="0" y="0"/>
              <a:ext cx="5704174" cy="13147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lvl1pPr>
            </a:lstStyle>
            <a:p>
              <a:pPr/>
              <a:r>
                <a:t>4. Developing Machine Learning Models</a:t>
              </a:r>
            </a:p>
          </p:txBody>
        </p:sp>
      </p:grpSp>
      <p:grpSp>
        <p:nvGrpSpPr>
          <p:cNvPr id="193" name="Classification…"/>
          <p:cNvGrpSpPr/>
          <p:nvPr/>
        </p:nvGrpSpPr>
        <p:grpSpPr>
          <a:xfrm>
            <a:off x="20451906" y="7852767"/>
            <a:ext cx="3571368" cy="1270002"/>
            <a:chOff x="0" y="0"/>
            <a:chExt cx="3571366" cy="1270001"/>
          </a:xfrm>
        </p:grpSpPr>
        <p:sp>
          <p:nvSpPr>
            <p:cNvPr id="191" name="Rectangle"/>
            <p:cNvSpPr/>
            <p:nvPr/>
          </p:nvSpPr>
          <p:spPr>
            <a:xfrm>
              <a:off x="0" y="-1"/>
              <a:ext cx="3571367" cy="1270003"/>
            </a:xfrm>
            <a:prstGeom prst="rect">
              <a:avLst/>
            </a:prstGeom>
            <a:gradFill flip="none" rotWithShape="1">
              <a:gsLst>
                <a:gs pos="0">
                  <a:srgbClr val="61D835"/>
                </a:gs>
                <a:gs pos="100000">
                  <a:srgbClr val="02A1F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pPr>
            </a:p>
          </p:txBody>
        </p:sp>
        <p:sp>
          <p:nvSpPr>
            <p:cNvPr id="192" name="Classification…"/>
            <p:cNvSpPr txBox="1"/>
            <p:nvPr/>
          </p:nvSpPr>
          <p:spPr>
            <a:xfrm>
              <a:off x="0" y="39619"/>
              <a:ext cx="3571367" cy="11907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pPr>
              <a:r>
                <a:t>Classification</a:t>
              </a:r>
            </a:p>
            <a:p>
              <a: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pPr>
              <a:r>
                <a:t>(if)</a:t>
              </a:r>
            </a:p>
          </p:txBody>
        </p:sp>
      </p:grpSp>
      <p:grpSp>
        <p:nvGrpSpPr>
          <p:cNvPr id="196" name="Regression…"/>
          <p:cNvGrpSpPr/>
          <p:nvPr/>
        </p:nvGrpSpPr>
        <p:grpSpPr>
          <a:xfrm>
            <a:off x="20451906" y="11038145"/>
            <a:ext cx="3571368" cy="1270002"/>
            <a:chOff x="0" y="0"/>
            <a:chExt cx="3571366" cy="1270001"/>
          </a:xfrm>
        </p:grpSpPr>
        <p:sp>
          <p:nvSpPr>
            <p:cNvPr id="194" name="Rectangle"/>
            <p:cNvSpPr/>
            <p:nvPr/>
          </p:nvSpPr>
          <p:spPr>
            <a:xfrm>
              <a:off x="0" y="-1"/>
              <a:ext cx="3571367" cy="1270003"/>
            </a:xfrm>
            <a:prstGeom prst="rect">
              <a:avLst/>
            </a:prstGeom>
            <a:gradFill flip="none" rotWithShape="1">
              <a:gsLst>
                <a:gs pos="0">
                  <a:srgbClr val="61D835"/>
                </a:gs>
                <a:gs pos="100000">
                  <a:srgbClr val="02A1F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pPr>
            </a:p>
          </p:txBody>
        </p:sp>
        <p:sp>
          <p:nvSpPr>
            <p:cNvPr id="195" name="Regression…"/>
            <p:cNvSpPr txBox="1"/>
            <p:nvPr/>
          </p:nvSpPr>
          <p:spPr>
            <a:xfrm>
              <a:off x="0" y="39619"/>
              <a:ext cx="3571367" cy="11907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pPr>
              <a:r>
                <a:t>Regression</a:t>
              </a:r>
            </a:p>
            <a:p>
              <a: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pPr>
              <a:r>
                <a:t>(When)</a:t>
              </a:r>
            </a:p>
          </p:txBody>
        </p:sp>
      </p:grpSp>
      <p:grpSp>
        <p:nvGrpSpPr>
          <p:cNvPr id="199" name="5. Model Evaluation"/>
          <p:cNvGrpSpPr/>
          <p:nvPr/>
        </p:nvGrpSpPr>
        <p:grpSpPr>
          <a:xfrm>
            <a:off x="1203351" y="9423917"/>
            <a:ext cx="6521620" cy="2073009"/>
            <a:chOff x="0" y="0"/>
            <a:chExt cx="6521618" cy="2073007"/>
          </a:xfrm>
        </p:grpSpPr>
        <p:sp>
          <p:nvSpPr>
            <p:cNvPr id="197" name="Rectangle"/>
            <p:cNvSpPr/>
            <p:nvPr/>
          </p:nvSpPr>
          <p:spPr>
            <a:xfrm>
              <a:off x="-1" y="0"/>
              <a:ext cx="6521620" cy="2073008"/>
            </a:xfrm>
            <a:prstGeom prst="rect">
              <a:avLst/>
            </a:prstGeom>
            <a:gradFill flip="none" rotWithShape="1">
              <a:gsLst>
                <a:gs pos="0">
                  <a:srgbClr val="FBE231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469900" dist="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pPr>
            </a:p>
          </p:txBody>
        </p:sp>
        <p:sp>
          <p:nvSpPr>
            <p:cNvPr id="198" name="5. Model Evaluation"/>
            <p:cNvSpPr txBox="1"/>
            <p:nvPr/>
          </p:nvSpPr>
          <p:spPr>
            <a:xfrm>
              <a:off x="-1" y="682423"/>
              <a:ext cx="6521620" cy="708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lvl1pPr>
            </a:lstStyle>
            <a:p>
              <a:pPr/>
              <a:r>
                <a:t>5. Model Evaluation</a:t>
              </a:r>
            </a:p>
          </p:txBody>
        </p:sp>
      </p:grpSp>
      <p:grpSp>
        <p:nvGrpSpPr>
          <p:cNvPr id="202" name="3.  Data Preprocessing"/>
          <p:cNvGrpSpPr/>
          <p:nvPr/>
        </p:nvGrpSpPr>
        <p:grpSpPr>
          <a:xfrm>
            <a:off x="13264531" y="5909083"/>
            <a:ext cx="5805901" cy="1270002"/>
            <a:chOff x="0" y="0"/>
            <a:chExt cx="5805900" cy="1270001"/>
          </a:xfrm>
        </p:grpSpPr>
        <p:sp>
          <p:nvSpPr>
            <p:cNvPr id="200" name="Rectangle"/>
            <p:cNvSpPr/>
            <p:nvPr/>
          </p:nvSpPr>
          <p:spPr>
            <a:xfrm>
              <a:off x="-1" y="-1"/>
              <a:ext cx="5805902" cy="1270003"/>
            </a:xfrm>
            <a:prstGeom prst="rect">
              <a:avLst/>
            </a:prstGeom>
            <a:gradFill flip="none" rotWithShape="1">
              <a:gsLst>
                <a:gs pos="0">
                  <a:srgbClr val="FBE231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457200" dist="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pPr>
            </a:p>
          </p:txBody>
        </p:sp>
        <p:sp>
          <p:nvSpPr>
            <p:cNvPr id="201" name="3.  Data Preprocessing"/>
            <p:cNvSpPr txBox="1"/>
            <p:nvPr/>
          </p:nvSpPr>
          <p:spPr>
            <a:xfrm>
              <a:off x="-1" y="280919"/>
              <a:ext cx="5805902" cy="708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lvl1pPr>
            </a:lstStyle>
            <a:p>
              <a:pPr/>
              <a:r>
                <a:t>3.  Data Preprocessing</a:t>
              </a:r>
            </a:p>
          </p:txBody>
        </p:sp>
      </p:grpSp>
      <p:sp>
        <p:nvSpPr>
          <p:cNvPr id="203" name="Line"/>
          <p:cNvSpPr/>
          <p:nvPr/>
        </p:nvSpPr>
        <p:spPr>
          <a:xfrm>
            <a:off x="7363036" y="3804568"/>
            <a:ext cx="5423181" cy="449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Line"/>
          <p:cNvSpPr/>
          <p:nvPr/>
        </p:nvSpPr>
        <p:spPr>
          <a:xfrm>
            <a:off x="15814878" y="4561294"/>
            <a:ext cx="2" cy="12700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>
            <a:off x="15814879" y="7247597"/>
            <a:ext cx="2" cy="20569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6" name="Line"/>
          <p:cNvSpPr/>
          <p:nvPr/>
        </p:nvSpPr>
        <p:spPr>
          <a:xfrm flipV="1">
            <a:off x="18688067" y="8623337"/>
            <a:ext cx="1669701" cy="944560"/>
          </a:xfrm>
          <a:prstGeom prst="line">
            <a:avLst/>
          </a:prstGeom>
          <a:ln w="38100" cap="rnd">
            <a:solidFill>
              <a:schemeClr val="accent6"/>
            </a:solidFill>
            <a:custDash>
              <a:ds d="1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7" name="Line"/>
          <p:cNvSpPr/>
          <p:nvPr/>
        </p:nvSpPr>
        <p:spPr>
          <a:xfrm>
            <a:off x="18755293" y="11113520"/>
            <a:ext cx="1535249" cy="443391"/>
          </a:xfrm>
          <a:prstGeom prst="line">
            <a:avLst/>
          </a:prstGeom>
          <a:ln w="38100" cap="rnd">
            <a:solidFill>
              <a:schemeClr val="accent6"/>
            </a:solidFill>
            <a:custDash>
              <a:ds d="1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8" name="Line"/>
          <p:cNvSpPr/>
          <p:nvPr/>
        </p:nvSpPr>
        <p:spPr>
          <a:xfrm flipH="1">
            <a:off x="7834146" y="10205753"/>
            <a:ext cx="4968608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1" dur="indefinite" fill="hold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24" dur="indefinite" fill="hold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mph" nodeType="clickEffect" presetID="9" grpId="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37" dur="indefinite" fill="hold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mph" nodeType="clickEffect" presetID="9" grpId="1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69" dur="indefinite" fill="hold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mph" nodeType="afterEffect" presetID="9" grpId="1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73" dur="indefinite" fill="hold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mph" nodeType="clickEffect" presetID="9" grpId="1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78" dur="indefinite" fill="hold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mph" nodeType="clickEffect" presetID="9" grpId="1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83" dur="indefinite" fill="hold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16"/>
      <p:bldP build="whole" bldLvl="1" animBg="1" rev="0" advAuto="0" spid="208" grpId="20"/>
      <p:bldP build="whole" bldLvl="1" animBg="1" rev="0" advAuto="0" spid="196" grpId="19"/>
      <p:bldP build="whole" bldLvl="1" animBg="1" rev="0" advAuto="0" spid="203" grpId="3"/>
      <p:bldP build="whole" bldLvl="1" animBg="1" rev="0" advAuto="0" spid="206" grpId="12"/>
      <p:bldP build="whole" bldLvl="1" animBg="1" rev="0" advAuto="0" spid="193" grpId="13"/>
      <p:bldP build="whole" bldLvl="1" animBg="1" rev="0" advAuto="0" spid="193" grpId="18"/>
      <p:bldP build="whole" bldLvl="1" animBg="1" rev="0" advAuto="0" spid="186" grpId="4"/>
      <p:bldP build="whole" bldLvl="1" animBg="1" rev="0" advAuto="0" spid="186" grpId="5"/>
      <p:bldP build="whole" bldLvl="1" animBg="1" rev="0" advAuto="0" spid="205" grpId="9"/>
      <p:bldP build="whole" bldLvl="1" animBg="1" rev="0" advAuto="0" spid="204" grpId="6"/>
      <p:bldP build="whole" bldLvl="1" animBg="1" rev="0" advAuto="0" spid="190" grpId="11"/>
      <p:bldP build="whole" bldLvl="1" animBg="1" rev="0" advAuto="0" spid="190" grpId="17"/>
      <p:bldP build="whole" bldLvl="1" animBg="1" rev="0" advAuto="0" spid="202" grpId="7"/>
      <p:bldP build="whole" bldLvl="1" animBg="1" rev="0" advAuto="0" spid="202" grpId="8"/>
      <p:bldP build="whole" bldLvl="1" animBg="1" rev="0" advAuto="0" spid="199" grpId="21"/>
      <p:bldP build="whole" bldLvl="1" animBg="1" rev="0" advAuto="0" spid="187" grpId="10"/>
      <p:bldP build="whole" bldLvl="1" animBg="1" rev="0" advAuto="0" spid="183" grpId="1"/>
      <p:bldP build="whole" bldLvl="1" animBg="1" rev="0" advAuto="0" spid="183" grpId="2"/>
      <p:bldP build="whole" bldLvl="1" animBg="1" rev="0" advAuto="0" spid="207" grpId="14"/>
      <p:bldP build="whole" bldLvl="1" animBg="1" rev="0" advAuto="0" spid="196" grpId="1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tage 1: Data Concatenation"/>
          <p:cNvSpPr txBox="1"/>
          <p:nvPr>
            <p:ph type="title"/>
          </p:nvPr>
        </p:nvSpPr>
        <p:spPr>
          <a:xfrm>
            <a:off x="1270000" y="812799"/>
            <a:ext cx="21844000" cy="1557439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00A2FF"/>
                    </a:gs>
                    <a:gs pos="100000">
                      <a:srgbClr val="FF40FF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Stage 1: Data Concatenation</a:t>
            </a:r>
          </a:p>
        </p:txBody>
      </p:sp>
      <p:grpSp>
        <p:nvGrpSpPr>
          <p:cNvPr id="213" name="Demographic Data"/>
          <p:cNvGrpSpPr/>
          <p:nvPr/>
        </p:nvGrpSpPr>
        <p:grpSpPr>
          <a:xfrm>
            <a:off x="4469158" y="5677973"/>
            <a:ext cx="3192220" cy="1270002"/>
            <a:chOff x="0" y="0"/>
            <a:chExt cx="3192218" cy="1270001"/>
          </a:xfrm>
        </p:grpSpPr>
        <p:sp>
          <p:nvSpPr>
            <p:cNvPr id="211" name="Rectangle"/>
            <p:cNvSpPr/>
            <p:nvPr/>
          </p:nvSpPr>
          <p:spPr>
            <a:xfrm>
              <a:off x="-1" y="-1"/>
              <a:ext cx="3192220" cy="1270003"/>
            </a:xfrm>
            <a:prstGeom prst="rect">
              <a:avLst/>
            </a:prstGeom>
            <a:gradFill flip="none" rotWithShape="1">
              <a:gsLst>
                <a:gs pos="0">
                  <a:srgbClr val="FBE231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93700" dist="26081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pPr>
            </a:p>
          </p:txBody>
        </p:sp>
        <p:sp>
          <p:nvSpPr>
            <p:cNvPr id="212" name="Demographic Data"/>
            <p:cNvSpPr txBox="1"/>
            <p:nvPr/>
          </p:nvSpPr>
          <p:spPr>
            <a:xfrm>
              <a:off x="-1" y="39619"/>
              <a:ext cx="3192220" cy="11907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lvl1pPr>
            </a:lstStyle>
            <a:p>
              <a:pPr/>
              <a:r>
                <a:t>Demographic Data</a:t>
              </a:r>
            </a:p>
          </p:txBody>
        </p:sp>
      </p:grpSp>
      <p:grpSp>
        <p:nvGrpSpPr>
          <p:cNvPr id="216" name="Xmin Data"/>
          <p:cNvGrpSpPr/>
          <p:nvPr/>
        </p:nvGrpSpPr>
        <p:grpSpPr>
          <a:xfrm>
            <a:off x="4469158" y="7657062"/>
            <a:ext cx="3192220" cy="1270002"/>
            <a:chOff x="0" y="0"/>
            <a:chExt cx="3192218" cy="1270001"/>
          </a:xfrm>
        </p:grpSpPr>
        <p:sp>
          <p:nvSpPr>
            <p:cNvPr id="214" name="Rectangle"/>
            <p:cNvSpPr/>
            <p:nvPr/>
          </p:nvSpPr>
          <p:spPr>
            <a:xfrm>
              <a:off x="-1" y="-1"/>
              <a:ext cx="3192220" cy="1270003"/>
            </a:xfrm>
            <a:prstGeom prst="rect">
              <a:avLst/>
            </a:prstGeom>
            <a:gradFill flip="none" rotWithShape="1">
              <a:gsLst>
                <a:gs pos="0">
                  <a:srgbClr val="FBE231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93700" dist="26081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pPr>
            </a:p>
          </p:txBody>
        </p:sp>
        <p:sp>
          <p:nvSpPr>
            <p:cNvPr id="215" name="Xmin Data"/>
            <p:cNvSpPr txBox="1"/>
            <p:nvPr/>
          </p:nvSpPr>
          <p:spPr>
            <a:xfrm>
              <a:off x="-1" y="280919"/>
              <a:ext cx="3192220" cy="708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lvl1pPr>
            </a:lstStyle>
            <a:p>
              <a:pPr/>
              <a:r>
                <a:t>Xmin Data</a:t>
              </a:r>
            </a:p>
          </p:txBody>
        </p:sp>
      </p:grpSp>
      <p:grpSp>
        <p:nvGrpSpPr>
          <p:cNvPr id="219" name="Weight Loss Data"/>
          <p:cNvGrpSpPr/>
          <p:nvPr/>
        </p:nvGrpSpPr>
        <p:grpSpPr>
          <a:xfrm>
            <a:off x="4469158" y="9936730"/>
            <a:ext cx="3192220" cy="1270002"/>
            <a:chOff x="0" y="0"/>
            <a:chExt cx="3192218" cy="1270001"/>
          </a:xfrm>
        </p:grpSpPr>
        <p:sp>
          <p:nvSpPr>
            <p:cNvPr id="217" name="Rectangle"/>
            <p:cNvSpPr/>
            <p:nvPr/>
          </p:nvSpPr>
          <p:spPr>
            <a:xfrm>
              <a:off x="-1" y="-1"/>
              <a:ext cx="3192220" cy="1270003"/>
            </a:xfrm>
            <a:prstGeom prst="rect">
              <a:avLst/>
            </a:prstGeom>
            <a:gradFill flip="none" rotWithShape="1">
              <a:gsLst>
                <a:gs pos="0">
                  <a:srgbClr val="FBE231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93700" dist="26081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pPr>
            </a:p>
          </p:txBody>
        </p:sp>
        <p:sp>
          <p:nvSpPr>
            <p:cNvPr id="218" name="Weight Loss Data"/>
            <p:cNvSpPr txBox="1"/>
            <p:nvPr/>
          </p:nvSpPr>
          <p:spPr>
            <a:xfrm>
              <a:off x="-1" y="39619"/>
              <a:ext cx="3192220" cy="11907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lvl1pPr>
            </a:lstStyle>
            <a:p>
              <a:pPr/>
              <a:r>
                <a:t>Weight Loss Data</a:t>
              </a:r>
            </a:p>
          </p:txBody>
        </p:sp>
      </p:grpSp>
      <p:grpSp>
        <p:nvGrpSpPr>
          <p:cNvPr id="222" name="CODE"/>
          <p:cNvGrpSpPr/>
          <p:nvPr/>
        </p:nvGrpSpPr>
        <p:grpSpPr>
          <a:xfrm>
            <a:off x="11973497" y="7409008"/>
            <a:ext cx="2592394" cy="1743938"/>
            <a:chOff x="0" y="0"/>
            <a:chExt cx="2592393" cy="1743936"/>
          </a:xfrm>
        </p:grpSpPr>
        <p:sp>
          <p:nvSpPr>
            <p:cNvPr id="220" name="Rectangle"/>
            <p:cNvSpPr/>
            <p:nvPr/>
          </p:nvSpPr>
          <p:spPr>
            <a:xfrm>
              <a:off x="-1" y="0"/>
              <a:ext cx="2592395" cy="1743937"/>
            </a:xfrm>
            <a:prstGeom prst="rect">
              <a:avLst/>
            </a:prstGeom>
            <a:gradFill flip="none" rotWithShape="1">
              <a:gsLst>
                <a:gs pos="0">
                  <a:srgbClr val="FBE231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419100" dist="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pPr>
            </a:p>
          </p:txBody>
        </p:sp>
        <p:sp>
          <p:nvSpPr>
            <p:cNvPr id="221" name="CODE"/>
            <p:cNvSpPr txBox="1"/>
            <p:nvPr/>
          </p:nvSpPr>
          <p:spPr>
            <a:xfrm>
              <a:off x="-1" y="579868"/>
              <a:ext cx="2592395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lvl1pPr>
            </a:lstStyle>
            <a:p>
              <a:pPr/>
              <a:r>
                <a:t>CODE</a:t>
              </a:r>
            </a:p>
          </p:txBody>
        </p:sp>
      </p:grpSp>
      <p:grpSp>
        <p:nvGrpSpPr>
          <p:cNvPr id="225" name="MASTER TABLE"/>
          <p:cNvGrpSpPr/>
          <p:nvPr/>
        </p:nvGrpSpPr>
        <p:grpSpPr>
          <a:xfrm>
            <a:off x="17774076" y="6033425"/>
            <a:ext cx="4553212" cy="4495102"/>
            <a:chOff x="0" y="0"/>
            <a:chExt cx="4553210" cy="4495100"/>
          </a:xfrm>
        </p:grpSpPr>
        <p:sp>
          <p:nvSpPr>
            <p:cNvPr id="223" name="Rectangle"/>
            <p:cNvSpPr/>
            <p:nvPr/>
          </p:nvSpPr>
          <p:spPr>
            <a:xfrm>
              <a:off x="0" y="0"/>
              <a:ext cx="4553211" cy="4495101"/>
            </a:xfrm>
            <a:prstGeom prst="rect">
              <a:avLst/>
            </a:prstGeom>
            <a:gradFill flip="none" rotWithShape="1">
              <a:gsLst>
                <a:gs pos="0">
                  <a:srgbClr val="FBE231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419100" dist="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pPr>
            </a:p>
          </p:txBody>
        </p:sp>
        <p:sp>
          <p:nvSpPr>
            <p:cNvPr id="224" name="MASTER TABLE"/>
            <p:cNvSpPr txBox="1"/>
            <p:nvPr/>
          </p:nvSpPr>
          <p:spPr>
            <a:xfrm>
              <a:off x="0" y="1893469"/>
              <a:ext cx="4553211" cy="708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457200">
                <a:defRPr sz="3200">
                  <a:latin typeface="Al Nile"/>
                  <a:ea typeface="Al Nile"/>
                  <a:cs typeface="Al Nile"/>
                  <a:sym typeface="Al Nile"/>
                </a:defRPr>
              </a:lvl1pPr>
            </a:lstStyle>
            <a:p>
              <a:pPr/>
              <a:r>
                <a:t>MASTER TABLE</a:t>
              </a:r>
            </a:p>
          </p:txBody>
        </p:sp>
      </p:grpSp>
      <p:sp>
        <p:nvSpPr>
          <p:cNvPr id="226" name="Input"/>
          <p:cNvSpPr txBox="1"/>
          <p:nvPr/>
        </p:nvSpPr>
        <p:spPr>
          <a:xfrm>
            <a:off x="9063553" y="7559744"/>
            <a:ext cx="861366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227" name="Output"/>
          <p:cNvSpPr txBox="1"/>
          <p:nvPr/>
        </p:nvSpPr>
        <p:spPr>
          <a:xfrm>
            <a:off x="15403999" y="7559744"/>
            <a:ext cx="1131114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228" name="…………"/>
          <p:cNvSpPr txBox="1"/>
          <p:nvPr/>
        </p:nvSpPr>
        <p:spPr>
          <a:xfrm>
            <a:off x="5516779" y="11884645"/>
            <a:ext cx="1096977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…………</a:t>
            </a:r>
          </a:p>
        </p:txBody>
      </p:sp>
      <p:sp>
        <p:nvSpPr>
          <p:cNvPr id="229" name="Arrow"/>
          <p:cNvSpPr/>
          <p:nvPr/>
        </p:nvSpPr>
        <p:spPr>
          <a:xfrm>
            <a:off x="8368486" y="7852767"/>
            <a:ext cx="28979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0" name="Arrow"/>
          <p:cNvSpPr/>
          <p:nvPr/>
        </p:nvSpPr>
        <p:spPr>
          <a:xfrm>
            <a:off x="14873786" y="7852767"/>
            <a:ext cx="2592394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4"/>
      <p:bldP build="whole" bldLvl="1" animBg="1" rev="0" advAuto="0" spid="229" grpId="6"/>
      <p:bldP build="whole" bldLvl="1" animBg="1" rev="0" advAuto="0" spid="213" grpId="2"/>
      <p:bldP build="whole" bldLvl="1" animBg="1" rev="0" advAuto="0" spid="230" grpId="9"/>
      <p:bldP build="whole" bldLvl="1" animBg="1" rev="0" advAuto="0" spid="227" grpId="10"/>
      <p:bldP build="whole" bldLvl="1" animBg="1" rev="0" advAuto="0" spid="210" grpId="1"/>
      <p:bldP build="whole" bldLvl="1" animBg="1" rev="0" advAuto="0" spid="226" grpId="7"/>
      <p:bldP build="whole" bldLvl="1" animBg="1" rev="0" advAuto="0" spid="222" grpId="8"/>
      <p:bldP build="whole" bldLvl="1" animBg="1" rev="0" advAuto="0" spid="225" grpId="11"/>
      <p:bldP build="whole" bldLvl="1" animBg="1" rev="0" advAuto="0" spid="228" grpId="5"/>
      <p:bldP build="whole" bldLvl="1" animBg="1" rev="0" advAuto="0" spid="216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tage 2: Exploratory Data Analysis"/>
          <p:cNvSpPr txBox="1"/>
          <p:nvPr>
            <p:ph type="title"/>
          </p:nvPr>
        </p:nvSpPr>
        <p:spPr>
          <a:xfrm>
            <a:off x="1270000" y="812799"/>
            <a:ext cx="21844000" cy="1557439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Stage 2: Exploratory Data Analysis</a:t>
            </a:r>
          </a:p>
        </p:txBody>
      </p:sp>
      <p:sp>
        <p:nvSpPr>
          <p:cNvPr id="233" name="Developed a script to create histograms for all the numerical columns of the master table"/>
          <p:cNvSpPr txBox="1"/>
          <p:nvPr>
            <p:ph type="body" sz="quarter" idx="1"/>
          </p:nvPr>
        </p:nvSpPr>
        <p:spPr>
          <a:xfrm>
            <a:off x="1909813" y="2726907"/>
            <a:ext cx="9665373" cy="1346072"/>
          </a:xfrm>
          <a:prstGeom prst="rect">
            <a:avLst/>
          </a:prstGeom>
        </p:spPr>
        <p:txBody>
          <a:bodyPr/>
          <a:lstStyle/>
          <a:p>
            <a:pPr marL="396747" indent="-396747" algn="l" defTabSz="1731262">
              <a:spcBef>
                <a:spcPts val="1700"/>
              </a:spcBef>
              <a:buClr>
                <a:srgbClr val="000000"/>
              </a:buClr>
              <a:buSzPct val="100000"/>
              <a:buChar char="•"/>
              <a:defRPr sz="3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"/>
                <a:ea typeface="Graphik"/>
                <a:cs typeface="Graphik"/>
                <a:sym typeface="Graphik"/>
              </a:defRPr>
            </a:pPr>
            <a:r>
              <a:t>Developed a </a:t>
            </a:r>
            <a:r>
              <a:rPr b="1"/>
              <a:t>script to create histograms</a:t>
            </a:r>
            <a:r>
              <a:t> for all the numerical columns of the master table</a:t>
            </a:r>
          </a:p>
        </p:txBody>
      </p:sp>
      <p:sp>
        <p:nvSpPr>
          <p:cNvPr id="234" name="Created a heatmap to find correlating attributes"/>
          <p:cNvSpPr txBox="1"/>
          <p:nvPr/>
        </p:nvSpPr>
        <p:spPr>
          <a:xfrm>
            <a:off x="1747539" y="2945790"/>
            <a:ext cx="14460425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4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"/>
                <a:ea typeface="Graphik"/>
                <a:cs typeface="Graphik"/>
                <a:sym typeface="Graphik"/>
              </a:defRPr>
            </a:pPr>
            <a:r>
              <a:t>Created a </a:t>
            </a:r>
            <a:r>
              <a:rPr b="1"/>
              <a:t>heatmap</a:t>
            </a:r>
            <a:r>
              <a:t> to find correlating attributes</a:t>
            </a:r>
          </a:p>
        </p:txBody>
      </p:sp>
      <p:pic>
        <p:nvPicPr>
          <p:cNvPr id="235" name="Screenshot 2022-09-22 at 12.37.17 PM.png" descr="Screenshot 2022-09-22 at 12.37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7706" y="3932394"/>
            <a:ext cx="30109695" cy="9378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Unknown-2.png" descr="Unknown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9245" y="4572155"/>
            <a:ext cx="24384003" cy="8538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Screenshot 2022-09-22 at 12.57.31 PM.png" descr="Screenshot 2022-09-22 at 12.57.3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9193" y="5946228"/>
            <a:ext cx="1600202" cy="1397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957210 0.000000" origin="layout" pathEditMode="relative">
                                      <p:cBhvr>
                                        <p:cTn id="22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830873 0.000000" origin="layout" pathEditMode="relative">
                                      <p:cBhvr>
                                        <p:cTn id="26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13387 0.000000" origin="layout" pathEditMode="relative">
                                      <p:cBhvr>
                                        <p:cTn id="30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2"/>
      <p:bldP build="whole" bldLvl="1" animBg="1" rev="0" advAuto="0" spid="237" grpId="4"/>
      <p:bldP build="whole" bldLvl="1" animBg="1" rev="0" advAuto="0" spid="236" grpId="9"/>
      <p:bldP build="whole" bldLvl="1" animBg="1" rev="0" advAuto="0" spid="235" grpId="3"/>
      <p:bldP build="whole" bldLvl="1" animBg="1" rev="0" advAuto="0" spid="232" grpId="1"/>
      <p:bldP build="whole" bldLvl="1" animBg="1" rev="0" advAuto="0" spid="234" grpId="8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tage 3: Data preprocessing"/>
          <p:cNvSpPr txBox="1"/>
          <p:nvPr>
            <p:ph type="title"/>
          </p:nvPr>
        </p:nvSpPr>
        <p:spPr>
          <a:xfrm>
            <a:off x="1270000" y="812799"/>
            <a:ext cx="21844000" cy="1557439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Stage 3: Data preprocessing</a:t>
            </a:r>
          </a:p>
        </p:txBody>
      </p:sp>
      <p:pic>
        <p:nvPicPr>
          <p:cNvPr id="240" name="Unknown-1.png" descr="Unknown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26779" y="7178124"/>
            <a:ext cx="6786325" cy="26192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3" name="Removal of unwanted observations"/>
          <p:cNvGrpSpPr/>
          <p:nvPr/>
        </p:nvGrpSpPr>
        <p:grpSpPr>
          <a:xfrm>
            <a:off x="4546384" y="4829731"/>
            <a:ext cx="5637923" cy="1270002"/>
            <a:chOff x="0" y="0"/>
            <a:chExt cx="5637922" cy="1270001"/>
          </a:xfrm>
        </p:grpSpPr>
        <p:sp>
          <p:nvSpPr>
            <p:cNvPr id="241" name="Rectangle"/>
            <p:cNvSpPr/>
            <p:nvPr/>
          </p:nvSpPr>
          <p:spPr>
            <a:xfrm>
              <a:off x="-1" y="-1"/>
              <a:ext cx="5637924" cy="1270003"/>
            </a:xfrm>
            <a:prstGeom prst="rect">
              <a:avLst/>
            </a:prstGeom>
            <a:gradFill flip="none" rotWithShape="1">
              <a:gsLst>
                <a:gs pos="0">
                  <a:srgbClr val="FBE231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</a:p>
          </p:txBody>
        </p:sp>
        <p:sp>
          <p:nvSpPr>
            <p:cNvPr id="242" name="Removal of unwanted observations"/>
            <p:cNvSpPr txBox="1"/>
            <p:nvPr/>
          </p:nvSpPr>
          <p:spPr>
            <a:xfrm>
              <a:off x="-1" y="52832"/>
              <a:ext cx="5637924" cy="1164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Removal of unwanted observations</a:t>
              </a:r>
            </a:p>
          </p:txBody>
        </p:sp>
      </p:grpSp>
      <p:grpSp>
        <p:nvGrpSpPr>
          <p:cNvPr id="246" name="Managing Outliers"/>
          <p:cNvGrpSpPr/>
          <p:nvPr/>
        </p:nvGrpSpPr>
        <p:grpSpPr>
          <a:xfrm>
            <a:off x="9537226" y="8369654"/>
            <a:ext cx="4298864" cy="1270002"/>
            <a:chOff x="0" y="0"/>
            <a:chExt cx="4298863" cy="1270001"/>
          </a:xfrm>
        </p:grpSpPr>
        <p:sp>
          <p:nvSpPr>
            <p:cNvPr id="244" name="Rectangle"/>
            <p:cNvSpPr/>
            <p:nvPr/>
          </p:nvSpPr>
          <p:spPr>
            <a:xfrm>
              <a:off x="-1" y="-1"/>
              <a:ext cx="4298865" cy="1270003"/>
            </a:xfrm>
            <a:prstGeom prst="rect">
              <a:avLst/>
            </a:prstGeom>
            <a:gradFill flip="none" rotWithShape="1">
              <a:gsLst>
                <a:gs pos="0">
                  <a:srgbClr val="FBE231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</a:p>
          </p:txBody>
        </p:sp>
        <p:sp>
          <p:nvSpPr>
            <p:cNvPr id="245" name="Managing Outliers"/>
            <p:cNvSpPr txBox="1"/>
            <p:nvPr/>
          </p:nvSpPr>
          <p:spPr>
            <a:xfrm>
              <a:off x="-1" y="319532"/>
              <a:ext cx="4298865" cy="630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Managing Outliers</a:t>
              </a:r>
            </a:p>
          </p:txBody>
        </p:sp>
      </p:grpSp>
      <p:grpSp>
        <p:nvGrpSpPr>
          <p:cNvPr id="249" name="Handling missing data"/>
          <p:cNvGrpSpPr/>
          <p:nvPr/>
        </p:nvGrpSpPr>
        <p:grpSpPr>
          <a:xfrm>
            <a:off x="733923" y="8345957"/>
            <a:ext cx="4298864" cy="1270002"/>
            <a:chOff x="0" y="0"/>
            <a:chExt cx="4298862" cy="1270001"/>
          </a:xfrm>
        </p:grpSpPr>
        <p:sp>
          <p:nvSpPr>
            <p:cNvPr id="247" name="Rectangle"/>
            <p:cNvSpPr/>
            <p:nvPr/>
          </p:nvSpPr>
          <p:spPr>
            <a:xfrm>
              <a:off x="-1" y="-1"/>
              <a:ext cx="4298864" cy="1270003"/>
            </a:xfrm>
            <a:prstGeom prst="rect">
              <a:avLst/>
            </a:prstGeom>
            <a:gradFill flip="none" rotWithShape="1">
              <a:gsLst>
                <a:gs pos="0">
                  <a:srgbClr val="FBE231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</a:p>
          </p:txBody>
        </p:sp>
        <p:sp>
          <p:nvSpPr>
            <p:cNvPr id="248" name="Handling missing data"/>
            <p:cNvSpPr txBox="1"/>
            <p:nvPr/>
          </p:nvSpPr>
          <p:spPr>
            <a:xfrm>
              <a:off x="-1" y="52832"/>
              <a:ext cx="4298864" cy="1164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Handling missing data</a:t>
              </a:r>
            </a:p>
          </p:txBody>
        </p:sp>
      </p:grpSp>
      <p:grpSp>
        <p:nvGrpSpPr>
          <p:cNvPr id="252" name="Encoding categorical data"/>
          <p:cNvGrpSpPr/>
          <p:nvPr/>
        </p:nvGrpSpPr>
        <p:grpSpPr>
          <a:xfrm>
            <a:off x="18470508" y="4829731"/>
            <a:ext cx="4298864" cy="1270002"/>
            <a:chOff x="0" y="0"/>
            <a:chExt cx="4298863" cy="1270001"/>
          </a:xfrm>
        </p:grpSpPr>
        <p:sp>
          <p:nvSpPr>
            <p:cNvPr id="250" name="Rectangle"/>
            <p:cNvSpPr/>
            <p:nvPr/>
          </p:nvSpPr>
          <p:spPr>
            <a:xfrm>
              <a:off x="-1" y="-1"/>
              <a:ext cx="4298865" cy="1270003"/>
            </a:xfrm>
            <a:prstGeom prst="rect">
              <a:avLst/>
            </a:prstGeom>
            <a:gradFill flip="none" rotWithShape="1">
              <a:gsLst>
                <a:gs pos="0">
                  <a:srgbClr val="FBE231"/>
                </a:gs>
                <a:gs pos="100000">
                  <a:srgbClr val="FF4C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</a:p>
          </p:txBody>
        </p:sp>
        <p:sp>
          <p:nvSpPr>
            <p:cNvPr id="251" name="Encoding categorical data"/>
            <p:cNvSpPr txBox="1"/>
            <p:nvPr/>
          </p:nvSpPr>
          <p:spPr>
            <a:xfrm>
              <a:off x="-1" y="52832"/>
              <a:ext cx="4298865" cy="1164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Encoding categorical data</a:t>
              </a:r>
            </a:p>
          </p:txBody>
        </p:sp>
      </p:grpSp>
      <p:sp>
        <p:nvSpPr>
          <p:cNvPr id="264" name="Connection Line"/>
          <p:cNvSpPr/>
          <p:nvPr/>
        </p:nvSpPr>
        <p:spPr>
          <a:xfrm>
            <a:off x="3692764" y="6099731"/>
            <a:ext cx="2863173" cy="2246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65" name="Connection Line"/>
          <p:cNvSpPr/>
          <p:nvPr/>
        </p:nvSpPr>
        <p:spPr>
          <a:xfrm>
            <a:off x="5032874" y="8986743"/>
            <a:ext cx="4504353" cy="12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66" name="Connection Line"/>
          <p:cNvSpPr/>
          <p:nvPr/>
        </p:nvSpPr>
        <p:spPr>
          <a:xfrm>
            <a:off x="8140512" y="6099731"/>
            <a:ext cx="2770978" cy="2269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6" name="Line"/>
          <p:cNvSpPr/>
          <p:nvPr/>
        </p:nvSpPr>
        <p:spPr>
          <a:xfrm>
            <a:off x="18376028" y="2495789"/>
            <a:ext cx="2217674" cy="2217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7" name="Line"/>
          <p:cNvSpPr/>
          <p:nvPr/>
        </p:nvSpPr>
        <p:spPr>
          <a:xfrm flipH="1">
            <a:off x="7452948" y="2494746"/>
            <a:ext cx="1196912" cy="221681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8" name="Line"/>
          <p:cNvSpPr/>
          <p:nvPr/>
        </p:nvSpPr>
        <p:spPr>
          <a:xfrm>
            <a:off x="3209434" y="3980443"/>
            <a:ext cx="1323967" cy="844015"/>
          </a:xfrm>
          <a:prstGeom prst="line">
            <a:avLst/>
          </a:prstGeom>
          <a:ln w="38100" cap="rnd">
            <a:solidFill>
              <a:schemeClr val="accent6"/>
            </a:solidFill>
            <a:custDash>
              <a:ds d="1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9" name="Example: Patient Id"/>
          <p:cNvSpPr txBox="1"/>
          <p:nvPr/>
        </p:nvSpPr>
        <p:spPr>
          <a:xfrm>
            <a:off x="494232" y="3254342"/>
            <a:ext cx="4001641" cy="69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pPr/>
            <a:r>
              <a:t>Example: Patient Id</a:t>
            </a:r>
          </a:p>
        </p:txBody>
      </p:sp>
      <p:pic>
        <p:nvPicPr>
          <p:cNvPr id="260" name="Unknown-2.png" descr="Unknown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85786" y="10482702"/>
            <a:ext cx="4387798" cy="290930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Line"/>
          <p:cNvSpPr/>
          <p:nvPr/>
        </p:nvSpPr>
        <p:spPr>
          <a:xfrm>
            <a:off x="12173115" y="9692492"/>
            <a:ext cx="716367" cy="954530"/>
          </a:xfrm>
          <a:prstGeom prst="line">
            <a:avLst/>
          </a:prstGeom>
          <a:ln w="38100" cap="rnd">
            <a:solidFill>
              <a:schemeClr val="accent6"/>
            </a:solidFill>
            <a:custDash>
              <a:ds d="1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2" name="N/A…"/>
          <p:cNvSpPr txBox="1"/>
          <p:nvPr/>
        </p:nvSpPr>
        <p:spPr>
          <a:xfrm>
            <a:off x="396838" y="10893717"/>
            <a:ext cx="1213596" cy="885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raphik"/>
                <a:ea typeface="Graphik"/>
                <a:cs typeface="Graphik"/>
                <a:sym typeface="Graphik"/>
              </a:defRPr>
            </a:pPr>
            <a:r>
              <a:t>N/A</a:t>
            </a:r>
          </a:p>
          <a:p>
            <a:pPr>
              <a:defRPr>
                <a:latin typeface="Graphik"/>
                <a:ea typeface="Graphik"/>
                <a:cs typeface="Graphik"/>
                <a:sym typeface="Graphik"/>
              </a:defRPr>
            </a:pPr>
            <a:r>
              <a:t>?</a:t>
            </a:r>
          </a:p>
        </p:txBody>
      </p:sp>
      <p:sp>
        <p:nvSpPr>
          <p:cNvPr id="263" name="Line"/>
          <p:cNvSpPr/>
          <p:nvPr/>
        </p:nvSpPr>
        <p:spPr>
          <a:xfrm flipV="1">
            <a:off x="1389628" y="9704916"/>
            <a:ext cx="695817" cy="1099842"/>
          </a:xfrm>
          <a:prstGeom prst="line">
            <a:avLst/>
          </a:prstGeom>
          <a:ln w="38100" cap="rnd">
            <a:solidFill>
              <a:schemeClr val="accent6"/>
            </a:solidFill>
            <a:custDash>
              <a:ds d="1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3" grpId="3"/>
      <p:bldP build="whole" bldLvl="1" animBg="1" rev="0" advAuto="0" spid="261" grpId="12"/>
      <p:bldP build="whole" bldLvl="1" animBg="1" rev="0" advAuto="0" spid="249" grpId="7"/>
      <p:bldP build="whole" bldLvl="1" animBg="1" rev="0" advAuto="0" spid="252" grpId="16"/>
      <p:bldP build="whole" bldLvl="1" animBg="1" rev="0" advAuto="0" spid="239" grpId="1"/>
      <p:bldP build="whole" bldLvl="1" animBg="1" rev="0" advAuto="0" spid="259" grpId="5"/>
      <p:bldP build="whole" bldLvl="1" animBg="1" rev="0" advAuto="0" spid="263" grpId="8"/>
      <p:bldP build="whole" bldLvl="1" animBg="1" rev="0" advAuto="0" spid="240" grpId="17"/>
      <p:bldP build="whole" bldLvl="1" animBg="1" rev="0" advAuto="0" spid="266" grpId="14"/>
      <p:bldP build="whole" bldLvl="1" animBg="1" rev="0" advAuto="0" spid="246" grpId="11"/>
      <p:bldP build="whole" bldLvl="1" animBg="1" rev="0" advAuto="0" spid="257" grpId="2"/>
      <p:bldP build="whole" bldLvl="1" animBg="1" rev="0" advAuto="0" spid="265" grpId="10"/>
      <p:bldP build="whole" bldLvl="1" animBg="1" rev="0" advAuto="0" spid="264" grpId="6"/>
      <p:bldP build="whole" bldLvl="1" animBg="1" rev="0" advAuto="0" spid="260" grpId="13"/>
      <p:bldP build="whole" bldLvl="1" animBg="1" rev="0" advAuto="0" spid="258" grpId="4"/>
      <p:bldP build="whole" bldLvl="1" animBg="1" rev="0" advAuto="0" spid="256" grpId="15"/>
      <p:bldP build="whole" bldLvl="1" animBg="1" rev="0" advAuto="0" spid="262" grpId="9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