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F285E-7475-42D6-BA9A-0F9232A2EAB7}">
  <a:tblStyle styleId="{00BF285E-7475-42D6-BA9A-0F9232A2EA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66" name="Google Shape;36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97" name="Google Shape;39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22" name="Google Shape;42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descr="{&quot;HashCode&quot;:104042539,&quot;Placement&quot;:&quot;Header&quot;}" id="15" name="Google Shape;15;p1"/>
          <p:cNvSpPr txBox="1"/>
          <p:nvPr/>
        </p:nvSpPr>
        <p:spPr>
          <a:xfrm>
            <a:off x="11237874" y="0"/>
            <a:ext cx="954126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Personal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AR"/>
              <a:t>Análisis Preliminar 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Matriz de correlación de datos crudos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779" y="1955409"/>
            <a:ext cx="6144975" cy="476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Box plot de datos crudos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264" y="1881554"/>
            <a:ext cx="6406368" cy="497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Histogramas de datos crudos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12" y="1690688"/>
            <a:ext cx="10060891" cy="492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Elimino los datos mayores a 50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0466" y="2197100"/>
            <a:ext cx="565785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7836" y="2172798"/>
            <a:ext cx="55149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Histograma sin outliers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78297"/>
            <a:ext cx="10194681" cy="507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Recalculo el modelo sin outliers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37" y="1578200"/>
            <a:ext cx="10515600" cy="52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Resultados sin outliers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292887"/>
            <a:ext cx="602932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" y="2350037"/>
            <a:ext cx="60102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Matriz de correlación sin outliers</a:t>
            </a:r>
            <a:endParaRPr/>
          </a:p>
        </p:txBody>
      </p:sp>
      <p:pic>
        <p:nvPicPr>
          <p:cNvPr id="190" name="Google Shape;19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291" y="1910556"/>
            <a:ext cx="5511309" cy="458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Elimino el cutoff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836" y="2172798"/>
            <a:ext cx="55149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Histograma sin cutoff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75" y="1933164"/>
            <a:ext cx="9651645" cy="492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460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Análisis Preliminar </a:t>
            </a:r>
            <a:br>
              <a:rPr lang="es-AR"/>
            </a:br>
            <a:br>
              <a:rPr lang="es-AR"/>
            </a:br>
            <a:br>
              <a:rPr lang="es-AR"/>
            </a:br>
            <a:br>
              <a:rPr lang="es-AR"/>
            </a:br>
            <a:r>
              <a:rPr lang="es-AR"/>
              <a:t>¿Por qué odio este tema?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Recalculo el modelo sin cutoff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744" y="1789595"/>
            <a:ext cx="9819176" cy="493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Resultados sin cutoff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7425" y="2226870"/>
            <a:ext cx="6086475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93533"/>
            <a:ext cx="6067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Matriz de correlación sin cutoff</a:t>
            </a:r>
            <a:endParaRPr/>
          </a:p>
        </p:txBody>
      </p:sp>
      <p:pic>
        <p:nvPicPr>
          <p:cNvPr id="221" name="Google Shape;22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050" y="1858169"/>
            <a:ext cx="52959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Elijo el número óptimo de clusters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686" y="2168525"/>
            <a:ext cx="56483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Veo los clusters en un plano PCA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301" y="1984058"/>
            <a:ext cx="6356388" cy="48739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3868615" y="3094892"/>
            <a:ext cx="1406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6904734" y="2725560"/>
            <a:ext cx="1406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Calculo un modelo diferente para cada cluster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44" y="1966255"/>
            <a:ext cx="9618785" cy="489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Resultados para cada cluster</a:t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6930683" y="1964353"/>
            <a:ext cx="6096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OLS Regression Results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Dep. Variable:                     y1   R-squared:                       0.969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                           OLS   Adj. R-squared:                  0.967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                Least Squares   F-statistic:                     379.8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               Sat, 18 Jan 2020   Prob (F-statistic):           4.80e-44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                       17:19:08   Log-Likelihood:                -94.057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Observations:                  66   AIC:                             200.1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Residuals:                      60   BIC:                             213.3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Model:                           5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Type:            nonrobust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coef    std err          t      P&gt;|t|      [0.025      0.975]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cl1           -1.1805      0.051    -22.983      0.000      -1.283      -1.078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cl2            1.3932      0.043     32.239      0.000       1.307       1.480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var3          -0.0456      0.024     -1.941      0.057      -0.093       0.001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         0.0269      0.017      1.586      0.118      -0.007       0.061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cutoff         0.0069      0.025      0.280      0.780      -0.042       0.056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var6           0.0013      0.023      0.058      0.954      -0.045       0.047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Omnibus:                        0.129   Durbin-Watson:                   2.118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Prob(Omnibus):                  0.937   Jarque-Bera (JB):                0.000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Skew:                          -0.003   Prob(JB):                         1.00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Kurtosis:                       2.990   Cond. No.                         44.9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</a:t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572087" y="1946768"/>
            <a:ext cx="6096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OLS Regression Results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Dep. Variable:                     y1   R-squared:                       0.989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                           OLS   Adj. R-squared:                  0.988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                Least Squares   F-statistic:                     1386.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               Sat, 18 Jan 2020   Prob (F-statistic):           1.24e-74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                       17:19:08   Log-Likelihood:                -118.56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Observations:                  84   AIC:                             249.1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Residuals:                      78   BIC:                             263.7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Model:                           5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Type:            nonrobust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coef    std err          t      P&gt;|t|      [0.025      0.975]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cl1            2.2501      0.036     63.001      0.000       2.179       2.321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cl2            3.1943      0.059     53.895      0.000       3.076       3.312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var3          -0.0129      0.019     -0.667      0.507      -0.051       0.026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         0.0004      0.010      0.037      0.970      -0.019       0.019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cutoff        -0.0117      0.025     -0.460      0.646      -0.062       0.039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var6           0.0063      0.018      0.342      0.733      -0.030       0.043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Omnibus:                        1.061   Durbin-Watson:                   2.180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Prob(Omnibus):                  0.588   Jarque-Bera (JB):                0.866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Skew:                           0.248   Prob(JB):                        0.649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Kurtosis:                       2.976   Cond. No.                         54.7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Matriz de correlación por cluster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180" y="2368550"/>
            <a:ext cx="5305425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68550"/>
            <a:ext cx="51149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Ejemplo problema</a:t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295422" y="2588455"/>
            <a:ext cx="1171838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Conducto con varios puntos de inyección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calidad al final del recorrido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¿El problema se origina en picos de inyección en problemas de medición o en acumulación en el conducto?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570913" y="2514281"/>
            <a:ext cx="10515600" cy="4530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lang="es-AR" sz="2790"/>
              <a:t>Modelos de flujo para predecir condiciones de acumulación de contaminantes.</a:t>
            </a:r>
            <a:br>
              <a:rPr lang="es-AR" sz="2790"/>
            </a:br>
            <a:br>
              <a:rPr lang="es-AR" sz="2790"/>
            </a:br>
            <a:r>
              <a:rPr lang="es-AR" sz="2790"/>
              <a:t>Modelo de tiempo de recorrido para modelar concentración de salida en función de el caudal inyectado en cada punto.</a:t>
            </a:r>
            <a:br>
              <a:rPr lang="es-AR" sz="2790"/>
            </a:br>
            <a:br>
              <a:rPr lang="es-AR" sz="2790"/>
            </a:br>
            <a:r>
              <a:rPr lang="es-AR" sz="2790"/>
              <a:t>Modelo altimétrico para encontrar puntos de acumulación frente a paros de bombeo</a:t>
            </a:r>
            <a:br>
              <a:rPr lang="es-AR" sz="3959"/>
            </a:br>
            <a:br>
              <a:rPr lang="es-AR" sz="3959"/>
            </a:br>
            <a:br>
              <a:rPr lang="es-AR" sz="3959"/>
            </a:br>
            <a:endParaRPr sz="3959"/>
          </a:p>
        </p:txBody>
      </p:sp>
      <p:sp>
        <p:nvSpPr>
          <p:cNvPr id="267" name="Google Shape;267;p41"/>
          <p:cNvSpPr txBox="1"/>
          <p:nvPr/>
        </p:nvSpPr>
        <p:spPr>
          <a:xfrm>
            <a:off x="373965" y="464234"/>
            <a:ext cx="89388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33400" y="111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BOX PLOT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1529034"/>
            <a:ext cx="10025062" cy="48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¿Análisis preliminar de los datos?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93609" y="3429000"/>
            <a:ext cx="6097172" cy="107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AR" sz="3200"/>
              <a:t>Jugamos por la medalla de oro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Sistema en control estadístico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1302434" y="2683413"/>
            <a:ext cx="8052581" cy="107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AR" sz="3200"/>
              <a:t>La única fuente de variación es el ruido normal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838200" y="1681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Tablas de datos para todas las variables</a:t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28" y="1493740"/>
            <a:ext cx="85725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 txBox="1"/>
          <p:nvPr/>
        </p:nvSpPr>
        <p:spPr>
          <a:xfrm>
            <a:off x="838200" y="5124174"/>
            <a:ext cx="66540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cíclicos?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todos igual de completos?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 agrupados en niveles?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formas que se repiten?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Ídem para la variable de calidad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536" y="2694842"/>
            <a:ext cx="8809372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211015" y="224448"/>
            <a:ext cx="111005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Contribución fraccional de cada estación al total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102" y="1378097"/>
            <a:ext cx="6645104" cy="467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Distribución de los datos para cada variable</a:t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855" y="1892300"/>
            <a:ext cx="71628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4699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Análisis de correlaciones</a:t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1325563"/>
            <a:ext cx="4968289" cy="504864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/>
        </p:nvSpPr>
        <p:spPr>
          <a:xfrm>
            <a:off x="6667500" y="1633891"/>
            <a:ext cx="44831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relación entre las salidas de especificación y las roturas de correlación?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relación entre las salidas de especificación y valores extremos?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Modelado del ducto</a:t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744" y="2626643"/>
            <a:ext cx="9033566" cy="386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838200" y="668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Evolución de los cut-offs</a:t>
            </a: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588" y="1690688"/>
            <a:ext cx="4604508" cy="510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Pretratamiento de datos para modelado de primeros principios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Matriz de correlación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025" y="1856936"/>
            <a:ext cx="6144975" cy="476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52724"/>
            <a:ext cx="4770781" cy="201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AR"/>
              <a:t>Reconcicliación de datos</a:t>
            </a:r>
            <a:endParaRPr/>
          </a:p>
        </p:txBody>
      </p:sp>
      <p:sp>
        <p:nvSpPr>
          <p:cNvPr id="335" name="Google Shape;335;p5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4294967295" type="title"/>
          </p:nvPr>
        </p:nvSpPr>
        <p:spPr>
          <a:xfrm>
            <a:off x="0" y="1"/>
            <a:ext cx="121920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342" name="Google Shape;342;p53"/>
          <p:cNvSpPr txBox="1"/>
          <p:nvPr/>
        </p:nvSpPr>
        <p:spPr>
          <a:xfrm>
            <a:off x="1842745" y="1027511"/>
            <a:ext cx="6165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Reconciliación de datos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700" y="2664561"/>
            <a:ext cx="1141413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53"/>
          <p:cNvCxnSpPr/>
          <p:nvPr/>
        </p:nvCxnSpPr>
        <p:spPr>
          <a:xfrm rot="10800000">
            <a:off x="3055099" y="2283561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53"/>
          <p:cNvCxnSpPr/>
          <p:nvPr/>
        </p:nvCxnSpPr>
        <p:spPr>
          <a:xfrm>
            <a:off x="3055099" y="2283561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53"/>
          <p:cNvCxnSpPr/>
          <p:nvPr/>
        </p:nvCxnSpPr>
        <p:spPr>
          <a:xfrm rot="10800000">
            <a:off x="3055099" y="3959961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53"/>
          <p:cNvCxnSpPr/>
          <p:nvPr/>
        </p:nvCxnSpPr>
        <p:spPr>
          <a:xfrm>
            <a:off x="3055099" y="4340961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53"/>
          <p:cNvSpPr txBox="1"/>
          <p:nvPr/>
        </p:nvSpPr>
        <p:spPr>
          <a:xfrm>
            <a:off x="3359899" y="190256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53"/>
          <p:cNvSpPr txBox="1"/>
          <p:nvPr/>
        </p:nvSpPr>
        <p:spPr>
          <a:xfrm>
            <a:off x="3359899" y="395996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53"/>
          <p:cNvSpPr txBox="1"/>
          <p:nvPr/>
        </p:nvSpPr>
        <p:spPr>
          <a:xfrm>
            <a:off x="1988299" y="281696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1" name="Google Shape;351;p53"/>
          <p:cNvCxnSpPr/>
          <p:nvPr/>
        </p:nvCxnSpPr>
        <p:spPr>
          <a:xfrm>
            <a:off x="1912099" y="3274161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53"/>
          <p:cNvCxnSpPr/>
          <p:nvPr/>
        </p:nvCxnSpPr>
        <p:spPr>
          <a:xfrm>
            <a:off x="7017499" y="3274161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53"/>
          <p:cNvCxnSpPr/>
          <p:nvPr/>
        </p:nvCxnSpPr>
        <p:spPr>
          <a:xfrm>
            <a:off x="8160499" y="2512161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53"/>
          <p:cNvSpPr/>
          <p:nvPr/>
        </p:nvSpPr>
        <p:spPr>
          <a:xfrm>
            <a:off x="8008099" y="3121761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53"/>
          <p:cNvCxnSpPr/>
          <p:nvPr/>
        </p:nvCxnSpPr>
        <p:spPr>
          <a:xfrm rot="10800000">
            <a:off x="8160499" y="2512161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53"/>
          <p:cNvCxnSpPr/>
          <p:nvPr/>
        </p:nvCxnSpPr>
        <p:spPr>
          <a:xfrm>
            <a:off x="8160499" y="4036161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53"/>
          <p:cNvSpPr txBox="1"/>
          <p:nvPr/>
        </p:nvSpPr>
        <p:spPr>
          <a:xfrm>
            <a:off x="7169899" y="289316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3"/>
          <p:cNvSpPr txBox="1"/>
          <p:nvPr/>
        </p:nvSpPr>
        <p:spPr>
          <a:xfrm>
            <a:off x="7398499" y="4340961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+ 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8312899" y="213116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3"/>
          <p:cNvSpPr txBox="1"/>
          <p:nvPr/>
        </p:nvSpPr>
        <p:spPr>
          <a:xfrm>
            <a:off x="8312899" y="365516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1" name="Google Shape;361;p53"/>
          <p:cNvCxnSpPr/>
          <p:nvPr/>
        </p:nvCxnSpPr>
        <p:spPr>
          <a:xfrm rot="10800000">
            <a:off x="8173199" y="3337661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53"/>
          <p:cNvSpPr txBox="1"/>
          <p:nvPr/>
        </p:nvSpPr>
        <p:spPr>
          <a:xfrm>
            <a:off x="2254999" y="5157192"/>
            <a:ext cx="1561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 ~ Bm + Cm</a:t>
            </a:r>
            <a:endParaRPr/>
          </a:p>
        </p:txBody>
      </p:sp>
      <p:sp>
        <p:nvSpPr>
          <p:cNvPr id="363" name="Google Shape;363;p53"/>
          <p:cNvSpPr txBox="1"/>
          <p:nvPr/>
        </p:nvSpPr>
        <p:spPr>
          <a:xfrm>
            <a:off x="5447929" y="5178655"/>
            <a:ext cx="45496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C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idx="4294967295" type="title"/>
          </p:nvPr>
        </p:nvSpPr>
        <p:spPr>
          <a:xfrm>
            <a:off x="0" y="1"/>
            <a:ext cx="121920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370" name="Google Shape;370;p54"/>
          <p:cNvSpPr txBox="1"/>
          <p:nvPr/>
        </p:nvSpPr>
        <p:spPr>
          <a:xfrm>
            <a:off x="1842745" y="1027511"/>
            <a:ext cx="6165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Reconciliación de datos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54"/>
          <p:cNvCxnSpPr/>
          <p:nvPr/>
        </p:nvCxnSpPr>
        <p:spPr>
          <a:xfrm>
            <a:off x="2096584" y="3189940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54"/>
          <p:cNvCxnSpPr/>
          <p:nvPr/>
        </p:nvCxnSpPr>
        <p:spPr>
          <a:xfrm>
            <a:off x="3239584" y="242794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54"/>
          <p:cNvSpPr/>
          <p:nvPr/>
        </p:nvSpPr>
        <p:spPr>
          <a:xfrm>
            <a:off x="3087184" y="303754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54"/>
          <p:cNvCxnSpPr/>
          <p:nvPr/>
        </p:nvCxnSpPr>
        <p:spPr>
          <a:xfrm rot="10800000">
            <a:off x="3239584" y="2427940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4"/>
          <p:cNvCxnSpPr/>
          <p:nvPr/>
        </p:nvCxnSpPr>
        <p:spPr>
          <a:xfrm>
            <a:off x="3239584" y="3951940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54"/>
          <p:cNvSpPr txBox="1"/>
          <p:nvPr/>
        </p:nvSpPr>
        <p:spPr>
          <a:xfrm>
            <a:off x="2248984" y="280894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2477584" y="425674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+ 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3391984" y="204694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3391984" y="357094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0" name="Google Shape;380;p54"/>
          <p:cNvCxnSpPr/>
          <p:nvPr/>
        </p:nvCxnSpPr>
        <p:spPr>
          <a:xfrm rot="10800000">
            <a:off x="3252284" y="3253440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54"/>
          <p:cNvSpPr txBox="1"/>
          <p:nvPr/>
        </p:nvSpPr>
        <p:spPr>
          <a:xfrm>
            <a:off x="527014" y="5094434"/>
            <a:ext cx="45496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C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</a:t>
            </a:r>
            <a:r>
              <a:rPr baseline="-25000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7560880" y="1625837"/>
            <a:ext cx="1816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B + C - 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3" name="Google Shape;383;p54"/>
          <p:cNvCxnSpPr>
            <a:stCxn id="382" idx="2"/>
          </p:cNvCxnSpPr>
          <p:nvPr/>
        </p:nvCxnSpPr>
        <p:spPr>
          <a:xfrm flipH="1">
            <a:off x="7219074" y="1995169"/>
            <a:ext cx="1250100" cy="12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54"/>
          <p:cNvCxnSpPr>
            <a:stCxn id="382" idx="2"/>
          </p:cNvCxnSpPr>
          <p:nvPr/>
        </p:nvCxnSpPr>
        <p:spPr>
          <a:xfrm>
            <a:off x="8469174" y="1995169"/>
            <a:ext cx="0" cy="12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54"/>
          <p:cNvCxnSpPr>
            <a:stCxn id="382" idx="2"/>
          </p:cNvCxnSpPr>
          <p:nvPr/>
        </p:nvCxnSpPr>
        <p:spPr>
          <a:xfrm>
            <a:off x="8469174" y="1995169"/>
            <a:ext cx="1264500" cy="12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54"/>
          <p:cNvSpPr txBox="1"/>
          <p:nvPr/>
        </p:nvSpPr>
        <p:spPr>
          <a:xfrm>
            <a:off x="6699760" y="3201608"/>
            <a:ext cx="1075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A</a:t>
            </a:r>
            <a:r>
              <a:rPr baseline="-25000" lang="es-A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9394074" y="3164985"/>
            <a:ext cx="1092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D</a:t>
            </a:r>
            <a:r>
              <a:rPr baseline="-25000"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54"/>
          <p:cNvSpPr txBox="1"/>
          <p:nvPr/>
        </p:nvSpPr>
        <p:spPr>
          <a:xfrm>
            <a:off x="8080820" y="3154052"/>
            <a:ext cx="1023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B</a:t>
            </a:r>
            <a:r>
              <a:rPr baseline="-25000"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54"/>
          <p:cNvSpPr/>
          <p:nvPr/>
        </p:nvSpPr>
        <p:spPr>
          <a:xfrm>
            <a:off x="6836314" y="3697878"/>
            <a:ext cx="738854" cy="104494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4"/>
          <p:cNvSpPr/>
          <p:nvPr/>
        </p:nvSpPr>
        <p:spPr>
          <a:xfrm>
            <a:off x="6662820" y="3518075"/>
            <a:ext cx="10858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8195213" y="3699085"/>
            <a:ext cx="738854" cy="104494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4"/>
          <p:cNvSpPr/>
          <p:nvPr/>
        </p:nvSpPr>
        <p:spPr>
          <a:xfrm>
            <a:off x="8021719" y="3519282"/>
            <a:ext cx="10858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4"/>
          <p:cNvSpPr/>
          <p:nvPr/>
        </p:nvSpPr>
        <p:spPr>
          <a:xfrm>
            <a:off x="9450868" y="3693015"/>
            <a:ext cx="738854" cy="104494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9277374" y="3513212"/>
            <a:ext cx="10858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idx="4294967295" type="title"/>
          </p:nvPr>
        </p:nvSpPr>
        <p:spPr>
          <a:xfrm>
            <a:off x="0" y="1"/>
            <a:ext cx="121920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Ejemplo complejo</a:t>
            </a:r>
            <a:endParaRPr/>
          </a:p>
        </p:txBody>
      </p:sp>
      <p:sp>
        <p:nvSpPr>
          <p:cNvPr id="401" name="Google Shape;401;p55"/>
          <p:cNvSpPr txBox="1"/>
          <p:nvPr/>
        </p:nvSpPr>
        <p:spPr>
          <a:xfrm>
            <a:off x="1842745" y="1027511"/>
            <a:ext cx="6165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Reconciliación de datos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55"/>
          <p:cNvCxnSpPr/>
          <p:nvPr/>
        </p:nvCxnSpPr>
        <p:spPr>
          <a:xfrm>
            <a:off x="1073899" y="3996056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55"/>
          <p:cNvCxnSpPr/>
          <p:nvPr/>
        </p:nvCxnSpPr>
        <p:spPr>
          <a:xfrm>
            <a:off x="2216899" y="3234056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55"/>
          <p:cNvSpPr/>
          <p:nvPr/>
        </p:nvSpPr>
        <p:spPr>
          <a:xfrm>
            <a:off x="2064499" y="3843656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55"/>
          <p:cNvCxnSpPr/>
          <p:nvPr/>
        </p:nvCxnSpPr>
        <p:spPr>
          <a:xfrm rot="10800000">
            <a:off x="2216899" y="3234056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5"/>
          <p:cNvCxnSpPr/>
          <p:nvPr/>
        </p:nvCxnSpPr>
        <p:spPr>
          <a:xfrm>
            <a:off x="2216899" y="4758056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55"/>
          <p:cNvSpPr txBox="1"/>
          <p:nvPr/>
        </p:nvSpPr>
        <p:spPr>
          <a:xfrm>
            <a:off x="1226299" y="361505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6652541" y="224561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+ 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55"/>
          <p:cNvSpPr txBox="1"/>
          <p:nvPr/>
        </p:nvSpPr>
        <p:spPr>
          <a:xfrm>
            <a:off x="2369299" y="285305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5"/>
          <p:cNvSpPr txBox="1"/>
          <p:nvPr/>
        </p:nvSpPr>
        <p:spPr>
          <a:xfrm>
            <a:off x="2369299" y="437705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1" name="Google Shape;411;p55"/>
          <p:cNvCxnSpPr/>
          <p:nvPr/>
        </p:nvCxnSpPr>
        <p:spPr>
          <a:xfrm rot="10800000">
            <a:off x="2229599" y="4059556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5"/>
          <p:cNvSpPr/>
          <p:nvPr/>
        </p:nvSpPr>
        <p:spPr>
          <a:xfrm>
            <a:off x="3131299" y="3081656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55"/>
          <p:cNvCxnSpPr/>
          <p:nvPr/>
        </p:nvCxnSpPr>
        <p:spPr>
          <a:xfrm rot="10800000">
            <a:off x="3306840" y="2525764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55"/>
          <p:cNvCxnSpPr/>
          <p:nvPr/>
        </p:nvCxnSpPr>
        <p:spPr>
          <a:xfrm rot="10800000">
            <a:off x="3319540" y="3351264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55"/>
          <p:cNvCxnSpPr/>
          <p:nvPr/>
        </p:nvCxnSpPr>
        <p:spPr>
          <a:xfrm>
            <a:off x="3291882" y="2526304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5"/>
          <p:cNvCxnSpPr/>
          <p:nvPr/>
        </p:nvCxnSpPr>
        <p:spPr>
          <a:xfrm>
            <a:off x="3291882" y="4050304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5"/>
          <p:cNvSpPr txBox="1"/>
          <p:nvPr/>
        </p:nvSpPr>
        <p:spPr>
          <a:xfrm>
            <a:off x="3444282" y="214530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18" name="Google Shape;418;p55"/>
          <p:cNvSpPr txBox="1"/>
          <p:nvPr/>
        </p:nvSpPr>
        <p:spPr>
          <a:xfrm>
            <a:off x="3444282" y="366930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6652541" y="316659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D + 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p56"/>
          <p:cNvGraphicFramePr/>
          <p:nvPr/>
        </p:nvGraphicFramePr>
        <p:xfrm>
          <a:off x="1703510" y="2185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{00BF285E-7475-42D6-BA9A-0F9232A2EAB7}</a:tableStyleId>
              </a:tblPr>
              <a:tblGrid>
                <a:gridCol w="864100"/>
                <a:gridCol w="924725"/>
                <a:gridCol w="792950"/>
                <a:gridCol w="1153175"/>
                <a:gridCol w="1025050"/>
                <a:gridCol w="762800"/>
                <a:gridCol w="726075"/>
                <a:gridCol w="665950"/>
                <a:gridCol w="619300"/>
                <a:gridCol w="790150"/>
              </a:tblGrid>
              <a:tr h="41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ρ</a:t>
                      </a: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viejo 15°C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ρ lab 15°C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ρ HYSYS 15°C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 corriente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ρ  T op.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ρ  viejo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Δρ  15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Δ</a:t>
                      </a: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ρ  op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 correc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[kg/m3]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[kg/m3]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[kg/m3]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[°C]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[°C]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[kg/m3]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[%]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[%]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FC1124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616.4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590.8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594.3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582.9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-4.3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-1.4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1.036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FC213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1197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1216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1168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1146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0.994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FC706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887.3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883.2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766.6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748.9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1.016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FC716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911.1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884.9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879.5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727.8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-3.0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-1.4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1.022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FC719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961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887.6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871.5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870.9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-8.3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7.1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1.123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FI184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869.5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872.6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157.5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735.7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731.8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0.999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FI250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1261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1264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37.5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1244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1231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FI725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876.1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873.4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862.7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-0.2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1675" marL="41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56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6"/>
          <p:cNvSpPr/>
          <p:nvPr/>
        </p:nvSpPr>
        <p:spPr>
          <a:xfrm>
            <a:off x="1338838" y="413266"/>
            <a:ext cx="70185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placas mal calibradas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Histograma</a:t>
            </a:r>
            <a:endParaRPr/>
          </a:p>
        </p:txBody>
      </p:sp>
      <p:pic>
        <p:nvPicPr>
          <p:cNvPr id="114" name="Google Shape;11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454" y="2180223"/>
            <a:ext cx="554109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Normalización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97" y="2094191"/>
            <a:ext cx="4916658" cy="36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900" y="1920556"/>
            <a:ext cx="5123588" cy="384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Ejemplo problema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/>
              <a:t>Seis variables en el dominio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/>
              <a:t>Dos variables en la imagen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/>
              <a:t>Dos modelos independientes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Hago mi primer modelo con los datos crudos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86615"/>
            <a:ext cx="10238423" cy="509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Resultados desalentadores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0" y="2082800"/>
            <a:ext cx="600075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63750"/>
            <a:ext cx="60293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