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14" r:id="rId3"/>
    <p:sldId id="413" r:id="rId4"/>
    <p:sldId id="415" r:id="rId5"/>
    <p:sldId id="436" r:id="rId6"/>
    <p:sldId id="404" r:id="rId7"/>
    <p:sldId id="396" r:id="rId8"/>
    <p:sldId id="401" r:id="rId9"/>
    <p:sldId id="402" r:id="rId10"/>
    <p:sldId id="403" r:id="rId11"/>
    <p:sldId id="406" r:id="rId12"/>
    <p:sldId id="407" r:id="rId13"/>
    <p:sldId id="408" r:id="rId14"/>
    <p:sldId id="409" r:id="rId15"/>
    <p:sldId id="410" r:id="rId16"/>
    <p:sldId id="418" r:id="rId17"/>
    <p:sldId id="511" r:id="rId18"/>
    <p:sldId id="411" r:id="rId19"/>
    <p:sldId id="417" r:id="rId20"/>
    <p:sldId id="416" r:id="rId21"/>
    <p:sldId id="425" r:id="rId22"/>
    <p:sldId id="427" r:id="rId23"/>
    <p:sldId id="428" r:id="rId24"/>
    <p:sldId id="405" r:id="rId25"/>
    <p:sldId id="260" r:id="rId26"/>
    <p:sldId id="498" r:id="rId27"/>
    <p:sldId id="258" r:id="rId28"/>
    <p:sldId id="256" r:id="rId29"/>
    <p:sldId id="259" r:id="rId30"/>
    <p:sldId id="501" r:id="rId31"/>
    <p:sldId id="499" r:id="rId32"/>
    <p:sldId id="452" r:id="rId33"/>
    <p:sldId id="496" r:id="rId34"/>
    <p:sldId id="506" r:id="rId35"/>
    <p:sldId id="500" r:id="rId36"/>
    <p:sldId id="560" r:id="rId37"/>
    <p:sldId id="504" r:id="rId38"/>
    <p:sldId id="505" r:id="rId39"/>
    <p:sldId id="495" r:id="rId40"/>
    <p:sldId id="507" r:id="rId41"/>
    <p:sldId id="508" r:id="rId42"/>
    <p:sldId id="510" r:id="rId43"/>
    <p:sldId id="512" r:id="rId44"/>
    <p:sldId id="513" r:id="rId45"/>
    <p:sldId id="515" r:id="rId46"/>
    <p:sldId id="514" r:id="rId47"/>
    <p:sldId id="497" r:id="rId4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62797-75C4-4A9E-B2DA-E2D47629F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D4724-C97A-463E-BB78-C1FC908E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F7D01-B073-4297-9EC1-9EFBBEE8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A354E-C2CB-4173-BB9C-DF04F31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B064A-A4B8-4512-91F5-454E7BE6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20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65838-7CF6-4469-9C91-D922D8B6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569575-BCFF-4DC3-A33A-CAC80E238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33F4E-4B04-4B5C-A816-B4F97A58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77A54-672C-4F4F-BE16-1F05EB3E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52F4C-8FBF-4AA6-ABCD-4AF2C869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384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B9C887-0EC6-48A5-A12D-9DD3420CA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026A95-8A5C-4050-9F32-39715783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6DDC7-C223-4CEB-B67B-5443E441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37588-D552-4123-907A-F23FD623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2843D-9881-44E1-8904-876AC4AF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429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64715-813F-424D-B50A-62365DF9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3C3EA-2018-449B-B541-9E182597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42A9C-51F4-4DC1-9740-58C8CCC1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F2687-A94F-46E0-833F-6763992F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5436-DA41-4A9C-AD65-2A2EEEE5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0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99CED-3B66-49F0-A783-78C87F85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247A5-8ABC-424A-ABA6-11AAE2C1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0DB6E-E1EC-4BDE-B584-7F509B74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FEB88-E58F-48E4-BCC4-8CFF06E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0BCC0-CBCA-4CAF-9022-15BD56E0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89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0044B-A732-4FBC-9756-C96655D5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6DA62-147F-438C-B27B-B83272D8D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74B641-CC18-466F-95E5-FB8962EF0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78238-6A5F-49C3-B8A4-BDB82D2D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010E9-FAD3-473F-8D41-2694B15D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DC1CB-DF00-462C-B8E5-194A4A13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998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A425F-7C6F-4CE3-A701-297FE949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6023C-81BE-4F9D-93AB-B0C1E120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C6600A-B47F-4ED9-A6C3-4C3EA83F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841528-2B94-4311-B6DA-EB90C136D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D4485C-DC11-4AD7-8D4E-8A4A223FE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761793-63DB-40B0-ACBF-EF8EA560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525CEE-7DA4-4AC9-AEEB-E065667C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DC6BC0-5909-4F14-AC13-F13490BE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76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8156E-3856-401B-9EE1-466DAC5F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180449-5061-4DBE-A36E-DC0078D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4B65A4-49FF-4564-8D11-D64F09BB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DD7772-268D-45E4-9040-14EFAC32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444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072046-86EC-4750-BD66-EB7E206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0F0460-BB8F-42B5-92BB-502EC58B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69C78E-F8EF-4215-994F-AF06FAC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9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BBFE7-7D8F-46B5-9B28-CED3DB13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B7CDB-B627-4C50-A78A-2A6BA6CD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C9C0E0-3FB8-426F-8BF1-599FB01D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B6451-23DB-4ADE-AC93-823DA48D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CDB8AD-539D-4E75-9318-FB327A45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AA53D7-A8A8-4520-93D6-E865C126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01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778CC-12BE-4EF3-AF7A-029D9245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8420A3-C22E-4A93-B318-F0D8E31E1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ADB2B-E8AC-4AD9-91AC-3EDA3D3A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E4256-3DFD-459F-8124-362D4E57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5E3F8-B415-4651-BEF2-0B0574D0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78B63-653F-4946-91D6-5571E36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77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8F8B68-219D-43B5-895A-CDD7131E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17CAFE-E79F-4E60-8550-3DF42063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C4A956-AD18-4CB4-8E15-44B4EB08D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553C-A8F4-48F6-A145-2CF5252AED4D}" type="datetimeFigureOut">
              <a:rPr lang="es-AR" smtClean="0"/>
              <a:t>20/9/2020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D0893-8562-4599-AD0C-6E6B9EB0F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78774-1162-4EF9-908E-A075E3D3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051F-D249-49ED-A4F1-8E61FCC6CFA3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MSIPCMContentMarking" descr="{&quot;HashCode&quot;:104042539,&quot;Placement&quot;:&quot;Header&quot;}">
            <a:extLst>
              <a:ext uri="{FF2B5EF4-FFF2-40B4-BE49-F238E27FC236}">
                <a16:creationId xmlns:a16="http://schemas.microsoft.com/office/drawing/2014/main" id="{B16530BF-CA1D-49A9-A9CB-D9FBB0B11B6F}"/>
              </a:ext>
            </a:extLst>
          </p:cNvPr>
          <p:cNvSpPr txBox="1"/>
          <p:nvPr userDrawn="1"/>
        </p:nvSpPr>
        <p:spPr>
          <a:xfrm>
            <a:off x="11237874" y="0"/>
            <a:ext cx="954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Uso Personal</a:t>
            </a:r>
          </a:p>
        </p:txBody>
      </p:sp>
    </p:spTree>
    <p:extLst>
      <p:ext uri="{BB962C8B-B14F-4D97-AF65-F5344CB8AC3E}">
        <p14:creationId xmlns:p14="http://schemas.microsoft.com/office/powerpoint/2010/main" val="36879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39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2.wmf"/><Relationship Id="rId17" Type="http://schemas.openxmlformats.org/officeDocument/2006/relationships/image" Target="../media/image35.emf"/><Relationship Id="rId25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4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41.emf"/><Relationship Id="rId10" Type="http://schemas.openxmlformats.org/officeDocument/2006/relationships/image" Target="../media/image31.wmf"/><Relationship Id="rId19" Type="http://schemas.openxmlformats.org/officeDocument/2006/relationships/image" Target="../media/image37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3.wmf"/><Relationship Id="rId22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hyperlink" Target="file:///\\Ssbuelpdat01\y149681\Curso%20Data%20Science%20UBA\CLases%20listas\Ejmeplo%201%20PCA.fi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3.emf"/><Relationship Id="rId3" Type="http://schemas.openxmlformats.org/officeDocument/2006/relationships/image" Target="../media/image44.emf"/><Relationship Id="rId7" Type="http://schemas.openxmlformats.org/officeDocument/2006/relationships/image" Target="../media/image40.emf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emf"/><Relationship Id="rId11" Type="http://schemas.openxmlformats.org/officeDocument/2006/relationships/image" Target="../media/image39.emf"/><Relationship Id="rId5" Type="http://schemas.openxmlformats.org/officeDocument/2006/relationships/image" Target="../media/image30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2.wmf"/><Relationship Id="rId3" Type="http://schemas.openxmlformats.org/officeDocument/2006/relationships/image" Target="../media/image26.e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022" y="2100562"/>
            <a:ext cx="10052251" cy="1470025"/>
          </a:xfrm>
        </p:spPr>
        <p:txBody>
          <a:bodyPr>
            <a:noAutofit/>
          </a:bodyPr>
          <a:lstStyle/>
          <a:p>
            <a:pPr algn="ctr"/>
            <a:r>
              <a:rPr lang="en-US" sz="3733" dirty="0"/>
              <a:t>Clustering y PCA</a:t>
            </a:r>
            <a:br>
              <a:rPr lang="en-US" sz="3733" dirty="0"/>
            </a:br>
            <a:br>
              <a:rPr lang="en-US" sz="3733" dirty="0"/>
            </a:br>
            <a:r>
              <a:rPr lang="en-US" sz="2000"/>
              <a:t>Deberíamos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 </a:t>
            </a:r>
            <a:r>
              <a:rPr lang="en-US" sz="2000" dirty="0" err="1"/>
              <a:t>aprendiendo</a:t>
            </a:r>
            <a:r>
              <a:rPr lang="en-US" sz="2000" dirty="0"/>
              <a:t> </a:t>
            </a:r>
            <a:r>
              <a:rPr lang="en-US" sz="2000" dirty="0" err="1"/>
              <a:t>estadística</a:t>
            </a:r>
            <a:r>
              <a:rPr lang="en-US" sz="2000" dirty="0"/>
              <a:t> </a:t>
            </a:r>
            <a:r>
              <a:rPr lang="en-US" sz="2000" dirty="0" err="1"/>
              <a:t>descriptiva</a:t>
            </a:r>
            <a:endParaRPr lang="es-ES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77103" y="6383074"/>
            <a:ext cx="10280851" cy="1752600"/>
          </a:xfrm>
        </p:spPr>
        <p:txBody>
          <a:bodyPr>
            <a:normAutofit/>
          </a:bodyPr>
          <a:lstStyle/>
          <a:p>
            <a:pPr algn="ctr"/>
            <a:r>
              <a:rPr lang="es-AR" sz="1867" dirty="0"/>
              <a:t>Gabriel Horowitz </a:t>
            </a:r>
          </a:p>
        </p:txBody>
      </p:sp>
    </p:spTree>
    <p:extLst>
      <p:ext uri="{BB962C8B-B14F-4D97-AF65-F5344CB8AC3E}">
        <p14:creationId xmlns:p14="http://schemas.microsoft.com/office/powerpoint/2010/main" val="72432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1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77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4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44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24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7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Número óptimo de clusters</a:t>
            </a:r>
            <a:br>
              <a:rPr lang="es-AR" dirty="0"/>
            </a:b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70" y="850395"/>
            <a:ext cx="7767617" cy="582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0BB97-1F9A-42BF-9E95-18B511D2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para la clase de </a:t>
            </a:r>
            <a:r>
              <a:rPr lang="es-AR" dirty="0" err="1"/>
              <a:t>porblemas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4C3BCF-98F5-4066-834F-0D20726173AB}"/>
              </a:ext>
            </a:extLst>
          </p:cNvPr>
          <p:cNvSpPr/>
          <p:nvPr/>
        </p:nvSpPr>
        <p:spPr>
          <a:xfrm>
            <a:off x="1973179" y="3734669"/>
            <a:ext cx="9160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cluster1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sdev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(200,dim) +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kron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(200,1),[0,0,0]);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cluster2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sdev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(300,dim) +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kron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(300,1),[0,0,6]);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cluster3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sdev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(100,dim) +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kron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(100,1),[0,6,0]);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cluster4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sdev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(500,dim) +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kron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(500,1),[6,0,0]);</a:t>
            </a:r>
          </a:p>
        </p:txBody>
      </p:sp>
    </p:spTree>
    <p:extLst>
      <p:ext uri="{BB962C8B-B14F-4D97-AF65-F5344CB8AC3E}">
        <p14:creationId xmlns:p14="http://schemas.microsoft.com/office/powerpoint/2010/main" val="285977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Número óptimo de clusters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350" y="850396"/>
            <a:ext cx="13569951" cy="66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4134" y="960279"/>
            <a:ext cx="2978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67" dirty="0"/>
              <a:t>Suma de distancias: 4319</a:t>
            </a:r>
            <a:endParaRPr lang="en-US" sz="1867" dirty="0"/>
          </a:p>
        </p:txBody>
      </p:sp>
      <p:sp>
        <p:nvSpPr>
          <p:cNvPr id="5" name="4 CuadroTexto"/>
          <p:cNvSpPr txBox="1"/>
          <p:nvPr/>
        </p:nvSpPr>
        <p:spPr>
          <a:xfrm>
            <a:off x="994834" y="3933350"/>
            <a:ext cx="2978151" cy="379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sz="1867" dirty="0"/>
              <a:t>Suma de distancias: 705</a:t>
            </a:r>
            <a:endParaRPr lang="en-US" sz="1867" dirty="0"/>
          </a:p>
        </p:txBody>
      </p:sp>
      <p:sp>
        <p:nvSpPr>
          <p:cNvPr id="6" name="5 CuadroTexto"/>
          <p:cNvSpPr txBox="1"/>
          <p:nvPr/>
        </p:nvSpPr>
        <p:spPr>
          <a:xfrm>
            <a:off x="4525433" y="993538"/>
            <a:ext cx="2978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67" dirty="0"/>
              <a:t>Suma de distancias: 2532</a:t>
            </a:r>
            <a:endParaRPr lang="en-US" sz="1867" dirty="0"/>
          </a:p>
        </p:txBody>
      </p:sp>
      <p:sp>
        <p:nvSpPr>
          <p:cNvPr id="7" name="6 CuadroTexto"/>
          <p:cNvSpPr txBox="1"/>
          <p:nvPr/>
        </p:nvSpPr>
        <p:spPr>
          <a:xfrm>
            <a:off x="8485141" y="972027"/>
            <a:ext cx="2978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67" dirty="0"/>
              <a:t>Suma de distancias: 781</a:t>
            </a:r>
            <a:endParaRPr lang="en-US" sz="1867" dirty="0"/>
          </a:p>
        </p:txBody>
      </p:sp>
      <p:sp>
        <p:nvSpPr>
          <p:cNvPr id="8" name="7 CuadroTexto"/>
          <p:cNvSpPr txBox="1"/>
          <p:nvPr/>
        </p:nvSpPr>
        <p:spPr>
          <a:xfrm>
            <a:off x="8246534" y="3972402"/>
            <a:ext cx="2978151" cy="379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867" dirty="0"/>
              <a:t>Suma de distancias: 589</a:t>
            </a:r>
            <a:endParaRPr lang="en-US" sz="1867" dirty="0"/>
          </a:p>
        </p:txBody>
      </p:sp>
      <p:sp>
        <p:nvSpPr>
          <p:cNvPr id="9" name="8 CuadroTexto"/>
          <p:cNvSpPr txBox="1"/>
          <p:nvPr/>
        </p:nvSpPr>
        <p:spPr>
          <a:xfrm>
            <a:off x="4536017" y="3947002"/>
            <a:ext cx="2978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67" dirty="0"/>
              <a:t>Suma de distancias: 633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7713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Número óptimo de clusters</a:t>
            </a:r>
            <a:br>
              <a:rPr lang="es-AR" dirty="0"/>
            </a:b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33" y="1107040"/>
            <a:ext cx="7431985" cy="557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2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03201" y="287843"/>
            <a:ext cx="8281940" cy="562552"/>
          </a:xfrm>
        </p:spPr>
        <p:txBody>
          <a:bodyPr>
            <a:normAutofit fontScale="90000"/>
          </a:bodyPr>
          <a:lstStyle/>
          <a:p>
            <a:r>
              <a:rPr lang="es-AR" dirty="0" err="1"/>
              <a:t>Clusterización</a:t>
            </a:r>
            <a:endParaRPr lang="en-US" dirty="0"/>
          </a:p>
        </p:txBody>
      </p:sp>
      <p:sp>
        <p:nvSpPr>
          <p:cNvPr id="6" name="AutoShape 8" descr="Resultado de imagen para niño"/>
          <p:cNvSpPr>
            <a:spLocks noChangeAspect="1" noChangeArrowheads="1"/>
          </p:cNvSpPr>
          <p:nvPr/>
        </p:nvSpPr>
        <p:spPr bwMode="auto">
          <a:xfrm>
            <a:off x="0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AutoShape 10" descr="Resultado de imagen para niño"/>
          <p:cNvSpPr>
            <a:spLocks noChangeAspect="1" noChangeArrowheads="1"/>
          </p:cNvSpPr>
          <p:nvPr/>
        </p:nvSpPr>
        <p:spPr bwMode="auto">
          <a:xfrm>
            <a:off x="203200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AutoShape 12" descr="Resultado de imagen para niño"/>
          <p:cNvSpPr>
            <a:spLocks noChangeAspect="1" noChangeArrowheads="1"/>
          </p:cNvSpPr>
          <p:nvPr/>
        </p:nvSpPr>
        <p:spPr bwMode="auto">
          <a:xfrm>
            <a:off x="406400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AutoShape 14" descr="Resultado de imagen para niño"/>
          <p:cNvSpPr>
            <a:spLocks noChangeAspect="1" noChangeArrowheads="1"/>
          </p:cNvSpPr>
          <p:nvPr/>
        </p:nvSpPr>
        <p:spPr bwMode="auto">
          <a:xfrm>
            <a:off x="609600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AutoShape 16" descr="Resultado de imagen para niño"/>
          <p:cNvSpPr>
            <a:spLocks noChangeAspect="1" noChangeArrowheads="1"/>
          </p:cNvSpPr>
          <p:nvPr/>
        </p:nvSpPr>
        <p:spPr bwMode="auto">
          <a:xfrm>
            <a:off x="812800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1 CuadroTexto"/>
          <p:cNvSpPr txBox="1"/>
          <p:nvPr/>
        </p:nvSpPr>
        <p:spPr>
          <a:xfrm>
            <a:off x="406400" y="2451100"/>
            <a:ext cx="10600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AR" sz="2400" dirty="0"/>
              <a:t>Permite agrupar los casos por similitud (distancia)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AR" sz="2400" dirty="0"/>
              <a:t>Permite tratar los diferentes grupos con un modelo diferente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AR" sz="2400" dirty="0"/>
              <a:t>Permite encontrar relaciones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63107" y="1306879"/>
            <a:ext cx="693242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67" dirty="0"/>
              <a:t>¿Qué nos permite hacer?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1610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 y desventajas del método k-</a:t>
            </a:r>
            <a:r>
              <a:rPr lang="es-AR" dirty="0" err="1"/>
              <a:t>means</a:t>
            </a:r>
            <a:endParaRPr lang="en-US" dirty="0"/>
          </a:p>
        </p:txBody>
      </p:sp>
      <p:sp>
        <p:nvSpPr>
          <p:cNvPr id="2" name="1 CuadroTexto"/>
          <p:cNvSpPr txBox="1"/>
          <p:nvPr/>
        </p:nvSpPr>
        <p:spPr>
          <a:xfrm>
            <a:off x="696685" y="1615044"/>
            <a:ext cx="10323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No siempre se obtiene la misma solución, debo intentar con varios puntos de partida y varios números de clusters</a:t>
            </a:r>
          </a:p>
          <a:p>
            <a:endParaRPr lang="es-AR" sz="2400" dirty="0"/>
          </a:p>
          <a:p>
            <a:r>
              <a:rPr lang="es-AR" sz="2400" dirty="0"/>
              <a:t>Es poco sensible a outliers</a:t>
            </a:r>
          </a:p>
          <a:p>
            <a:endParaRPr lang="es-AR" sz="2400" dirty="0"/>
          </a:p>
          <a:p>
            <a:r>
              <a:rPr lang="es-AR" sz="2400" dirty="0"/>
              <a:t>Funciona bien con muchos datos</a:t>
            </a:r>
          </a:p>
          <a:p>
            <a:endParaRPr lang="es-A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561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Jerárquico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2" y="1175144"/>
            <a:ext cx="7578269" cy="568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10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Jerárquico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146515"/>
            <a:ext cx="7791449" cy="584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4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Jerárquico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758" y="850397"/>
            <a:ext cx="13138691" cy="639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0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 y desventajas del método jerárquico</a:t>
            </a:r>
            <a:endParaRPr lang="en-US" dirty="0"/>
          </a:p>
        </p:txBody>
      </p:sp>
      <p:sp>
        <p:nvSpPr>
          <p:cNvPr id="2" name="1 CuadroTexto"/>
          <p:cNvSpPr txBox="1"/>
          <p:nvPr/>
        </p:nvSpPr>
        <p:spPr>
          <a:xfrm>
            <a:off x="696685" y="1615044"/>
            <a:ext cx="11070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Siempre obtiene la misma solución</a:t>
            </a:r>
          </a:p>
          <a:p>
            <a:endParaRPr lang="es-AR" sz="2400" dirty="0"/>
          </a:p>
          <a:p>
            <a:r>
              <a:rPr lang="es-AR" sz="2400" dirty="0"/>
              <a:t>Nos da automáticamente todas las posibles combinaciones de número de clusters</a:t>
            </a:r>
          </a:p>
          <a:p>
            <a:endParaRPr lang="es-AR" sz="2400" dirty="0"/>
          </a:p>
          <a:p>
            <a:r>
              <a:rPr lang="es-AR" sz="2400" dirty="0"/>
              <a:t>Es más sensible a outliers</a:t>
            </a:r>
          </a:p>
          <a:p>
            <a:endParaRPr lang="es-AR" sz="2400" dirty="0"/>
          </a:p>
          <a:p>
            <a:r>
              <a:rPr lang="es-AR" sz="2400" dirty="0"/>
              <a:t>No funciona bien con muchos datos</a:t>
            </a:r>
          </a:p>
          <a:p>
            <a:endParaRPr lang="es-A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393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pared, hombre, interior&#10;&#10;Descripción generada con confianza alta">
            <a:extLst>
              <a:ext uri="{FF2B5EF4-FFF2-40B4-BE49-F238E27FC236}">
                <a16:creationId xmlns:a16="http://schemas.microsoft.com/office/drawing/2014/main" id="{4FE05B05-BCE4-49F6-8E57-766A5917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3849" y="1866468"/>
            <a:ext cx="5571429" cy="39333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8BA619-6E68-45EE-8CF2-585223877A4C}"/>
              </a:ext>
            </a:extLst>
          </p:cNvPr>
          <p:cNvSpPr txBox="1"/>
          <p:nvPr/>
        </p:nvSpPr>
        <p:spPr>
          <a:xfrm>
            <a:off x="872197" y="239151"/>
            <a:ext cx="880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Ejemplo de uso: Espejo inteligente</a:t>
            </a:r>
          </a:p>
        </p:txBody>
      </p:sp>
    </p:spTree>
    <p:extLst>
      <p:ext uri="{BB962C8B-B14F-4D97-AF65-F5344CB8AC3E}">
        <p14:creationId xmlns:p14="http://schemas.microsoft.com/office/powerpoint/2010/main" val="331056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B7A0-9A2D-409F-96EC-DC53A50F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 a dos dimensiones y </a:t>
            </a:r>
            <a:r>
              <a:rPr lang="es-AR" dirty="0" err="1"/>
              <a:t>clusterizo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B27CE0-421F-438B-9EC3-2EF9A1B0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74" y="2143259"/>
            <a:ext cx="5334000" cy="3800475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A25DE8C-28E2-420B-B8AD-55C477A0B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104" y="2340528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0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B1EA0-7E8C-4F25-93B3-5323D52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Selecciono el color de la región buscada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3643294-6821-4A66-AC1B-5939E31F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815824" y="2298325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C111E6-A8CA-403D-8928-825EF0D1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01713" y="1987613"/>
            <a:ext cx="5600700" cy="3933825"/>
          </a:xfrm>
          <a:prstGeom prst="rect">
            <a:avLst/>
          </a:prstGeom>
        </p:spPr>
      </p:pic>
      <p:pic>
        <p:nvPicPr>
          <p:cNvPr id="6" name="Imagen 5" descr="Imagen que contiene pared, hombre, interior&#10;&#10;Descripción generada con confianza alta">
            <a:extLst>
              <a:ext uri="{FF2B5EF4-FFF2-40B4-BE49-F238E27FC236}">
                <a16:creationId xmlns:a16="http://schemas.microsoft.com/office/drawing/2014/main" id="{4FE05B05-BCE4-49F6-8E57-766A59172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746" y="2002494"/>
            <a:ext cx="5571429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2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403C0-CFC9-4344-B430-A5A3480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A7E138-55B1-4E78-AE72-64494F50C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331" y="2598228"/>
            <a:ext cx="4560352" cy="340593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3AC3ED7-749D-4F8F-BF15-CAFB0E04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3483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03201" y="287843"/>
            <a:ext cx="8281940" cy="562552"/>
          </a:xfrm>
        </p:spPr>
        <p:txBody>
          <a:bodyPr>
            <a:normAutofit fontScale="90000"/>
          </a:bodyPr>
          <a:lstStyle/>
          <a:p>
            <a:r>
              <a:rPr lang="es-AR" dirty="0" err="1"/>
              <a:t>Clusterización</a:t>
            </a:r>
            <a:endParaRPr lang="en-US" dirty="0"/>
          </a:p>
        </p:txBody>
      </p:sp>
      <p:sp>
        <p:nvSpPr>
          <p:cNvPr id="6" name="AutoShape 8" descr="Resultado de imagen para niño"/>
          <p:cNvSpPr>
            <a:spLocks noChangeAspect="1" noChangeArrowheads="1"/>
          </p:cNvSpPr>
          <p:nvPr/>
        </p:nvSpPr>
        <p:spPr bwMode="auto">
          <a:xfrm>
            <a:off x="0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AutoShape 10" descr="Resultado de imagen para niño"/>
          <p:cNvSpPr>
            <a:spLocks noChangeAspect="1" noChangeArrowheads="1"/>
          </p:cNvSpPr>
          <p:nvPr/>
        </p:nvSpPr>
        <p:spPr bwMode="auto">
          <a:xfrm>
            <a:off x="203200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AutoShape 12" descr="Resultado de imagen para niño"/>
          <p:cNvSpPr>
            <a:spLocks noChangeAspect="1" noChangeArrowheads="1"/>
          </p:cNvSpPr>
          <p:nvPr/>
        </p:nvSpPr>
        <p:spPr bwMode="auto">
          <a:xfrm>
            <a:off x="406400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AutoShape 14" descr="Resultado de imagen para niño"/>
          <p:cNvSpPr>
            <a:spLocks noChangeAspect="1" noChangeArrowheads="1"/>
          </p:cNvSpPr>
          <p:nvPr/>
        </p:nvSpPr>
        <p:spPr bwMode="auto">
          <a:xfrm>
            <a:off x="609600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AutoShape 16" descr="Resultado de imagen para niño"/>
          <p:cNvSpPr>
            <a:spLocks noChangeAspect="1" noChangeArrowheads="1"/>
          </p:cNvSpPr>
          <p:nvPr/>
        </p:nvSpPr>
        <p:spPr bwMode="auto">
          <a:xfrm>
            <a:off x="812800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1 CuadroTexto"/>
          <p:cNvSpPr txBox="1"/>
          <p:nvPr/>
        </p:nvSpPr>
        <p:spPr>
          <a:xfrm>
            <a:off x="198476" y="1867235"/>
            <a:ext cx="11516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AR" sz="2400" dirty="0"/>
              <a:t>No es supervisada (no conocemos qué tienen en común)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AR" sz="2400" dirty="0"/>
              <a:t>Es particularmente útil cuando hay muchas variables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AR" sz="2400" dirty="0"/>
              <a:t>Es peligroso cuando hay muchas variables y pocos datos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AR" sz="2400" dirty="0"/>
              <a:t>Puede usar muchos tipos de distancias (</a:t>
            </a:r>
            <a:r>
              <a:rPr lang="es-AR" sz="2400" dirty="0" err="1"/>
              <a:t>euclídea</a:t>
            </a:r>
            <a:r>
              <a:rPr lang="es-AR" sz="2400" dirty="0"/>
              <a:t>, euclíedea</a:t>
            </a:r>
            <a:r>
              <a:rPr lang="es-AR" sz="2400" baseline="30000" dirty="0"/>
              <a:t>2</a:t>
            </a:r>
            <a:r>
              <a:rPr lang="es-AR" sz="2400" dirty="0"/>
              <a:t>, </a:t>
            </a:r>
            <a:r>
              <a:rPr lang="es-AR" sz="2400" dirty="0" err="1"/>
              <a:t>Mahalanobis</a:t>
            </a:r>
            <a:r>
              <a:rPr lang="es-AR" sz="2400" dirty="0"/>
              <a:t>, etc.)</a:t>
            </a:r>
            <a:endParaRPr lang="es-AR" sz="2400" baseline="300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63107" y="1306879"/>
            <a:ext cx="693242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67" dirty="0"/>
              <a:t>Ventajas y desventajas</a:t>
            </a:r>
            <a:endParaRPr lang="en-US" sz="2667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69" y="4443285"/>
            <a:ext cx="6653980" cy="241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3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B0B37-3579-4EFB-BCB7-6B20BEB8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806990" cy="1325563"/>
          </a:xfrm>
        </p:spPr>
        <p:txBody>
          <a:bodyPr/>
          <a:lstStyle/>
          <a:p>
            <a:r>
              <a:rPr lang="es-AR" dirty="0"/>
              <a:t>Ejemplo dónde el </a:t>
            </a:r>
            <a:r>
              <a:rPr lang="es-AR" dirty="0" err="1"/>
              <a:t>cluster</a:t>
            </a:r>
            <a:r>
              <a:rPr lang="es-AR" dirty="0"/>
              <a:t> predice el modelo que debe usarse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37E099-2ABC-430D-B4AE-DFE5AC355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474" y="2536949"/>
            <a:ext cx="8483501" cy="37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4A2F6-A88B-4E25-98FF-BC40C88E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Principal </a:t>
            </a:r>
            <a:r>
              <a:rPr lang="es-AR" dirty="0" err="1"/>
              <a:t>Component</a:t>
            </a:r>
            <a:r>
              <a:rPr lang="es-AR" dirty="0"/>
              <a:t> </a:t>
            </a:r>
            <a:r>
              <a:rPr lang="es-AR" dirty="0" err="1"/>
              <a:t>analysis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F72B6-4DA0-44B7-B481-DCD30423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Rotación de los ejes coordenados en la </a:t>
            </a:r>
            <a:r>
              <a:rPr lang="es-AR" dirty="0" err="1"/>
              <a:t>derección</a:t>
            </a:r>
            <a:r>
              <a:rPr lang="es-AR" dirty="0"/>
              <a:t> de los </a:t>
            </a:r>
            <a:r>
              <a:rPr lang="es-AR" dirty="0" err="1"/>
              <a:t>autovectores</a:t>
            </a:r>
            <a:r>
              <a:rPr lang="es-AR" dirty="0"/>
              <a:t> de la matriz de covarianza.</a:t>
            </a:r>
          </a:p>
          <a:p>
            <a:r>
              <a:rPr lang="es-AR" dirty="0"/>
              <a:t>Lo asocio a una reducción de la dimensionalidad eligiendo los </a:t>
            </a:r>
            <a:r>
              <a:rPr lang="es-AR" dirty="0" err="1"/>
              <a:t>autovectores</a:t>
            </a:r>
            <a:r>
              <a:rPr lang="es-AR" dirty="0"/>
              <a:t> cuyo autovalor es más alto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2463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223839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PCA desde el punto de vista geométrico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32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2" y="764381"/>
            <a:ext cx="10065457" cy="566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5947984" y="3507061"/>
            <a:ext cx="1696273" cy="1848199"/>
            <a:chOff x="4664365" y="2505075"/>
            <a:chExt cx="736600" cy="467267"/>
          </a:xfrm>
        </p:grpSpPr>
        <p:cxnSp>
          <p:nvCxnSpPr>
            <p:cNvPr id="8199" name="4 Conector recto de flecha"/>
            <p:cNvCxnSpPr>
              <a:cxnSpLocks noChangeShapeType="1"/>
            </p:cNvCxnSpPr>
            <p:nvPr/>
          </p:nvCxnSpPr>
          <p:spPr bwMode="auto">
            <a:xfrm>
              <a:off x="4688436" y="2505075"/>
              <a:ext cx="292100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1" name="13 CuadroTexto"/>
            <p:cNvSpPr txBox="1">
              <a:spLocks noChangeArrowheads="1"/>
            </p:cNvSpPr>
            <p:nvPr/>
          </p:nvSpPr>
          <p:spPr bwMode="auto">
            <a:xfrm>
              <a:off x="4664365" y="2866014"/>
              <a:ext cx="736600" cy="106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133" dirty="0"/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5972846" y="2006254"/>
            <a:ext cx="2161309" cy="1460500"/>
            <a:chOff x="4699000" y="1865710"/>
            <a:chExt cx="952500" cy="639365"/>
          </a:xfrm>
        </p:grpSpPr>
        <p:cxnSp>
          <p:nvCxnSpPr>
            <p:cNvPr id="8200" name="6 Conector recto de flecha"/>
            <p:cNvCxnSpPr>
              <a:cxnSpLocks noChangeShapeType="1"/>
            </p:cNvCxnSpPr>
            <p:nvPr/>
          </p:nvCxnSpPr>
          <p:spPr bwMode="auto">
            <a:xfrm flipV="1">
              <a:off x="4699000" y="1943100"/>
              <a:ext cx="952500" cy="561975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3" name="15 CuadroTexto"/>
            <p:cNvSpPr txBox="1">
              <a:spLocks noChangeArrowheads="1"/>
            </p:cNvSpPr>
            <p:nvPr/>
          </p:nvSpPr>
          <p:spPr bwMode="auto">
            <a:xfrm>
              <a:off x="4699000" y="1865710"/>
              <a:ext cx="736600" cy="18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133" dirty="0"/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F917A37-E5B1-418F-A6AA-58CF9F51A096}"/>
              </a:ext>
            </a:extLst>
          </p:cNvPr>
          <p:cNvCxnSpPr/>
          <p:nvPr/>
        </p:nvCxnSpPr>
        <p:spPr>
          <a:xfrm flipH="1" flipV="1">
            <a:off x="5917663" y="1975923"/>
            <a:ext cx="46180" cy="146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C3182B6-C661-493F-AEED-DA038DC61CBD}"/>
              </a:ext>
            </a:extLst>
          </p:cNvPr>
          <p:cNvCxnSpPr>
            <a:cxnSpLocks/>
          </p:cNvCxnSpPr>
          <p:nvPr/>
        </p:nvCxnSpPr>
        <p:spPr>
          <a:xfrm>
            <a:off x="5972846" y="3491816"/>
            <a:ext cx="21613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223839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PCA como modelo lineal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33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2" y="764381"/>
            <a:ext cx="10065457" cy="566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5947983" y="3466757"/>
            <a:ext cx="865772" cy="1003768"/>
            <a:chOff x="4664365" y="2505075"/>
            <a:chExt cx="736600" cy="621222"/>
          </a:xfrm>
        </p:grpSpPr>
        <p:cxnSp>
          <p:nvCxnSpPr>
            <p:cNvPr id="8199" name="4 Conector recto de flecha"/>
            <p:cNvCxnSpPr>
              <a:cxnSpLocks noChangeShapeType="1"/>
            </p:cNvCxnSpPr>
            <p:nvPr/>
          </p:nvCxnSpPr>
          <p:spPr bwMode="auto">
            <a:xfrm>
              <a:off x="4688436" y="2505075"/>
              <a:ext cx="292100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1" name="13 CuadroTexto"/>
            <p:cNvSpPr txBox="1">
              <a:spLocks noChangeArrowheads="1"/>
            </p:cNvSpPr>
            <p:nvPr/>
          </p:nvSpPr>
          <p:spPr bwMode="auto">
            <a:xfrm>
              <a:off x="4664365" y="2866014"/>
              <a:ext cx="736600" cy="26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133" dirty="0"/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5972846" y="2006254"/>
            <a:ext cx="2161309" cy="1460500"/>
            <a:chOff x="4699000" y="1865710"/>
            <a:chExt cx="952500" cy="639365"/>
          </a:xfrm>
        </p:grpSpPr>
        <p:cxnSp>
          <p:nvCxnSpPr>
            <p:cNvPr id="8200" name="6 Conector recto de flecha"/>
            <p:cNvCxnSpPr>
              <a:cxnSpLocks noChangeShapeType="1"/>
            </p:cNvCxnSpPr>
            <p:nvPr/>
          </p:nvCxnSpPr>
          <p:spPr bwMode="auto">
            <a:xfrm flipV="1">
              <a:off x="4699000" y="1943100"/>
              <a:ext cx="952500" cy="561975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3" name="15 CuadroTexto"/>
            <p:cNvSpPr txBox="1">
              <a:spLocks noChangeArrowheads="1"/>
            </p:cNvSpPr>
            <p:nvPr/>
          </p:nvSpPr>
          <p:spPr bwMode="auto">
            <a:xfrm>
              <a:off x="4699000" y="1865710"/>
              <a:ext cx="736600" cy="18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133" dirty="0"/>
            </a:p>
          </p:txBody>
        </p:sp>
      </p:grpSp>
    </p:spTree>
    <p:extLst>
      <p:ext uri="{BB962C8B-B14F-4D97-AF65-F5344CB8AC3E}">
        <p14:creationId xmlns:p14="http://schemas.microsoft.com/office/powerpoint/2010/main" val="411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AF483-3291-4885-986D-92D26C2E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Cómo selecciono la cantidad de 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C19B8E-BF52-43D2-B0B7-BE620DAA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77" y="2171200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0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223839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PCA desde un punto de vista algebraico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35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7D9B92-E50D-4657-B6CD-47BE06E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151F7B-B7CA-474B-8588-7CF6FD55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7" y="1214819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0C711B81-59F0-4949-9DB2-BD4BAB747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35492"/>
              </p:ext>
            </p:extLst>
          </p:nvPr>
        </p:nvGraphicFramePr>
        <p:xfrm>
          <a:off x="569778" y="1314805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r:id="rId3" imgW="685502" imgH="177723" progId="Equation.3">
                  <p:embed/>
                </p:oleObj>
              </mc:Choice>
              <mc:Fallback>
                <p:oleObj r:id="rId3" imgW="685502" imgH="177723" progId="Equation.3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0C711B81-59F0-4949-9DB2-BD4BAB747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78" y="1314805"/>
                        <a:ext cx="914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F97411AF-8887-4A19-9FEF-991403BBB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12219"/>
              </p:ext>
            </p:extLst>
          </p:nvPr>
        </p:nvGraphicFramePr>
        <p:xfrm>
          <a:off x="7434839" y="1379898"/>
          <a:ext cx="952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r:id="rId5" imgW="710891" imgH="177723" progId="Equation.3">
                  <p:embed/>
                </p:oleObj>
              </mc:Choice>
              <mc:Fallback>
                <p:oleObj r:id="rId5" imgW="710891" imgH="177723" progId="Equation.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F97411AF-8887-4A19-9FEF-991403BBB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839" y="1379898"/>
                        <a:ext cx="952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E233768C-D326-48CC-9952-BF42D6164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90794"/>
              </p:ext>
            </p:extLst>
          </p:nvPr>
        </p:nvGraphicFramePr>
        <p:xfrm>
          <a:off x="423632" y="2846811"/>
          <a:ext cx="250222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r:id="rId7" imgW="1727200" imgH="228600" progId="Equation.3">
                  <p:embed/>
                </p:oleObj>
              </mc:Choice>
              <mc:Fallback>
                <p:oleObj r:id="rId7" imgW="1727200" imgH="22860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E233768C-D326-48CC-9952-BF42D6164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32" y="2846811"/>
                        <a:ext cx="2502227" cy="331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AD7A349-99FD-41D6-98EE-64FDE3948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48033"/>
              </p:ext>
            </p:extLst>
          </p:nvPr>
        </p:nvGraphicFramePr>
        <p:xfrm>
          <a:off x="7223841" y="2902939"/>
          <a:ext cx="262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r:id="rId9" imgW="1968500" imgH="254000" progId="Equation.3">
                  <p:embed/>
                </p:oleObj>
              </mc:Choice>
              <mc:Fallback>
                <p:oleObj r:id="rId9" imgW="1968500" imgH="25400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AD7A349-99FD-41D6-98EE-64FDE3948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841" y="2902939"/>
                        <a:ext cx="2628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B87A2DFD-1693-467B-9378-733C0736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163060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B326ABD-CEC5-40C5-9115-426DB3F8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324979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00F4738C-E7A1-450A-8728-74E32A5CC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30320"/>
              </p:ext>
            </p:extLst>
          </p:nvPr>
        </p:nvGraphicFramePr>
        <p:xfrm>
          <a:off x="642180" y="5979240"/>
          <a:ext cx="151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r:id="rId11" imgW="1130300" imgH="228600" progId="Equation.3">
                  <p:embed/>
                </p:oleObj>
              </mc:Choice>
              <mc:Fallback>
                <p:oleObj r:id="rId11" imgW="1130300" imgH="22860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00F4738C-E7A1-450A-8728-74E32A5CC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80" y="5979240"/>
                        <a:ext cx="151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9A1161E8-16C5-4829-97DB-C64364D49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75483"/>
              </p:ext>
            </p:extLst>
          </p:nvPr>
        </p:nvGraphicFramePr>
        <p:xfrm>
          <a:off x="333130" y="4125254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r:id="rId13" imgW="1333500" imgH="228600" progId="Equation.3">
                  <p:embed/>
                </p:oleObj>
              </mc:Choice>
              <mc:Fallback>
                <p:oleObj r:id="rId13" imgW="1333500" imgH="22860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9A1161E8-16C5-4829-97DB-C64364D4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30" y="4125254"/>
                        <a:ext cx="177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6244D7A9-91BA-4CE2-94BD-C1112CAFD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59825"/>
              </p:ext>
            </p:extLst>
          </p:nvPr>
        </p:nvGraphicFramePr>
        <p:xfrm>
          <a:off x="7232877" y="4216148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r:id="rId15" imgW="876300" imgH="241300" progId="Equation.3">
                  <p:embed/>
                </p:oleObj>
              </mc:Choice>
              <mc:Fallback>
                <p:oleObj r:id="rId15" imgW="876300" imgH="241300" progId="Equation.3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6244D7A9-91BA-4CE2-94BD-C1112CAFD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877" y="4216148"/>
                        <a:ext cx="1168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572F89AE-3E6C-44E2-B290-463DB665A29E}"/>
              </a:ext>
            </a:extLst>
          </p:cNvPr>
          <p:cNvSpPr txBox="1"/>
          <p:nvPr/>
        </p:nvSpPr>
        <p:spPr>
          <a:xfrm>
            <a:off x="648456" y="716779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33ABF33-18D1-4598-A506-643E797C8917}"/>
              </a:ext>
            </a:extLst>
          </p:cNvPr>
          <p:cNvSpPr txBox="1"/>
          <p:nvPr/>
        </p:nvSpPr>
        <p:spPr>
          <a:xfrm>
            <a:off x="7316734" y="913175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al original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8A77870-D52D-4FDA-AA59-D20C6BC0EBB2}"/>
              </a:ext>
            </a:extLst>
          </p:cNvPr>
          <p:cNvSpPr txBox="1"/>
          <p:nvPr/>
        </p:nvSpPr>
        <p:spPr>
          <a:xfrm>
            <a:off x="311597" y="2164048"/>
            <a:ext cx="377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modelo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86A149-3587-477F-94C2-B2CA2828FC6C}"/>
              </a:ext>
            </a:extLst>
          </p:cNvPr>
          <p:cNvSpPr txBox="1"/>
          <p:nvPr/>
        </p:nvSpPr>
        <p:spPr>
          <a:xfrm>
            <a:off x="7194130" y="2279291"/>
            <a:ext cx="416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residuo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7B7EE04-1953-4DC0-ADDD-971995522051}"/>
              </a:ext>
            </a:extLst>
          </p:cNvPr>
          <p:cNvSpPr txBox="1"/>
          <p:nvPr/>
        </p:nvSpPr>
        <p:spPr>
          <a:xfrm>
            <a:off x="242028" y="3605564"/>
            <a:ext cx="215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modelo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5B72108-7B5E-46BF-8CD0-7AA86E81CE6C}"/>
              </a:ext>
            </a:extLst>
          </p:cNvPr>
          <p:cNvSpPr txBox="1"/>
          <p:nvPr/>
        </p:nvSpPr>
        <p:spPr>
          <a:xfrm>
            <a:off x="7067663" y="3645407"/>
            <a:ext cx="201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residuo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FBDB456-BFA2-4E73-B486-35A72B3BCCC1}"/>
              </a:ext>
            </a:extLst>
          </p:cNvPr>
          <p:cNvSpPr txBox="1"/>
          <p:nvPr/>
        </p:nvSpPr>
        <p:spPr>
          <a:xfrm>
            <a:off x="533464" y="5581447"/>
            <a:ext cx="163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Espacio original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DFD08DB-BB38-4719-818C-27EB4249F8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87426" y="1323230"/>
            <a:ext cx="554513" cy="55386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B6DA8AD-B763-4433-82FD-F5B6C089C2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45759" y="1351217"/>
            <a:ext cx="554513" cy="19653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464E156-C07D-47E9-80E0-5D22F8771331}"/>
              </a:ext>
            </a:extLst>
          </p:cNvPr>
          <p:cNvSpPr txBox="1"/>
          <p:nvPr/>
        </p:nvSpPr>
        <p:spPr>
          <a:xfrm>
            <a:off x="2144403" y="1242113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223CF6C-9A10-49A5-8D42-3FE13CB1F9B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6468" y="1370825"/>
            <a:ext cx="504896" cy="178406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4618958E-3DCE-431E-80B4-7B8147F22865}"/>
              </a:ext>
            </a:extLst>
          </p:cNvPr>
          <p:cNvSpPr txBox="1"/>
          <p:nvPr/>
        </p:nvSpPr>
        <p:spPr>
          <a:xfrm>
            <a:off x="2985761" y="123789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83477EC-E360-4D48-9D37-F631981496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0659291" y="1375615"/>
            <a:ext cx="554513" cy="55386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703BEC0-BA30-4A7A-9FC7-444D90D1EE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8716" y="1393478"/>
            <a:ext cx="554513" cy="196533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6A361616-8206-464B-AAAB-E887D0E8401C}"/>
              </a:ext>
            </a:extLst>
          </p:cNvPr>
          <p:cNvSpPr txBox="1"/>
          <p:nvPr/>
        </p:nvSpPr>
        <p:spPr>
          <a:xfrm>
            <a:off x="9567926" y="131463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3D015B3-EB6D-4925-A63D-ACF3A9F1EF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22409" y="1410102"/>
            <a:ext cx="504896" cy="178406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B7D4DCBA-AE3D-4726-BC09-849FA2C57398}"/>
              </a:ext>
            </a:extLst>
          </p:cNvPr>
          <p:cNvSpPr txBox="1"/>
          <p:nvPr/>
        </p:nvSpPr>
        <p:spPr>
          <a:xfrm>
            <a:off x="10409284" y="1310425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AD5C66A-D66C-42A5-97A4-56FA3E4308F5}"/>
              </a:ext>
            </a:extLst>
          </p:cNvPr>
          <p:cNvSpPr txBox="1"/>
          <p:nvPr/>
        </p:nvSpPr>
        <p:spPr>
          <a:xfrm>
            <a:off x="3831688" y="2761461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832394-1D60-4682-8BCA-08808972A421}"/>
              </a:ext>
            </a:extLst>
          </p:cNvPr>
          <p:cNvSpPr txBox="1"/>
          <p:nvPr/>
        </p:nvSpPr>
        <p:spPr>
          <a:xfrm>
            <a:off x="4641130" y="2757246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8D12D1C9-49CB-48D0-BB26-67B26F7FBE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55056" y="2866028"/>
            <a:ext cx="342026" cy="502781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DD5181FE-A5A0-4DB3-9D8A-1D275D6783E8}"/>
              </a:ext>
            </a:extLst>
          </p:cNvPr>
          <p:cNvSpPr txBox="1"/>
          <p:nvPr/>
        </p:nvSpPr>
        <p:spPr>
          <a:xfrm>
            <a:off x="10714957" y="2785903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3D08B95-CE97-42E7-A662-FEA1A96706AF}"/>
              </a:ext>
            </a:extLst>
          </p:cNvPr>
          <p:cNvSpPr txBox="1"/>
          <p:nvPr/>
        </p:nvSpPr>
        <p:spPr>
          <a:xfrm>
            <a:off x="11538468" y="2781688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DE38849-97C1-4FEE-800E-24DE1F7B55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25139" y="2822998"/>
            <a:ext cx="179157" cy="50278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8975D11-B4C3-4F3A-AA79-751476494BD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39085" y="2876319"/>
            <a:ext cx="342026" cy="178406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A37BAA-53E5-4C6D-9FAF-4B39B4AF490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47981" y="2885383"/>
            <a:ext cx="504896" cy="178406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86AD136-BEE7-4501-BE30-7768360090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03135" y="2877151"/>
            <a:ext cx="504896" cy="17840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DA3C62F9-F863-4A44-BF03-3ECF1EED70F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35800" y="2890262"/>
            <a:ext cx="179157" cy="178406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C4AE3D26-DB2E-4ADE-901C-FCABBDFF453A}"/>
              </a:ext>
            </a:extLst>
          </p:cNvPr>
          <p:cNvSpPr txBox="1"/>
          <p:nvPr/>
        </p:nvSpPr>
        <p:spPr>
          <a:xfrm>
            <a:off x="3831688" y="4020687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81B46D4-17DE-40F0-9911-C808E1A89FE7}"/>
              </a:ext>
            </a:extLst>
          </p:cNvPr>
          <p:cNvSpPr txBox="1"/>
          <p:nvPr/>
        </p:nvSpPr>
        <p:spPr>
          <a:xfrm>
            <a:off x="4641130" y="4016472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363BFE6D-F712-4F11-888E-9C574961740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5039542" y="4071625"/>
            <a:ext cx="342026" cy="502781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EB03B339-6245-42BA-B2F9-98E44E8ACCA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01863" y="4125254"/>
            <a:ext cx="342026" cy="178406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4C8C9BCD-9FC5-4144-A0A0-BB0A329164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41911" y="4127706"/>
            <a:ext cx="504896" cy="178406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BD0CF1F2-011A-437B-BB27-F4842972E028}"/>
              </a:ext>
            </a:extLst>
          </p:cNvPr>
          <p:cNvSpPr txBox="1"/>
          <p:nvPr/>
        </p:nvSpPr>
        <p:spPr>
          <a:xfrm>
            <a:off x="10775096" y="427269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8FAB340-2452-41E2-8EC5-BD7591F48DCE}"/>
              </a:ext>
            </a:extLst>
          </p:cNvPr>
          <p:cNvSpPr txBox="1"/>
          <p:nvPr/>
        </p:nvSpPr>
        <p:spPr>
          <a:xfrm>
            <a:off x="11260981" y="4268484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E71DF487-9AFC-4CFB-8C50-57925D48D2D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11735560" y="4213356"/>
            <a:ext cx="179157" cy="502781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2AF5A3BA-B128-4C78-BF62-BCC5135DB48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01661" y="4375544"/>
            <a:ext cx="504896" cy="178406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7E816A76-6029-4C72-9B1F-F12A71E5CA4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23902" y="4355088"/>
            <a:ext cx="179157" cy="178406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BD214525-F31D-43AC-BF6A-91966EBF2965}"/>
              </a:ext>
            </a:extLst>
          </p:cNvPr>
          <p:cNvSpPr txBox="1"/>
          <p:nvPr/>
        </p:nvSpPr>
        <p:spPr>
          <a:xfrm>
            <a:off x="3638478" y="4247808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1FBCB71-64F5-4F12-93B8-425CCF3EB156}"/>
              </a:ext>
            </a:extLst>
          </p:cNvPr>
          <p:cNvSpPr txBox="1"/>
          <p:nvPr/>
        </p:nvSpPr>
        <p:spPr>
          <a:xfrm>
            <a:off x="10542353" y="4494029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e</a:t>
            </a: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9120E407-EFC9-4B2C-B81C-CA62A8E63B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2189" y="6067383"/>
            <a:ext cx="504896" cy="178406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B49A7B3A-60BD-4D95-BD24-12161AACC6F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7738" y="6067265"/>
            <a:ext cx="504896" cy="178406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8C199CD9-1977-43D2-B685-D20DC23331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4124" y="6067147"/>
            <a:ext cx="504896" cy="178406"/>
          </a:xfrm>
          <a:prstGeom prst="rect">
            <a:avLst/>
          </a:prstGeom>
        </p:spPr>
      </p:pic>
      <p:sp>
        <p:nvSpPr>
          <p:cNvPr id="91" name="CuadroTexto 90">
            <a:extLst>
              <a:ext uri="{FF2B5EF4-FFF2-40B4-BE49-F238E27FC236}">
                <a16:creationId xmlns:a16="http://schemas.microsoft.com/office/drawing/2014/main" id="{A2F1C88F-0F80-4ED1-949C-D0FCEBEE9ED4}"/>
              </a:ext>
            </a:extLst>
          </p:cNvPr>
          <p:cNvSpPr txBox="1"/>
          <p:nvPr/>
        </p:nvSpPr>
        <p:spPr>
          <a:xfrm>
            <a:off x="4226228" y="6157580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E7C2274-60FF-4E74-81DD-95AE836535B3}"/>
              </a:ext>
            </a:extLst>
          </p:cNvPr>
          <p:cNvSpPr txBox="1"/>
          <p:nvPr/>
        </p:nvSpPr>
        <p:spPr>
          <a:xfrm>
            <a:off x="4987490" y="6186267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e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F7F2BBC-7D62-4509-98C4-DE2702B802D6}"/>
              </a:ext>
            </a:extLst>
          </p:cNvPr>
          <p:cNvSpPr txBox="1"/>
          <p:nvPr/>
        </p:nvSpPr>
        <p:spPr>
          <a:xfrm>
            <a:off x="3523495" y="5956555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B31193AF-61A8-421F-AB7B-88405E09C06C}"/>
              </a:ext>
            </a:extLst>
          </p:cNvPr>
          <p:cNvSpPr txBox="1"/>
          <p:nvPr/>
        </p:nvSpPr>
        <p:spPr>
          <a:xfrm>
            <a:off x="4324758" y="5971944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17593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4D6A4-367E-425F-BF8C-BBB7527D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Normalización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C888E-C535-4487-989C-4A8D31F9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err="1"/>
              <a:t>Zscore</a:t>
            </a:r>
            <a:r>
              <a:rPr lang="es-AR" dirty="0"/>
              <a:t> = (X-</a:t>
            </a:r>
            <a:r>
              <a:rPr lang="es-AR" dirty="0" err="1"/>
              <a:t>Xmedia</a:t>
            </a:r>
            <a:r>
              <a:rPr lang="es-AR" dirty="0"/>
              <a:t>) / </a:t>
            </a:r>
            <a:r>
              <a:rPr lang="es-AR" dirty="0" err="1"/>
              <a:t>desvest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Se usa:</a:t>
            </a:r>
          </a:p>
          <a:p>
            <a:r>
              <a:rPr lang="es-AR" dirty="0"/>
              <a:t>Hay variables con dimensiones diferentes</a:t>
            </a:r>
          </a:p>
          <a:p>
            <a:r>
              <a:rPr lang="es-AR" dirty="0"/>
              <a:t>Hay una variabilidad muy dispar entre variables</a:t>
            </a:r>
          </a:p>
          <a:p>
            <a:r>
              <a:rPr lang="es-AR" dirty="0"/>
              <a:t>No encontramos sentido físico a las unidades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No se usa:</a:t>
            </a:r>
          </a:p>
          <a:p>
            <a:r>
              <a:rPr lang="es-AR" dirty="0"/>
              <a:t>Unidades uniformes con sentido físico y acotadas</a:t>
            </a:r>
          </a:p>
        </p:txBody>
      </p:sp>
    </p:spTree>
    <p:extLst>
      <p:ext uri="{BB962C8B-B14F-4D97-AF65-F5344CB8AC3E}">
        <p14:creationId xmlns:p14="http://schemas.microsoft.com/office/powerpoint/2010/main" val="52097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324A3-1780-4272-9916-476712AF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98"/>
            <a:ext cx="3168316" cy="1325563"/>
          </a:xfrm>
        </p:spPr>
        <p:txBody>
          <a:bodyPr/>
          <a:lstStyle/>
          <a:p>
            <a:r>
              <a:rPr lang="es-AR" dirty="0">
                <a:hlinkClick r:id="rId2" action="ppaction://hlinkfile"/>
              </a:rPr>
              <a:t>Ejemplo 3D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8A6D7C8-B671-43E4-8DA3-BC5243BBB27C}"/>
              </a:ext>
            </a:extLst>
          </p:cNvPr>
          <p:cNvSpPr/>
          <p:nvPr/>
        </p:nvSpPr>
        <p:spPr>
          <a:xfrm>
            <a:off x="160421" y="1674674"/>
            <a:ext cx="4387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R1=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'norm'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,1,1,500,1);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R2=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'norm'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,1,1,500,1);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x=R1;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y=R2;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zscore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DDDF58-2F06-47EF-B055-024F6A35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27" y="486776"/>
            <a:ext cx="4560352" cy="340593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B61B0AF-BE64-4DDB-B94C-8E649B37CCBF}"/>
              </a:ext>
            </a:extLst>
          </p:cNvPr>
          <p:cNvSpPr/>
          <p:nvPr/>
        </p:nvSpPr>
        <p:spPr>
          <a:xfrm>
            <a:off x="176464" y="5447894"/>
            <a:ext cx="3577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0.509	-0.697	-0.504                 0.495	0.717	-0.4905</a:t>
            </a:r>
          </a:p>
          <a:p>
            <a:r>
              <a:rPr lang="es-AR" dirty="0"/>
              <a:t>0.703	-0.0005	0.714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1B20C7-BDA1-411F-BFCC-3569DDBA1F07}"/>
              </a:ext>
            </a:extLst>
          </p:cNvPr>
          <p:cNvSpPr txBox="1"/>
          <p:nvPr/>
        </p:nvSpPr>
        <p:spPr>
          <a:xfrm>
            <a:off x="176464" y="4998660"/>
            <a:ext cx="266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PC1            PC2          PC3</a:t>
            </a:r>
          </a:p>
        </p:txBody>
      </p:sp>
    </p:spTree>
    <p:extLst>
      <p:ext uri="{BB962C8B-B14F-4D97-AF65-F5344CB8AC3E}">
        <p14:creationId xmlns:p14="http://schemas.microsoft.com/office/powerpoint/2010/main" val="3304019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101B-4979-4361-87A6-69F2032F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563"/>
            <a:ext cx="10515600" cy="1325563"/>
          </a:xfrm>
        </p:spPr>
        <p:txBody>
          <a:bodyPr/>
          <a:lstStyle/>
          <a:p>
            <a:r>
              <a:rPr lang="es-AR" dirty="0"/>
              <a:t>Proyección de modelo y residuo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C26EE-39AF-4577-B94E-2C12C0CD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6" y="2808579"/>
            <a:ext cx="4560352" cy="340593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4A8BE11-AA1A-4BD3-976A-B525D533878B}"/>
              </a:ext>
            </a:extLst>
          </p:cNvPr>
          <p:cNvCxnSpPr/>
          <p:nvPr/>
        </p:nvCxnSpPr>
        <p:spPr>
          <a:xfrm>
            <a:off x="7603958" y="3429000"/>
            <a:ext cx="333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BCA8199-74CF-49DE-A90D-AA6DD174A000}"/>
              </a:ext>
            </a:extLst>
          </p:cNvPr>
          <p:cNvSpPr txBox="1"/>
          <p:nvPr/>
        </p:nvSpPr>
        <p:spPr>
          <a:xfrm>
            <a:off x="7389203" y="2989296"/>
            <a:ext cx="23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7E6756B-2B52-444E-9A71-085814C96CFE}"/>
              </a:ext>
            </a:extLst>
          </p:cNvPr>
          <p:cNvCxnSpPr/>
          <p:nvPr/>
        </p:nvCxnSpPr>
        <p:spPr>
          <a:xfrm flipV="1">
            <a:off x="7603958" y="3358628"/>
            <a:ext cx="0" cy="7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1763265-9C69-4EB4-93E6-2FAACB34CCDC}"/>
              </a:ext>
            </a:extLst>
          </p:cNvPr>
          <p:cNvCxnSpPr/>
          <p:nvPr/>
        </p:nvCxnSpPr>
        <p:spPr>
          <a:xfrm flipV="1">
            <a:off x="9416716" y="3358628"/>
            <a:ext cx="0" cy="7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A4C7AC-C409-49D3-B2CE-8001A8B737F6}"/>
              </a:ext>
            </a:extLst>
          </p:cNvPr>
          <p:cNvSpPr txBox="1"/>
          <p:nvPr/>
        </p:nvSpPr>
        <p:spPr>
          <a:xfrm>
            <a:off x="9270330" y="3016251"/>
            <a:ext cx="94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0.177</a:t>
            </a:r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6FDCE457-904C-4ECB-A1E4-DB5A44C65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72260"/>
              </p:ext>
            </p:extLst>
          </p:nvPr>
        </p:nvGraphicFramePr>
        <p:xfrm>
          <a:off x="354481" y="2420374"/>
          <a:ext cx="250222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4" imgW="1727200" imgH="228600" progId="Equation.3">
                  <p:embed/>
                </p:oleObj>
              </mc:Choice>
              <mc:Fallback>
                <p:oleObj r:id="rId4" imgW="1727200" imgH="22860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E233768C-D326-48CC-9952-BF42D6164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1" y="2420374"/>
                        <a:ext cx="2502227" cy="331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7A3EC63D-D33D-4216-AFAF-67F442BA15CF}"/>
              </a:ext>
            </a:extLst>
          </p:cNvPr>
          <p:cNvSpPr txBox="1"/>
          <p:nvPr/>
        </p:nvSpPr>
        <p:spPr>
          <a:xfrm>
            <a:off x="242446" y="1737611"/>
            <a:ext cx="377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modelo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422028-2E2E-4C5E-8C32-F21A03932C40}"/>
              </a:ext>
            </a:extLst>
          </p:cNvPr>
          <p:cNvSpPr txBox="1"/>
          <p:nvPr/>
        </p:nvSpPr>
        <p:spPr>
          <a:xfrm>
            <a:off x="3762537" y="2335024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508DA8-CDC4-46A5-904D-CF7C7199D335}"/>
              </a:ext>
            </a:extLst>
          </p:cNvPr>
          <p:cNvSpPr txBox="1"/>
          <p:nvPr/>
        </p:nvSpPr>
        <p:spPr>
          <a:xfrm>
            <a:off x="4571979" y="233080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6BD2C0-834A-452E-A907-413CBF762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905" y="2439591"/>
            <a:ext cx="342026" cy="50278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D41329-AA60-4CBD-B9AB-B4A644A92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9934" y="2449882"/>
            <a:ext cx="342026" cy="17840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5225E38-B29C-447B-8DD8-9D4EBFE08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8830" y="2458946"/>
            <a:ext cx="504896" cy="178406"/>
          </a:xfrm>
          <a:prstGeom prst="rect">
            <a:avLst/>
          </a:prstGeom>
        </p:spPr>
      </p:pic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97A61DC5-FE86-40F3-85FD-B1F9CF8F2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395242"/>
              </p:ext>
            </p:extLst>
          </p:nvPr>
        </p:nvGraphicFramePr>
        <p:xfrm>
          <a:off x="7057064" y="2278627"/>
          <a:ext cx="262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9" imgW="1968500" imgH="254000" progId="Equation.3">
                  <p:embed/>
                </p:oleObj>
              </mc:Choice>
              <mc:Fallback>
                <p:oleObj r:id="rId9" imgW="1968500" imgH="25400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AD7A349-99FD-41D6-98EE-64FDE3948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064" y="2278627"/>
                        <a:ext cx="2628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15CA50FB-0F0D-4CA0-9C41-5F84106F3BA9}"/>
              </a:ext>
            </a:extLst>
          </p:cNvPr>
          <p:cNvSpPr txBox="1"/>
          <p:nvPr/>
        </p:nvSpPr>
        <p:spPr>
          <a:xfrm>
            <a:off x="7027353" y="1654979"/>
            <a:ext cx="416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residuo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C5946F4-3862-4773-9BA6-92EAE740B2A5}"/>
              </a:ext>
            </a:extLst>
          </p:cNvPr>
          <p:cNvSpPr txBox="1"/>
          <p:nvPr/>
        </p:nvSpPr>
        <p:spPr>
          <a:xfrm>
            <a:off x="10548180" y="2161591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A2FCC0-23EF-4FEC-96BD-18C48A008C92}"/>
              </a:ext>
            </a:extLst>
          </p:cNvPr>
          <p:cNvSpPr txBox="1"/>
          <p:nvPr/>
        </p:nvSpPr>
        <p:spPr>
          <a:xfrm>
            <a:off x="11371691" y="2157376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13DEDF0-A94A-436F-9066-96ADFED1AE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8362" y="2198686"/>
            <a:ext cx="179157" cy="50278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9CDF7E1-0D83-401D-8C39-1E2932547C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6358" y="2252839"/>
            <a:ext cx="504896" cy="17840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FEE44FD5-8AE7-407B-88C1-C5B606742E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9023" y="2265950"/>
            <a:ext cx="179157" cy="1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2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223839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PCA vs. regresión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39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875"/>
            <a:ext cx="12502148" cy="534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6605055" y="4196331"/>
            <a:ext cx="982133" cy="901816"/>
            <a:chOff x="4664365" y="2505075"/>
            <a:chExt cx="736600" cy="676362"/>
          </a:xfrm>
        </p:grpSpPr>
        <p:cxnSp>
          <p:nvCxnSpPr>
            <p:cNvPr id="8199" name="4 Conector recto de flecha"/>
            <p:cNvCxnSpPr>
              <a:cxnSpLocks noChangeShapeType="1"/>
            </p:cNvCxnSpPr>
            <p:nvPr/>
          </p:nvCxnSpPr>
          <p:spPr bwMode="auto">
            <a:xfrm>
              <a:off x="4688436" y="2505075"/>
              <a:ext cx="292100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1" name="13 CuadroTexto"/>
            <p:cNvSpPr txBox="1">
              <a:spLocks noChangeArrowheads="1"/>
            </p:cNvSpPr>
            <p:nvPr/>
          </p:nvSpPr>
          <p:spPr bwMode="auto">
            <a:xfrm>
              <a:off x="4664365" y="2866014"/>
              <a:ext cx="736600" cy="315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AR" altLang="en-US" sz="2133" dirty="0"/>
                <a:t>PCA</a:t>
              </a:r>
              <a:endParaRPr lang="en-US" altLang="en-US" sz="2133" dirty="0"/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B79A320-032A-4E42-8C83-985A9BFD34ED}"/>
              </a:ext>
            </a:extLst>
          </p:cNvPr>
          <p:cNvCxnSpPr/>
          <p:nvPr/>
        </p:nvCxnSpPr>
        <p:spPr>
          <a:xfrm flipV="1">
            <a:off x="6637149" y="3713729"/>
            <a:ext cx="0" cy="482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4A3A11B-8F7F-4162-A7D2-8A19AC4DE616}"/>
              </a:ext>
            </a:extLst>
          </p:cNvPr>
          <p:cNvSpPr txBox="1"/>
          <p:nvPr/>
        </p:nvSpPr>
        <p:spPr>
          <a:xfrm>
            <a:off x="5342185" y="3067459"/>
            <a:ext cx="175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Regresión</a:t>
            </a:r>
          </a:p>
        </p:txBody>
      </p:sp>
    </p:spTree>
    <p:extLst>
      <p:ext uri="{BB962C8B-B14F-4D97-AF65-F5344CB8AC3E}">
        <p14:creationId xmlns:p14="http://schemas.microsoft.com/office/powerpoint/2010/main" val="39156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Clustering</a:t>
            </a:r>
            <a:br>
              <a:rPr lang="es-AR" dirty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22" y="1076977"/>
            <a:ext cx="7878535" cy="59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741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DA1A9-502B-4247-8A59-394969A8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dimensión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7C35D-1FEA-4443-8918-3502CF91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/>
              <a:t>R1=</a:t>
            </a:r>
            <a:r>
              <a:rPr lang="es-AR" dirty="0" err="1"/>
              <a:t>random</a:t>
            </a:r>
            <a:r>
              <a:rPr lang="es-AR" dirty="0"/>
              <a:t>('norm',1,1,500,1);</a:t>
            </a:r>
          </a:p>
          <a:p>
            <a:pPr marL="0" indent="0">
              <a:buNone/>
            </a:pPr>
            <a:r>
              <a:rPr lang="es-AR" dirty="0"/>
              <a:t>R2=</a:t>
            </a:r>
            <a:r>
              <a:rPr lang="es-AR" dirty="0" err="1"/>
              <a:t>random</a:t>
            </a:r>
            <a:r>
              <a:rPr lang="es-AR" dirty="0"/>
              <a:t>('norm',1,1,500,1);</a:t>
            </a:r>
          </a:p>
          <a:p>
            <a:pPr marL="0" indent="0">
              <a:buNone/>
            </a:pPr>
            <a:r>
              <a:rPr lang="es-AR" dirty="0"/>
              <a:t>R3=</a:t>
            </a:r>
            <a:r>
              <a:rPr lang="es-AR" dirty="0" err="1"/>
              <a:t>random</a:t>
            </a:r>
            <a:r>
              <a:rPr lang="es-AR" dirty="0"/>
              <a:t>('norm',1,1,500,1);</a:t>
            </a:r>
          </a:p>
          <a:p>
            <a:pPr marL="0" indent="0">
              <a:buNone/>
            </a:pPr>
            <a:r>
              <a:rPr lang="es-AR" dirty="0"/>
              <a:t>R4=</a:t>
            </a:r>
            <a:r>
              <a:rPr lang="es-AR" dirty="0" err="1"/>
              <a:t>random</a:t>
            </a:r>
            <a:r>
              <a:rPr lang="es-AR" dirty="0"/>
              <a:t>('norm',1,1,500,1);</a:t>
            </a:r>
          </a:p>
          <a:p>
            <a:pPr marL="0" indent="0">
              <a:buNone/>
            </a:pPr>
            <a:r>
              <a:rPr lang="es-AR" dirty="0"/>
              <a:t>% </a:t>
            </a:r>
            <a:r>
              <a:rPr lang="es-AR" dirty="0" err="1"/>
              <a:t>Cosntruyo</a:t>
            </a:r>
            <a:r>
              <a:rPr lang="es-AR" dirty="0"/>
              <a:t> mi espacio de fases</a:t>
            </a:r>
          </a:p>
          <a:p>
            <a:pPr marL="0" indent="0">
              <a:buNone/>
            </a:pPr>
            <a:r>
              <a:rPr lang="es-AR" dirty="0"/>
              <a:t> </a:t>
            </a:r>
          </a:p>
          <a:p>
            <a:pPr marL="0" indent="0">
              <a:buNone/>
            </a:pPr>
            <a:r>
              <a:rPr lang="es-AR" dirty="0"/>
              <a:t>x1=R1;</a:t>
            </a:r>
          </a:p>
          <a:p>
            <a:pPr marL="0" indent="0">
              <a:buNone/>
            </a:pPr>
            <a:r>
              <a:rPr lang="pt-BR" dirty="0"/>
              <a:t>x2=5*R1+random('norm',1,.01,500,1);</a:t>
            </a:r>
          </a:p>
          <a:p>
            <a:pPr marL="0" indent="0">
              <a:buNone/>
            </a:pPr>
            <a:r>
              <a:rPr lang="es-AR" dirty="0"/>
              <a:t>x3=R3;</a:t>
            </a:r>
          </a:p>
          <a:p>
            <a:pPr marL="0" indent="0">
              <a:buNone/>
            </a:pPr>
            <a:r>
              <a:rPr lang="es-AR" dirty="0"/>
              <a:t>x4=R4;</a:t>
            </a:r>
          </a:p>
          <a:p>
            <a:pPr marL="0" indent="0">
              <a:buNone/>
            </a:pPr>
            <a:r>
              <a:rPr lang="es-AR" dirty="0"/>
              <a:t>x5=x3+x4+random('norm',1,.01,500,1);</a:t>
            </a:r>
          </a:p>
          <a:p>
            <a:pPr marL="0" indent="0">
              <a:buNone/>
            </a:pPr>
            <a:r>
              <a:rPr lang="en-US" dirty="0"/>
              <a:t>x5=(x5-mean(x5)*ones(size(x5)))/</a:t>
            </a:r>
            <a:r>
              <a:rPr lang="en-US" dirty="0" err="1"/>
              <a:t>std</a:t>
            </a:r>
            <a:r>
              <a:rPr lang="en-US" dirty="0"/>
              <a:t>(x5);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04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F65AC-CE10-4FDD-A530-A80F392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2E4B5-A764-4D62-A416-9252C0E8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Coeficientes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       PC1          PC2          PC3         PC4         PC5</a:t>
            </a:r>
          </a:p>
          <a:p>
            <a:pPr marL="0" indent="0">
              <a:buNone/>
            </a:pPr>
            <a:r>
              <a:rPr lang="es-AR" dirty="0"/>
              <a:t>    0.4794    0.5171   -0.0521    0.0018   -0.7071</a:t>
            </a:r>
          </a:p>
          <a:p>
            <a:pPr marL="0" indent="0">
              <a:buNone/>
            </a:pPr>
            <a:r>
              <a:rPr lang="es-AR" dirty="0"/>
              <a:t>    0.4795    0.5171   -0.0521   -0.0017    0.7071</a:t>
            </a:r>
          </a:p>
          <a:p>
            <a:pPr marL="0" indent="0">
              <a:buNone/>
            </a:pPr>
            <a:r>
              <a:rPr lang="es-AR" dirty="0"/>
              <a:t>    0.3974   -0.2964    0.7153   -0.4925   -0.0013</a:t>
            </a:r>
          </a:p>
          <a:p>
            <a:pPr marL="0" indent="0">
              <a:buNone/>
            </a:pPr>
            <a:r>
              <a:rPr lang="es-AR" dirty="0"/>
              <a:t>    0.3407   -0.3859   -0.6949   -0.5021   -0.0012</a:t>
            </a:r>
          </a:p>
          <a:p>
            <a:pPr marL="0" indent="0">
              <a:buNone/>
            </a:pPr>
            <a:r>
              <a:rPr lang="es-AR" dirty="0"/>
              <a:t>    0.5160   -0.4779    0.0048    0.7109    0.0018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A1598B-DF3F-4C2B-893E-2760535F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77" y="2905962"/>
            <a:ext cx="4560352" cy="34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4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F65AC-CE10-4FDD-A530-A80F392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Correlación a partir de PCA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E6E5A95-3314-4513-A77B-F1A8E5BAF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76" y="1923689"/>
            <a:ext cx="6124865" cy="45744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947FF5-FECC-45E3-88DB-7DAE77177F07}"/>
              </a:ext>
            </a:extLst>
          </p:cNvPr>
          <p:cNvSpPr/>
          <p:nvPr/>
        </p:nvSpPr>
        <p:spPr>
          <a:xfrm>
            <a:off x="7234990" y="4210893"/>
            <a:ext cx="42351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x1=R1;</a:t>
            </a:r>
          </a:p>
          <a:p>
            <a:r>
              <a:rPr lang="pt-BR" dirty="0"/>
              <a:t>x2=5*R1+random('norm',1,.01,500,1);</a:t>
            </a:r>
          </a:p>
          <a:p>
            <a:r>
              <a:rPr lang="es-AR" dirty="0"/>
              <a:t>x3=R3;</a:t>
            </a:r>
          </a:p>
          <a:p>
            <a:r>
              <a:rPr lang="es-AR" dirty="0"/>
              <a:t>x4=R4;</a:t>
            </a:r>
          </a:p>
          <a:p>
            <a:r>
              <a:rPr lang="es-AR" dirty="0"/>
              <a:t>x5=x3+x4+random('norm',1,.01,500,1);</a:t>
            </a:r>
          </a:p>
        </p:txBody>
      </p:sp>
    </p:spTree>
    <p:extLst>
      <p:ext uri="{BB962C8B-B14F-4D97-AF65-F5344CB8AC3E}">
        <p14:creationId xmlns:p14="http://schemas.microsoft.com/office/powerpoint/2010/main" val="3289909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267E-DA3D-4DA7-AC31-691FA106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real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239DF2-3696-49D9-9DD0-F366B13664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58" y="1860884"/>
            <a:ext cx="8337884" cy="43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38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B0B37-3579-4EFB-BCB7-6B20BEB8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806990" cy="1325563"/>
          </a:xfrm>
        </p:spPr>
        <p:txBody>
          <a:bodyPr/>
          <a:lstStyle/>
          <a:p>
            <a:r>
              <a:rPr lang="es-AR" dirty="0"/>
              <a:t>Ejemplo dónde el </a:t>
            </a:r>
            <a:r>
              <a:rPr lang="es-AR" dirty="0" err="1"/>
              <a:t>cluster</a:t>
            </a:r>
            <a:r>
              <a:rPr lang="es-AR" dirty="0"/>
              <a:t>  + PCA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37E099-2ABC-430D-B4AE-DFE5AC355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474" y="2536949"/>
            <a:ext cx="8483501" cy="37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94A33-B6E5-41FD-975C-4F74A4D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1" y="365125"/>
            <a:ext cx="11774659" cy="1325563"/>
          </a:xfrm>
        </p:spPr>
        <p:txBody>
          <a:bodyPr/>
          <a:lstStyle/>
          <a:p>
            <a:r>
              <a:rPr lang="es-AR" dirty="0"/>
              <a:t>Ejemplo de monitoreo de ESP usando PCA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F863C43-D36F-4A79-A502-AA212707D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32" y="1579700"/>
            <a:ext cx="7962179" cy="52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8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0F7F8-4B3E-4658-977E-8A8CC260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479" y="3151188"/>
            <a:ext cx="3445042" cy="144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66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069373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223839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PCA desde un punto de vista algebraico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47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695" y="765633"/>
            <a:ext cx="6792269" cy="382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2836201" y="2675957"/>
            <a:ext cx="865772" cy="1003768"/>
            <a:chOff x="4664365" y="2505075"/>
            <a:chExt cx="736600" cy="621222"/>
          </a:xfrm>
        </p:grpSpPr>
        <p:cxnSp>
          <p:nvCxnSpPr>
            <p:cNvPr id="8199" name="4 Conector recto de flecha"/>
            <p:cNvCxnSpPr>
              <a:cxnSpLocks noChangeShapeType="1"/>
            </p:cNvCxnSpPr>
            <p:nvPr/>
          </p:nvCxnSpPr>
          <p:spPr bwMode="auto">
            <a:xfrm>
              <a:off x="4688436" y="2505075"/>
              <a:ext cx="292100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1" name="13 CuadroTexto"/>
            <p:cNvSpPr txBox="1">
              <a:spLocks noChangeArrowheads="1"/>
            </p:cNvSpPr>
            <p:nvPr/>
          </p:nvSpPr>
          <p:spPr bwMode="auto">
            <a:xfrm>
              <a:off x="4664365" y="2866014"/>
              <a:ext cx="736600" cy="26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133" dirty="0"/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2871019" y="1714200"/>
            <a:ext cx="1265151" cy="961757"/>
            <a:chOff x="4699000" y="1865710"/>
            <a:chExt cx="952500" cy="639365"/>
          </a:xfrm>
        </p:grpSpPr>
        <p:cxnSp>
          <p:nvCxnSpPr>
            <p:cNvPr id="8200" name="6 Conector recto de flecha"/>
            <p:cNvCxnSpPr>
              <a:cxnSpLocks noChangeShapeType="1"/>
            </p:cNvCxnSpPr>
            <p:nvPr/>
          </p:nvCxnSpPr>
          <p:spPr bwMode="auto">
            <a:xfrm flipV="1">
              <a:off x="4699000" y="1943100"/>
              <a:ext cx="952500" cy="561975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3" name="15 CuadroTexto"/>
            <p:cNvSpPr txBox="1">
              <a:spLocks noChangeArrowheads="1"/>
            </p:cNvSpPr>
            <p:nvPr/>
          </p:nvSpPr>
          <p:spPr bwMode="auto">
            <a:xfrm>
              <a:off x="4699000" y="1865710"/>
              <a:ext cx="736600" cy="279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133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B67D9B92-E50D-4657-B6CD-47BE06E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151F7B-B7CA-474B-8588-7CF6FD55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7" y="1214819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0C711B81-59F0-4949-9DB2-BD4BAB747D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40201" y="1690946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r:id="rId4" imgW="685502" imgH="177723" progId="Equation.3">
                  <p:embed/>
                </p:oleObj>
              </mc:Choice>
              <mc:Fallback>
                <p:oleObj r:id="rId4" imgW="685502" imgH="177723" progId="Equation.3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0C711B81-59F0-4949-9DB2-BD4BAB747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201" y="1690946"/>
                        <a:ext cx="914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5926B836-FAA8-46A3-95F4-A837073D2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6" y="1517672"/>
            <a:ext cx="151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600">
                <a:latin typeface="Arial" panose="020B0604020202020204" pitchFamily="34" charset="0"/>
                <a:ea typeface="Times New Roman" panose="02020603050405020304" pitchFamily="18" charset="0"/>
              </a:rPr>
              <a:t>  	</a:t>
            </a:r>
            <a:r>
              <a:rPr lang="es-AR" altLang="es-AR" sz="1067">
                <a:latin typeface="Arial" panose="020B0604020202020204" pitchFamily="34" charset="0"/>
              </a:rPr>
              <a:t> </a:t>
            </a:r>
            <a:endParaRPr lang="es-AR" altLang="es-AR" sz="2400"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79151F6-25FA-40B0-A2F1-990100585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923" y="121592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F97411AF-8887-4A19-9FEF-991403BBB0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38737" y="1690946"/>
          <a:ext cx="952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r:id="rId6" imgW="710891" imgH="177723" progId="Equation.3">
                  <p:embed/>
                </p:oleObj>
              </mc:Choice>
              <mc:Fallback>
                <p:oleObj r:id="rId6" imgW="710891" imgH="177723" progId="Equation.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F97411AF-8887-4A19-9FEF-991403BBB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8737" y="1690946"/>
                        <a:ext cx="952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A43785F7-3899-422F-B64E-70CE869D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923" y="1518775"/>
            <a:ext cx="151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6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s-AR" altLang="es-AR" sz="1067" dirty="0">
                <a:latin typeface="Arial" panose="020B0604020202020204" pitchFamily="34" charset="0"/>
              </a:rPr>
              <a:t> </a:t>
            </a:r>
            <a:endParaRPr lang="es-AR" altLang="es-AR" sz="2400" dirty="0">
              <a:latin typeface="Arial" panose="020B0604020202020204" pitchFamily="34" charset="0"/>
            </a:endParaRP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E233768C-D326-48CC-9952-BF42D61641F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45651" y="2656003"/>
          <a:ext cx="229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r:id="rId8" imgW="1727200" imgH="228600" progId="Equation.3">
                  <p:embed/>
                </p:oleObj>
              </mc:Choice>
              <mc:Fallback>
                <p:oleObj r:id="rId8" imgW="1727200" imgH="22860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E233768C-D326-48CC-9952-BF42D6164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651" y="2656003"/>
                        <a:ext cx="2298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AD7A349-99FD-41D6-98EE-64FDE39483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85818" y="2677239"/>
          <a:ext cx="262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r:id="rId10" imgW="1968500" imgH="254000" progId="Equation.3">
                  <p:embed/>
                </p:oleObj>
              </mc:Choice>
              <mc:Fallback>
                <p:oleObj r:id="rId10" imgW="1968500" imgH="25400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AD7A349-99FD-41D6-98EE-64FDE3948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5818" y="2677239"/>
                        <a:ext cx="2628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B87A2DFD-1693-467B-9378-733C0736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163060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9CBE78B-B09D-400B-95B8-4C2E88B5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625" y="2663350"/>
            <a:ext cx="2708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189"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altLang="es-AR" sz="1600" dirty="0">
                <a:ea typeface="Times New Roman" panose="02020603050405020304" pitchFamily="18" charset="0"/>
              </a:rPr>
              <a:t>		</a:t>
            </a:r>
            <a:endParaRPr lang="es-AR" altLang="es-AR" sz="240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B326ABD-CEC5-40C5-9115-426DB3F8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324979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00F4738C-E7A1-450A-8728-74E32A5CC22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37403" y="5803109"/>
          <a:ext cx="151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r:id="rId12" imgW="1130300" imgH="228600" progId="Equation.3">
                  <p:embed/>
                </p:oleObj>
              </mc:Choice>
              <mc:Fallback>
                <p:oleObj r:id="rId12" imgW="1130300" imgH="22860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00F4738C-E7A1-450A-8728-74E32A5CC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403" y="5803109"/>
                        <a:ext cx="151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>
            <a:extLst>
              <a:ext uri="{FF2B5EF4-FFF2-40B4-BE49-F238E27FC236}">
                <a16:creationId xmlns:a16="http://schemas.microsoft.com/office/drawing/2014/main" id="{300F3482-A40D-47D7-A169-B4011A36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402" y="4341692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9A1161E8-16C5-4829-97DB-C64364D49F6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72844" y="4145913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r:id="rId14" imgW="1333500" imgH="228600" progId="Equation.3">
                  <p:embed/>
                </p:oleObj>
              </mc:Choice>
              <mc:Fallback>
                <p:oleObj r:id="rId14" imgW="1333500" imgH="22860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9A1161E8-16C5-4829-97DB-C64364D4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844" y="4145913"/>
                        <a:ext cx="177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9">
            <a:extLst>
              <a:ext uri="{FF2B5EF4-FFF2-40B4-BE49-F238E27FC236}">
                <a16:creationId xmlns:a16="http://schemas.microsoft.com/office/drawing/2014/main" id="{676C0479-8BFF-48F5-9815-0ABEC4AF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402" y="4817448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6244D7A9-91BA-4CE2-94BD-C1112CAFDC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431867" y="4208725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r:id="rId16" imgW="876300" imgH="241300" progId="Equation.3">
                  <p:embed/>
                </p:oleObj>
              </mc:Choice>
              <mc:Fallback>
                <p:oleObj r:id="rId16" imgW="876300" imgH="241300" progId="Equation.3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6244D7A9-91BA-4CE2-94BD-C1112CAFD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867" y="4208725"/>
                        <a:ext cx="1168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572F89AE-3E6C-44E2-B290-463DB665A29E}"/>
              </a:ext>
            </a:extLst>
          </p:cNvPr>
          <p:cNvSpPr txBox="1"/>
          <p:nvPr/>
        </p:nvSpPr>
        <p:spPr>
          <a:xfrm>
            <a:off x="5972845" y="1141383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33ABF33-18D1-4598-A506-643E797C8917}"/>
              </a:ext>
            </a:extLst>
          </p:cNvPr>
          <p:cNvSpPr txBox="1"/>
          <p:nvPr/>
        </p:nvSpPr>
        <p:spPr>
          <a:xfrm>
            <a:off x="9666497" y="1152800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al original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8A77870-D52D-4FDA-AA59-D20C6BC0EBB2}"/>
              </a:ext>
            </a:extLst>
          </p:cNvPr>
          <p:cNvSpPr txBox="1"/>
          <p:nvPr/>
        </p:nvSpPr>
        <p:spPr>
          <a:xfrm>
            <a:off x="5567790" y="2179823"/>
            <a:ext cx="2925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modelo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86A149-3587-477F-94C2-B2CA2828FC6C}"/>
              </a:ext>
            </a:extLst>
          </p:cNvPr>
          <p:cNvSpPr txBox="1"/>
          <p:nvPr/>
        </p:nvSpPr>
        <p:spPr>
          <a:xfrm>
            <a:off x="9155802" y="2096307"/>
            <a:ext cx="2925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residuo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7B7EE04-1953-4DC0-ADDD-971995522051}"/>
              </a:ext>
            </a:extLst>
          </p:cNvPr>
          <p:cNvSpPr txBox="1"/>
          <p:nvPr/>
        </p:nvSpPr>
        <p:spPr>
          <a:xfrm>
            <a:off x="5842183" y="3570028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modelo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5B72108-7B5E-46BF-8CD0-7AA86E81CE6C}"/>
              </a:ext>
            </a:extLst>
          </p:cNvPr>
          <p:cNvSpPr txBox="1"/>
          <p:nvPr/>
        </p:nvSpPr>
        <p:spPr>
          <a:xfrm>
            <a:off x="9266653" y="3637984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residuo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FBDB456-BFA2-4E73-B486-35A72B3BCCC1}"/>
              </a:ext>
            </a:extLst>
          </p:cNvPr>
          <p:cNvSpPr txBox="1"/>
          <p:nvPr/>
        </p:nvSpPr>
        <p:spPr>
          <a:xfrm>
            <a:off x="5972165" y="5256024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Espacio original</a:t>
            </a:r>
          </a:p>
        </p:txBody>
      </p:sp>
    </p:spTree>
    <p:extLst>
      <p:ext uri="{BB962C8B-B14F-4D97-AF65-F5344CB8AC3E}">
        <p14:creationId xmlns:p14="http://schemas.microsoft.com/office/powerpoint/2010/main" val="22982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03201" y="287843"/>
            <a:ext cx="8281940" cy="562552"/>
          </a:xfrm>
        </p:spPr>
        <p:txBody>
          <a:bodyPr>
            <a:normAutofit fontScale="90000"/>
          </a:bodyPr>
          <a:lstStyle/>
          <a:p>
            <a:r>
              <a:rPr lang="es-AR" dirty="0" err="1"/>
              <a:t>Clusterización</a:t>
            </a:r>
            <a:endParaRPr lang="en-US" dirty="0"/>
          </a:p>
        </p:txBody>
      </p:sp>
      <p:sp>
        <p:nvSpPr>
          <p:cNvPr id="6" name="AutoShape 8" descr="Resultado de imagen para niño"/>
          <p:cNvSpPr>
            <a:spLocks noChangeAspect="1" noChangeArrowheads="1"/>
          </p:cNvSpPr>
          <p:nvPr/>
        </p:nvSpPr>
        <p:spPr bwMode="auto">
          <a:xfrm>
            <a:off x="0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AutoShape 10" descr="Resultado de imagen para niño"/>
          <p:cNvSpPr>
            <a:spLocks noChangeAspect="1" noChangeArrowheads="1"/>
          </p:cNvSpPr>
          <p:nvPr/>
        </p:nvSpPr>
        <p:spPr bwMode="auto">
          <a:xfrm>
            <a:off x="203200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AutoShape 12" descr="Resultado de imagen para niño"/>
          <p:cNvSpPr>
            <a:spLocks noChangeAspect="1" noChangeArrowheads="1"/>
          </p:cNvSpPr>
          <p:nvPr/>
        </p:nvSpPr>
        <p:spPr bwMode="auto">
          <a:xfrm>
            <a:off x="406400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AutoShape 14" descr="Resultado de imagen para niño"/>
          <p:cNvSpPr>
            <a:spLocks noChangeAspect="1" noChangeArrowheads="1"/>
          </p:cNvSpPr>
          <p:nvPr/>
        </p:nvSpPr>
        <p:spPr bwMode="auto">
          <a:xfrm>
            <a:off x="609600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AutoShape 16" descr="Resultado de imagen para niño"/>
          <p:cNvSpPr>
            <a:spLocks noChangeAspect="1" noChangeArrowheads="1"/>
          </p:cNvSpPr>
          <p:nvPr/>
        </p:nvSpPr>
        <p:spPr bwMode="auto">
          <a:xfrm>
            <a:off x="812800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1 CuadroTexto"/>
          <p:cNvSpPr txBox="1"/>
          <p:nvPr/>
        </p:nvSpPr>
        <p:spPr>
          <a:xfrm>
            <a:off x="406400" y="2451099"/>
            <a:ext cx="1151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1. Elijo “k” puntos al azar (centros).</a:t>
            </a:r>
          </a:p>
          <a:p>
            <a:r>
              <a:rPr lang="es-AR" sz="2400" dirty="0"/>
              <a:t>2. Le asigno cada individuo el color del centro más cercano.</a:t>
            </a:r>
          </a:p>
          <a:p>
            <a:r>
              <a:rPr lang="es-AR" sz="2400" dirty="0"/>
              <a:t>3. Calculo el centro de masa de cada grupo, y muevo allí el centro.</a:t>
            </a:r>
          </a:p>
          <a:p>
            <a:r>
              <a:rPr lang="es-AR" sz="2400" dirty="0"/>
              <a:t>4. Repito desde el paso 2 hasta que el cambio sea menor a un </a:t>
            </a:r>
            <a:r>
              <a:rPr lang="es-AR" sz="2400" dirty="0" err="1"/>
              <a:t>treshold</a:t>
            </a:r>
            <a:endParaRPr lang="es-AR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63107" y="1306879"/>
            <a:ext cx="693242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67" dirty="0"/>
              <a:t>K </a:t>
            </a:r>
            <a:r>
              <a:rPr lang="es-AR" sz="2667" dirty="0" err="1"/>
              <a:t>means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40533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22" y="1076977"/>
            <a:ext cx="7878535" cy="59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18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8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33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k-</a:t>
            </a:r>
            <a:r>
              <a:rPr lang="es-AR" dirty="0" err="1"/>
              <a:t>means</a:t>
            </a:r>
            <a:br>
              <a:rPr lang="es-AR" dirty="0"/>
            </a:b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99" y="-129117"/>
            <a:ext cx="9486900" cy="71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145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862</Words>
  <Application>Microsoft Office PowerPoint</Application>
  <PresentationFormat>Panorámica</PresentationFormat>
  <Paragraphs>181</Paragraphs>
  <Slides>47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Times New Roman</vt:lpstr>
      <vt:lpstr>Tema de Office</vt:lpstr>
      <vt:lpstr>Equation.3</vt:lpstr>
      <vt:lpstr>Clustering y PCA  Deberíamos estar aprendiendo estadística descriptiva</vt:lpstr>
      <vt:lpstr>Clusterización</vt:lpstr>
      <vt:lpstr>Clusterización</vt:lpstr>
      <vt:lpstr>Clustering </vt:lpstr>
      <vt:lpstr>Clusterización</vt:lpstr>
      <vt:lpstr>Demostración k-means </vt:lpstr>
      <vt:lpstr>Demostración k-means </vt:lpstr>
      <vt:lpstr>Demostración k-means </vt:lpstr>
      <vt:lpstr>Demostración k-means </vt:lpstr>
      <vt:lpstr>Demostración k-means </vt:lpstr>
      <vt:lpstr>Demostración k-means </vt:lpstr>
      <vt:lpstr>Demostración k-means </vt:lpstr>
      <vt:lpstr>Demostración k-means </vt:lpstr>
      <vt:lpstr>Demostración k-means </vt:lpstr>
      <vt:lpstr>Demostración k-means </vt:lpstr>
      <vt:lpstr>Número óptimo de clusters </vt:lpstr>
      <vt:lpstr>Ejemplo para la clase de porblemas</vt:lpstr>
      <vt:lpstr>Número óptimo de clusters</vt:lpstr>
      <vt:lpstr>Número óptimo de clusters </vt:lpstr>
      <vt:lpstr>Ventajas y desventajas del método k-means</vt:lpstr>
      <vt:lpstr>Demostración Jerárquico</vt:lpstr>
      <vt:lpstr>Demostración Jerárquico</vt:lpstr>
      <vt:lpstr>Demostración Jerárquico</vt:lpstr>
      <vt:lpstr>Ventajas y desventajas del método jerárquico</vt:lpstr>
      <vt:lpstr>Presentación de PowerPoint</vt:lpstr>
      <vt:lpstr>Paso a dos dimensiones y clusterizo</vt:lpstr>
      <vt:lpstr>Selecciono el color de la región buscada</vt:lpstr>
      <vt:lpstr>Presentación de PowerPoint</vt:lpstr>
      <vt:lpstr>Presentación de PowerPoint</vt:lpstr>
      <vt:lpstr>Ejemplo dónde el cluster predice el modelo que debe usarse</vt:lpstr>
      <vt:lpstr>Principal Component analysis</vt:lpstr>
      <vt:lpstr>PCA desde el punto de vista geométrico</vt:lpstr>
      <vt:lpstr>PCA como modelo lineal</vt:lpstr>
      <vt:lpstr>Cómo selecciono la cantidad de CP?</vt:lpstr>
      <vt:lpstr>PCA desde un punto de vista algebraico</vt:lpstr>
      <vt:lpstr>Normalización de datos</vt:lpstr>
      <vt:lpstr>Ejemplo 3D</vt:lpstr>
      <vt:lpstr>Proyección de modelo y residuo</vt:lpstr>
      <vt:lpstr>PCA vs. regresión</vt:lpstr>
      <vt:lpstr>Ejemplo de dimensión 5</vt:lpstr>
      <vt:lpstr>Resultado</vt:lpstr>
      <vt:lpstr>Correlación a partir de PCA</vt:lpstr>
      <vt:lpstr>Ejemplo real</vt:lpstr>
      <vt:lpstr>Ejemplo dónde el cluster  + PCA</vt:lpstr>
      <vt:lpstr>Ejemplo de monitoreo de ESP usando PCA</vt:lpstr>
      <vt:lpstr>Presentación de PowerPoint</vt:lpstr>
      <vt:lpstr>PCA desde un punto de vista algebraico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HOROWITZ, GABRIEL IGNACIO</dc:creator>
  <cp:lastModifiedBy>HOROWITZ, GABRIEL IGNACIO</cp:lastModifiedBy>
  <cp:revision>30</cp:revision>
  <dcterms:created xsi:type="dcterms:W3CDTF">2020-01-19T19:09:43Z</dcterms:created>
  <dcterms:modified xsi:type="dcterms:W3CDTF">2020-09-20T22:43:37Z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iteId">
    <vt:lpwstr>038018c3-616c-4b46-ad9b-aa9007f701b5</vt:lpwstr>
  </property>
  <property fmtid="{D5CDD505-2E9C-101B-9397-08002B2CF9AE}" pid="4" name="MSIP_Label_228ef38c-4357-49c8-b2ae-c9cdaf411188_Owner">
    <vt:lpwstr>y149681@grupo.ypf.com</vt:lpwstr>
  </property>
  <property fmtid="{D5CDD505-2E9C-101B-9397-08002B2CF9AE}" pid="5" name="MSIP_Label_228ef38c-4357-49c8-b2ae-c9cdaf411188_SetDate">
    <vt:lpwstr>2020-01-19T19:11:29.8846161Z</vt:lpwstr>
  </property>
  <property fmtid="{D5CDD505-2E9C-101B-9397-08002B2CF9AE}" pid="6" name="MSIP_Label_228ef38c-4357-49c8-b2ae-c9cdaf411188_Name">
    <vt:lpwstr>Personal</vt:lpwstr>
  </property>
  <property fmtid="{D5CDD505-2E9C-101B-9397-08002B2CF9AE}" pid="7" name="MSIP_Label_228ef38c-4357-49c8-b2ae-c9cdaf411188_Application">
    <vt:lpwstr>Microsoft Azure Information Protection</vt:lpwstr>
  </property>
  <property fmtid="{D5CDD505-2E9C-101B-9397-08002B2CF9AE}" pid="8" name="MSIP_Label_228ef38c-4357-49c8-b2ae-c9cdaf411188_ActionId">
    <vt:lpwstr>712f6867-2940-49e6-bd3b-8d482ac70c2c</vt:lpwstr>
  </property>
  <property fmtid="{D5CDD505-2E9C-101B-9397-08002B2CF9AE}" pid="9" name="MSIP_Label_228ef38c-4357-49c8-b2ae-c9cdaf411188_Extended_MSFT_Method">
    <vt:lpwstr>Manual</vt:lpwstr>
  </property>
  <property fmtid="{D5CDD505-2E9C-101B-9397-08002B2CF9AE}" pid="10" name="Sensitivity">
    <vt:lpwstr>Personal</vt:lpwstr>
  </property>
</Properties>
</file>