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01" r:id="rId3"/>
    <p:sldId id="522" r:id="rId4"/>
    <p:sldId id="523" r:id="rId5"/>
    <p:sldId id="553" r:id="rId6"/>
    <p:sldId id="506" r:id="rId7"/>
    <p:sldId id="495" r:id="rId8"/>
    <p:sldId id="517" r:id="rId9"/>
    <p:sldId id="554" r:id="rId10"/>
    <p:sldId id="449" r:id="rId11"/>
    <p:sldId id="562" r:id="rId12"/>
    <p:sldId id="564" r:id="rId13"/>
    <p:sldId id="563" r:id="rId14"/>
    <p:sldId id="565" r:id="rId15"/>
    <p:sldId id="566" r:id="rId16"/>
    <p:sldId id="561" r:id="rId17"/>
    <p:sldId id="494" r:id="rId18"/>
    <p:sldId id="448" r:id="rId19"/>
    <p:sldId id="500" r:id="rId20"/>
    <p:sldId id="560" r:id="rId21"/>
    <p:sldId id="555" r:id="rId22"/>
    <p:sldId id="451" r:id="rId23"/>
    <p:sldId id="558" r:id="rId24"/>
    <p:sldId id="567" r:id="rId25"/>
    <p:sldId id="568" r:id="rId26"/>
    <p:sldId id="556" r:id="rId27"/>
    <p:sldId id="559" r:id="rId28"/>
    <p:sldId id="450" r:id="rId29"/>
    <p:sldId id="557" r:id="rId30"/>
    <p:sldId id="569" r:id="rId3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D6A93-3775-4A8B-9B88-4C080A050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2F735F-6271-48EF-8292-59FE0AF5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FE47D-5BEA-468E-9DD1-E557EAD6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30B0-5AE9-4469-9996-29274D3E2808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33F1B-BED2-48CF-B695-B5613898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7BB75-994B-4957-B1EF-391D1DB5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2F9F-BAC0-45FD-866B-43BA51367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53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62F9F-CFE2-43FF-A364-AD5C8F49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3F844C-611A-4F98-8E0A-029DEB78B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165BA9-384B-4561-BF2B-A34FA87D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30B0-5AE9-4469-9996-29274D3E2808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D484B1-DD36-483B-B80C-CC4EB0C4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9C6266-ED62-4610-B926-06774D90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2F9F-BAC0-45FD-866B-43BA51367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102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09700E-DB43-4270-8CD8-B80DA1EC0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66CFCB-C6F8-4793-9FE6-BAD6987CA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889E0-06AE-4B1B-A068-5A04B967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30B0-5AE9-4469-9996-29274D3E2808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313583-7F18-4B97-B3AF-D6DB6E77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032C82-5571-4E47-B443-DE1AE2AC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2F9F-BAC0-45FD-866B-43BA51367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185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70810-514D-4CBB-B122-15ADB2E8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A48E6-3887-4405-9F53-230B2743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9DA08B-E590-41E6-8840-06ACFF73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30B0-5AE9-4469-9996-29274D3E2808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9531F9-8C9A-4F08-B2DB-67CD0617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305F1E-AD4E-4C3B-B265-5FCB1AB0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2F9F-BAC0-45FD-866B-43BA51367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726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9668B-87BC-455A-9BD1-7839336A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8F1C1C-7ACB-4FFC-B9B1-D7813EC4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2BB9A0-A3A5-4F6D-859A-9499256F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30B0-5AE9-4469-9996-29274D3E2808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33D338-AAFD-47B3-8331-050F74D4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57B5D-BC47-4185-952A-B1C09B13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2F9F-BAC0-45FD-866B-43BA51367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144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816F0-1E47-40C5-82EA-8C6776B3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0A90F6-3084-477E-84A0-166014811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46DBF3-D823-49BA-B11F-2D0CE910C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B1C122-9DB7-42A8-89C3-338F2799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30B0-5AE9-4469-9996-29274D3E2808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F65947-D08B-40F2-A0AE-F18B4972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1A9EBB-1B6B-4274-A36D-753DE550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2F9F-BAC0-45FD-866B-43BA51367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775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E8F52-EFDF-441D-AFC4-51B2FA2D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9686A6-9BD6-412B-AA3C-51BABB30D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CDAA39-1384-4EF7-97FC-399621AD3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0133DB-21C9-4C72-9650-CCDAACA37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670FDD-0688-41A9-8ECE-CA868C39D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85AB5C-39B2-431F-B31E-E2A641A3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30B0-5AE9-4469-9996-29274D3E2808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73066D-AC18-4916-8D44-2A4F47E3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4D2D91-24C4-488D-A926-E69EA01A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2F9F-BAC0-45FD-866B-43BA51367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698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938E0-1B14-4DA0-B534-CFC4C539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7722F3-282D-4E96-AC7A-DEAC94C3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30B0-5AE9-4469-9996-29274D3E2808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2D425B-395D-4659-87B7-A501B47D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3C633D-A676-4D39-9E37-29614DB1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2F9F-BAC0-45FD-866B-43BA51367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3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79FAAE-7BC9-4D7A-BFBF-C4984C2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30B0-5AE9-4469-9996-29274D3E2808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6D2B43-D9A4-4E02-BD9F-673930E6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C29E7A-C0DC-43EA-A758-2C858B60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2F9F-BAC0-45FD-866B-43BA51367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96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7E723-24F1-47F9-B3D9-B70F0C38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3D745A-4A77-4B7C-BC63-3EBA5C0D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ABE36F-BF91-48DA-9B53-224AD1B69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EFFA6E-49A0-45FF-8A2F-E61BC288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30B0-5AE9-4469-9996-29274D3E2808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C608CC-E5D3-4C10-A7B2-6EEBED18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DD306B-55C3-41ED-9E26-D62B66F6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2F9F-BAC0-45FD-866B-43BA51367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629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EBB8F-DDF2-4A48-BED7-37C33AA7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375915-E021-48B6-91C4-BA6A5F622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DD10F6-12CE-4A2B-90EF-BB03EB6F5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449CA8-266B-4144-8574-83A3CEE9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30B0-5AE9-4469-9996-29274D3E2808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A26EC2-1ED1-4ED1-B226-4CE236AE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D2E9BE-5838-42AC-8114-96396FEF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2F9F-BAC0-45FD-866B-43BA51367A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902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5E31D5-0C5E-4A78-B626-91B18F1C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615CC3-9180-45FE-85F0-F9FFD26A2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B04670-B2F8-4CD1-BA2F-1A13CEEED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30B0-5AE9-4469-9996-29274D3E2808}" type="datetimeFigureOut">
              <a:rPr lang="es-AR" smtClean="0"/>
              <a:t>12/10/2020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7E5A0-B580-4143-B5EA-2FA9C5D27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E0D2B3-6787-4EF0-BF24-1E1C2EDDA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2F9F-BAC0-45FD-866B-43BA51367ACA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MSIPCMContentMarking" descr="{&quot;HashCode&quot;:104042539,&quot;Placement&quot;:&quot;Header&quot;}">
            <a:extLst>
              <a:ext uri="{FF2B5EF4-FFF2-40B4-BE49-F238E27FC236}">
                <a16:creationId xmlns:a16="http://schemas.microsoft.com/office/drawing/2014/main" id="{BB319D33-F26D-414D-9B4F-6B4931052C71}"/>
              </a:ext>
            </a:extLst>
          </p:cNvPr>
          <p:cNvSpPr txBox="1"/>
          <p:nvPr userDrawn="1"/>
        </p:nvSpPr>
        <p:spPr>
          <a:xfrm>
            <a:off x="11237874" y="0"/>
            <a:ext cx="95412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AR" sz="1000">
                <a:solidFill>
                  <a:srgbClr val="000000"/>
                </a:solidFill>
                <a:latin typeface="Calibri" panose="020F0502020204030204" pitchFamily="34" charset="0"/>
              </a:rPr>
              <a:t>Uso Personal</a:t>
            </a:r>
          </a:p>
        </p:txBody>
      </p:sp>
    </p:spTree>
    <p:extLst>
      <p:ext uri="{BB962C8B-B14F-4D97-AF65-F5344CB8AC3E}">
        <p14:creationId xmlns:p14="http://schemas.microsoft.com/office/powerpoint/2010/main" val="141557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22.emf"/><Relationship Id="rId3" Type="http://schemas.openxmlformats.org/officeDocument/2006/relationships/oleObject" Target="../embeddings/oleObject3.bin"/><Relationship Id="rId21" Type="http://schemas.openxmlformats.org/officeDocument/2006/relationships/image" Target="../media/image25.emf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8.wmf"/><Relationship Id="rId17" Type="http://schemas.openxmlformats.org/officeDocument/2006/relationships/image" Target="../media/image21.emf"/><Relationship Id="rId25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28.e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27.emf"/><Relationship Id="rId10" Type="http://schemas.openxmlformats.org/officeDocument/2006/relationships/image" Target="../media/image17.wmf"/><Relationship Id="rId19" Type="http://schemas.openxmlformats.org/officeDocument/2006/relationships/image" Target="../media/image23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9.wmf"/><Relationship Id="rId22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4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file:///C:\Datos\Plot\YTECbiplot\for_test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E3B0B-B319-488F-84C0-455CAAC0A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Gestión de anomalías basada en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45166D-0F55-4B43-85EA-3E3F07DA1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375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45227" y="287843"/>
            <a:ext cx="8011007" cy="562552"/>
          </a:xfrm>
        </p:spPr>
        <p:txBody>
          <a:bodyPr>
            <a:normAutofit fontScale="90000"/>
          </a:bodyPr>
          <a:lstStyle/>
          <a:p>
            <a:r>
              <a:rPr lang="es-AR" dirty="0"/>
              <a:t>PCA vs. SPC </a:t>
            </a:r>
            <a:r>
              <a:rPr lang="es-AR" dirty="0" err="1"/>
              <a:t>univariado</a:t>
            </a:r>
            <a:endParaRPr lang="en-US" dirty="0"/>
          </a:p>
        </p:txBody>
      </p:sp>
      <p:graphicFrame>
        <p:nvGraphicFramePr>
          <p:cNvPr id="6" name="Object 2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310434" y="1991074"/>
          <a:ext cx="5007865" cy="327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Gráfico" r:id="rId3" imgW="4496105" imgH="3924605" progId="Excel.Chart.8">
                  <p:embed/>
                </p:oleObj>
              </mc:Choice>
              <mc:Fallback>
                <p:oleObj name="Gráfico" r:id="rId3" imgW="4496105" imgH="3924605" progId="Excel.Chart.8">
                  <p:embed/>
                  <p:pic>
                    <p:nvPicPr>
                      <p:cNvPr id="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434" y="1991074"/>
                        <a:ext cx="5007865" cy="3278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8"/>
          <p:cNvSpPr>
            <a:spLocks noChangeArrowheads="1"/>
          </p:cNvSpPr>
          <p:nvPr/>
        </p:nvSpPr>
        <p:spPr bwMode="auto">
          <a:xfrm rot="3236486">
            <a:off x="5493473" y="2209967"/>
            <a:ext cx="727601" cy="2558380"/>
          </a:xfrm>
          <a:prstGeom prst="ellips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rot="3236486">
            <a:off x="6611484" y="3959491"/>
            <a:ext cx="271976" cy="327797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8597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6" grpId="0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45227" y="287843"/>
            <a:ext cx="8011007" cy="562552"/>
          </a:xfrm>
        </p:spPr>
        <p:txBody>
          <a:bodyPr>
            <a:normAutofit fontScale="90000"/>
          </a:bodyPr>
          <a:lstStyle/>
          <a:p>
            <a:r>
              <a:rPr lang="es-AR" dirty="0"/>
              <a:t>Multivariado vs.  </a:t>
            </a:r>
            <a:r>
              <a:rPr lang="es-AR" dirty="0" err="1"/>
              <a:t>univariado</a:t>
            </a:r>
            <a:endParaRPr lang="en-US" dirty="0"/>
          </a:p>
        </p:txBody>
      </p:sp>
      <p:pic>
        <p:nvPicPr>
          <p:cNvPr id="13314" name="Picture 2" descr="Bivariate Normal Distribution / Multivariate Normal (Overview) - Statistics  How To">
            <a:extLst>
              <a:ext uri="{FF2B5EF4-FFF2-40B4-BE49-F238E27FC236}">
                <a16:creationId xmlns:a16="http://schemas.microsoft.com/office/drawing/2014/main" id="{83F39024-3D4B-4713-B1FD-0FC692160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" y="1472199"/>
            <a:ext cx="36957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iscrete approximation to a bivariate normal distribution - Stack Overflow">
            <a:extLst>
              <a:ext uri="{FF2B5EF4-FFF2-40B4-BE49-F238E27FC236}">
                <a16:creationId xmlns:a16="http://schemas.microsoft.com/office/drawing/2014/main" id="{F4C1E9C0-05BA-42CA-B110-C87FB2F81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3" y="4865182"/>
            <a:ext cx="2676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FA586B1-7EAE-4CA8-9CEB-1945FA73C45D}"/>
              </a:ext>
            </a:extLst>
          </p:cNvPr>
          <p:cNvSpPr txBox="1"/>
          <p:nvPr/>
        </p:nvSpPr>
        <p:spPr>
          <a:xfrm>
            <a:off x="6643577" y="6200825"/>
            <a:ext cx="21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P(x) = P(x1) * P(x2)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8A49DF9-7F90-450B-A63E-C105A6CBE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058" y="1938347"/>
            <a:ext cx="6198088" cy="37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DE0CB-6B20-4523-916E-2F1CEB78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Matriz de covarianza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C142B-95F0-40AC-A61F-FA6286FD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43" y="1690688"/>
            <a:ext cx="65055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3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43B75-1F6D-42A1-B8A4-7B5BBE1E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Matriz de covarianza no diagonal</a:t>
            </a:r>
          </a:p>
        </p:txBody>
      </p:sp>
      <p:pic>
        <p:nvPicPr>
          <p:cNvPr id="15362" name="Picture 2" descr="Multivariate normal distribution - Wikipedia">
            <a:extLst>
              <a:ext uri="{FF2B5EF4-FFF2-40B4-BE49-F238E27FC236}">
                <a16:creationId xmlns:a16="http://schemas.microsoft.com/office/drawing/2014/main" id="{801A7BDC-EBAE-4BED-A4F2-F42E21878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09" y="3778610"/>
            <a:ext cx="4328893" cy="32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729EEC2-108C-4483-8EE4-902291E25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412" y="1876926"/>
            <a:ext cx="3571875" cy="12573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EE100C-74CF-4EEF-A7E8-BB0EE80CF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15" y="2082019"/>
            <a:ext cx="5305966" cy="45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3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61C34-1850-4B37-B975-B2C304A6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Desventajas de MV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DD3013-CF1B-4FA3-B3E7-45BF24CC3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Requiere calcula parámetros = variables</a:t>
            </a:r>
            <a:r>
              <a:rPr lang="es-AR" baseline="30000" dirty="0"/>
              <a:t>2</a:t>
            </a:r>
            <a:r>
              <a:rPr lang="es-AR" dirty="0"/>
              <a:t> / 2</a:t>
            </a:r>
          </a:p>
          <a:p>
            <a:r>
              <a:rPr lang="es-AR" dirty="0"/>
              <a:t>Necesito 10 veces más datos que variables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074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012A5-F077-4B79-A126-D0006D1C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Alternativas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3D4F8-1FE7-4F0A-A717-D8034185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Usar </a:t>
            </a:r>
            <a:r>
              <a:rPr lang="es-AR" dirty="0" err="1"/>
              <a:t>univariado</a:t>
            </a:r>
            <a:r>
              <a:rPr lang="es-AR" dirty="0"/>
              <a:t> y agregar cocientes</a:t>
            </a:r>
          </a:p>
        </p:txBody>
      </p:sp>
    </p:spTree>
    <p:extLst>
      <p:ext uri="{BB962C8B-B14F-4D97-AF65-F5344CB8AC3E}">
        <p14:creationId xmlns:p14="http://schemas.microsoft.com/office/powerpoint/2010/main" val="409616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45227" y="287843"/>
            <a:ext cx="8011007" cy="562552"/>
          </a:xfrm>
        </p:spPr>
        <p:txBody>
          <a:bodyPr>
            <a:normAutofit fontScale="90000"/>
          </a:bodyPr>
          <a:lstStyle/>
          <a:p>
            <a:r>
              <a:rPr lang="es-AR" dirty="0"/>
              <a:t>PCA vs. SPC </a:t>
            </a:r>
            <a:r>
              <a:rPr lang="es-AR" dirty="0" err="1"/>
              <a:t>univariado</a:t>
            </a:r>
            <a:endParaRPr lang="en-US" dirty="0"/>
          </a:p>
        </p:txBody>
      </p:sp>
      <p:graphicFrame>
        <p:nvGraphicFramePr>
          <p:cNvPr id="6" name="Object 2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310434" y="1991074"/>
          <a:ext cx="5007865" cy="327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Gráfico" r:id="rId3" imgW="4496105" imgH="3924605" progId="Excel.Chart.8">
                  <p:embed/>
                </p:oleObj>
              </mc:Choice>
              <mc:Fallback>
                <p:oleObj name="Gráfico" r:id="rId3" imgW="4496105" imgH="3924605" progId="Excel.Chart.8">
                  <p:embed/>
                  <p:pic>
                    <p:nvPicPr>
                      <p:cNvPr id="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434" y="1991074"/>
                        <a:ext cx="5007865" cy="3278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8"/>
          <p:cNvSpPr>
            <a:spLocks noChangeArrowheads="1"/>
          </p:cNvSpPr>
          <p:nvPr/>
        </p:nvSpPr>
        <p:spPr bwMode="auto">
          <a:xfrm rot="3236486">
            <a:off x="5493473" y="2209967"/>
            <a:ext cx="727601" cy="2558380"/>
          </a:xfrm>
          <a:prstGeom prst="ellips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rot="3236486">
            <a:off x="6611484" y="3959491"/>
            <a:ext cx="271976" cy="327797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0836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6" grpId="0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431800" y="439737"/>
            <a:ext cx="9745133" cy="331787"/>
          </a:xfrm>
        </p:spPr>
        <p:txBody>
          <a:bodyPr>
            <a:normAutofit fontScale="90000"/>
          </a:bodyPr>
          <a:lstStyle/>
          <a:p>
            <a:r>
              <a:rPr lang="es-AR" altLang="en-US" dirty="0"/>
              <a:t>¿Cómo detectamos una anomalía?</a:t>
            </a:r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1474451" y="6556376"/>
            <a:ext cx="44026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1pPr>
            <a:lvl2pPr marL="990575" indent="-380990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2pPr>
            <a:lvl3pPr marL="1523962" indent="-304792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3pPr>
            <a:lvl4pPr marL="2133547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4pPr>
            <a:lvl5pPr marL="2743131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5pPr>
            <a:lvl6pPr marL="335271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6pPr>
            <a:lvl7pPr marL="3962301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7pPr>
            <a:lvl8pPr marL="457188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8pPr>
            <a:lvl9pPr marL="5181470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buFontTx/>
              <a:buNone/>
            </a:pPr>
            <a:fld id="{D10D61FD-4B43-4B87-AC94-4F21B024EF7D}" type="slidenum">
              <a:rPr lang="es-ES" altLang="en-US" sz="1600"/>
              <a:pPr algn="r">
                <a:lnSpc>
                  <a:spcPct val="100000"/>
                </a:lnSpc>
                <a:buFontTx/>
                <a:buNone/>
              </a:pPr>
              <a:t>17</a:t>
            </a:fld>
            <a:endParaRPr lang="es-ES" altLang="en-US" sz="1600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6003635" y="-210282"/>
            <a:ext cx="18473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endParaRPr lang="es-AR" altLang="en-US" sz="2133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428750"/>
            <a:ext cx="7112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6219154" y="3340101"/>
            <a:ext cx="982133" cy="901816"/>
            <a:chOff x="4664365" y="2505075"/>
            <a:chExt cx="736600" cy="676362"/>
          </a:xfrm>
        </p:grpSpPr>
        <p:cxnSp>
          <p:nvCxnSpPr>
            <p:cNvPr id="8199" name="4 Conector recto de flecha"/>
            <p:cNvCxnSpPr>
              <a:cxnSpLocks noChangeShapeType="1"/>
            </p:cNvCxnSpPr>
            <p:nvPr/>
          </p:nvCxnSpPr>
          <p:spPr bwMode="auto">
            <a:xfrm>
              <a:off x="4688436" y="2505075"/>
              <a:ext cx="292100" cy="28575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8201" name="13 CuadroTexto"/>
            <p:cNvSpPr txBox="1">
              <a:spLocks noChangeArrowheads="1"/>
            </p:cNvSpPr>
            <p:nvPr/>
          </p:nvSpPr>
          <p:spPr bwMode="auto">
            <a:xfrm>
              <a:off x="4664365" y="2866014"/>
              <a:ext cx="736600" cy="315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AR" altLang="en-US" sz="2133" dirty="0"/>
                <a:t>SPE</a:t>
              </a:r>
              <a:endParaRPr lang="en-US" altLang="en-US" sz="2133" dirty="0"/>
            </a:p>
          </p:txBody>
        </p:sp>
      </p:grpSp>
      <p:grpSp>
        <p:nvGrpSpPr>
          <p:cNvPr id="5" name="4 Grupo"/>
          <p:cNvGrpSpPr/>
          <p:nvPr/>
        </p:nvGrpSpPr>
        <p:grpSpPr>
          <a:xfrm>
            <a:off x="6265333" y="2971801"/>
            <a:ext cx="1761067" cy="523752"/>
            <a:chOff x="4699000" y="2228850"/>
            <a:chExt cx="1320800" cy="392814"/>
          </a:xfrm>
        </p:grpSpPr>
        <p:cxnSp>
          <p:nvCxnSpPr>
            <p:cNvPr id="8198" name="2 Conector recto de flecha"/>
            <p:cNvCxnSpPr>
              <a:cxnSpLocks noChangeShapeType="1"/>
            </p:cNvCxnSpPr>
            <p:nvPr/>
          </p:nvCxnSpPr>
          <p:spPr bwMode="auto">
            <a:xfrm flipV="1">
              <a:off x="4699000" y="2228850"/>
              <a:ext cx="1244600" cy="27622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202" name="14 CuadroTexto"/>
            <p:cNvSpPr txBox="1">
              <a:spLocks noChangeArrowheads="1"/>
            </p:cNvSpPr>
            <p:nvPr/>
          </p:nvSpPr>
          <p:spPr bwMode="auto">
            <a:xfrm>
              <a:off x="5283200" y="2306241"/>
              <a:ext cx="736600" cy="315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AR" altLang="en-US" sz="2133" dirty="0"/>
                <a:t>T</a:t>
              </a:r>
              <a:r>
                <a:rPr lang="es-AR" altLang="en-US" sz="2133" baseline="30000" dirty="0"/>
                <a:t>2</a:t>
              </a:r>
              <a:endParaRPr lang="en-US" altLang="en-US" sz="2133" dirty="0"/>
            </a:p>
          </p:txBody>
        </p:sp>
      </p:grpSp>
      <p:grpSp>
        <p:nvGrpSpPr>
          <p:cNvPr id="4" name="3 Grupo"/>
          <p:cNvGrpSpPr/>
          <p:nvPr/>
        </p:nvGrpSpPr>
        <p:grpSpPr>
          <a:xfrm>
            <a:off x="6265333" y="2487614"/>
            <a:ext cx="1270000" cy="852487"/>
            <a:chOff x="4699000" y="1865710"/>
            <a:chExt cx="952500" cy="639365"/>
          </a:xfrm>
        </p:grpSpPr>
        <p:cxnSp>
          <p:nvCxnSpPr>
            <p:cNvPr id="8200" name="6 Conector recto de flecha"/>
            <p:cNvCxnSpPr>
              <a:cxnSpLocks noChangeShapeType="1"/>
            </p:cNvCxnSpPr>
            <p:nvPr/>
          </p:nvCxnSpPr>
          <p:spPr bwMode="auto">
            <a:xfrm flipV="1">
              <a:off x="4699000" y="1943100"/>
              <a:ext cx="952500" cy="561975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8203" name="15 CuadroTexto"/>
            <p:cNvSpPr txBox="1">
              <a:spLocks noChangeArrowheads="1"/>
            </p:cNvSpPr>
            <p:nvPr/>
          </p:nvSpPr>
          <p:spPr bwMode="auto">
            <a:xfrm>
              <a:off x="4699000" y="1865710"/>
              <a:ext cx="736600" cy="315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AR" altLang="en-US" sz="2133" dirty="0"/>
                <a:t>T</a:t>
              </a:r>
              <a:r>
                <a:rPr lang="es-AR" altLang="en-US" sz="2133" baseline="30000" dirty="0"/>
                <a:t>2</a:t>
              </a:r>
              <a:r>
                <a:rPr lang="es-AR" altLang="en-US" sz="2133" dirty="0"/>
                <a:t>a</a:t>
              </a:r>
              <a:endParaRPr lang="en-US" altLang="en-US" sz="2133" dirty="0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3DC3EBDB-C470-4DDD-A9BA-790505DA88C1}"/>
              </a:ext>
            </a:extLst>
          </p:cNvPr>
          <p:cNvSpPr/>
          <p:nvPr/>
        </p:nvSpPr>
        <p:spPr>
          <a:xfrm>
            <a:off x="192294" y="5579571"/>
            <a:ext cx="70995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en-US" sz="2400" dirty="0"/>
              <a:t>Dos direcciones de falla</a:t>
            </a:r>
          </a:p>
          <a:p>
            <a:r>
              <a:rPr lang="es-AR" sz="2400" dirty="0"/>
              <a:t>Falla dentro del modelo y falla fuera del modelo</a:t>
            </a:r>
          </a:p>
          <a:p>
            <a:r>
              <a:rPr lang="es-AR" sz="2400" dirty="0"/>
              <a:t>Cambio en la física del problema o cambio de magnitud</a:t>
            </a:r>
          </a:p>
        </p:txBody>
      </p:sp>
    </p:spTree>
    <p:extLst>
      <p:ext uri="{BB962C8B-B14F-4D97-AF65-F5344CB8AC3E}">
        <p14:creationId xmlns:p14="http://schemas.microsoft.com/office/powerpoint/2010/main" val="69582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1474451" y="6556376"/>
            <a:ext cx="44026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1pPr>
            <a:lvl2pPr marL="990575" indent="-380990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2pPr>
            <a:lvl3pPr marL="1523962" indent="-304792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3pPr>
            <a:lvl4pPr marL="2133547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4pPr>
            <a:lvl5pPr marL="2743131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5pPr>
            <a:lvl6pPr marL="335271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6pPr>
            <a:lvl7pPr marL="3962301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7pPr>
            <a:lvl8pPr marL="457188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8pPr>
            <a:lvl9pPr marL="5181470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buFontTx/>
              <a:buNone/>
            </a:pPr>
            <a:fld id="{49CB94EF-91F2-4B00-90C9-D96DE9EB223E}" type="slidenum">
              <a:rPr lang="es-ES" altLang="en-US" sz="1600"/>
              <a:pPr algn="r">
                <a:lnSpc>
                  <a:spcPct val="100000"/>
                </a:lnSpc>
                <a:buFontTx/>
                <a:buNone/>
              </a:pPr>
              <a:t>18</a:t>
            </a:fld>
            <a:endParaRPr lang="es-ES" altLang="en-US" sz="1600"/>
          </a:p>
        </p:txBody>
      </p:sp>
      <p:grpSp>
        <p:nvGrpSpPr>
          <p:cNvPr id="9219" name="Group 32"/>
          <p:cNvGrpSpPr>
            <a:grpSpLocks noChangeAspect="1"/>
          </p:cNvGrpSpPr>
          <p:nvPr/>
        </p:nvGrpSpPr>
        <p:grpSpPr bwMode="auto">
          <a:xfrm>
            <a:off x="2256367" y="1773239"/>
            <a:ext cx="7162800" cy="4686300"/>
            <a:chOff x="2279" y="3323"/>
            <a:chExt cx="7200" cy="6326"/>
          </a:xfrm>
        </p:grpSpPr>
        <p:sp>
          <p:nvSpPr>
            <p:cNvPr id="9224" name="AutoShape 33"/>
            <p:cNvSpPr>
              <a:spLocks noChangeAspect="1" noChangeArrowheads="1"/>
            </p:cNvSpPr>
            <p:nvPr/>
          </p:nvSpPr>
          <p:spPr bwMode="auto">
            <a:xfrm>
              <a:off x="2279" y="3323"/>
              <a:ext cx="7200" cy="6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lnSpc>
                  <a:spcPct val="95000"/>
                </a:lnSpc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lnSpc>
                  <a:spcPct val="95000"/>
                </a:lnSpc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lnSpc>
                  <a:spcPct val="95000"/>
                </a:lnSpc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lnSpc>
                  <a:spcPct val="95000"/>
                </a:lnSpc>
                <a:buFont typeface="Arial" charset="0"/>
                <a:buChar char="_"/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lnSpc>
                  <a:spcPct val="95000"/>
                </a:lnSpc>
                <a:buFont typeface="Arial" charset="0"/>
                <a:buChar char="_"/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_"/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_"/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_"/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_"/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es-AR" altLang="en-US" sz="2133"/>
            </a:p>
          </p:txBody>
        </p:sp>
        <p:sp>
          <p:nvSpPr>
            <p:cNvPr id="9225" name="Line 34"/>
            <p:cNvSpPr>
              <a:spLocks noChangeShapeType="1"/>
            </p:cNvSpPr>
            <p:nvPr/>
          </p:nvSpPr>
          <p:spPr bwMode="auto">
            <a:xfrm>
              <a:off x="4730" y="3786"/>
              <a:ext cx="0" cy="3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226" name="AutoShape 35"/>
            <p:cNvSpPr>
              <a:spLocks noChangeArrowheads="1"/>
            </p:cNvSpPr>
            <p:nvPr/>
          </p:nvSpPr>
          <p:spPr bwMode="auto">
            <a:xfrm>
              <a:off x="3253" y="5379"/>
              <a:ext cx="4289" cy="1388"/>
            </a:xfrm>
            <a:prstGeom prst="parallelogram">
              <a:avLst>
                <a:gd name="adj" fmla="val 77251"/>
              </a:avLst>
            </a:prstGeom>
            <a:solidFill>
              <a:srgbClr val="CCFFFF">
                <a:alpha val="72156"/>
              </a:srgbClr>
            </a:solidFill>
            <a:ln w="9525">
              <a:solidFill>
                <a:srgbClr val="CCFFCC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lnSpc>
                  <a:spcPct val="95000"/>
                </a:lnSpc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lnSpc>
                  <a:spcPct val="95000"/>
                </a:lnSpc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lnSpc>
                  <a:spcPct val="95000"/>
                </a:lnSpc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lnSpc>
                  <a:spcPct val="95000"/>
                </a:lnSpc>
                <a:buFont typeface="Arial" charset="0"/>
                <a:buChar char="_"/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lnSpc>
                  <a:spcPct val="95000"/>
                </a:lnSpc>
                <a:buFont typeface="Arial" charset="0"/>
                <a:buChar char="_"/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_"/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_"/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_"/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_"/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es-AR" altLang="en-US" sz="2133"/>
            </a:p>
          </p:txBody>
        </p:sp>
        <p:sp>
          <p:nvSpPr>
            <p:cNvPr id="9227" name="Line 36"/>
            <p:cNvSpPr>
              <a:spLocks noChangeShapeType="1"/>
            </p:cNvSpPr>
            <p:nvPr/>
          </p:nvSpPr>
          <p:spPr bwMode="auto">
            <a:xfrm>
              <a:off x="4730" y="7026"/>
              <a:ext cx="36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228" name="Line 37"/>
            <p:cNvSpPr>
              <a:spLocks noChangeShapeType="1"/>
            </p:cNvSpPr>
            <p:nvPr/>
          </p:nvSpPr>
          <p:spPr bwMode="auto">
            <a:xfrm flipH="1">
              <a:off x="2739" y="7026"/>
              <a:ext cx="1991" cy="1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229" name="Line 38"/>
            <p:cNvSpPr>
              <a:spLocks noChangeShapeType="1"/>
            </p:cNvSpPr>
            <p:nvPr/>
          </p:nvSpPr>
          <p:spPr bwMode="auto">
            <a:xfrm flipH="1" flipV="1">
              <a:off x="4631" y="5071"/>
              <a:ext cx="712" cy="10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230" name="Line 40"/>
            <p:cNvSpPr>
              <a:spLocks noChangeShapeType="1"/>
            </p:cNvSpPr>
            <p:nvPr/>
          </p:nvSpPr>
          <p:spPr bwMode="auto">
            <a:xfrm>
              <a:off x="4631" y="5071"/>
              <a:ext cx="1" cy="13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231" name="Line 41"/>
            <p:cNvSpPr>
              <a:spLocks noChangeShapeType="1"/>
            </p:cNvSpPr>
            <p:nvPr/>
          </p:nvSpPr>
          <p:spPr bwMode="auto">
            <a:xfrm flipH="1">
              <a:off x="4631" y="6151"/>
              <a:ext cx="764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9220" name="1 CuadroTexto"/>
          <p:cNvSpPr txBox="1">
            <a:spLocks noChangeArrowheads="1"/>
          </p:cNvSpPr>
          <p:nvPr/>
        </p:nvSpPr>
        <p:spPr bwMode="auto">
          <a:xfrm>
            <a:off x="4813300" y="3946525"/>
            <a:ext cx="9821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altLang="en-US" sz="2133"/>
              <a:t>T</a:t>
            </a:r>
            <a:r>
              <a:rPr lang="es-AR" altLang="en-US" sz="2133" baseline="30000"/>
              <a:t>2</a:t>
            </a:r>
            <a:r>
              <a:rPr lang="es-AR" altLang="en-US" sz="2133"/>
              <a:t>a</a:t>
            </a:r>
            <a:endParaRPr lang="en-US" altLang="en-US" sz="2133"/>
          </a:p>
        </p:txBody>
      </p:sp>
      <p:sp>
        <p:nvSpPr>
          <p:cNvPr id="9221" name="18 CuadroTexto"/>
          <p:cNvSpPr txBox="1">
            <a:spLocks noChangeArrowheads="1"/>
          </p:cNvSpPr>
          <p:nvPr/>
        </p:nvSpPr>
        <p:spPr bwMode="auto">
          <a:xfrm>
            <a:off x="4813300" y="3243264"/>
            <a:ext cx="9821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altLang="en-US" sz="2133"/>
              <a:t>T</a:t>
            </a:r>
            <a:r>
              <a:rPr lang="es-AR" altLang="en-US" sz="2133" baseline="30000"/>
              <a:t>2</a:t>
            </a:r>
            <a:endParaRPr lang="en-US" altLang="en-US" sz="2133"/>
          </a:p>
        </p:txBody>
      </p:sp>
      <p:sp>
        <p:nvSpPr>
          <p:cNvPr id="9222" name="19 CuadroTexto"/>
          <p:cNvSpPr txBox="1">
            <a:spLocks noChangeArrowheads="1"/>
          </p:cNvSpPr>
          <p:nvPr/>
        </p:nvSpPr>
        <p:spPr bwMode="auto">
          <a:xfrm>
            <a:off x="3613151" y="3476625"/>
            <a:ext cx="9821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altLang="en-US" sz="2133"/>
              <a:t>SPE</a:t>
            </a:r>
            <a:endParaRPr lang="en-US" altLang="en-US" sz="2133"/>
          </a:p>
        </p:txBody>
      </p:sp>
      <p:sp>
        <p:nvSpPr>
          <p:cNvPr id="21" name="1 Título"/>
          <p:cNvSpPr txBox="1">
            <a:spLocks/>
          </p:cNvSpPr>
          <p:nvPr/>
        </p:nvSpPr>
        <p:spPr bwMode="auto">
          <a:xfrm>
            <a:off x="635000" y="320534"/>
            <a:ext cx="9745133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5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580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580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580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580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580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580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580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58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AR" altLang="en-US" sz="3200" kern="0" dirty="0"/>
              <a:t>PCA en tres dimensiones</a:t>
            </a:r>
          </a:p>
        </p:txBody>
      </p:sp>
    </p:spTree>
    <p:extLst>
      <p:ext uri="{BB962C8B-B14F-4D97-AF65-F5344CB8AC3E}">
        <p14:creationId xmlns:p14="http://schemas.microsoft.com/office/powerpoint/2010/main" val="2114131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431800" y="223839"/>
            <a:ext cx="9745133" cy="331787"/>
          </a:xfrm>
        </p:spPr>
        <p:txBody>
          <a:bodyPr>
            <a:normAutofit fontScale="90000"/>
          </a:bodyPr>
          <a:lstStyle/>
          <a:p>
            <a:r>
              <a:rPr lang="es-AR" altLang="en-US" dirty="0"/>
              <a:t>PCA desde un punto de vista algebraico</a:t>
            </a:r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1474451" y="6556376"/>
            <a:ext cx="44026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1pPr>
            <a:lvl2pPr marL="990575" indent="-380990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2pPr>
            <a:lvl3pPr marL="1523962" indent="-304792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3pPr>
            <a:lvl4pPr marL="2133547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4pPr>
            <a:lvl5pPr marL="2743131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5pPr>
            <a:lvl6pPr marL="335271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6pPr>
            <a:lvl7pPr marL="3962301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7pPr>
            <a:lvl8pPr marL="457188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8pPr>
            <a:lvl9pPr marL="5181470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buFontTx/>
              <a:buNone/>
            </a:pPr>
            <a:fld id="{D10D61FD-4B43-4B87-AC94-4F21B024EF7D}" type="slidenum">
              <a:rPr lang="es-ES" altLang="en-US" sz="1600"/>
              <a:pPr algn="r">
                <a:lnSpc>
                  <a:spcPct val="100000"/>
                </a:lnSpc>
                <a:buFontTx/>
                <a:buNone/>
              </a:pPr>
              <a:t>19</a:t>
            </a:fld>
            <a:endParaRPr lang="es-ES" altLang="en-US" sz="1600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6003635" y="-210282"/>
            <a:ext cx="18473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endParaRPr lang="es-AR" altLang="en-US" sz="2133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67D9B92-E50D-4657-B6CD-47BE06E04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E151F7B-B7CA-474B-8588-7CF6FD55C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097" y="1214819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0C711B81-59F0-4949-9DB2-BD4BAB747D7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9778" y="1314805"/>
          <a:ext cx="914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r:id="rId3" imgW="685502" imgH="177723" progId="Equation.3">
                  <p:embed/>
                </p:oleObj>
              </mc:Choice>
              <mc:Fallback>
                <p:oleObj r:id="rId3" imgW="685502" imgH="177723" progId="Equation.3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0C711B81-59F0-4949-9DB2-BD4BAB747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78" y="1314805"/>
                        <a:ext cx="9144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F97411AF-8887-4A19-9FEF-991403BBB04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434839" y="1379898"/>
          <a:ext cx="952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r:id="rId5" imgW="710891" imgH="177723" progId="Equation.3">
                  <p:embed/>
                </p:oleObj>
              </mc:Choice>
              <mc:Fallback>
                <p:oleObj r:id="rId5" imgW="710891" imgH="177723" progId="Equation.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F97411AF-8887-4A19-9FEF-991403BBB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839" y="1379898"/>
                        <a:ext cx="952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E233768C-D326-48CC-9952-BF42D61641F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3632" y="2846811"/>
          <a:ext cx="250222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r:id="rId7" imgW="1727200" imgH="228600" progId="Equation.3">
                  <p:embed/>
                </p:oleObj>
              </mc:Choice>
              <mc:Fallback>
                <p:oleObj r:id="rId7" imgW="1727200" imgH="228600" progId="Equation.3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E233768C-D326-48CC-9952-BF42D6164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32" y="2846811"/>
                        <a:ext cx="2502227" cy="331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1AD7A349-99FD-41D6-98EE-64FDE39483B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223841" y="2902939"/>
          <a:ext cx="2628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r:id="rId9" imgW="1968500" imgH="254000" progId="Equation.3">
                  <p:embed/>
                </p:oleObj>
              </mc:Choice>
              <mc:Fallback>
                <p:oleObj r:id="rId9" imgW="1968500" imgH="254000" progId="Equation.3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1AD7A349-99FD-41D6-98EE-64FDE3948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841" y="2902939"/>
                        <a:ext cx="2628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>
            <a:extLst>
              <a:ext uri="{FF2B5EF4-FFF2-40B4-BE49-F238E27FC236}">
                <a16:creationId xmlns:a16="http://schemas.microsoft.com/office/drawing/2014/main" id="{B87A2DFD-1693-467B-9378-733C07360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002" y="1630601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5B326ABD-CEC5-40C5-9115-426DB3F8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002" y="3249797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00F4738C-E7A1-450A-8728-74E32A5CC22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42180" y="5979240"/>
          <a:ext cx="151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r:id="rId11" imgW="1130300" imgH="228600" progId="Equation.3">
                  <p:embed/>
                </p:oleObj>
              </mc:Choice>
              <mc:Fallback>
                <p:oleObj r:id="rId11" imgW="1130300" imgH="228600" progId="Equation.3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00F4738C-E7A1-450A-8728-74E32A5CC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80" y="5979240"/>
                        <a:ext cx="1511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9A1161E8-16C5-4829-97DB-C64364D49F6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33130" y="4125254"/>
          <a:ext cx="177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r:id="rId13" imgW="1333500" imgH="228600" progId="Equation.3">
                  <p:embed/>
                </p:oleObj>
              </mc:Choice>
              <mc:Fallback>
                <p:oleObj r:id="rId13" imgW="1333500" imgH="228600" progId="Equation.3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9A1161E8-16C5-4829-97DB-C64364D49F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30" y="4125254"/>
                        <a:ext cx="1778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6244D7A9-91BA-4CE2-94BD-C1112CAFDC8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232877" y="4216148"/>
          <a:ext cx="1168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r:id="rId15" imgW="876300" imgH="241300" progId="Equation.3">
                  <p:embed/>
                </p:oleObj>
              </mc:Choice>
              <mc:Fallback>
                <p:oleObj r:id="rId15" imgW="876300" imgH="241300" progId="Equation.3">
                  <p:embed/>
                  <p:pic>
                    <p:nvPicPr>
                      <p:cNvPr id="22" name="Objeto 21">
                        <a:extLst>
                          <a:ext uri="{FF2B5EF4-FFF2-40B4-BE49-F238E27FC236}">
                            <a16:creationId xmlns:a16="http://schemas.microsoft.com/office/drawing/2014/main" id="{6244D7A9-91BA-4CE2-94BD-C1112CAFDC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877" y="4216148"/>
                        <a:ext cx="1168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id="{572F89AE-3E6C-44E2-B290-463DB665A29E}"/>
              </a:ext>
            </a:extLst>
          </p:cNvPr>
          <p:cNvSpPr txBox="1"/>
          <p:nvPr/>
        </p:nvSpPr>
        <p:spPr>
          <a:xfrm>
            <a:off x="648456" y="716779"/>
            <a:ext cx="292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Voy al espacio rotado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33ABF33-18D1-4598-A506-643E797C8917}"/>
              </a:ext>
            </a:extLst>
          </p:cNvPr>
          <p:cNvSpPr txBox="1"/>
          <p:nvPr/>
        </p:nvSpPr>
        <p:spPr>
          <a:xfrm>
            <a:off x="7316734" y="913175"/>
            <a:ext cx="292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Vuelvo al original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8A77870-D52D-4FDA-AA59-D20C6BC0EBB2}"/>
              </a:ext>
            </a:extLst>
          </p:cNvPr>
          <p:cNvSpPr txBox="1"/>
          <p:nvPr/>
        </p:nvSpPr>
        <p:spPr>
          <a:xfrm>
            <a:off x="311597" y="2164048"/>
            <a:ext cx="3777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Voy al espacio rotado con el modelo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286A149-3587-477F-94C2-B2CA2828FC6C}"/>
              </a:ext>
            </a:extLst>
          </p:cNvPr>
          <p:cNvSpPr txBox="1"/>
          <p:nvPr/>
        </p:nvSpPr>
        <p:spPr>
          <a:xfrm>
            <a:off x="7194130" y="2279291"/>
            <a:ext cx="416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Voy al espacio rotado con el residuo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7B7EE04-1953-4DC0-ADDD-971995522051}"/>
              </a:ext>
            </a:extLst>
          </p:cNvPr>
          <p:cNvSpPr txBox="1"/>
          <p:nvPr/>
        </p:nvSpPr>
        <p:spPr>
          <a:xfrm>
            <a:off x="242028" y="3605564"/>
            <a:ext cx="215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Vuelvo con el modelo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5B72108-7B5E-46BF-8CD0-7AA86E81CE6C}"/>
              </a:ext>
            </a:extLst>
          </p:cNvPr>
          <p:cNvSpPr txBox="1"/>
          <p:nvPr/>
        </p:nvSpPr>
        <p:spPr>
          <a:xfrm>
            <a:off x="7067663" y="3645407"/>
            <a:ext cx="201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Vuelvo con el residuo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FBDB456-BFA2-4E73-B486-35A72B3BCCC1}"/>
              </a:ext>
            </a:extLst>
          </p:cNvPr>
          <p:cNvSpPr txBox="1"/>
          <p:nvPr/>
        </p:nvSpPr>
        <p:spPr>
          <a:xfrm>
            <a:off x="533464" y="5581447"/>
            <a:ext cx="163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Espacio original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8DFD08DB-BB38-4719-818C-27EB4249F86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87426" y="1323230"/>
            <a:ext cx="554513" cy="55386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B6DA8AD-B763-4433-82FD-F5B6C089C2F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45759" y="1351217"/>
            <a:ext cx="554513" cy="196533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3464E156-C07D-47E9-80E0-5D22F8771331}"/>
              </a:ext>
            </a:extLst>
          </p:cNvPr>
          <p:cNvSpPr txBox="1"/>
          <p:nvPr/>
        </p:nvSpPr>
        <p:spPr>
          <a:xfrm>
            <a:off x="2144403" y="1242113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D223CF6C-9A10-49A5-8D42-3FE13CB1F9B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46468" y="1370825"/>
            <a:ext cx="504896" cy="178406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4618958E-3DCE-431E-80B4-7B8147F22865}"/>
              </a:ext>
            </a:extLst>
          </p:cNvPr>
          <p:cNvSpPr txBox="1"/>
          <p:nvPr/>
        </p:nvSpPr>
        <p:spPr>
          <a:xfrm>
            <a:off x="2985761" y="1237899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83477EC-E360-4D48-9D37-F631981496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10659291" y="1375615"/>
            <a:ext cx="554513" cy="553867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0703BEC0-BA30-4A7A-9FC7-444D90D1EE0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68716" y="1393478"/>
            <a:ext cx="554513" cy="196533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6A361616-8206-464B-AAAB-E887D0E8401C}"/>
              </a:ext>
            </a:extLst>
          </p:cNvPr>
          <p:cNvSpPr txBox="1"/>
          <p:nvPr/>
        </p:nvSpPr>
        <p:spPr>
          <a:xfrm>
            <a:off x="9567926" y="1314639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3D015B3-EB6D-4925-A63D-ACF3A9F1EF5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22409" y="1410102"/>
            <a:ext cx="504896" cy="178406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B7D4DCBA-AE3D-4726-BC09-849FA2C57398}"/>
              </a:ext>
            </a:extLst>
          </p:cNvPr>
          <p:cNvSpPr txBox="1"/>
          <p:nvPr/>
        </p:nvSpPr>
        <p:spPr>
          <a:xfrm>
            <a:off x="10409284" y="1310425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AD5C66A-D66C-42A5-97A4-56FA3E4308F5}"/>
              </a:ext>
            </a:extLst>
          </p:cNvPr>
          <p:cNvSpPr txBox="1"/>
          <p:nvPr/>
        </p:nvSpPr>
        <p:spPr>
          <a:xfrm>
            <a:off x="3831688" y="2761461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B832394-1D60-4682-8BCA-08808972A421}"/>
              </a:ext>
            </a:extLst>
          </p:cNvPr>
          <p:cNvSpPr txBox="1"/>
          <p:nvPr/>
        </p:nvSpPr>
        <p:spPr>
          <a:xfrm>
            <a:off x="4641130" y="2757246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8D12D1C9-49CB-48D0-BB26-67B26F7FBE5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55056" y="2866028"/>
            <a:ext cx="342026" cy="502781"/>
          </a:xfrm>
          <a:prstGeom prst="rect">
            <a:avLst/>
          </a:prstGeom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DD5181FE-A5A0-4DB3-9D8A-1D275D6783E8}"/>
              </a:ext>
            </a:extLst>
          </p:cNvPr>
          <p:cNvSpPr txBox="1"/>
          <p:nvPr/>
        </p:nvSpPr>
        <p:spPr>
          <a:xfrm>
            <a:off x="10714957" y="2785903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3D08B95-CE97-42E7-A662-FEA1A96706AF}"/>
              </a:ext>
            </a:extLst>
          </p:cNvPr>
          <p:cNvSpPr txBox="1"/>
          <p:nvPr/>
        </p:nvSpPr>
        <p:spPr>
          <a:xfrm>
            <a:off x="11538468" y="2781688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CDE38849-97C1-4FEE-800E-24DE1F7B55A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825139" y="2822998"/>
            <a:ext cx="179157" cy="502781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C8975D11-B4C3-4F3A-AA79-751476494BD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39085" y="2876319"/>
            <a:ext cx="342026" cy="178406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81A37BAA-53E5-4C6D-9FAF-4B39B4AF490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147981" y="2885383"/>
            <a:ext cx="504896" cy="178406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D86AD136-BEE7-4501-BE30-77683600900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103135" y="2877151"/>
            <a:ext cx="504896" cy="17840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DA3C62F9-F863-4A44-BF03-3ECF1EED70F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35800" y="2890262"/>
            <a:ext cx="179157" cy="178406"/>
          </a:xfrm>
          <a:prstGeom prst="rect">
            <a:avLst/>
          </a:prstGeom>
        </p:spPr>
      </p:pic>
      <p:sp>
        <p:nvSpPr>
          <p:cNvPr id="75" name="CuadroTexto 74">
            <a:extLst>
              <a:ext uri="{FF2B5EF4-FFF2-40B4-BE49-F238E27FC236}">
                <a16:creationId xmlns:a16="http://schemas.microsoft.com/office/drawing/2014/main" id="{C4AE3D26-DB2E-4ADE-901C-FCABBDFF453A}"/>
              </a:ext>
            </a:extLst>
          </p:cNvPr>
          <p:cNvSpPr txBox="1"/>
          <p:nvPr/>
        </p:nvSpPr>
        <p:spPr>
          <a:xfrm>
            <a:off x="3831688" y="4020687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981B46D4-17DE-40F0-9911-C808E1A89FE7}"/>
              </a:ext>
            </a:extLst>
          </p:cNvPr>
          <p:cNvSpPr txBox="1"/>
          <p:nvPr/>
        </p:nvSpPr>
        <p:spPr>
          <a:xfrm>
            <a:off x="4641130" y="4016472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77" name="Imagen 76">
            <a:extLst>
              <a:ext uri="{FF2B5EF4-FFF2-40B4-BE49-F238E27FC236}">
                <a16:creationId xmlns:a16="http://schemas.microsoft.com/office/drawing/2014/main" id="{363BFE6D-F712-4F11-888E-9C574961740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5400000">
            <a:off x="5039542" y="4071625"/>
            <a:ext cx="342026" cy="502781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EB03B339-6245-42BA-B2F9-98E44E8ACCA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01863" y="4125254"/>
            <a:ext cx="342026" cy="178406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4C8C9BCD-9FC5-4144-A0A0-BB0A329164D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241911" y="4127706"/>
            <a:ext cx="504896" cy="178406"/>
          </a:xfrm>
          <a:prstGeom prst="rect">
            <a:avLst/>
          </a:prstGeom>
        </p:spPr>
      </p:pic>
      <p:sp>
        <p:nvSpPr>
          <p:cNvPr id="80" name="CuadroTexto 79">
            <a:extLst>
              <a:ext uri="{FF2B5EF4-FFF2-40B4-BE49-F238E27FC236}">
                <a16:creationId xmlns:a16="http://schemas.microsoft.com/office/drawing/2014/main" id="{BD0CF1F2-011A-437B-BB27-F4842972E028}"/>
              </a:ext>
            </a:extLst>
          </p:cNvPr>
          <p:cNvSpPr txBox="1"/>
          <p:nvPr/>
        </p:nvSpPr>
        <p:spPr>
          <a:xfrm>
            <a:off x="10775096" y="4272699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8FAB340-2452-41E2-8EC5-BD7591F48DCE}"/>
              </a:ext>
            </a:extLst>
          </p:cNvPr>
          <p:cNvSpPr txBox="1"/>
          <p:nvPr/>
        </p:nvSpPr>
        <p:spPr>
          <a:xfrm>
            <a:off x="11260981" y="4268484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E71DF487-9AFC-4CFB-8C50-57925D48D2D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5400000">
            <a:off x="11735560" y="4213356"/>
            <a:ext cx="179157" cy="502781"/>
          </a:xfrm>
          <a:prstGeom prst="rect">
            <a:avLst/>
          </a:prstGeom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2AF5A3BA-B128-4C78-BF62-BCC5135DB48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201661" y="4375544"/>
            <a:ext cx="504896" cy="178406"/>
          </a:xfrm>
          <a:prstGeom prst="rect">
            <a:avLst/>
          </a:prstGeom>
        </p:spPr>
      </p:pic>
      <p:pic>
        <p:nvPicPr>
          <p:cNvPr id="84" name="Imagen 83">
            <a:extLst>
              <a:ext uri="{FF2B5EF4-FFF2-40B4-BE49-F238E27FC236}">
                <a16:creationId xmlns:a16="http://schemas.microsoft.com/office/drawing/2014/main" id="{7E816A76-6029-4C72-9B1F-F12A71E5CA4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23902" y="4355088"/>
            <a:ext cx="179157" cy="178406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BD214525-F31D-43AC-BF6A-91966EBF2965}"/>
              </a:ext>
            </a:extLst>
          </p:cNvPr>
          <p:cNvSpPr txBox="1"/>
          <p:nvPr/>
        </p:nvSpPr>
        <p:spPr>
          <a:xfrm>
            <a:off x="3638478" y="4247808"/>
            <a:ext cx="515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m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A1FBCB71-64F5-4F12-93B8-425CCF3EB156}"/>
              </a:ext>
            </a:extLst>
          </p:cNvPr>
          <p:cNvSpPr txBox="1"/>
          <p:nvPr/>
        </p:nvSpPr>
        <p:spPr>
          <a:xfrm>
            <a:off x="10542353" y="4494029"/>
            <a:ext cx="515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e</a:t>
            </a:r>
          </a:p>
        </p:txBody>
      </p:sp>
      <p:pic>
        <p:nvPicPr>
          <p:cNvPr id="87" name="Imagen 86">
            <a:extLst>
              <a:ext uri="{FF2B5EF4-FFF2-40B4-BE49-F238E27FC236}">
                <a16:creationId xmlns:a16="http://schemas.microsoft.com/office/drawing/2014/main" id="{9120E407-EFC9-4B2C-B81C-CA62A8E63BD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32189" y="6067383"/>
            <a:ext cx="504896" cy="178406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B49A7B3A-60BD-4D95-BD24-12161AACC6F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27738" y="6067265"/>
            <a:ext cx="504896" cy="178406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8C199CD9-1977-43D2-B685-D20DC233310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94124" y="6067147"/>
            <a:ext cx="504896" cy="178406"/>
          </a:xfrm>
          <a:prstGeom prst="rect">
            <a:avLst/>
          </a:prstGeom>
        </p:spPr>
      </p:pic>
      <p:sp>
        <p:nvSpPr>
          <p:cNvPr id="91" name="CuadroTexto 90">
            <a:extLst>
              <a:ext uri="{FF2B5EF4-FFF2-40B4-BE49-F238E27FC236}">
                <a16:creationId xmlns:a16="http://schemas.microsoft.com/office/drawing/2014/main" id="{A2F1C88F-0F80-4ED1-949C-D0FCEBEE9ED4}"/>
              </a:ext>
            </a:extLst>
          </p:cNvPr>
          <p:cNvSpPr txBox="1"/>
          <p:nvPr/>
        </p:nvSpPr>
        <p:spPr>
          <a:xfrm>
            <a:off x="4226228" y="6157580"/>
            <a:ext cx="515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m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8E7C2274-60FF-4E74-81DD-95AE836535B3}"/>
              </a:ext>
            </a:extLst>
          </p:cNvPr>
          <p:cNvSpPr txBox="1"/>
          <p:nvPr/>
        </p:nvSpPr>
        <p:spPr>
          <a:xfrm>
            <a:off x="4987490" y="6186267"/>
            <a:ext cx="515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e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F7F2BBC-7D62-4509-98C4-DE2702B802D6}"/>
              </a:ext>
            </a:extLst>
          </p:cNvPr>
          <p:cNvSpPr txBox="1"/>
          <p:nvPr/>
        </p:nvSpPr>
        <p:spPr>
          <a:xfrm>
            <a:off x="3523495" y="5956555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B31193AF-61A8-421F-AB7B-88405E09C06C}"/>
              </a:ext>
            </a:extLst>
          </p:cNvPr>
          <p:cNvSpPr txBox="1"/>
          <p:nvPr/>
        </p:nvSpPr>
        <p:spPr>
          <a:xfrm>
            <a:off x="4324758" y="5971944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1759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4 Marcador de número de diapositiva">
            <a:extLst>
              <a:ext uri="{FF2B5EF4-FFF2-40B4-BE49-F238E27FC236}">
                <a16:creationId xmlns:a16="http://schemas.microsoft.com/office/drawing/2014/main" id="{70E05BCE-5A07-4992-B64F-A8E9F99BC3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19AD5-B014-490D-9277-F5D7C2F7BFAC}" type="slidenum">
              <a:rPr lang="es-ES" altLang="es-AR" sz="1200" b="0"/>
              <a:pPr/>
              <a:t>2</a:t>
            </a:fld>
            <a:endParaRPr lang="es-ES" altLang="es-AR" sz="1200" b="0"/>
          </a:p>
        </p:txBody>
      </p:sp>
      <p:sp>
        <p:nvSpPr>
          <p:cNvPr id="8195" name="Rectangle 23">
            <a:extLst>
              <a:ext uri="{FF2B5EF4-FFF2-40B4-BE49-F238E27FC236}">
                <a16:creationId xmlns:a16="http://schemas.microsoft.com/office/drawing/2014/main" id="{2A95CBAF-DF36-4FB6-8AD6-E031102D7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963" y="204789"/>
            <a:ext cx="8748737" cy="369887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AR" altLang="es-AR" sz="3600"/>
              <a:t>¿Qué es el monitoreo inteligente de procesos?</a:t>
            </a:r>
          </a:p>
        </p:txBody>
      </p:sp>
      <p:sp>
        <p:nvSpPr>
          <p:cNvPr id="8196" name="Rectangle 24">
            <a:extLst>
              <a:ext uri="{FF2B5EF4-FFF2-40B4-BE49-F238E27FC236}">
                <a16:creationId xmlns:a16="http://schemas.microsoft.com/office/drawing/2014/main" id="{091E1045-3E39-489A-AE41-679779CFA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3288" y="1949450"/>
            <a:ext cx="7473950" cy="965200"/>
          </a:xfrm>
          <a:noFill/>
        </p:spPr>
        <p:txBody>
          <a:bodyPr>
            <a:normAutofit fontScale="92500" lnSpcReduction="20000"/>
          </a:bodyPr>
          <a:lstStyle/>
          <a:p>
            <a:pPr algn="ctr">
              <a:buFontTx/>
              <a:buNone/>
            </a:pPr>
            <a:r>
              <a:rPr lang="es-AR" altLang="es-AR"/>
              <a:t>Conjunto de herramientas informáticas destinadas a dar soporte a la gestión de </a:t>
            </a:r>
            <a:r>
              <a:rPr lang="es-AR" altLang="es-AR">
                <a:solidFill>
                  <a:srgbClr val="0033CC"/>
                </a:solidFill>
              </a:rPr>
              <a:t>eventos anormales </a:t>
            </a:r>
            <a:r>
              <a:rPr lang="es-AR" altLang="es-AR"/>
              <a:t>de un proceso utilizando las </a:t>
            </a:r>
            <a:r>
              <a:rPr lang="es-AR" altLang="es-AR">
                <a:solidFill>
                  <a:srgbClr val="0033CC"/>
                </a:solidFill>
              </a:rPr>
              <a:t>mediciones disponibles</a:t>
            </a:r>
            <a:r>
              <a:rPr lang="es-AR" altLang="es-A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93584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4D6A4-367E-425F-BF8C-BBB7527D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Normalización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1C888E-C535-4487-989C-4A8D31F9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err="1"/>
              <a:t>Zscore</a:t>
            </a:r>
            <a:r>
              <a:rPr lang="es-AR" dirty="0"/>
              <a:t> = (X-</a:t>
            </a:r>
            <a:r>
              <a:rPr lang="es-AR" dirty="0" err="1"/>
              <a:t>Xmedia</a:t>
            </a:r>
            <a:r>
              <a:rPr lang="es-AR" dirty="0"/>
              <a:t>) / </a:t>
            </a:r>
            <a:r>
              <a:rPr lang="es-AR" dirty="0" err="1"/>
              <a:t>desvest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Se usa:</a:t>
            </a:r>
          </a:p>
          <a:p>
            <a:r>
              <a:rPr lang="es-AR" dirty="0"/>
              <a:t>Hay variables con dimensiones diferentes</a:t>
            </a:r>
          </a:p>
          <a:p>
            <a:r>
              <a:rPr lang="es-AR" dirty="0"/>
              <a:t>Hay una variabilidad muy dispar entre variables</a:t>
            </a:r>
          </a:p>
          <a:p>
            <a:r>
              <a:rPr lang="es-AR" dirty="0"/>
              <a:t>No encontramos sentido físico a las unidades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No se usa:</a:t>
            </a:r>
          </a:p>
          <a:p>
            <a:r>
              <a:rPr lang="es-AR" dirty="0"/>
              <a:t>Unidades uniformes con sentido físico y acotadas</a:t>
            </a:r>
          </a:p>
        </p:txBody>
      </p:sp>
    </p:spTree>
    <p:extLst>
      <p:ext uri="{BB962C8B-B14F-4D97-AF65-F5344CB8AC3E}">
        <p14:creationId xmlns:p14="http://schemas.microsoft.com/office/powerpoint/2010/main" val="52097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D5294-EF04-4ABE-935B-700EA2B3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2" y="134860"/>
            <a:ext cx="10515600" cy="1325563"/>
          </a:xfrm>
        </p:spPr>
        <p:txBody>
          <a:bodyPr/>
          <a:lstStyle/>
          <a:p>
            <a:r>
              <a:rPr lang="es-AR" dirty="0"/>
              <a:t>PCA como modelo de mi sistema</a:t>
            </a:r>
          </a:p>
        </p:txBody>
      </p:sp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33259489-56FA-47C7-9F22-D2CBC36EDD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982943"/>
              </p:ext>
            </p:extLst>
          </p:nvPr>
        </p:nvGraphicFramePr>
        <p:xfrm>
          <a:off x="63790" y="2010427"/>
          <a:ext cx="1350100" cy="50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r:id="rId3" imgW="685502" imgH="266584" progId="Equation.3">
                  <p:embed/>
                </p:oleObj>
              </mc:Choice>
              <mc:Fallback>
                <p:oleObj r:id="rId3" imgW="685502" imgH="26658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0" y="2010427"/>
                        <a:ext cx="1350100" cy="506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5803F958-E7FA-4E76-BC64-72C532F0C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083"/>
              </p:ext>
            </p:extLst>
          </p:nvPr>
        </p:nvGraphicFramePr>
        <p:xfrm>
          <a:off x="809772" y="3008650"/>
          <a:ext cx="329917" cy="483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r:id="rId5" imgW="203024" imgH="266469" progId="Equation.3">
                  <p:embed/>
                </p:oleObj>
              </mc:Choice>
              <mc:Fallback>
                <p:oleObj r:id="rId5" imgW="203024" imgH="2664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772" y="3008650"/>
                        <a:ext cx="329917" cy="483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E7A6D27D-7B3E-4396-9F01-BDBDA4E9A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788555"/>
              </p:ext>
            </p:extLst>
          </p:nvPr>
        </p:nvGraphicFramePr>
        <p:xfrm>
          <a:off x="127112" y="3572967"/>
          <a:ext cx="2456431" cy="84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r:id="rId7" imgW="1244600" imgH="431800" progId="Equation.3">
                  <p:embed/>
                </p:oleObj>
              </mc:Choice>
              <mc:Fallback>
                <p:oleObj r:id="rId7" imgW="12446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12" y="3572967"/>
                        <a:ext cx="2456431" cy="843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18A75A43-6A14-4766-976D-8A61889A63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20518"/>
              </p:ext>
            </p:extLst>
          </p:nvPr>
        </p:nvGraphicFramePr>
        <p:xfrm>
          <a:off x="3923451" y="3569156"/>
          <a:ext cx="2625193" cy="84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r:id="rId9" imgW="1333500" imgH="431800" progId="Equation.3">
                  <p:embed/>
                </p:oleObj>
              </mc:Choice>
              <mc:Fallback>
                <p:oleObj r:id="rId9" imgW="13335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451" y="3569156"/>
                        <a:ext cx="2625193" cy="843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o 18">
            <a:extLst>
              <a:ext uri="{FF2B5EF4-FFF2-40B4-BE49-F238E27FC236}">
                <a16:creationId xmlns:a16="http://schemas.microsoft.com/office/drawing/2014/main" id="{F3BBDE33-DBF0-40A5-8B09-4046EE277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28855"/>
              </p:ext>
            </p:extLst>
          </p:nvPr>
        </p:nvGraphicFramePr>
        <p:xfrm>
          <a:off x="45813" y="5847428"/>
          <a:ext cx="1012576" cy="281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r:id="rId11" imgW="520474" imgH="152334" progId="Equation.3">
                  <p:embed/>
                </p:oleObj>
              </mc:Choice>
              <mc:Fallback>
                <p:oleObj r:id="rId11" imgW="520474" imgH="15233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3" y="5847428"/>
                        <a:ext cx="1012576" cy="2812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7">
            <a:extLst>
              <a:ext uri="{FF2B5EF4-FFF2-40B4-BE49-F238E27FC236}">
                <a16:creationId xmlns:a16="http://schemas.microsoft.com/office/drawing/2014/main" id="{ADB341FD-C8BA-4100-BE06-6C3C65B68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72" y="1672136"/>
            <a:ext cx="110598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La matriz X de n muestras (filas) y m variables (columnas) puede descomponerse de la siguiente manera: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7C0B91EC-99EE-414B-914A-6DD03C4D5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" y="3154417"/>
            <a:ext cx="9316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Donde 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587DBD39-C167-43F1-B0A0-8A89A6089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89" y="3139029"/>
            <a:ext cx="89711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y E representan las variaciones modeladas y no modeladas de X, respectivamente, y: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6A8F7766-316C-4852-A36D-5978D012B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" y="5016192"/>
            <a:ext cx="126129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Siendo k el número de componentes principales. T y P son las matrices de “scores” y “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loadings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” respectivamente.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T se define como: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35A19B3C-6DF0-4F44-9A62-7E0D6EE4D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" y="6346276"/>
            <a:ext cx="105410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Donde P son todos los k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autovectores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con mayor autovalor asociado de la matriz de covarianza de X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7850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457200" y="491697"/>
            <a:ext cx="9745133" cy="331787"/>
          </a:xfrm>
        </p:spPr>
        <p:txBody>
          <a:bodyPr>
            <a:normAutofit fontScale="90000"/>
          </a:bodyPr>
          <a:lstStyle/>
          <a:p>
            <a:r>
              <a:rPr lang="es-AR" altLang="en-US" dirty="0"/>
              <a:t>Criterio de selección de </a:t>
            </a:r>
            <a:r>
              <a:rPr lang="es-AR" altLang="en-US" dirty="0" err="1"/>
              <a:t>nro</a:t>
            </a:r>
            <a:r>
              <a:rPr lang="es-AR" altLang="en-US" dirty="0"/>
              <a:t> de </a:t>
            </a:r>
            <a:r>
              <a:rPr lang="es-AR" altLang="en-US" dirty="0" err="1"/>
              <a:t>autovectores</a:t>
            </a:r>
            <a:r>
              <a:rPr lang="es-AR" altLang="en-US" dirty="0"/>
              <a:t> caso real</a:t>
            </a:r>
          </a:p>
        </p:txBody>
      </p:sp>
      <p:sp>
        <p:nvSpPr>
          <p:cNvPr id="614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1474451" y="6556376"/>
            <a:ext cx="44026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1pPr>
            <a:lvl2pPr marL="990575" indent="-380990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2pPr>
            <a:lvl3pPr marL="1523962" indent="-304792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3pPr>
            <a:lvl4pPr marL="2133547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4pPr>
            <a:lvl5pPr marL="2743131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5pPr>
            <a:lvl6pPr marL="335271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6pPr>
            <a:lvl7pPr marL="3962301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7pPr>
            <a:lvl8pPr marL="457188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8pPr>
            <a:lvl9pPr marL="5181470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buFontTx/>
              <a:buNone/>
            </a:pPr>
            <a:fld id="{14270A2C-4530-4776-BCE5-4046AEB29982}" type="slidenum">
              <a:rPr lang="es-ES" altLang="en-US" sz="1600"/>
              <a:pPr algn="r">
                <a:lnSpc>
                  <a:spcPct val="100000"/>
                </a:lnSpc>
                <a:buFontTx/>
                <a:buNone/>
              </a:pPr>
              <a:t>22</a:t>
            </a:fld>
            <a:endParaRPr lang="es-ES" altLang="en-US" sz="160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6003635" y="-210282"/>
            <a:ext cx="18473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endParaRPr lang="es-AR" altLang="en-US" sz="2133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104899"/>
            <a:ext cx="9770533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253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6FEAA-A746-41B1-9F8B-346ADD87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Detección general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3A6B5C-01A8-428E-ADEF-CA8D43D86310}"/>
              </a:ext>
            </a:extLst>
          </p:cNvPr>
          <p:cNvSpPr txBox="1"/>
          <p:nvPr/>
        </p:nvSpPr>
        <p:spPr>
          <a:xfrm>
            <a:off x="359229" y="1690688"/>
            <a:ext cx="22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Test de Hotelling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3B207EAA-D3D1-4B58-A3AB-2A8E39D2C8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775917"/>
              </p:ext>
            </p:extLst>
          </p:nvPr>
        </p:nvGraphicFramePr>
        <p:xfrm>
          <a:off x="359228" y="2355257"/>
          <a:ext cx="2804885" cy="48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r:id="rId3" imgW="1485255" imgH="253890" progId="Equation.3">
                  <p:embed/>
                </p:oleObj>
              </mc:Choice>
              <mc:Fallback>
                <p:oleObj r:id="rId3" imgW="1485255" imgH="25389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28" y="2355257"/>
                        <a:ext cx="2804885" cy="4854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26B458C-3223-46CD-AE2E-C6C79B5AFD07}"/>
              </a:ext>
            </a:extLst>
          </p:cNvPr>
          <p:cNvSpPr txBox="1"/>
          <p:nvPr/>
        </p:nvSpPr>
        <p:spPr>
          <a:xfrm>
            <a:off x="359228" y="3108584"/>
            <a:ext cx="718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 es una medición h barra el </a:t>
            </a:r>
            <a:r>
              <a:rPr lang="es-AR" dirty="0" err="1"/>
              <a:t>prmedio</a:t>
            </a:r>
            <a:r>
              <a:rPr lang="es-AR" dirty="0"/>
              <a:t> histórico y S la matriz de correlación</a:t>
            </a: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26ECBFF5-7B5F-4A01-9494-73A2E07DE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86367"/>
              </p:ext>
            </p:extLst>
          </p:nvPr>
        </p:nvGraphicFramePr>
        <p:xfrm>
          <a:off x="458819" y="4501971"/>
          <a:ext cx="2904477" cy="588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r:id="rId5" imgW="2070100" imgH="419100" progId="Equation.3">
                  <p:embed/>
                </p:oleObj>
              </mc:Choice>
              <mc:Fallback>
                <p:oleObj r:id="rId5" imgW="20701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19" y="4501971"/>
                        <a:ext cx="2904477" cy="5889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96DF722F-20A3-4A93-90A3-B6A1507B9209}"/>
              </a:ext>
            </a:extLst>
          </p:cNvPr>
          <p:cNvSpPr txBox="1"/>
          <p:nvPr/>
        </p:nvSpPr>
        <p:spPr>
          <a:xfrm>
            <a:off x="458819" y="4027781"/>
            <a:ext cx="1249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err="1"/>
              <a:t>Treshold</a:t>
            </a:r>
            <a:endParaRPr lang="es-AR" sz="24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CD5913F-8676-43AC-8E4D-EA5A79F60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47" y="5368373"/>
            <a:ext cx="8402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dirty="0"/>
              <a:t>donde </a:t>
            </a:r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65C210EF-8418-4A08-8D4D-D8D595751E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323772"/>
              </p:ext>
            </p:extLst>
          </p:nvPr>
        </p:nvGraphicFramePr>
        <p:xfrm>
          <a:off x="1103242" y="5433254"/>
          <a:ext cx="1033924" cy="29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r:id="rId7" imgW="787400" imgH="228600" progId="Equation.3">
                  <p:embed/>
                </p:oleObj>
              </mc:Choice>
              <mc:Fallback>
                <p:oleObj r:id="rId7" imgW="787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242" y="5433254"/>
                        <a:ext cx="1033924" cy="298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>
            <a:extLst>
              <a:ext uri="{FF2B5EF4-FFF2-40B4-BE49-F238E27FC236}">
                <a16:creationId xmlns:a16="http://schemas.microsoft.com/office/drawing/2014/main" id="{6E6556EE-467B-4E89-A5EB-C00AC454C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479" y="5368373"/>
            <a:ext cx="82203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AR" altLang="es-AR" dirty="0"/>
              <a:t>es la distribución F con p y n – p grados de libertad y nivel de significación 100(1 – a).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dirty="0"/>
              <a:t>Para </a:t>
            </a:r>
            <a:r>
              <a:rPr lang="es-AR" dirty="0"/>
              <a:t>n realizaciones independientes de una población </a:t>
            </a:r>
            <a:r>
              <a:rPr lang="es-AR" i="1" dirty="0"/>
              <a:t>p</a:t>
            </a:r>
            <a:r>
              <a:rPr lang="es-AR" dirty="0"/>
              <a:t> dimensional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42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3ED41-EEDA-48EB-98F1-F252B8D2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Determinación empírica del límite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97F8D0-FC14-4A1A-AEF2-2FB7DD18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73" y="2006600"/>
            <a:ext cx="59055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57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BCF10-D338-4935-9947-05C9050F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Detección de falla límite del test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4173E-9CD6-466E-AC11-7756932D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Un software que no se usa tiene capacidad de detección igual acero</a:t>
            </a:r>
          </a:p>
          <a:p>
            <a:endParaRPr lang="es-AR" dirty="0"/>
          </a:p>
          <a:p>
            <a:r>
              <a:rPr lang="es-AR" dirty="0"/>
              <a:t>Una falsa alarma por mes es una valor tolerable eso es aproximadamente 1/1000 muestras.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3793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3A596-B214-46C5-BD38-05BB2BDE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47" y="161180"/>
            <a:ext cx="10515600" cy="1325563"/>
          </a:xfrm>
        </p:spPr>
        <p:txBody>
          <a:bodyPr/>
          <a:lstStyle/>
          <a:p>
            <a:r>
              <a:rPr lang="es-AR" dirty="0"/>
              <a:t>Error fuera del modelo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16D502-CBA5-41BE-BACA-554A97C26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4" y="2699656"/>
            <a:ext cx="154819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9D80CA8-54E9-4AF6-9040-2F968A077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412032"/>
              </p:ext>
            </p:extLst>
          </p:nvPr>
        </p:nvGraphicFramePr>
        <p:xfrm>
          <a:off x="489855" y="2445788"/>
          <a:ext cx="1944915" cy="72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r:id="rId3" imgW="1155700" imgH="431800" progId="Equation.3">
                  <p:embed/>
                </p:oleObj>
              </mc:Choice>
              <mc:Fallback>
                <p:oleObj r:id="rId3" imgW="11557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55" y="2445788"/>
                        <a:ext cx="1944915" cy="729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8F96A92F-F842-419E-BC4C-D6D50D46044E}"/>
              </a:ext>
            </a:extLst>
          </p:cNvPr>
          <p:cNvSpPr txBox="1"/>
          <p:nvPr/>
        </p:nvSpPr>
        <p:spPr>
          <a:xfrm>
            <a:off x="406400" y="2016031"/>
            <a:ext cx="274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u="sng" dirty="0"/>
              <a:t>Fuera del modelo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A636BBEF-F227-4F6F-A31D-C9901A05D4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08490"/>
              </p:ext>
            </p:extLst>
          </p:nvPr>
        </p:nvGraphicFramePr>
        <p:xfrm>
          <a:off x="432605" y="3988202"/>
          <a:ext cx="1801378" cy="391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r:id="rId5" imgW="1091726" imgH="241195" progId="Equation.3">
                  <p:embed/>
                </p:oleObj>
              </mc:Choice>
              <mc:Fallback>
                <p:oleObj r:id="rId5" imgW="1091726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05" y="3988202"/>
                        <a:ext cx="1801378" cy="391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43151DDB-EC57-4E2D-9817-32BDF6D97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045435"/>
              </p:ext>
            </p:extLst>
          </p:nvPr>
        </p:nvGraphicFramePr>
        <p:xfrm>
          <a:off x="432605" y="4956725"/>
          <a:ext cx="620658" cy="49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r:id="rId7" imgW="482391" imgH="393529" progId="Equation.3">
                  <p:embed/>
                </p:oleObj>
              </mc:Choice>
              <mc:Fallback>
                <p:oleObj r:id="rId7" imgW="482391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05" y="4956725"/>
                        <a:ext cx="620658" cy="498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DA984944-6CE9-48CA-BF45-0FC2A89FF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835290"/>
              </p:ext>
            </p:extLst>
          </p:nvPr>
        </p:nvGraphicFramePr>
        <p:xfrm>
          <a:off x="1700581" y="4889424"/>
          <a:ext cx="769753" cy="60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r:id="rId9" imgW="533169" imgH="418918" progId="Equation.3">
                  <p:embed/>
                </p:oleObj>
              </mc:Choice>
              <mc:Fallback>
                <p:oleObj r:id="rId9" imgW="533169" imgH="41891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581" y="4889424"/>
                        <a:ext cx="769753" cy="604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13245420-1770-4FC1-B3AA-319F553797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501025"/>
              </p:ext>
            </p:extLst>
          </p:nvPr>
        </p:nvGraphicFramePr>
        <p:xfrm>
          <a:off x="168146" y="5768949"/>
          <a:ext cx="620657" cy="352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r:id="rId11" imgW="418918" imgH="241195" progId="Equation.3">
                  <p:embed/>
                </p:oleObj>
              </mc:Choice>
              <mc:Fallback>
                <p:oleObj r:id="rId11" imgW="418918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46" y="5768949"/>
                        <a:ext cx="620657" cy="352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6FD1F6CB-1D14-4B2B-B814-EDCF67C3A3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192525"/>
              </p:ext>
            </p:extLst>
          </p:nvPr>
        </p:nvGraphicFramePr>
        <p:xfrm>
          <a:off x="2748063" y="5761439"/>
          <a:ext cx="426937" cy="367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r:id="rId13" imgW="203112" imgH="228501" progId="Equation.3">
                  <p:embed/>
                </p:oleObj>
              </mc:Choice>
              <mc:Fallback>
                <p:oleObj r:id="rId13" imgW="203112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063" y="5761439"/>
                        <a:ext cx="426937" cy="3676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0">
            <a:extLst>
              <a:ext uri="{FF2B5EF4-FFF2-40B4-BE49-F238E27FC236}">
                <a16:creationId xmlns:a16="http://schemas.microsoft.com/office/drawing/2014/main" id="{F6701ED0-3132-445D-9A58-65089AC59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" y="4458989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donde</a:t>
            </a:r>
            <a:endParaRPr kumimoji="0" lang="es-AR" altLang="es-A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496853E2-2F8E-4367-A560-BF64DB2D7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47" y="50071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;	</a:t>
            </a: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9F788DD4-C7F5-4B64-9E89-9F5B8A449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03" y="5798387"/>
            <a:ext cx="203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es la distribución </a:t>
            </a:r>
            <a:endParaRPr kumimoji="0" lang="es-AR" altLang="es-A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5D9FCCA-DDBC-474C-8142-563595FF4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93181"/>
            <a:ext cx="92127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con </a:t>
            </a:r>
            <a:r>
              <a:rPr kumimoji="0" lang="es-AR" altLang="es-A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grados de libertad y nivel de significación </a:t>
            </a:r>
            <a:r>
              <a:rPr kumimoji="0" lang="es-AR" altLang="es-A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a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kumimoji="0" lang="es-AR" altLang="es-A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y </a:t>
            </a:r>
            <a:r>
              <a:rPr kumimoji="0" lang="es-AR" altLang="es-A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son respectivamente la media 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la varianza del estadístico </a:t>
            </a:r>
            <a:r>
              <a:rPr kumimoji="0" lang="es-AR" altLang="es-A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calculado a partir de los datos históricos.</a:t>
            </a:r>
            <a:endParaRPr kumimoji="0" lang="es-AR" altLang="es-A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D851874-0CC4-4A3B-B559-6E806E625626}"/>
              </a:ext>
            </a:extLst>
          </p:cNvPr>
          <p:cNvSpPr txBox="1"/>
          <p:nvPr/>
        </p:nvSpPr>
        <p:spPr>
          <a:xfrm>
            <a:off x="367140" y="3516713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u="sng" dirty="0" err="1"/>
              <a:t>Treshold</a:t>
            </a:r>
            <a:endParaRPr lang="es-AR" sz="2000" b="1" u="sng" dirty="0"/>
          </a:p>
        </p:txBody>
      </p:sp>
    </p:spTree>
    <p:extLst>
      <p:ext uri="{BB962C8B-B14F-4D97-AF65-F5344CB8AC3E}">
        <p14:creationId xmlns:p14="http://schemas.microsoft.com/office/powerpoint/2010/main" val="3247603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3A596-B214-46C5-BD38-05BB2BDE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0590"/>
            <a:ext cx="10515600" cy="1325563"/>
          </a:xfrm>
        </p:spPr>
        <p:txBody>
          <a:bodyPr/>
          <a:lstStyle/>
          <a:p>
            <a:r>
              <a:rPr lang="es-AR" dirty="0"/>
              <a:t>Error dentro del modelo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16D502-CBA5-41BE-BACA-554A97C26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4" y="2699656"/>
            <a:ext cx="154819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9D80CA8-54E9-4AF6-9040-2F968A0773F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89855" y="2445788"/>
          <a:ext cx="1944915" cy="72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r:id="rId3" imgW="1155700" imgH="431800" progId="Equation.3">
                  <p:embed/>
                </p:oleObj>
              </mc:Choice>
              <mc:Fallback>
                <p:oleObj r:id="rId3" imgW="1155700" imgH="431800" progId="Equation.3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59D80CA8-54E9-4AF6-9040-2F968A0773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55" y="2445788"/>
                        <a:ext cx="1944915" cy="729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8F96A92F-F842-419E-BC4C-D6D50D46044E}"/>
              </a:ext>
            </a:extLst>
          </p:cNvPr>
          <p:cNvSpPr txBox="1"/>
          <p:nvPr/>
        </p:nvSpPr>
        <p:spPr>
          <a:xfrm>
            <a:off x="406400" y="2016031"/>
            <a:ext cx="274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u="sng" dirty="0"/>
              <a:t>Fuera del modelo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F93AEA-B03E-4300-A9FF-30CCCEBFF471}"/>
              </a:ext>
            </a:extLst>
          </p:cNvPr>
          <p:cNvSpPr txBox="1"/>
          <p:nvPr/>
        </p:nvSpPr>
        <p:spPr>
          <a:xfrm>
            <a:off x="406400" y="4126205"/>
            <a:ext cx="274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u="sng" dirty="0"/>
              <a:t>Dentro del modelo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439D5B1-93AE-4E84-BB2D-70603ADA9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4663464"/>
            <a:ext cx="1003909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Este se calcula como el Hotelling T2 de la muestra sobre el espacio reducido de PCA (T2a).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Este valor, como se explica en el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paper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 de E. B. Martin [Mar], se calcula de la siguiente manera: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13B3A1BF-F441-4D0B-90A3-9AB9BC22323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37026" y="5441789"/>
          <a:ext cx="1651027" cy="38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r:id="rId5" imgW="901309" imgH="203112" progId="Equation.3">
                  <p:embed/>
                </p:oleObj>
              </mc:Choice>
              <mc:Fallback>
                <p:oleObj r:id="rId5" imgW="901309" imgH="203112" progId="Equation.3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13B3A1BF-F441-4D0B-90A3-9AB9BC223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26" y="5441789"/>
                        <a:ext cx="1651027" cy="382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60B91A25-E923-4CC1-BDF6-A22B9C8CC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5915680"/>
            <a:ext cx="120063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2000" dirty="0">
                <a:ea typeface="MS Mincho" panose="02020609040205080304" pitchFamily="49" charset="-128"/>
                <a:cs typeface="Arial" panose="020B0604020202020204" pitchFamily="34" charset="0"/>
              </a:rPr>
              <a:t>D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onde S es una matriz diagonal con la covarianza de los scores T del modelo PCA de X.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S-1 está formada por los k principales autovalores de la matriz de covarianza de X puestos en una matriz diagonal.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851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Demostración PCA dentro del modelo</a:t>
            </a:r>
            <a:endParaRPr lang="en-US" dirty="0"/>
          </a:p>
        </p:txBody>
      </p:sp>
      <p:pic>
        <p:nvPicPr>
          <p:cNvPr id="10243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44" y="1745977"/>
            <a:ext cx="5395560" cy="438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78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93F19-25C5-401A-8B60-A36365E9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Identificación de las variables asociadas a la falla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191863-CCFE-4F91-9C7C-2AFFA27C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TMEDZ = </a:t>
            </a:r>
            <a:r>
              <a:rPr lang="es-AR" dirty="0" err="1"/>
              <a:t>np.array</a:t>
            </a:r>
            <a:r>
              <a:rPr lang="es-AR" dirty="0"/>
              <a:t>(Hn2@Avm.T)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/>
              <a:t>X</a:t>
            </a:r>
            <a:r>
              <a:rPr lang="es-AR" baseline="-25000" dirty="0" err="1"/>
              <a:t>mod</a:t>
            </a:r>
            <a:r>
              <a:rPr lang="es-AR" dirty="0"/>
              <a:t> =  </a:t>
            </a:r>
            <a:r>
              <a:rPr lang="es-AR" dirty="0" err="1"/>
              <a:t>Av</a:t>
            </a:r>
            <a:r>
              <a:rPr lang="es-AR" baseline="-25000" dirty="0" err="1"/>
              <a:t>mod</a:t>
            </a:r>
            <a:r>
              <a:rPr lang="es-AR" baseline="-25000" dirty="0"/>
              <a:t> </a:t>
            </a:r>
            <a:r>
              <a:rPr lang="es-AR" dirty="0"/>
              <a:t> * X  * </a:t>
            </a:r>
            <a:r>
              <a:rPr lang="es-AR" dirty="0" err="1"/>
              <a:t>Av</a:t>
            </a:r>
            <a:r>
              <a:rPr lang="es-AR" baseline="-25000" dirty="0" err="1"/>
              <a:t>mod</a:t>
            </a:r>
            <a:r>
              <a:rPr lang="es-AR" baseline="30000" dirty="0" err="1"/>
              <a:t>T</a:t>
            </a:r>
            <a:endParaRPr lang="es-AR" baseline="300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E = X - </a:t>
            </a:r>
            <a:r>
              <a:rPr lang="es-AR" dirty="0" err="1"/>
              <a:t>X</a:t>
            </a:r>
            <a:r>
              <a:rPr lang="es-AR" baseline="-25000" dirty="0" err="1"/>
              <a:t>mod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SPE = E**2</a:t>
            </a:r>
          </a:p>
        </p:txBody>
      </p:sp>
    </p:spTree>
    <p:extLst>
      <p:ext uri="{BB962C8B-B14F-4D97-AF65-F5344CB8AC3E}">
        <p14:creationId xmlns:p14="http://schemas.microsoft.com/office/powerpoint/2010/main" val="264126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4 Marcador de número de diapositiva">
            <a:extLst>
              <a:ext uri="{FF2B5EF4-FFF2-40B4-BE49-F238E27FC236}">
                <a16:creationId xmlns:a16="http://schemas.microsoft.com/office/drawing/2014/main" id="{66EC4C7E-00BE-4914-A9E0-217E96C7A0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8195F5-4314-4AC6-BCE3-C994CD3C0B5A}" type="slidenum">
              <a:rPr lang="es-ES" altLang="es-AR" sz="1200" b="0"/>
              <a:pPr/>
              <a:t>3</a:t>
            </a:fld>
            <a:endParaRPr lang="es-ES" altLang="es-AR" sz="1200" b="0"/>
          </a:p>
        </p:txBody>
      </p:sp>
      <p:graphicFrame>
        <p:nvGraphicFramePr>
          <p:cNvPr id="600086" name="Object 22">
            <a:extLst>
              <a:ext uri="{FF2B5EF4-FFF2-40B4-BE49-F238E27FC236}">
                <a16:creationId xmlns:a16="http://schemas.microsoft.com/office/drawing/2014/main" id="{6E5797C4-915D-415A-AF64-3F5EBE3E59A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171700" y="2254250"/>
          <a:ext cx="449580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Gráfico" r:id="rId3" imgW="4496105" imgH="3924605" progId="Excel.Chart.8">
                  <p:embed/>
                </p:oleObj>
              </mc:Choice>
              <mc:Fallback>
                <p:oleObj name="Gráfico" r:id="rId3" imgW="4496105" imgH="3924605" progId="Excel.Chart.8">
                  <p:embed/>
                  <p:pic>
                    <p:nvPicPr>
                      <p:cNvPr id="600086" name="Object 22">
                        <a:extLst>
                          <a:ext uri="{FF2B5EF4-FFF2-40B4-BE49-F238E27FC236}">
                            <a16:creationId xmlns:a16="http://schemas.microsoft.com/office/drawing/2014/main" id="{6E5797C4-915D-415A-AF64-3F5EBE3E5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254250"/>
                        <a:ext cx="4495800" cy="392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2">
            <a:extLst>
              <a:ext uri="{FF2B5EF4-FFF2-40B4-BE49-F238E27FC236}">
                <a16:creationId xmlns:a16="http://schemas.microsoft.com/office/drawing/2014/main" id="{419BEFA3-998A-4E8D-877C-9CEE41425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252414"/>
            <a:ext cx="9223424" cy="865185"/>
          </a:xfrm>
        </p:spPr>
        <p:txBody>
          <a:bodyPr>
            <a:noAutofit/>
          </a:bodyPr>
          <a:lstStyle/>
          <a:p>
            <a:r>
              <a:rPr lang="es-AR" altLang="es-AR" sz="4000" dirty="0"/>
              <a:t>Etapas de la gestión de eventos anormales </a:t>
            </a:r>
          </a:p>
        </p:txBody>
      </p:sp>
      <p:sp>
        <p:nvSpPr>
          <p:cNvPr id="600068" name="AutoShape 4">
            <a:extLst>
              <a:ext uri="{FF2B5EF4-FFF2-40B4-BE49-F238E27FC236}">
                <a16:creationId xmlns:a16="http://schemas.microsoft.com/office/drawing/2014/main" id="{C54B7EBC-6132-41E2-A2A7-4A6F831A2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1460500"/>
            <a:ext cx="2273300" cy="558800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rgbClr val="D7010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altLang="es-AR" sz="1400">
                <a:latin typeface="Arial Narrow" panose="020B0606020202030204" pitchFamily="34" charset="0"/>
              </a:rPr>
              <a:t>DETECCIÓN</a:t>
            </a:r>
          </a:p>
        </p:txBody>
      </p:sp>
      <p:sp>
        <p:nvSpPr>
          <p:cNvPr id="600069" name="AutoShape 5">
            <a:extLst>
              <a:ext uri="{FF2B5EF4-FFF2-40B4-BE49-F238E27FC236}">
                <a16:creationId xmlns:a16="http://schemas.microsoft.com/office/drawing/2014/main" id="{366D38B5-6B50-4A29-A769-970CA7E43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260600"/>
            <a:ext cx="2273300" cy="558800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rgbClr val="D7010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altLang="es-AR" sz="1400">
                <a:latin typeface="Arial Narrow" panose="020B0606020202030204" pitchFamily="34" charset="0"/>
              </a:rPr>
              <a:t>IDENTIFICACIÓN</a:t>
            </a:r>
          </a:p>
        </p:txBody>
      </p:sp>
      <p:sp>
        <p:nvSpPr>
          <p:cNvPr id="600070" name="AutoShape 6">
            <a:extLst>
              <a:ext uri="{FF2B5EF4-FFF2-40B4-BE49-F238E27FC236}">
                <a16:creationId xmlns:a16="http://schemas.microsoft.com/office/drawing/2014/main" id="{836D633E-2240-4279-818F-269D8C2C8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3098800"/>
            <a:ext cx="2273300" cy="558800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rgbClr val="D7010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altLang="es-AR" sz="1400">
                <a:latin typeface="Arial Narrow" panose="020B0606020202030204" pitchFamily="34" charset="0"/>
              </a:rPr>
              <a:t>DIAGNÓSTICO</a:t>
            </a:r>
          </a:p>
        </p:txBody>
      </p:sp>
      <p:sp>
        <p:nvSpPr>
          <p:cNvPr id="600071" name="AutoShape 7">
            <a:extLst>
              <a:ext uri="{FF2B5EF4-FFF2-40B4-BE49-F238E27FC236}">
                <a16:creationId xmlns:a16="http://schemas.microsoft.com/office/drawing/2014/main" id="{C8C8E1D3-6DF7-4CFE-B6DD-D351FABED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11600"/>
            <a:ext cx="2273300" cy="558800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rgbClr val="D7010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altLang="es-AR" sz="1400">
                <a:latin typeface="Arial Narrow" panose="020B0606020202030204" pitchFamily="34" charset="0"/>
              </a:rPr>
              <a:t>ACCIÓN CORRECTIVA</a:t>
            </a:r>
          </a:p>
        </p:txBody>
      </p:sp>
      <p:sp>
        <p:nvSpPr>
          <p:cNvPr id="600072" name="Oval 8">
            <a:extLst>
              <a:ext uri="{FF2B5EF4-FFF2-40B4-BE49-F238E27FC236}">
                <a16:creationId xmlns:a16="http://schemas.microsoft.com/office/drawing/2014/main" id="{659BBC78-3037-4D99-855E-9AF5F893F578}"/>
              </a:ext>
            </a:extLst>
          </p:cNvPr>
          <p:cNvSpPr>
            <a:spLocks noChangeArrowheads="1"/>
          </p:cNvSpPr>
          <p:nvPr/>
        </p:nvSpPr>
        <p:spPr bwMode="auto">
          <a:xfrm rot="2935502">
            <a:off x="3781426" y="2822576"/>
            <a:ext cx="1171575" cy="2638425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AR" altLang="es-AR"/>
          </a:p>
        </p:txBody>
      </p:sp>
      <p:sp>
        <p:nvSpPr>
          <p:cNvPr id="600073" name="Line 9">
            <a:extLst>
              <a:ext uri="{FF2B5EF4-FFF2-40B4-BE49-F238E27FC236}">
                <a16:creationId xmlns:a16="http://schemas.microsoft.com/office/drawing/2014/main" id="{40888808-A695-4DD0-8BDB-95649CE6AC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851400"/>
            <a:ext cx="609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00074" name="Line 10">
            <a:extLst>
              <a:ext uri="{FF2B5EF4-FFF2-40B4-BE49-F238E27FC236}">
                <a16:creationId xmlns:a16="http://schemas.microsoft.com/office/drawing/2014/main" id="{3CD83E01-2F90-4E58-B52A-238ED3183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706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EDFE7113-2AC2-4EF2-A608-0F32709FB719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5003800"/>
            <a:ext cx="3086100" cy="1600200"/>
            <a:chOff x="3141" y="2857"/>
            <a:chExt cx="4860" cy="2520"/>
          </a:xfrm>
        </p:grpSpPr>
        <p:sp>
          <p:nvSpPr>
            <p:cNvPr id="1040" name="Oval 12">
              <a:extLst>
                <a:ext uri="{FF2B5EF4-FFF2-40B4-BE49-F238E27FC236}">
                  <a16:creationId xmlns:a16="http://schemas.microsoft.com/office/drawing/2014/main" id="{E93E2FE3-948F-48B6-9015-F08D5A312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3397"/>
              <a:ext cx="1440" cy="14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1041" name="Line 13">
              <a:extLst>
                <a:ext uri="{FF2B5EF4-FFF2-40B4-BE49-F238E27FC236}">
                  <a16:creationId xmlns:a16="http://schemas.microsoft.com/office/drawing/2014/main" id="{D5664E82-B17E-4172-ADF6-69EDFE0BB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1" y="4117"/>
              <a:ext cx="16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2" name="Line 14">
              <a:extLst>
                <a:ext uri="{FF2B5EF4-FFF2-40B4-BE49-F238E27FC236}">
                  <a16:creationId xmlns:a16="http://schemas.microsoft.com/office/drawing/2014/main" id="{8278E9C4-CBB9-4834-B51F-888AC0315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4117"/>
              <a:ext cx="36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3" name="Line 15">
              <a:extLst>
                <a:ext uri="{FF2B5EF4-FFF2-40B4-BE49-F238E27FC236}">
                  <a16:creationId xmlns:a16="http://schemas.microsoft.com/office/drawing/2014/main" id="{93402094-FBC6-4681-A422-BBF713A97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1" y="3937"/>
              <a:ext cx="360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4" name="Line 16">
              <a:extLst>
                <a:ext uri="{FF2B5EF4-FFF2-40B4-BE49-F238E27FC236}">
                  <a16:creationId xmlns:a16="http://schemas.microsoft.com/office/drawing/2014/main" id="{8C8388BB-5ED8-4614-A0B7-2C51C7DA6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1" y="3937"/>
              <a:ext cx="72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5" name="Line 17">
              <a:extLst>
                <a:ext uri="{FF2B5EF4-FFF2-40B4-BE49-F238E27FC236}">
                  <a16:creationId xmlns:a16="http://schemas.microsoft.com/office/drawing/2014/main" id="{F9DA1DEA-1217-4218-BC7F-D0226835D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857"/>
              <a:ext cx="2160" cy="25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6" name="Line 18">
              <a:extLst>
                <a:ext uri="{FF2B5EF4-FFF2-40B4-BE49-F238E27FC236}">
                  <a16:creationId xmlns:a16="http://schemas.microsoft.com/office/drawing/2014/main" id="{5D68D84A-6052-494A-A22C-7527BEC52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1" y="4117"/>
              <a:ext cx="1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600088" name="Line 24">
            <a:extLst>
              <a:ext uri="{FF2B5EF4-FFF2-40B4-BE49-F238E27FC236}">
                <a16:creationId xmlns:a16="http://schemas.microsoft.com/office/drawing/2014/main" id="{AB9D6337-A45E-4E0E-8EF5-898190F9C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5200" y="2006600"/>
            <a:ext cx="0" cy="228600"/>
          </a:xfrm>
          <a:prstGeom prst="line">
            <a:avLst/>
          </a:prstGeom>
          <a:noFill/>
          <a:ln w="19050">
            <a:solidFill>
              <a:srgbClr val="D7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00089" name="Line 25">
            <a:extLst>
              <a:ext uri="{FF2B5EF4-FFF2-40B4-BE49-F238E27FC236}">
                <a16:creationId xmlns:a16="http://schemas.microsoft.com/office/drawing/2014/main" id="{C1C4CB76-C7FC-4853-AE91-E0DFE093D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819400"/>
            <a:ext cx="12700" cy="266700"/>
          </a:xfrm>
          <a:prstGeom prst="line">
            <a:avLst/>
          </a:prstGeom>
          <a:noFill/>
          <a:ln w="19050">
            <a:solidFill>
              <a:srgbClr val="D7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00090" name="Line 26">
            <a:extLst>
              <a:ext uri="{FF2B5EF4-FFF2-40B4-BE49-F238E27FC236}">
                <a16:creationId xmlns:a16="http://schemas.microsoft.com/office/drawing/2014/main" id="{0CC57B0B-6E76-43A2-871B-F6313DE1A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8700" y="3657600"/>
            <a:ext cx="0" cy="254000"/>
          </a:xfrm>
          <a:prstGeom prst="line">
            <a:avLst/>
          </a:prstGeom>
          <a:noFill/>
          <a:ln w="19050">
            <a:solidFill>
              <a:srgbClr val="D7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0682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0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0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600086" grpId="0"/>
      <p:bldP spid="600068" grpId="0" animBg="1"/>
      <p:bldP spid="600069" grpId="0" animBg="1"/>
      <p:bldP spid="600070" grpId="0" animBg="1"/>
      <p:bldP spid="600071" grpId="0" animBg="1"/>
      <p:bldP spid="60007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7BD39-78B2-4B06-989B-0FAB0BC9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CE987-A997-4F30-8EFA-0EE73CFBA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872" y="4231200"/>
            <a:ext cx="1750255" cy="636221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307187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Marcador de número de diapositiva">
            <a:extLst>
              <a:ext uri="{FF2B5EF4-FFF2-40B4-BE49-F238E27FC236}">
                <a16:creationId xmlns:a16="http://schemas.microsoft.com/office/drawing/2014/main" id="{C22CE565-CADB-4C02-B882-8BC17D464F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FBBDA2-13B0-4442-98AD-17A8B0E947DD}" type="slidenum">
              <a:rPr lang="es-ES" altLang="es-AR" sz="1200" b="0"/>
              <a:pPr/>
              <a:t>4</a:t>
            </a:fld>
            <a:endParaRPr lang="es-ES" altLang="es-AR" sz="12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75CFD04-13E7-4045-A223-A78F480F6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9"/>
            <a:ext cx="11999742" cy="549275"/>
          </a:xfrm>
        </p:spPr>
        <p:txBody>
          <a:bodyPr>
            <a:noAutofit/>
          </a:bodyPr>
          <a:lstStyle/>
          <a:p>
            <a:r>
              <a:rPr lang="es-AR" altLang="es-AR" sz="4000" dirty="0"/>
              <a:t>Desempeño eficiente de una herramienta de  monitoreo inteligente de procesos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9C19F695-1C1E-43F2-BC81-2876D342A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90726"/>
            <a:ext cx="7848600" cy="40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Line 5">
            <a:extLst>
              <a:ext uri="{FF2B5EF4-FFF2-40B4-BE49-F238E27FC236}">
                <a16:creationId xmlns:a16="http://schemas.microsoft.com/office/drawing/2014/main" id="{C9F4DAFE-E8FB-40E3-8304-FBBE0F242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2000" y="3848100"/>
            <a:ext cx="546100" cy="1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24FF5E2F-7EA2-42CD-81DA-7D158FBFE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3505200"/>
            <a:ext cx="116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>
                <a:solidFill>
                  <a:srgbClr val="D70101"/>
                </a:solidFill>
              </a:rPr>
              <a:t>2 horas</a:t>
            </a:r>
          </a:p>
        </p:txBody>
      </p:sp>
    </p:spTree>
    <p:extLst>
      <p:ext uri="{BB962C8B-B14F-4D97-AF65-F5344CB8AC3E}">
        <p14:creationId xmlns:p14="http://schemas.microsoft.com/office/powerpoint/2010/main" val="14434421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número de diapositiva">
            <a:extLst>
              <a:ext uri="{FF2B5EF4-FFF2-40B4-BE49-F238E27FC236}">
                <a16:creationId xmlns:a16="http://schemas.microsoft.com/office/drawing/2014/main" id="{A5E3B19A-7C31-4E54-BF56-63CAEC8FA6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0AB117-1B01-4F2E-981A-930CF066E9D1}" type="slidenum">
              <a:rPr lang="es-ES" altLang="es-AR" sz="1200" b="0"/>
              <a:pPr/>
              <a:t>5</a:t>
            </a:fld>
            <a:endParaRPr lang="es-ES" altLang="es-AR" sz="1200" b="0"/>
          </a:p>
        </p:txBody>
      </p:sp>
      <p:sp>
        <p:nvSpPr>
          <p:cNvPr id="3" name="Text Box 1055">
            <a:extLst>
              <a:ext uri="{FF2B5EF4-FFF2-40B4-BE49-F238E27FC236}">
                <a16:creationId xmlns:a16="http://schemas.microsoft.com/office/drawing/2014/main" id="{31B6EBB8-D770-4C0A-AF6E-F77C0B155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828801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AR" sz="1800">
                <a:latin typeface="Tahoma" panose="020B0604030504040204" pitchFamily="34" charset="0"/>
                <a:cs typeface="Tahoma" panose="020B0604030504040204" pitchFamily="34" charset="0"/>
              </a:rPr>
              <a:t>Herramientas  de GEA    </a:t>
            </a:r>
            <a:endParaRPr lang="es-ES" altLang="es-AR" sz="1800">
              <a:cs typeface="Times New Roman" panose="02020603050405020304" pitchFamily="18" charset="0"/>
            </a:endParaRPr>
          </a:p>
        </p:txBody>
      </p:sp>
      <p:sp>
        <p:nvSpPr>
          <p:cNvPr id="4" name="Text Box 1056">
            <a:extLst>
              <a:ext uri="{FF2B5EF4-FFF2-40B4-BE49-F238E27FC236}">
                <a16:creationId xmlns:a16="http://schemas.microsoft.com/office/drawing/2014/main" id="{3880F924-55A3-4E02-BB15-0C3293FF7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895601"/>
            <a:ext cx="2209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800">
                <a:cs typeface="Times New Roman" panose="02020603050405020304" pitchFamily="18" charset="0"/>
              </a:rPr>
              <a:t>Basadas en modelos </a:t>
            </a:r>
            <a:endParaRPr lang="es-ES" altLang="es-AR" sz="1800">
              <a:cs typeface="Times New Roman" panose="02020603050405020304" pitchFamily="18" charset="0"/>
            </a:endParaRPr>
          </a:p>
        </p:txBody>
      </p:sp>
      <p:sp>
        <p:nvSpPr>
          <p:cNvPr id="5" name="Text Box 1057">
            <a:extLst>
              <a:ext uri="{FF2B5EF4-FFF2-40B4-BE49-F238E27FC236}">
                <a16:creationId xmlns:a16="http://schemas.microsoft.com/office/drawing/2014/main" id="{E53590EE-6A22-49C5-84D3-B83EB201F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819401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altLang="es-AR" sz="1800">
                <a:cs typeface="Times New Roman" panose="02020603050405020304" pitchFamily="18" charset="0"/>
              </a:rPr>
              <a:t>Basadas en datos</a:t>
            </a:r>
            <a:endParaRPr lang="es-ES" altLang="es-AR" sz="1800">
              <a:cs typeface="Times New Roman" panose="02020603050405020304" pitchFamily="18" charset="0"/>
            </a:endParaRPr>
          </a:p>
        </p:txBody>
      </p:sp>
      <p:sp>
        <p:nvSpPr>
          <p:cNvPr id="6" name="Text Box 1058">
            <a:extLst>
              <a:ext uri="{FF2B5EF4-FFF2-40B4-BE49-F238E27FC236}">
                <a16:creationId xmlns:a16="http://schemas.microsoft.com/office/drawing/2014/main" id="{421B2843-5D3E-4471-804F-5F9AA1E1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581401"/>
            <a:ext cx="4038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 altLang="es-AR" sz="1800">
                <a:cs typeface="Times New Roman" panose="02020603050405020304" pitchFamily="18" charset="0"/>
              </a:rPr>
              <a:t>Comparan el comportamiento actual con el de un conjunto de datos históricos de la planta operando normalmente.</a:t>
            </a:r>
          </a:p>
        </p:txBody>
      </p:sp>
      <p:sp>
        <p:nvSpPr>
          <p:cNvPr id="7" name="Text Box 1059">
            <a:extLst>
              <a:ext uri="{FF2B5EF4-FFF2-40B4-BE49-F238E27FC236}">
                <a16:creationId xmlns:a16="http://schemas.microsoft.com/office/drawing/2014/main" id="{15AD97CC-D7B2-400E-B548-3CEE81E74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657601"/>
            <a:ext cx="3657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 altLang="es-AR" sz="1800">
                <a:cs typeface="Times New Roman" panose="02020603050405020304" pitchFamily="18" charset="0"/>
              </a:rPr>
              <a:t>Comparan el comportamiento real con el comportamiento predicho por un modelo del sistema.</a:t>
            </a:r>
          </a:p>
        </p:txBody>
      </p:sp>
      <p:sp>
        <p:nvSpPr>
          <p:cNvPr id="8" name="Line 1060">
            <a:extLst>
              <a:ext uri="{FF2B5EF4-FFF2-40B4-BE49-F238E27FC236}">
                <a16:creationId xmlns:a16="http://schemas.microsoft.com/office/drawing/2014/main" id="{10389791-AB1B-4EFE-99B3-E9FDBD7645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23622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9" name="Line 1061">
            <a:extLst>
              <a:ext uri="{FF2B5EF4-FFF2-40B4-BE49-F238E27FC236}">
                <a16:creationId xmlns:a16="http://schemas.microsoft.com/office/drawing/2014/main" id="{C2675E8B-86A7-4872-83B9-83E5D99A6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622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684E82-0D43-45F8-A878-722A1187AAAF}"/>
              </a:ext>
            </a:extLst>
          </p:cNvPr>
          <p:cNvSpPr txBox="1">
            <a:spLocks noChangeArrowheads="1"/>
          </p:cNvSpPr>
          <p:nvPr/>
        </p:nvSpPr>
        <p:spPr>
          <a:xfrm>
            <a:off x="1725614" y="219075"/>
            <a:ext cx="10006841" cy="490538"/>
          </a:xfrm>
          <a:prstGeom prst="rect">
            <a:avLst/>
          </a:prstGeom>
          <a:noFill/>
        </p:spPr>
        <p:txBody>
          <a:bodyPr/>
          <a:lstStyle/>
          <a:p>
            <a:pPr algn="l" eaLnBrk="0" hangingPunct="0">
              <a:lnSpc>
                <a:spcPct val="90000"/>
              </a:lnSpc>
              <a:defRPr/>
            </a:pPr>
            <a:r>
              <a:rPr lang="en-US" sz="4000" kern="0" dirty="0">
                <a:solidFill>
                  <a:srgbClr val="003580"/>
                </a:solidFill>
                <a:latin typeface="+mj-lt"/>
                <a:ea typeface="+mj-ea"/>
                <a:cs typeface="+mj-cs"/>
              </a:rPr>
              <a:t>Clasificación de las herramientas disponibles</a:t>
            </a:r>
          </a:p>
        </p:txBody>
      </p:sp>
    </p:spTree>
    <p:extLst>
      <p:ext uri="{BB962C8B-B14F-4D97-AF65-F5344CB8AC3E}">
        <p14:creationId xmlns:p14="http://schemas.microsoft.com/office/powerpoint/2010/main" val="340923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4 Marcador de número de diapositiva">
            <a:extLst>
              <a:ext uri="{FF2B5EF4-FFF2-40B4-BE49-F238E27FC236}">
                <a16:creationId xmlns:a16="http://schemas.microsoft.com/office/drawing/2014/main" id="{064A4C77-37BB-4924-8AD0-FDD3DCEF37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979213-A462-4CEC-B979-172B24DF2946}" type="slidenum">
              <a:rPr lang="es-ES" altLang="es-AR" sz="1200" b="0"/>
              <a:pPr/>
              <a:t>6</a:t>
            </a:fld>
            <a:endParaRPr lang="es-ES" altLang="es-AR" sz="12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A194E9E-446C-4D7C-B8EB-5F5B25422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1918"/>
            <a:ext cx="10515600" cy="1325563"/>
          </a:xfrm>
        </p:spPr>
        <p:txBody>
          <a:bodyPr/>
          <a:lstStyle/>
          <a:p>
            <a:r>
              <a:rPr lang="es-AR" altLang="es-AR" dirty="0"/>
              <a:t>Filosofía de trabajo</a:t>
            </a:r>
          </a:p>
        </p:txBody>
      </p:sp>
      <p:sp>
        <p:nvSpPr>
          <p:cNvPr id="13316" name="Text Box 19">
            <a:extLst>
              <a:ext uri="{FF2B5EF4-FFF2-40B4-BE49-F238E27FC236}">
                <a16:creationId xmlns:a16="http://schemas.microsoft.com/office/drawing/2014/main" id="{1266029C-0914-40D4-B0CF-6D34EFC11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6129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AR" altLang="es-AR" sz="2400" dirty="0">
                <a:latin typeface="Arial Narrow" panose="020B0606020202030204" pitchFamily="34" charset="0"/>
              </a:rPr>
              <a:t>MIP</a:t>
            </a:r>
          </a:p>
        </p:txBody>
      </p:sp>
      <p:sp>
        <p:nvSpPr>
          <p:cNvPr id="13317" name="Text Box 20">
            <a:extLst>
              <a:ext uri="{FF2B5EF4-FFF2-40B4-BE49-F238E27FC236}">
                <a16:creationId xmlns:a16="http://schemas.microsoft.com/office/drawing/2014/main" id="{07DD4382-7D86-4EDF-AE9F-96F280A8B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16129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AR" altLang="es-AR" sz="2400">
                <a:latin typeface="Arial Narrow" panose="020B0606020202030204" pitchFamily="34" charset="0"/>
              </a:rPr>
              <a:t>Panel de Control</a:t>
            </a:r>
          </a:p>
        </p:txBody>
      </p:sp>
      <p:pic>
        <p:nvPicPr>
          <p:cNvPr id="582677" name="Picture 21" descr="j0285750">
            <a:extLst>
              <a:ext uri="{FF2B5EF4-FFF2-40B4-BE49-F238E27FC236}">
                <a16:creationId xmlns:a16="http://schemas.microsoft.com/office/drawing/2014/main" id="{050A6B15-5FEB-46AF-8269-EEED18DE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9" y="3529014"/>
            <a:ext cx="2878137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5">
            <a:extLst>
              <a:ext uri="{FF2B5EF4-FFF2-40B4-BE49-F238E27FC236}">
                <a16:creationId xmlns:a16="http://schemas.microsoft.com/office/drawing/2014/main" id="{B57837DB-142F-4877-A1D1-A3D0E6E69B8C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743200"/>
            <a:ext cx="3314700" cy="3848100"/>
            <a:chOff x="3312" y="1728"/>
            <a:chExt cx="2088" cy="2424"/>
          </a:xfrm>
        </p:grpSpPr>
        <p:sp>
          <p:nvSpPr>
            <p:cNvPr id="13320" name="AutoShape 23">
              <a:extLst>
                <a:ext uri="{FF2B5EF4-FFF2-40B4-BE49-F238E27FC236}">
                  <a16:creationId xmlns:a16="http://schemas.microsoft.com/office/drawing/2014/main" id="{58E9571A-C6C4-4EDD-8381-B31FFFFF7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240"/>
              <a:ext cx="1648" cy="352"/>
            </a:xfrm>
            <a:prstGeom prst="flowChartAlternateProcess">
              <a:avLst/>
            </a:prstGeom>
            <a:solidFill>
              <a:schemeClr val="accent1"/>
            </a:solidFill>
            <a:ln w="19050">
              <a:solidFill>
                <a:srgbClr val="D7010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AR" altLang="es-AR" sz="1400">
                  <a:latin typeface="Arial Narrow" panose="020B0606020202030204" pitchFamily="34" charset="0"/>
                </a:rPr>
                <a:t>Obtiene los datos de la planta y</a:t>
              </a:r>
            </a:p>
            <a:p>
              <a:r>
                <a:rPr lang="es-AR" altLang="es-AR" sz="1400">
                  <a:latin typeface="Arial Narrow" panose="020B0606020202030204" pitchFamily="34" charset="0"/>
                </a:rPr>
                <a:t> realiza un análisis</a:t>
              </a:r>
            </a:p>
          </p:txBody>
        </p:sp>
        <p:grpSp>
          <p:nvGrpSpPr>
            <p:cNvPr id="13321" name="Group 34">
              <a:extLst>
                <a:ext uri="{FF2B5EF4-FFF2-40B4-BE49-F238E27FC236}">
                  <a16:creationId xmlns:a16="http://schemas.microsoft.com/office/drawing/2014/main" id="{AEEA2232-CB36-402F-9EDF-01BF99477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0" y="1728"/>
              <a:ext cx="2080" cy="2424"/>
              <a:chOff x="3320" y="1728"/>
              <a:chExt cx="2080" cy="2424"/>
            </a:xfrm>
          </p:grpSpPr>
          <p:sp>
            <p:nvSpPr>
              <p:cNvPr id="13322" name="AutoShape 22">
                <a:extLst>
                  <a:ext uri="{FF2B5EF4-FFF2-40B4-BE49-F238E27FC236}">
                    <a16:creationId xmlns:a16="http://schemas.microsoft.com/office/drawing/2014/main" id="{8A688017-88C2-4240-B096-E7A3D8274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0" y="1728"/>
                <a:ext cx="1576" cy="336"/>
              </a:xfrm>
              <a:prstGeom prst="flowChartAlternateProcess">
                <a:avLst/>
              </a:prstGeom>
              <a:solidFill>
                <a:schemeClr val="accent1"/>
              </a:solidFill>
              <a:ln w="19050">
                <a:solidFill>
                  <a:srgbClr val="D7010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s-AR" altLang="es-AR" sz="1400">
                    <a:latin typeface="Arial Narrow" panose="020B0606020202030204" pitchFamily="34" charset="0"/>
                  </a:rPr>
                  <a:t>Se enciende solo una vez por hora</a:t>
                </a:r>
              </a:p>
            </p:txBody>
          </p:sp>
          <p:sp>
            <p:nvSpPr>
              <p:cNvPr id="13323" name="AutoShape 24">
                <a:extLst>
                  <a:ext uri="{FF2B5EF4-FFF2-40B4-BE49-F238E27FC236}">
                    <a16:creationId xmlns:a16="http://schemas.microsoft.com/office/drawing/2014/main" id="{F58F3082-28F8-4E25-9328-763CA2E55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" y="3832"/>
                <a:ext cx="1640" cy="320"/>
              </a:xfrm>
              <a:prstGeom prst="flowChartAlternateProcess">
                <a:avLst/>
              </a:prstGeom>
              <a:solidFill>
                <a:schemeClr val="accent1"/>
              </a:solidFill>
              <a:ln w="19050">
                <a:solidFill>
                  <a:srgbClr val="D7010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s-AR" altLang="es-AR" sz="1400">
                    <a:latin typeface="Arial Narrow" panose="020B0606020202030204" pitchFamily="34" charset="0"/>
                  </a:rPr>
                  <a:t>Envía un e-mail con </a:t>
                </a:r>
              </a:p>
              <a:p>
                <a:r>
                  <a:rPr lang="es-AR" altLang="es-AR" sz="1400">
                    <a:latin typeface="Arial Narrow" panose="020B0606020202030204" pitchFamily="34" charset="0"/>
                  </a:rPr>
                  <a:t>las conclusiones</a:t>
                </a:r>
              </a:p>
            </p:txBody>
          </p:sp>
          <p:sp>
            <p:nvSpPr>
              <p:cNvPr id="13324" name="AutoShape 25">
                <a:extLst>
                  <a:ext uri="{FF2B5EF4-FFF2-40B4-BE49-F238E27FC236}">
                    <a16:creationId xmlns:a16="http://schemas.microsoft.com/office/drawing/2014/main" id="{4E240425-21E1-4B8F-A930-380926F74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2944"/>
                <a:ext cx="1368" cy="632"/>
              </a:xfrm>
              <a:prstGeom prst="flowChartDecision">
                <a:avLst/>
              </a:prstGeom>
              <a:solidFill>
                <a:schemeClr val="accent1"/>
              </a:solidFill>
              <a:ln w="19050">
                <a:solidFill>
                  <a:srgbClr val="D7010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s-AR" altLang="es-AR" sz="1400">
                  <a:latin typeface="Arial Narrow" panose="020B0606020202030204" pitchFamily="34" charset="0"/>
                </a:endParaRPr>
              </a:p>
              <a:p>
                <a:r>
                  <a:rPr lang="es-AR" altLang="es-AR" sz="1400">
                    <a:latin typeface="Arial Narrow" panose="020B0606020202030204" pitchFamily="34" charset="0"/>
                  </a:rPr>
                  <a:t>¿Encontró algo</a:t>
                </a:r>
              </a:p>
              <a:p>
                <a:r>
                  <a:rPr lang="es-AR" altLang="es-AR" sz="1400">
                    <a:latin typeface="Arial Narrow" panose="020B0606020202030204" pitchFamily="34" charset="0"/>
                  </a:rPr>
                  <a:t>Anómalo?</a:t>
                </a:r>
              </a:p>
              <a:p>
                <a:endParaRPr lang="es-AR" altLang="es-AR" sz="1400" b="0">
                  <a:solidFill>
                    <a:srgbClr val="003399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3325" name="Line 26">
                <a:extLst>
                  <a:ext uri="{FF2B5EF4-FFF2-40B4-BE49-F238E27FC236}">
                    <a16:creationId xmlns:a16="http://schemas.microsoft.com/office/drawing/2014/main" id="{B2384FDB-0891-451E-B863-3CB59E299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0" cy="176"/>
              </a:xfrm>
              <a:prstGeom prst="line">
                <a:avLst/>
              </a:prstGeom>
              <a:noFill/>
              <a:ln w="19050">
                <a:solidFill>
                  <a:srgbClr val="D7010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3326" name="Line 27">
                <a:extLst>
                  <a:ext uri="{FF2B5EF4-FFF2-40B4-BE49-F238E27FC236}">
                    <a16:creationId xmlns:a16="http://schemas.microsoft.com/office/drawing/2014/main" id="{C506C83F-859C-4755-9C47-6C0013A49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61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D7010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3327" name="Line 28">
                <a:extLst>
                  <a:ext uri="{FF2B5EF4-FFF2-40B4-BE49-F238E27FC236}">
                    <a16:creationId xmlns:a16="http://schemas.microsoft.com/office/drawing/2014/main" id="{34CB4BAD-D820-485D-A478-4E9C14446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3568"/>
                <a:ext cx="0" cy="248"/>
              </a:xfrm>
              <a:prstGeom prst="line">
                <a:avLst/>
              </a:prstGeom>
              <a:noFill/>
              <a:ln w="19050">
                <a:solidFill>
                  <a:srgbClr val="D7010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3328" name="Text Box 29">
                <a:extLst>
                  <a:ext uri="{FF2B5EF4-FFF2-40B4-BE49-F238E27FC236}">
                    <a16:creationId xmlns:a16="http://schemas.microsoft.com/office/drawing/2014/main" id="{8857B900-5797-4575-A0E7-79449D32B6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6" y="3600"/>
                <a:ext cx="36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AR" altLang="es-AR" sz="1400" b="0">
                    <a:latin typeface="Arial Narrow" panose="020B0606020202030204" pitchFamily="34" charset="0"/>
                  </a:rPr>
                  <a:t>si</a:t>
                </a:r>
              </a:p>
            </p:txBody>
          </p:sp>
          <p:sp>
            <p:nvSpPr>
              <p:cNvPr id="13329" name="Text Box 30">
                <a:extLst>
                  <a:ext uri="{FF2B5EF4-FFF2-40B4-BE49-F238E27FC236}">
                    <a16:creationId xmlns:a16="http://schemas.microsoft.com/office/drawing/2014/main" id="{CD8E69BA-851E-478B-BAA7-411560E1A8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8" y="3056"/>
                <a:ext cx="36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AR" altLang="es-AR" sz="1400" b="0">
                    <a:latin typeface="Arial Narrow" panose="020B0606020202030204" pitchFamily="34" charset="0"/>
                  </a:rPr>
                  <a:t>no</a:t>
                </a:r>
              </a:p>
            </p:txBody>
          </p:sp>
          <p:sp>
            <p:nvSpPr>
              <p:cNvPr id="13330" name="Line 31">
                <a:extLst>
                  <a:ext uri="{FF2B5EF4-FFF2-40B4-BE49-F238E27FC236}">
                    <a16:creationId xmlns:a16="http://schemas.microsoft.com/office/drawing/2014/main" id="{00B16A43-449B-4316-A39A-B3869C206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88" y="1920"/>
                <a:ext cx="512" cy="0"/>
              </a:xfrm>
              <a:prstGeom prst="line">
                <a:avLst/>
              </a:prstGeom>
              <a:noFill/>
              <a:ln w="19050">
                <a:solidFill>
                  <a:srgbClr val="D7010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3331" name="Line 32">
                <a:extLst>
                  <a:ext uri="{FF2B5EF4-FFF2-40B4-BE49-F238E27FC236}">
                    <a16:creationId xmlns:a16="http://schemas.microsoft.com/office/drawing/2014/main" id="{B17AFD81-2D37-4BFD-93DE-F2ED571DB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92" y="1920"/>
                <a:ext cx="0" cy="1352"/>
              </a:xfrm>
              <a:prstGeom prst="line">
                <a:avLst/>
              </a:prstGeom>
              <a:noFill/>
              <a:ln w="19050">
                <a:solidFill>
                  <a:srgbClr val="D701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3332" name="Line 33">
                <a:extLst>
                  <a:ext uri="{FF2B5EF4-FFF2-40B4-BE49-F238E27FC236}">
                    <a16:creationId xmlns:a16="http://schemas.microsoft.com/office/drawing/2014/main" id="{77C36449-3498-4476-BDA7-598ADD3EC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4" y="3264"/>
                <a:ext cx="640" cy="0"/>
              </a:xfrm>
              <a:prstGeom prst="line">
                <a:avLst/>
              </a:prstGeom>
              <a:noFill/>
              <a:ln w="19050">
                <a:solidFill>
                  <a:srgbClr val="D701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821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2B375-BC0D-4E44-BB7F-8EE7E64F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Filosofía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9516A8-12DE-432C-8F49-8D3C6F21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63"/>
            <a:ext cx="10515600" cy="4351338"/>
          </a:xfrm>
        </p:spPr>
        <p:txBody>
          <a:bodyPr/>
          <a:lstStyle/>
          <a:p>
            <a:r>
              <a:rPr lang="es-AR" dirty="0"/>
              <a:t>No existe ni bien ni mal. Existe normal o anormal.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424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4 Marcador de número de diapositiva">
            <a:extLst>
              <a:ext uri="{FF2B5EF4-FFF2-40B4-BE49-F238E27FC236}">
                <a16:creationId xmlns:a16="http://schemas.microsoft.com/office/drawing/2014/main" id="{35358F64-ECA8-4C74-A98E-97683387F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4B245D-35CB-4C55-A0B2-D7254E29DFB5}" type="slidenum">
              <a:rPr lang="es-ES" altLang="es-AR" sz="1200" b="0"/>
              <a:pPr/>
              <a:t>8</a:t>
            </a:fld>
            <a:endParaRPr lang="es-ES" altLang="es-AR" sz="1200" b="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951EE52-A04D-48D6-832C-742B1940C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Ejemplo de diagnóstico complejo</a:t>
            </a:r>
          </a:p>
        </p:txBody>
      </p:sp>
      <p:pic>
        <p:nvPicPr>
          <p:cNvPr id="594948" name="Picture 4">
            <a:extLst>
              <a:ext uri="{FF2B5EF4-FFF2-40B4-BE49-F238E27FC236}">
                <a16:creationId xmlns:a16="http://schemas.microsoft.com/office/drawing/2014/main" id="{AE07083A-6036-4984-8B16-CD97D022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389" y="1196975"/>
            <a:ext cx="8785225" cy="2501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594949" name="Picture 5">
            <a:extLst>
              <a:ext uri="{FF2B5EF4-FFF2-40B4-BE49-F238E27FC236}">
                <a16:creationId xmlns:a16="http://schemas.microsoft.com/office/drawing/2014/main" id="{8C310D42-9E29-4DAA-8481-BAB3EB9D1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7351" y="3863976"/>
            <a:ext cx="669607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19508221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2B375-BC0D-4E44-BB7F-8EE7E64F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Filosofía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9516A8-12DE-432C-8F49-8D3C6F21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63"/>
            <a:ext cx="10515600" cy="4351338"/>
          </a:xfrm>
        </p:spPr>
        <p:txBody>
          <a:bodyPr/>
          <a:lstStyle/>
          <a:p>
            <a:r>
              <a:rPr lang="es-AR" dirty="0"/>
              <a:t>Nos encantaría ser infalibles pero nos alcanza con filtrar parte del trabajo de los operadores para acelerar la gestión de fallas.</a:t>
            </a:r>
          </a:p>
        </p:txBody>
      </p:sp>
    </p:spTree>
    <p:extLst>
      <p:ext uri="{BB962C8B-B14F-4D97-AF65-F5344CB8AC3E}">
        <p14:creationId xmlns:p14="http://schemas.microsoft.com/office/powerpoint/2010/main" val="352037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772</Words>
  <Application>Microsoft Office PowerPoint</Application>
  <PresentationFormat>Panorámica</PresentationFormat>
  <Paragraphs>147</Paragraphs>
  <Slides>30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41" baseType="lpstr">
      <vt:lpstr>MS Mincho</vt:lpstr>
      <vt:lpstr>Arial</vt:lpstr>
      <vt:lpstr>Arial Narrow</vt:lpstr>
      <vt:lpstr>Calibri</vt:lpstr>
      <vt:lpstr>Calibri Light</vt:lpstr>
      <vt:lpstr>Symbol</vt:lpstr>
      <vt:lpstr>Tahoma</vt:lpstr>
      <vt:lpstr>Times New Roman</vt:lpstr>
      <vt:lpstr>Tema de Office</vt:lpstr>
      <vt:lpstr>Gráfico</vt:lpstr>
      <vt:lpstr>Equation.3</vt:lpstr>
      <vt:lpstr>Gestión de anomalías basada en datos</vt:lpstr>
      <vt:lpstr>¿Qué es el monitoreo inteligente de procesos?</vt:lpstr>
      <vt:lpstr>Etapas de la gestión de eventos anormales </vt:lpstr>
      <vt:lpstr>Desempeño eficiente de una herramienta de  monitoreo inteligente de procesos</vt:lpstr>
      <vt:lpstr>Presentación de PowerPoint</vt:lpstr>
      <vt:lpstr>Filosofía de trabajo</vt:lpstr>
      <vt:lpstr>Filosofía de trabajo</vt:lpstr>
      <vt:lpstr>Ejemplo de diagnóstico complejo</vt:lpstr>
      <vt:lpstr>Filosofía de trabajo</vt:lpstr>
      <vt:lpstr>PCA vs. SPC univariado</vt:lpstr>
      <vt:lpstr>Multivariado vs.  univariado</vt:lpstr>
      <vt:lpstr>Matriz de covarianza</vt:lpstr>
      <vt:lpstr>Matriz de covarianza no diagonal</vt:lpstr>
      <vt:lpstr>Desventajas de MV</vt:lpstr>
      <vt:lpstr>Alternativas</vt:lpstr>
      <vt:lpstr>PCA vs. SPC univariado</vt:lpstr>
      <vt:lpstr>¿Cómo detectamos una anomalía?</vt:lpstr>
      <vt:lpstr>Presentación de PowerPoint</vt:lpstr>
      <vt:lpstr>PCA desde un punto de vista algebraico</vt:lpstr>
      <vt:lpstr>Normalización de datos</vt:lpstr>
      <vt:lpstr>PCA como modelo de mi sistema</vt:lpstr>
      <vt:lpstr>Criterio de selección de nro de autovectores caso real</vt:lpstr>
      <vt:lpstr>Detección general</vt:lpstr>
      <vt:lpstr>Determinación empírica del límite</vt:lpstr>
      <vt:lpstr>Detección de falla límite del test</vt:lpstr>
      <vt:lpstr>Error fuera del modelo</vt:lpstr>
      <vt:lpstr>Error dentro del modelo</vt:lpstr>
      <vt:lpstr>Demostración PCA dentro del modelo</vt:lpstr>
      <vt:lpstr>Identificación de las variables asociadas a la falla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anomalías basada en datos</dc:title>
  <dc:creator>HOROWITZ, GABRIEL IGNACIO</dc:creator>
  <cp:lastModifiedBy>HOROWITZ, GABRIEL IGNACIO</cp:lastModifiedBy>
  <cp:revision>20</cp:revision>
  <dcterms:created xsi:type="dcterms:W3CDTF">2020-06-21T19:02:00Z</dcterms:created>
  <dcterms:modified xsi:type="dcterms:W3CDTF">2020-10-12T22:48:49Z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8ef38c-4357-49c8-b2ae-c9cdaf411188_Enabled">
    <vt:lpwstr>True</vt:lpwstr>
  </property>
  <property fmtid="{D5CDD505-2E9C-101B-9397-08002B2CF9AE}" pid="3" name="MSIP_Label_228ef38c-4357-49c8-b2ae-c9cdaf411188_SiteId">
    <vt:lpwstr>038018c3-616c-4b46-ad9b-aa9007f701b5</vt:lpwstr>
  </property>
  <property fmtid="{D5CDD505-2E9C-101B-9397-08002B2CF9AE}" pid="4" name="MSIP_Label_228ef38c-4357-49c8-b2ae-c9cdaf411188_Owner">
    <vt:lpwstr>y149681@grupo.ypf.com</vt:lpwstr>
  </property>
  <property fmtid="{D5CDD505-2E9C-101B-9397-08002B2CF9AE}" pid="5" name="MSIP_Label_228ef38c-4357-49c8-b2ae-c9cdaf411188_SetDate">
    <vt:lpwstr>2020-06-21T19:17:48.2094138Z</vt:lpwstr>
  </property>
  <property fmtid="{D5CDD505-2E9C-101B-9397-08002B2CF9AE}" pid="6" name="MSIP_Label_228ef38c-4357-49c8-b2ae-c9cdaf411188_Name">
    <vt:lpwstr>Personal</vt:lpwstr>
  </property>
  <property fmtid="{D5CDD505-2E9C-101B-9397-08002B2CF9AE}" pid="7" name="MSIP_Label_228ef38c-4357-49c8-b2ae-c9cdaf411188_Application">
    <vt:lpwstr>Microsoft Azure Information Protection</vt:lpwstr>
  </property>
  <property fmtid="{D5CDD505-2E9C-101B-9397-08002B2CF9AE}" pid="8" name="MSIP_Label_228ef38c-4357-49c8-b2ae-c9cdaf411188_ActionId">
    <vt:lpwstr>05a0ccfe-38ef-46c3-8605-f6ad9a1caf21</vt:lpwstr>
  </property>
  <property fmtid="{D5CDD505-2E9C-101B-9397-08002B2CF9AE}" pid="9" name="MSIP_Label_228ef38c-4357-49c8-b2ae-c9cdaf411188_Extended_MSFT_Method">
    <vt:lpwstr>Manual</vt:lpwstr>
  </property>
  <property fmtid="{D5CDD505-2E9C-101B-9397-08002B2CF9AE}" pid="10" name="Sensitivity">
    <vt:lpwstr>Personal</vt:lpwstr>
  </property>
</Properties>
</file>