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337" r:id="rId5"/>
    <p:sldId id="338" r:id="rId6"/>
    <p:sldId id="454" r:id="rId7"/>
    <p:sldId id="458" r:id="rId8"/>
    <p:sldId id="456" r:id="rId9"/>
    <p:sldId id="457" r:id="rId10"/>
    <p:sldId id="334" r:id="rId11"/>
    <p:sldId id="501" r:id="rId12"/>
    <p:sldId id="500" r:id="rId13"/>
    <p:sldId id="502" r:id="rId14"/>
    <p:sldId id="506" r:id="rId15"/>
    <p:sldId id="503" r:id="rId16"/>
    <p:sldId id="505" r:id="rId17"/>
    <p:sldId id="504" r:id="rId18"/>
    <p:sldId id="259" r:id="rId19"/>
    <p:sldId id="322" r:id="rId20"/>
    <p:sldId id="327" r:id="rId21"/>
    <p:sldId id="507" r:id="rId22"/>
    <p:sldId id="508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D1B1-559E-453E-B0D3-0B9618F216B4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1CE1-6ECF-489A-A2CB-9C388B0BD76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49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84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C8004-BAEA-493D-A1F9-068035F571F8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27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90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66FB4-24F3-44B7-B218-8B43E12B9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C3C6EE-FB5B-4E69-AFC4-68D2AE1CE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F2E906-D170-4048-892B-70E2E2EC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751B0-EAEC-4382-B96C-86AD49A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21C96-F0EA-4926-8ACB-8C73318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93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73DDF-8FCC-4659-86DA-02AE7107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AE4FDA-03B8-4CC2-A21A-9609C149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1389E6-BC77-4ABC-9318-25B8DDE0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F9EC5-1143-412F-A2D8-7E55E588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25798-DC4C-44E2-9A7F-D725B7B2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968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430151-4638-4637-99B6-53F3D272D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31160-570F-4EE7-B906-D17BD96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96653-2084-4DAF-A67D-019C173B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A75053-C056-4D91-94FC-6BA66D53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1C003-A369-42CA-9A79-62C65B7C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9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A0084-E62C-490E-9F50-055F5C12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63A46-9B06-4A4D-AF0D-6C1FFB34B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B7A05-6B62-4F7B-917A-1DBCF81D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9AE15-11AD-4E3D-B2EC-78A7FC68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3FA0CD-51C3-41C7-94A0-90A2BFE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556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8528-F8EA-4F50-B6F9-C50B964D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BDDBD8-024B-4BDB-80E1-DF3074C6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A39FF-99AE-4998-B741-709176A8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5C4C8-0AE2-4905-83C2-F16F79B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58036-9C11-4FD5-BFDA-B5A174F3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1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763E0-A12A-49BD-B2C6-BD9BB1C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1229E-B4A0-4E93-BCF5-CB9EF2BC3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4F29AD-D524-45F6-BC14-97077C91A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5F82D6-CE15-4726-A469-7EB4BCE4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B1180-73B8-4BFC-A591-74B5A7CE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454B1A-3630-4D85-851C-88E8A9A65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26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4D588-D38B-4919-BBF6-E810CDFB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09092-A7C3-448A-9363-A1AA7041F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5F61A8-F21E-4FC0-B47D-48216F16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F7EE053-4ABC-43EE-93EB-25F3A1F86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6D8622-D4B5-483F-99DB-298DE3022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B54066-1A1C-4BFC-AB45-7912DD37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E8975E-351F-4CC5-9D65-F2BE912F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91945F3-0B63-4F9E-97C1-2BFC867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486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849DC-3E92-439F-A215-7DD9EE06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121F2A-DC39-4475-9C70-1939E985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7B8D6-8B91-4B2A-B7D5-205DEDDB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C90C91-A337-416D-A989-91F7C815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18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4D176C-2F7E-407C-B37F-772A56B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99FE7C-3A69-4667-B87E-3AFFC98F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2A58FD-3325-4924-8889-9554A356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0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1B76C-7541-473E-BA30-9BECA82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6270D8-B432-4C30-B894-58741A042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A45C2A-71AE-49DD-90ED-19FB03F15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42F91-626D-400C-B5BC-062CC0A0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A49BF9-52FD-47A3-A686-C20C8D30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261D5-02B2-4AC4-AE9B-AAE1CA3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960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925E-8DC6-4158-900D-A218C018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DAB76-EC20-4802-9BE9-5D240335C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22E2A2-FBC0-47ED-8651-66C7C56CC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37244E-F537-4FD5-BA9E-4E7D8B93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79D4DF-7763-4138-80B1-AF7C3F97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CBE311-D9E6-4C01-87F5-CF9EE862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956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8670A9-64D2-43F9-9968-DF4C16A0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AD1989-6001-4451-9200-D5BC2A65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F5E58-8413-4602-97A5-B2144D6D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D09D-3EDE-434E-AB6A-071678BE2097}" type="datetimeFigureOut">
              <a:rPr lang="es-AR" smtClean="0"/>
              <a:t>13/10/2020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53659-4323-4929-BC15-C935384AD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E280C8-239C-4876-8C0D-2DEDB1EF4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E365-6308-485F-82C2-057AA74B16F4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MSIPCMContentMarking" descr="{&quot;HashCode&quot;:104042539,&quot;Placement&quot;:&quot;Header&quot;}">
            <a:extLst>
              <a:ext uri="{FF2B5EF4-FFF2-40B4-BE49-F238E27FC236}">
                <a16:creationId xmlns:a16="http://schemas.microsoft.com/office/drawing/2014/main" id="{5C7068D5-5731-44CD-ACD2-F133B390B614}"/>
              </a:ext>
            </a:extLst>
          </p:cNvPr>
          <p:cNvSpPr txBox="1"/>
          <p:nvPr userDrawn="1"/>
        </p:nvSpPr>
        <p:spPr>
          <a:xfrm>
            <a:off x="11237874" y="0"/>
            <a:ext cx="95412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Uso Personal</a:t>
            </a:r>
          </a:p>
        </p:txBody>
      </p:sp>
    </p:spTree>
    <p:extLst>
      <p:ext uri="{BB962C8B-B14F-4D97-AF65-F5344CB8AC3E}">
        <p14:creationId xmlns:p14="http://schemas.microsoft.com/office/powerpoint/2010/main" val="51634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image" Target="../media/image12.emf"/><Relationship Id="rId25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image" Target="../media/image18.emf"/><Relationship Id="rId10" Type="http://schemas.openxmlformats.org/officeDocument/2006/relationships/image" Target="../media/image8.wmf"/><Relationship Id="rId19" Type="http://schemas.openxmlformats.org/officeDocument/2006/relationships/image" Target="../media/image14.e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0.wmf"/><Relationship Id="rId22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.ar/url?sa=i&amp;rct=j&amp;q=&amp;esrc=s&amp;source=images&amp;cd=&amp;cad=rja&amp;uact=8&amp;ved=0ahUKEwiiyYbAoJ3XAhWHFJAKHZ2rAf0QjRwIBw&amp;url=https://commons.wikimedia.org/wiki/File:2d-epochs-overfitting.svg&amp;psig=AOvVaw0fOITjnFBmXT64lkE7zout&amp;ust=150962148055960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718F5-7EB1-4D6B-ADAE-8D5909A28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INFERENCIA DE VARIABLES BASADAS EN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05268-CA00-4039-A6E9-9D8B94C08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1393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D5F944-9ACF-4749-8D59-6F178401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C63B00-FF0C-44F6-B7E7-BBB0B2D4F9C9}"/>
              </a:ext>
            </a:extLst>
          </p:cNvPr>
          <p:cNvSpPr txBox="1"/>
          <p:nvPr/>
        </p:nvSpPr>
        <p:spPr>
          <a:xfrm>
            <a:off x="838199" y="2715065"/>
            <a:ext cx="10781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Modelo lineal muy utilizado por los químicos</a:t>
            </a:r>
          </a:p>
          <a:p>
            <a:r>
              <a:rPr lang="es-AR" sz="3200" dirty="0"/>
              <a:t>Especialmente en </a:t>
            </a:r>
            <a:r>
              <a:rPr lang="es-AR" sz="3200" dirty="0" err="1"/>
              <a:t>soft</a:t>
            </a:r>
            <a:r>
              <a:rPr lang="es-AR" sz="3200" dirty="0"/>
              <a:t> </a:t>
            </a:r>
            <a:r>
              <a:rPr lang="es-AR" sz="3200" dirty="0" err="1"/>
              <a:t>sensors</a:t>
            </a:r>
            <a:r>
              <a:rPr lang="es-AR" sz="3200" dirty="0"/>
              <a:t> basados en espectrometría</a:t>
            </a:r>
          </a:p>
        </p:txBody>
      </p:sp>
    </p:spTree>
    <p:extLst>
      <p:ext uri="{BB962C8B-B14F-4D97-AF65-F5344CB8AC3E}">
        <p14:creationId xmlns:p14="http://schemas.microsoft.com/office/powerpoint/2010/main" val="183992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3916-7E0B-4324-88F4-8489D7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Cómo funciona PLS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C24B98-8E77-4704-99C5-091A9ACA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PCA : Principal </a:t>
            </a:r>
            <a:r>
              <a:rPr lang="es-AR" dirty="0" err="1"/>
              <a:t>Component</a:t>
            </a:r>
            <a:r>
              <a:rPr lang="es-AR" dirty="0"/>
              <a:t> </a:t>
            </a:r>
            <a:r>
              <a:rPr lang="es-AR" dirty="0" err="1"/>
              <a:t>Analysis</a:t>
            </a:r>
            <a:endParaRPr lang="es-AR" dirty="0"/>
          </a:p>
          <a:p>
            <a:r>
              <a:rPr lang="es-AR" dirty="0"/>
              <a:t>PLS : </a:t>
            </a:r>
            <a:r>
              <a:rPr lang="es-AR" dirty="0" err="1"/>
              <a:t>Partial</a:t>
            </a:r>
            <a:r>
              <a:rPr lang="es-AR" dirty="0"/>
              <a:t>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endParaRPr lang="es-AR" dirty="0"/>
          </a:p>
          <a:p>
            <a:r>
              <a:rPr lang="es-AR" dirty="0"/>
              <a:t>GLS : Principal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606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431800" y="223839"/>
            <a:ext cx="9745133" cy="331787"/>
          </a:xfrm>
        </p:spPr>
        <p:txBody>
          <a:bodyPr>
            <a:normAutofit fontScale="90000"/>
          </a:bodyPr>
          <a:lstStyle/>
          <a:p>
            <a:r>
              <a:rPr lang="es-AR" altLang="en-US" dirty="0"/>
              <a:t>Repaso de PCA</a:t>
            </a:r>
          </a:p>
        </p:txBody>
      </p:sp>
      <p:sp>
        <p:nvSpPr>
          <p:cNvPr id="8195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11474451" y="6556376"/>
            <a:ext cx="440267" cy="182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1pPr>
            <a:lvl2pPr marL="990575" indent="-380990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2pPr>
            <a:lvl3pPr marL="1523962" indent="-304792" algn="l" eaLnBrk="0" hangingPunct="0">
              <a:lnSpc>
                <a:spcPct val="95000"/>
              </a:lnSpc>
              <a:buChar char="•"/>
              <a:defRPr sz="2933">
                <a:solidFill>
                  <a:schemeClr val="tx1"/>
                </a:solidFill>
                <a:latin typeface="Arial" charset="0"/>
              </a:defRPr>
            </a:lvl3pPr>
            <a:lvl4pPr marL="2133547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4pPr>
            <a:lvl5pPr marL="2743131" indent="-304792" algn="l" eaLnBrk="0" hangingPunct="0">
              <a:lnSpc>
                <a:spcPct val="95000"/>
              </a:lnSpc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5pPr>
            <a:lvl6pPr marL="335271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6pPr>
            <a:lvl7pPr marL="3962301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7pPr>
            <a:lvl8pPr marL="4571886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8pPr>
            <a:lvl9pPr marL="5181470" indent="-304792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933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  <a:buFontTx/>
              <a:buNone/>
            </a:pPr>
            <a:fld id="{D10D61FD-4B43-4B87-AC94-4F21B024EF7D}" type="slidenum">
              <a:rPr lang="es-ES" altLang="en-US" sz="1600"/>
              <a:pPr algn="r">
                <a:lnSpc>
                  <a:spcPct val="100000"/>
                </a:lnSpc>
                <a:buFontTx/>
                <a:buNone/>
              </a:pPr>
              <a:t>12</a:t>
            </a:fld>
            <a:endParaRPr lang="es-ES" altLang="en-US" sz="1600"/>
          </a:p>
        </p:txBody>
      </p:sp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6003635" y="-210282"/>
            <a:ext cx="184730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lnSpc>
                <a:spcPct val="95000"/>
              </a:lnSpc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lnSpc>
                <a:spcPct val="95000"/>
              </a:lnSpc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_"/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endParaRPr lang="es-AR" altLang="en-US" sz="2133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67D9B92-E50D-4657-B6CD-47BE06E0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151F7B-B7CA-474B-8588-7CF6FD55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097" y="1214819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C711B81-59F0-4949-9DB2-BD4BAB747D7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69778" y="1314805"/>
          <a:ext cx="914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685502" imgH="177723" progId="Equation.3">
                  <p:embed/>
                </p:oleObj>
              </mc:Choice>
              <mc:Fallback>
                <p:oleObj r:id="rId3" imgW="685502" imgH="177723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C711B81-59F0-4949-9DB2-BD4BAB747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78" y="1314805"/>
                        <a:ext cx="9144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F97411AF-8887-4A19-9FEF-991403BBB048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434839" y="1379898"/>
          <a:ext cx="952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r:id="rId5" imgW="710891" imgH="177723" progId="Equation.3">
                  <p:embed/>
                </p:oleObj>
              </mc:Choice>
              <mc:Fallback>
                <p:oleObj r:id="rId5" imgW="710891" imgH="177723" progId="Equation.3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F97411AF-8887-4A19-9FEF-991403BBB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839" y="1379898"/>
                        <a:ext cx="9525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E233768C-D326-48CC-9952-BF42D61641F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23632" y="2846811"/>
          <a:ext cx="2502227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7" imgW="1727200" imgH="228600" progId="Equation.3">
                  <p:embed/>
                </p:oleObj>
              </mc:Choice>
              <mc:Fallback>
                <p:oleObj r:id="rId7" imgW="1727200" imgH="228600" progId="Equation.3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E233768C-D326-48CC-9952-BF42D61641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32" y="2846811"/>
                        <a:ext cx="2502227" cy="3317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AD7A349-99FD-41D6-98EE-64FDE39483B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23841" y="2902939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9" imgW="1968500" imgH="254000" progId="Equation.3">
                  <p:embed/>
                </p:oleObj>
              </mc:Choice>
              <mc:Fallback>
                <p:oleObj r:id="rId9" imgW="1968500" imgH="25400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AD7A349-99FD-41D6-98EE-64FDE3948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841" y="2902939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>
            <a:extLst>
              <a:ext uri="{FF2B5EF4-FFF2-40B4-BE49-F238E27FC236}">
                <a16:creationId xmlns:a16="http://schemas.microsoft.com/office/drawing/2014/main" id="{B87A2DFD-1693-467B-9378-733C07360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1630601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5B326ABD-CEC5-40C5-9115-426DB3F8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5002" y="3249797"/>
            <a:ext cx="24628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 sz="2400"/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00F4738C-E7A1-450A-8728-74E32A5CC22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42180" y="5979240"/>
          <a:ext cx="1511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11" imgW="1130300" imgH="228600" progId="Equation.3">
                  <p:embed/>
                </p:oleObj>
              </mc:Choice>
              <mc:Fallback>
                <p:oleObj r:id="rId11" imgW="1130300" imgH="22860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00F4738C-E7A1-450A-8728-74E32A5CC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80" y="5979240"/>
                        <a:ext cx="1511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9A1161E8-16C5-4829-97DB-C64364D49F6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33130" y="4125254"/>
          <a:ext cx="177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13" imgW="1333500" imgH="228600" progId="Equation.3">
                  <p:embed/>
                </p:oleObj>
              </mc:Choice>
              <mc:Fallback>
                <p:oleObj r:id="rId13" imgW="1333500" imgH="2286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9A1161E8-16C5-4829-97DB-C64364D49F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130" y="4125254"/>
                        <a:ext cx="177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6244D7A9-91BA-4CE2-94BD-C1112CAFDC8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232877" y="4216148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r:id="rId15" imgW="876300" imgH="241300" progId="Equation.3">
                  <p:embed/>
                </p:oleObj>
              </mc:Choice>
              <mc:Fallback>
                <p:oleObj r:id="rId15" imgW="876300" imgH="241300" progId="Equation.3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6244D7A9-91BA-4CE2-94BD-C1112CAFD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2877" y="4216148"/>
                        <a:ext cx="1168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572F89AE-3E6C-44E2-B290-463DB665A29E}"/>
              </a:ext>
            </a:extLst>
          </p:cNvPr>
          <p:cNvSpPr txBox="1"/>
          <p:nvPr/>
        </p:nvSpPr>
        <p:spPr>
          <a:xfrm>
            <a:off x="648456" y="716779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33ABF33-18D1-4598-A506-643E797C8917}"/>
              </a:ext>
            </a:extLst>
          </p:cNvPr>
          <p:cNvSpPr txBox="1"/>
          <p:nvPr/>
        </p:nvSpPr>
        <p:spPr>
          <a:xfrm>
            <a:off x="7316734" y="913175"/>
            <a:ext cx="2925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al original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A77870-D52D-4FDA-AA59-D20C6BC0EBB2}"/>
              </a:ext>
            </a:extLst>
          </p:cNvPr>
          <p:cNvSpPr txBox="1"/>
          <p:nvPr/>
        </p:nvSpPr>
        <p:spPr>
          <a:xfrm>
            <a:off x="311597" y="2164048"/>
            <a:ext cx="377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modelo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286A149-3587-477F-94C2-B2CA2828FC6C}"/>
              </a:ext>
            </a:extLst>
          </p:cNvPr>
          <p:cNvSpPr txBox="1"/>
          <p:nvPr/>
        </p:nvSpPr>
        <p:spPr>
          <a:xfrm>
            <a:off x="7194130" y="2279291"/>
            <a:ext cx="416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Voy al espacio rotado con el residuo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B7EE04-1953-4DC0-ADDD-971995522051}"/>
              </a:ext>
            </a:extLst>
          </p:cNvPr>
          <p:cNvSpPr txBox="1"/>
          <p:nvPr/>
        </p:nvSpPr>
        <p:spPr>
          <a:xfrm>
            <a:off x="242028" y="3605564"/>
            <a:ext cx="2150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modelo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5B72108-7B5E-46BF-8CD0-7AA86E81CE6C}"/>
              </a:ext>
            </a:extLst>
          </p:cNvPr>
          <p:cNvSpPr txBox="1"/>
          <p:nvPr/>
        </p:nvSpPr>
        <p:spPr>
          <a:xfrm>
            <a:off x="7067663" y="3645407"/>
            <a:ext cx="2014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Vuelvo con el residuo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FBDB456-BFA2-4E73-B486-35A72B3BCCC1}"/>
              </a:ext>
            </a:extLst>
          </p:cNvPr>
          <p:cNvSpPr txBox="1"/>
          <p:nvPr/>
        </p:nvSpPr>
        <p:spPr>
          <a:xfrm>
            <a:off x="533464" y="5581447"/>
            <a:ext cx="1638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Espacio original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DFD08DB-BB38-4719-818C-27EB4249F86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7426" y="1323230"/>
            <a:ext cx="554513" cy="553867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B6DA8AD-B763-4433-82FD-F5B6C089C2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45759" y="1351217"/>
            <a:ext cx="554513" cy="196533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464E156-C07D-47E9-80E0-5D22F8771331}"/>
              </a:ext>
            </a:extLst>
          </p:cNvPr>
          <p:cNvSpPr txBox="1"/>
          <p:nvPr/>
        </p:nvSpPr>
        <p:spPr>
          <a:xfrm>
            <a:off x="2144403" y="124211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223CF6C-9A10-49A5-8D42-3FE13CB1F9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6468" y="1370825"/>
            <a:ext cx="504896" cy="178406"/>
          </a:xfrm>
          <a:prstGeom prst="rect">
            <a:avLst/>
          </a:prstGeom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4618958E-3DCE-431E-80B4-7B8147F22865}"/>
              </a:ext>
            </a:extLst>
          </p:cNvPr>
          <p:cNvSpPr txBox="1"/>
          <p:nvPr/>
        </p:nvSpPr>
        <p:spPr>
          <a:xfrm>
            <a:off x="2985761" y="12378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83477EC-E360-4D48-9D37-F631981496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0659291" y="1375615"/>
            <a:ext cx="554513" cy="553867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0703BEC0-BA30-4A7A-9FC7-444D90D1EE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8716" y="1393478"/>
            <a:ext cx="554513" cy="196533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6A361616-8206-464B-AAAB-E887D0E8401C}"/>
              </a:ext>
            </a:extLst>
          </p:cNvPr>
          <p:cNvSpPr txBox="1"/>
          <p:nvPr/>
        </p:nvSpPr>
        <p:spPr>
          <a:xfrm>
            <a:off x="9567926" y="131463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43D015B3-EB6D-4925-A63D-ACF3A9F1EF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22409" y="1410102"/>
            <a:ext cx="504896" cy="178406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B7D4DCBA-AE3D-4726-BC09-849FA2C57398}"/>
              </a:ext>
            </a:extLst>
          </p:cNvPr>
          <p:cNvSpPr txBox="1"/>
          <p:nvPr/>
        </p:nvSpPr>
        <p:spPr>
          <a:xfrm>
            <a:off x="10409284" y="131042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AD5C66A-D66C-42A5-97A4-56FA3E4308F5}"/>
              </a:ext>
            </a:extLst>
          </p:cNvPr>
          <p:cNvSpPr txBox="1"/>
          <p:nvPr/>
        </p:nvSpPr>
        <p:spPr>
          <a:xfrm>
            <a:off x="3831688" y="2761461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B832394-1D60-4682-8BCA-08808972A421}"/>
              </a:ext>
            </a:extLst>
          </p:cNvPr>
          <p:cNvSpPr txBox="1"/>
          <p:nvPr/>
        </p:nvSpPr>
        <p:spPr>
          <a:xfrm>
            <a:off x="4641130" y="2757246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8D12D1C9-49CB-48D0-BB26-67B26F7FBE5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55056" y="2866028"/>
            <a:ext cx="342026" cy="502781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DD5181FE-A5A0-4DB3-9D8A-1D275D6783E8}"/>
              </a:ext>
            </a:extLst>
          </p:cNvPr>
          <p:cNvSpPr txBox="1"/>
          <p:nvPr/>
        </p:nvSpPr>
        <p:spPr>
          <a:xfrm>
            <a:off x="10714957" y="2785903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3D08B95-CE97-42E7-A662-FEA1A96706AF}"/>
              </a:ext>
            </a:extLst>
          </p:cNvPr>
          <p:cNvSpPr txBox="1"/>
          <p:nvPr/>
        </p:nvSpPr>
        <p:spPr>
          <a:xfrm>
            <a:off x="11538468" y="2781688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DE38849-97C1-4FEE-800E-24DE1F7B55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825139" y="2822998"/>
            <a:ext cx="179157" cy="502781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C8975D11-B4C3-4F3A-AA79-751476494BD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39085" y="2876319"/>
            <a:ext cx="342026" cy="178406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81A37BAA-53E5-4C6D-9FAF-4B39B4AF490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47981" y="2885383"/>
            <a:ext cx="504896" cy="178406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86AD136-BEE7-4501-BE30-77683600900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03135" y="2877151"/>
            <a:ext cx="504896" cy="178406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DA3C62F9-F863-4A44-BF03-3ECF1EED70F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35800" y="2890262"/>
            <a:ext cx="179157" cy="178406"/>
          </a:xfrm>
          <a:prstGeom prst="rect">
            <a:avLst/>
          </a:prstGeom>
        </p:spPr>
      </p:pic>
      <p:sp>
        <p:nvSpPr>
          <p:cNvPr id="75" name="CuadroTexto 74">
            <a:extLst>
              <a:ext uri="{FF2B5EF4-FFF2-40B4-BE49-F238E27FC236}">
                <a16:creationId xmlns:a16="http://schemas.microsoft.com/office/drawing/2014/main" id="{C4AE3D26-DB2E-4ADE-901C-FCABBDFF453A}"/>
              </a:ext>
            </a:extLst>
          </p:cNvPr>
          <p:cNvSpPr txBox="1"/>
          <p:nvPr/>
        </p:nvSpPr>
        <p:spPr>
          <a:xfrm>
            <a:off x="3831688" y="4020687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981B46D4-17DE-40F0-9911-C808E1A89FE7}"/>
              </a:ext>
            </a:extLst>
          </p:cNvPr>
          <p:cNvSpPr txBox="1"/>
          <p:nvPr/>
        </p:nvSpPr>
        <p:spPr>
          <a:xfrm>
            <a:off x="4641130" y="4016472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77" name="Imagen 76">
            <a:extLst>
              <a:ext uri="{FF2B5EF4-FFF2-40B4-BE49-F238E27FC236}">
                <a16:creationId xmlns:a16="http://schemas.microsoft.com/office/drawing/2014/main" id="{363BFE6D-F712-4F11-888E-9C574961740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5039542" y="4071625"/>
            <a:ext cx="342026" cy="502781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EB03B339-6245-42BA-B2F9-98E44E8ACCA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201863" y="4125254"/>
            <a:ext cx="342026" cy="178406"/>
          </a:xfrm>
          <a:prstGeom prst="rect">
            <a:avLst/>
          </a:prstGeom>
        </p:spPr>
      </p:pic>
      <p:pic>
        <p:nvPicPr>
          <p:cNvPr id="79" name="Imagen 78">
            <a:extLst>
              <a:ext uri="{FF2B5EF4-FFF2-40B4-BE49-F238E27FC236}">
                <a16:creationId xmlns:a16="http://schemas.microsoft.com/office/drawing/2014/main" id="{4C8C9BCD-9FC5-4144-A0A0-BB0A329164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241911" y="4127706"/>
            <a:ext cx="504896" cy="178406"/>
          </a:xfrm>
          <a:prstGeom prst="rect">
            <a:avLst/>
          </a:prstGeom>
        </p:spPr>
      </p:pic>
      <p:sp>
        <p:nvSpPr>
          <p:cNvPr id="80" name="CuadroTexto 79">
            <a:extLst>
              <a:ext uri="{FF2B5EF4-FFF2-40B4-BE49-F238E27FC236}">
                <a16:creationId xmlns:a16="http://schemas.microsoft.com/office/drawing/2014/main" id="{BD0CF1F2-011A-437B-BB27-F4842972E028}"/>
              </a:ext>
            </a:extLst>
          </p:cNvPr>
          <p:cNvSpPr txBox="1"/>
          <p:nvPr/>
        </p:nvSpPr>
        <p:spPr>
          <a:xfrm>
            <a:off x="10775096" y="4272699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08FAB340-2452-41E2-8EC5-BD7591F48DCE}"/>
              </a:ext>
            </a:extLst>
          </p:cNvPr>
          <p:cNvSpPr txBox="1"/>
          <p:nvPr/>
        </p:nvSpPr>
        <p:spPr>
          <a:xfrm>
            <a:off x="11260981" y="426848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.</a:t>
            </a:r>
          </a:p>
        </p:txBody>
      </p:sp>
      <p:pic>
        <p:nvPicPr>
          <p:cNvPr id="82" name="Imagen 81">
            <a:extLst>
              <a:ext uri="{FF2B5EF4-FFF2-40B4-BE49-F238E27FC236}">
                <a16:creationId xmlns:a16="http://schemas.microsoft.com/office/drawing/2014/main" id="{E71DF487-9AFC-4CFB-8C50-57925D48D2D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11735560" y="4213356"/>
            <a:ext cx="179157" cy="502781"/>
          </a:xfrm>
          <a:prstGeom prst="rect">
            <a:avLst/>
          </a:prstGeom>
        </p:spPr>
      </p:pic>
      <p:pic>
        <p:nvPicPr>
          <p:cNvPr id="83" name="Imagen 82">
            <a:extLst>
              <a:ext uri="{FF2B5EF4-FFF2-40B4-BE49-F238E27FC236}">
                <a16:creationId xmlns:a16="http://schemas.microsoft.com/office/drawing/2014/main" id="{2AF5A3BA-B128-4C78-BF62-BCC5135DB48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01661" y="4375544"/>
            <a:ext cx="504896" cy="178406"/>
          </a:xfrm>
          <a:prstGeom prst="rect">
            <a:avLst/>
          </a:prstGeom>
        </p:spPr>
      </p:pic>
      <p:pic>
        <p:nvPicPr>
          <p:cNvPr id="84" name="Imagen 83">
            <a:extLst>
              <a:ext uri="{FF2B5EF4-FFF2-40B4-BE49-F238E27FC236}">
                <a16:creationId xmlns:a16="http://schemas.microsoft.com/office/drawing/2014/main" id="{7E816A76-6029-4C72-9B1F-F12A71E5CA4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23902" y="4355088"/>
            <a:ext cx="179157" cy="178406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BD214525-F31D-43AC-BF6A-91966EBF2965}"/>
              </a:ext>
            </a:extLst>
          </p:cNvPr>
          <p:cNvSpPr txBox="1"/>
          <p:nvPr/>
        </p:nvSpPr>
        <p:spPr>
          <a:xfrm>
            <a:off x="3638478" y="4247808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A1FBCB71-64F5-4F12-93B8-425CCF3EB156}"/>
              </a:ext>
            </a:extLst>
          </p:cNvPr>
          <p:cNvSpPr txBox="1"/>
          <p:nvPr/>
        </p:nvSpPr>
        <p:spPr>
          <a:xfrm>
            <a:off x="10542353" y="4494029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pic>
        <p:nvPicPr>
          <p:cNvPr id="87" name="Imagen 86">
            <a:extLst>
              <a:ext uri="{FF2B5EF4-FFF2-40B4-BE49-F238E27FC236}">
                <a16:creationId xmlns:a16="http://schemas.microsoft.com/office/drawing/2014/main" id="{9120E407-EFC9-4B2C-B81C-CA62A8E63B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032189" y="6067383"/>
            <a:ext cx="504896" cy="178406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B49A7B3A-60BD-4D95-BD24-12161AACC6F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7738" y="6067265"/>
            <a:ext cx="504896" cy="178406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8C199CD9-1977-43D2-B685-D20DC23331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4124" y="6067147"/>
            <a:ext cx="504896" cy="178406"/>
          </a:xfrm>
          <a:prstGeom prst="rect">
            <a:avLst/>
          </a:prstGeom>
        </p:spPr>
      </p:pic>
      <p:sp>
        <p:nvSpPr>
          <p:cNvPr id="91" name="CuadroTexto 90">
            <a:extLst>
              <a:ext uri="{FF2B5EF4-FFF2-40B4-BE49-F238E27FC236}">
                <a16:creationId xmlns:a16="http://schemas.microsoft.com/office/drawing/2014/main" id="{A2F1C88F-0F80-4ED1-949C-D0FCEBEE9ED4}"/>
              </a:ext>
            </a:extLst>
          </p:cNvPr>
          <p:cNvSpPr txBox="1"/>
          <p:nvPr/>
        </p:nvSpPr>
        <p:spPr>
          <a:xfrm>
            <a:off x="4226228" y="6157580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m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8E7C2274-60FF-4E74-81DD-95AE836535B3}"/>
              </a:ext>
            </a:extLst>
          </p:cNvPr>
          <p:cNvSpPr txBox="1"/>
          <p:nvPr/>
        </p:nvSpPr>
        <p:spPr>
          <a:xfrm>
            <a:off x="4987490" y="6186267"/>
            <a:ext cx="51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dirty="0"/>
              <a:t>e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F7F2BBC-7D62-4509-98C4-DE2702B802D6}"/>
              </a:ext>
            </a:extLst>
          </p:cNvPr>
          <p:cNvSpPr txBox="1"/>
          <p:nvPr/>
        </p:nvSpPr>
        <p:spPr>
          <a:xfrm>
            <a:off x="3523495" y="5956555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=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B31193AF-61A8-421F-AB7B-88405E09C06C}"/>
              </a:ext>
            </a:extLst>
          </p:cNvPr>
          <p:cNvSpPr txBox="1"/>
          <p:nvPr/>
        </p:nvSpPr>
        <p:spPr>
          <a:xfrm>
            <a:off x="4324758" y="5971944"/>
            <a:ext cx="328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759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91E-20AE-4A43-867D-5B843FDE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r>
              <a:rPr lang="es-AR" dirty="0"/>
              <a:t> (GLS)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7CDA23-2793-468D-B6E0-AA86A812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40" y="2321316"/>
            <a:ext cx="69342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4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E565A-E9EB-4777-A8B0-F9F41653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 del Principal LS (GLS)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37ADF-6FFC-4E71-A563-7D4C8C322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Puedo trabajar con más variables que datos sin tener problemas de singularidad de la matriz de covarianza</a:t>
            </a:r>
          </a:p>
        </p:txBody>
      </p:sp>
    </p:spTree>
    <p:extLst>
      <p:ext uri="{BB962C8B-B14F-4D97-AF65-F5344CB8AC3E}">
        <p14:creationId xmlns:p14="http://schemas.microsoft.com/office/powerpoint/2010/main" val="57967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A7DC-1171-43F4-8924-58D03D03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¿Hay algo mejor que PCA?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039F94-08DB-47BF-A5EF-00C2ADF90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815" y="1881895"/>
            <a:ext cx="7896171" cy="474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3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AABF2-5FD1-454E-B234-7727024B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Desventajas del GLS: Nadie me asegura una relación lineal entre los scores de X e 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676C23-3B57-4264-8F7B-D2F27E66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826" y="2322122"/>
            <a:ext cx="65817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1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F25DD-CE70-4185-A69D-83CC04FB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GLS vs PLS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A2511B-C8E4-4E09-983A-A9C920A1A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33" y="1983545"/>
            <a:ext cx="7858309" cy="46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41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7BE06-B8C1-430F-BA17-B5B1CE06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Ejemplo: Estimación de temperatura de un plato en un intercambiador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3F621-9C34-4AC7-8FEE-EE28587D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920" y="3429000"/>
            <a:ext cx="3100754" cy="805033"/>
          </a:xfrm>
        </p:spPr>
        <p:txBody>
          <a:bodyPr/>
          <a:lstStyle/>
          <a:p>
            <a:pPr marL="0" indent="0">
              <a:buNone/>
            </a:pPr>
            <a:r>
              <a:rPr lang="es-AR" dirty="0" err="1"/>
              <a:t>Soft</a:t>
            </a:r>
            <a:r>
              <a:rPr lang="es-AR" dirty="0"/>
              <a:t> </a:t>
            </a:r>
            <a:r>
              <a:rPr lang="es-AR" dirty="0" err="1"/>
              <a:t>Sensors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45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36452B8-DDAE-47F2-8170-A84D0478901A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Repaso de QI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C41445-CC78-4609-B561-13B16C2D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39" y="1561513"/>
            <a:ext cx="4118181" cy="488852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4663F97-C2B6-4397-9ECF-5B29065C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647" y="734801"/>
            <a:ext cx="3068589" cy="59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68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heck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1A03A-9A8A-48DB-8F6A-A5253F1D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Filosofía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D5850-FBB4-4FD3-A4D7-DFF0E5F2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Planteo un modelo de Machine </a:t>
            </a:r>
            <a:r>
              <a:rPr lang="es-AR" dirty="0" err="1"/>
              <a:t>Learning</a:t>
            </a:r>
            <a:r>
              <a:rPr lang="es-AR" dirty="0"/>
              <a:t> que tiene como variables de salida la variable que quiero inferir</a:t>
            </a:r>
          </a:p>
          <a:p>
            <a:r>
              <a:rPr lang="es-AR" dirty="0"/>
              <a:t>Dependiendo del método puedo:</a:t>
            </a:r>
          </a:p>
          <a:p>
            <a:pPr lvl="1"/>
            <a:r>
              <a:rPr lang="es-AR" dirty="0"/>
              <a:t>partir de las mismas variables que hubiera usado en un de </a:t>
            </a:r>
            <a:r>
              <a:rPr lang="es-AR" dirty="0" err="1"/>
              <a:t>pp</a:t>
            </a:r>
            <a:endParaRPr lang="es-AR" dirty="0"/>
          </a:p>
          <a:p>
            <a:pPr lvl="1"/>
            <a:r>
              <a:rPr lang="es-AR" dirty="0"/>
              <a:t>Seleccionar en base a correlación eliminando variables redundantes</a:t>
            </a:r>
          </a:p>
          <a:p>
            <a:pPr lvl="1"/>
            <a:r>
              <a:rPr lang="es-AR" dirty="0"/>
              <a:t>Regularizar</a:t>
            </a:r>
          </a:p>
          <a:p>
            <a:pPr lvl="1"/>
            <a:r>
              <a:rPr lang="es-AR" dirty="0"/>
              <a:t>Usar todas la variables disponibles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8311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6D9E6A1-1FDA-4B9B-ADD0-4750EBD0D546}"/>
              </a:ext>
            </a:extLst>
          </p:cNvPr>
          <p:cNvSpPr txBox="1"/>
          <p:nvPr/>
        </p:nvSpPr>
        <p:spPr>
          <a:xfrm>
            <a:off x="745379" y="183994"/>
            <a:ext cx="7244857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AR" sz="4400" dirty="0">
                <a:latin typeface="+mj-lt"/>
                <a:ea typeface="+mj-ea"/>
                <a:cs typeface="+mj-cs"/>
              </a:rPr>
              <a:t>Importancia económica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67DAC2-7157-46A3-975F-B0F1D754F187}"/>
              </a:ext>
            </a:extLst>
          </p:cNvPr>
          <p:cNvSpPr txBox="1"/>
          <p:nvPr/>
        </p:nvSpPr>
        <p:spPr>
          <a:xfrm>
            <a:off x="478302" y="1842868"/>
            <a:ext cx="8404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Es la forma de medir composición y, por lo tanto, 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400" dirty="0"/>
              <a:t>Me permite seguir operando frente a la falta de un instrumento</a:t>
            </a:r>
          </a:p>
        </p:txBody>
      </p:sp>
    </p:spTree>
    <p:extLst>
      <p:ext uri="{BB962C8B-B14F-4D97-AF65-F5344CB8AC3E}">
        <p14:creationId xmlns:p14="http://schemas.microsoft.com/office/powerpoint/2010/main" val="2106051505"/>
      </p:ext>
    </p:extLst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7565-F125-40DF-8B8E-C1EE37D6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Otros 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6F54B-3F2B-42AA-B48E-9AAE9BD8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Predicción de RON y MON  a partir de espectros IR, NIR</a:t>
            </a:r>
          </a:p>
          <a:p>
            <a:endParaRPr lang="es-AR" dirty="0"/>
          </a:p>
          <a:p>
            <a:r>
              <a:rPr lang="es-AR" dirty="0"/>
              <a:t>Predicción de composición de cargas a FCC a partir de UV</a:t>
            </a:r>
          </a:p>
        </p:txBody>
      </p:sp>
    </p:spTree>
    <p:extLst>
      <p:ext uri="{BB962C8B-B14F-4D97-AF65-F5344CB8AC3E}">
        <p14:creationId xmlns:p14="http://schemas.microsoft.com/office/powerpoint/2010/main" val="2134743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7493-ED4F-4329-8AE2-4F5776AC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063" y="3066122"/>
            <a:ext cx="2917874" cy="1325563"/>
          </a:xfrm>
        </p:spPr>
        <p:txBody>
          <a:bodyPr/>
          <a:lstStyle/>
          <a:p>
            <a:r>
              <a:rPr lang="es-AR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314611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342AE-C7D1-4D5C-891E-37F3B0E1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365125"/>
            <a:ext cx="11788726" cy="1325563"/>
          </a:xfrm>
        </p:spPr>
        <p:txBody>
          <a:bodyPr/>
          <a:lstStyle/>
          <a:p>
            <a:r>
              <a:rPr lang="es-AR" dirty="0"/>
              <a:t>Comparación con los basados primeros principios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ABF5B-8603-4BAB-8B39-C084BE141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Tiene mayor capacidad de interpolación</a:t>
            </a:r>
          </a:p>
          <a:p>
            <a:endParaRPr lang="es-AR" dirty="0"/>
          </a:p>
          <a:p>
            <a:r>
              <a:rPr lang="es-AR" dirty="0"/>
              <a:t>Necesita muchos datos para su desarrollo y mantenimiento</a:t>
            </a:r>
          </a:p>
          <a:p>
            <a:pPr lvl="1"/>
            <a:r>
              <a:rPr lang="es-AR" dirty="0"/>
              <a:t>Debo tener datos representativos de todas las condiciones de operación. </a:t>
            </a:r>
            <a:r>
              <a:rPr lang="es-AR" dirty="0" err="1"/>
              <a:t>Ej</a:t>
            </a:r>
            <a:r>
              <a:rPr lang="es-AR" dirty="0"/>
              <a:t>: invierno y verano</a:t>
            </a:r>
          </a:p>
          <a:p>
            <a:pPr lvl="1"/>
            <a:r>
              <a:rPr lang="es-AR" dirty="0"/>
              <a:t>Si hay un cambio debo esperar a juntar datos antes de volver a entrenar el modelo</a:t>
            </a:r>
          </a:p>
        </p:txBody>
      </p:sp>
    </p:spTree>
    <p:extLst>
      <p:ext uri="{BB962C8B-B14F-4D97-AF65-F5344CB8AC3E}">
        <p14:creationId xmlns:p14="http://schemas.microsoft.com/office/powerpoint/2010/main" val="87823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258A1-8D33-42BE-A6CA-7B60467E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Alternativas disponibles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E0634-91AE-4233-817D-AC22EC5DB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Regresión lineal</a:t>
            </a:r>
          </a:p>
          <a:p>
            <a:r>
              <a:rPr lang="es-AR" dirty="0"/>
              <a:t>Árboles de regresión y </a:t>
            </a:r>
            <a:r>
              <a:rPr lang="es-AR" dirty="0" err="1"/>
              <a:t>Random</a:t>
            </a:r>
            <a:r>
              <a:rPr lang="es-AR" dirty="0"/>
              <a:t> </a:t>
            </a:r>
            <a:r>
              <a:rPr lang="es-AR" dirty="0" err="1"/>
              <a:t>forest</a:t>
            </a:r>
            <a:endParaRPr lang="es-AR" dirty="0"/>
          </a:p>
          <a:p>
            <a:r>
              <a:rPr lang="es-AR" dirty="0"/>
              <a:t>Redes neuronales</a:t>
            </a:r>
          </a:p>
          <a:p>
            <a:r>
              <a:rPr lang="es-AR" dirty="0"/>
              <a:t>Principal </a:t>
            </a:r>
            <a:r>
              <a:rPr lang="es-AR" dirty="0" err="1"/>
              <a:t>least</a:t>
            </a:r>
            <a:r>
              <a:rPr lang="es-AR" dirty="0"/>
              <a:t> </a:t>
            </a:r>
            <a:r>
              <a:rPr lang="es-AR" dirty="0" err="1"/>
              <a:t>squares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4764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A6A84-1813-4E1F-954B-21AFFE06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Principal 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860D5-5EAD-4DDB-86EE-8BE79CEE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75" y="2782228"/>
            <a:ext cx="4183966" cy="1603375"/>
          </a:xfrm>
        </p:spPr>
        <p:txBody>
          <a:bodyPr/>
          <a:lstStyle/>
          <a:p>
            <a:pPr marL="0" indent="0">
              <a:buNone/>
            </a:pPr>
            <a:r>
              <a:rPr lang="es-AR" dirty="0" err="1"/>
              <a:t>Overfitting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5513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Overfitting</a:t>
            </a:r>
            <a:endParaRPr lang="en-US" dirty="0"/>
          </a:p>
        </p:txBody>
      </p:sp>
      <p:pic>
        <p:nvPicPr>
          <p:cNvPr id="13316" name="Picture 4" descr="Imagen relacionad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77" y="1221808"/>
            <a:ext cx="6866763" cy="563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7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Overfitting</a:t>
            </a:r>
            <a:br>
              <a:rPr lang="es-AR" dirty="0"/>
            </a:b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10" y="1105787"/>
            <a:ext cx="7674193" cy="575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069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Overfitting</a:t>
            </a:r>
            <a:r>
              <a:rPr lang="es-AR" dirty="0"/>
              <a:t> </a:t>
            </a:r>
            <a:r>
              <a:rPr lang="es-AR" dirty="0" err="1"/>
              <a:t>train</a:t>
            </a:r>
            <a:br>
              <a:rPr lang="es-AR" dirty="0"/>
            </a:b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593" y="1105787"/>
            <a:ext cx="7975891" cy="597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679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Overfitting</a:t>
            </a:r>
            <a:r>
              <a:rPr lang="es-AR" dirty="0"/>
              <a:t> test</a:t>
            </a:r>
            <a:br>
              <a:rPr lang="es-AR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09" y="649780"/>
            <a:ext cx="8455951" cy="633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23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351</Words>
  <Application>Microsoft Office PowerPoint</Application>
  <PresentationFormat>Panorámica</PresentationFormat>
  <Paragraphs>79</Paragraphs>
  <Slides>22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Equation.3</vt:lpstr>
      <vt:lpstr>INFERENCIA DE VARIABLES BASADAS EN DATOS</vt:lpstr>
      <vt:lpstr>Filosofía de trabajo</vt:lpstr>
      <vt:lpstr>Comparación con los basados primeros principios</vt:lpstr>
      <vt:lpstr>Alternativas disponibles</vt:lpstr>
      <vt:lpstr>Principal desafío</vt:lpstr>
      <vt:lpstr>Overfitting</vt:lpstr>
      <vt:lpstr>Ejemplo Overfitting </vt:lpstr>
      <vt:lpstr>Ejemplo Overfitting train </vt:lpstr>
      <vt:lpstr>Ejemplo Overfitting test </vt:lpstr>
      <vt:lpstr>Principal Least Squares</vt:lpstr>
      <vt:lpstr>Cómo funciona PLS</vt:lpstr>
      <vt:lpstr>Repaso de PCA</vt:lpstr>
      <vt:lpstr>Principal Least Squares (GLS)</vt:lpstr>
      <vt:lpstr>Ventajas del Principal LS (GLS)</vt:lpstr>
      <vt:lpstr>¿Hay algo mejor que PCA?</vt:lpstr>
      <vt:lpstr>Desventajas del GLS: Nadie me asegura una relación lineal entre los scores de X e Y</vt:lpstr>
      <vt:lpstr>GLS vs PLS</vt:lpstr>
      <vt:lpstr>Ejemplo: Estimación de temperatura de un plato en un intercambiador</vt:lpstr>
      <vt:lpstr>Presentación de PowerPoint</vt:lpstr>
      <vt:lpstr>Presentación de PowerPoint</vt:lpstr>
      <vt:lpstr>Otros ejemplos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DE VARIABLES BASADAS EN PRIMEROS PRINCIPIOS</dc:title>
  <dc:creator>HOROWITZ, GABRIEL IGNACIO</dc:creator>
  <cp:lastModifiedBy>HOROWITZ, GABRIEL IGNACIO</cp:lastModifiedBy>
  <cp:revision>15</cp:revision>
  <dcterms:created xsi:type="dcterms:W3CDTF">2020-01-23T00:58:01Z</dcterms:created>
  <dcterms:modified xsi:type="dcterms:W3CDTF">2020-10-13T14:25:05Z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iteId">
    <vt:lpwstr>038018c3-616c-4b46-ad9b-aa9007f701b5</vt:lpwstr>
  </property>
  <property fmtid="{D5CDD505-2E9C-101B-9397-08002B2CF9AE}" pid="4" name="MSIP_Label_228ef38c-4357-49c8-b2ae-c9cdaf411188_Owner">
    <vt:lpwstr>y149681@grupo.ypf.com</vt:lpwstr>
  </property>
  <property fmtid="{D5CDD505-2E9C-101B-9397-08002B2CF9AE}" pid="5" name="MSIP_Label_228ef38c-4357-49c8-b2ae-c9cdaf411188_SetDate">
    <vt:lpwstr>2020-01-23T01:06:12.0225317Z</vt:lpwstr>
  </property>
  <property fmtid="{D5CDD505-2E9C-101B-9397-08002B2CF9AE}" pid="6" name="MSIP_Label_228ef38c-4357-49c8-b2ae-c9cdaf411188_Name">
    <vt:lpwstr>Personal</vt:lpwstr>
  </property>
  <property fmtid="{D5CDD505-2E9C-101B-9397-08002B2CF9AE}" pid="7" name="MSIP_Label_228ef38c-4357-49c8-b2ae-c9cdaf411188_Application">
    <vt:lpwstr>Microsoft Azure Information Protection</vt:lpwstr>
  </property>
  <property fmtid="{D5CDD505-2E9C-101B-9397-08002B2CF9AE}" pid="8" name="MSIP_Label_228ef38c-4357-49c8-b2ae-c9cdaf411188_ActionId">
    <vt:lpwstr>f6b19801-5157-4afe-8a69-3a69cf7fbb09</vt:lpwstr>
  </property>
  <property fmtid="{D5CDD505-2E9C-101B-9397-08002B2CF9AE}" pid="9" name="MSIP_Label_228ef38c-4357-49c8-b2ae-c9cdaf411188_Extended_MSFT_Method">
    <vt:lpwstr>Manual</vt:lpwstr>
  </property>
  <property fmtid="{D5CDD505-2E9C-101B-9397-08002B2CF9AE}" pid="10" name="Sensitivity">
    <vt:lpwstr>Personal</vt:lpwstr>
  </property>
</Properties>
</file>