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0" r:id="rId3"/>
    <p:sldId id="258" r:id="rId4"/>
    <p:sldId id="257" r:id="rId5"/>
    <p:sldId id="259" r:id="rId6"/>
    <p:sldId id="262" r:id="rId7"/>
    <p:sldId id="266" r:id="rId8"/>
    <p:sldId id="276" r:id="rId9"/>
    <p:sldId id="267" r:id="rId10"/>
    <p:sldId id="268" r:id="rId11"/>
    <p:sldId id="272" r:id="rId12"/>
    <p:sldId id="273" r:id="rId13"/>
    <p:sldId id="342" r:id="rId14"/>
    <p:sldId id="343" r:id="rId15"/>
    <p:sldId id="344" r:id="rId16"/>
    <p:sldId id="322" r:id="rId17"/>
    <p:sldId id="332" r:id="rId18"/>
    <p:sldId id="333" r:id="rId19"/>
    <p:sldId id="331" r:id="rId20"/>
    <p:sldId id="327" r:id="rId21"/>
    <p:sldId id="338" r:id="rId22"/>
    <p:sldId id="339" r:id="rId23"/>
    <p:sldId id="334" r:id="rId24"/>
    <p:sldId id="335" r:id="rId25"/>
    <p:sldId id="337" r:id="rId26"/>
    <p:sldId id="336" r:id="rId27"/>
    <p:sldId id="330" r:id="rId28"/>
    <p:sldId id="341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D1B1-559E-453E-B0D3-0B9618F216B4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1CE1-6ECF-489A-A2CB-9C388B0BD7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49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74E552B-169E-4402-B8D2-529FF8F20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BD2028-8876-440B-B129-9EC77B36311E}" type="slidenum">
              <a:rPr lang="es-ES" altLang="es-AR"/>
              <a:pPr/>
              <a:t>6</a:t>
            </a:fld>
            <a:endParaRPr lang="es-ES" altLang="es-A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60F257C-7F03-4987-8531-266E1A0F03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3D4317F-91DA-45DD-886F-C60412699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934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9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0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00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4E6A242-436B-4C6B-81F4-276CBA99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89B6C-F439-4217-9AD1-D44373FED910}" type="slidenum">
              <a:rPr lang="es-ES" altLang="es-AR"/>
              <a:pPr/>
              <a:t>7</a:t>
            </a:fld>
            <a:endParaRPr lang="es-ES" altLang="es-A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6E870B4-CB04-49FA-92C6-BB7B08B11F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68A2714-2C70-4D86-B299-82FEEB349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1124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BD3719A-357D-40CF-B66B-9F25393A4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F87754-B1DE-47A7-A231-CC42FCD76D75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52B1828-6D44-4E9E-9292-4FCF507E00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BC964BB-7E33-4ACE-8C61-E37260948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082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2C3C1A3-A008-4A7B-8CA1-92940A957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DF3B2B-DCCD-4885-AE94-4752810BFEEF}" type="slidenum">
              <a:rPr lang="es-ES" altLang="es-AR"/>
              <a:pPr/>
              <a:t>9</a:t>
            </a:fld>
            <a:endParaRPr lang="es-ES" altLang="es-A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B7F8B8-5F6C-43DD-B344-E191AA9612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DDBBA07-93A3-438D-B5A7-DEC6799F7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2462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7A5F2E0-59C3-4538-9B4A-BDB8A8890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5859C2-032F-4FF0-ADB9-DC6B7B7FBF7C}" type="slidenum">
              <a:rPr lang="es-ES" altLang="es-AR"/>
              <a:pPr/>
              <a:t>10</a:t>
            </a:fld>
            <a:endParaRPr lang="es-ES" altLang="es-A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0FD84BE-4F45-4D08-B8A3-EA47DA6CAE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2C65AA7-2F44-4094-B1F7-E8FEB6FD1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9783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1043934-AAD1-4F25-9879-A53E3910B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06D3CB-ADA9-4D06-BD88-B404DA4F73B9}" type="slidenum">
              <a:rPr lang="es-ES" altLang="es-AR"/>
              <a:pPr/>
              <a:t>11</a:t>
            </a:fld>
            <a:endParaRPr lang="es-ES" altLang="es-A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5DD853D-5DF3-443E-BC3C-E1145CFBFA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241DD44-CEE0-4D81-AB34-0BFF308B5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8129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38095AD-2019-4763-A596-A6F2EB1A5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EE4D5F-29EA-4928-AF8D-4FD85B431B12}" type="slidenum">
              <a:rPr lang="es-ES" altLang="es-AR"/>
              <a:pPr/>
              <a:t>12</a:t>
            </a:fld>
            <a:endParaRPr lang="es-ES" altLang="es-A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912EFF1-B269-4C98-8327-748F20073C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9A29444-D8A5-42AE-8A78-B04D9272D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0071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84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9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66FB4-24F3-44B7-B218-8B43E12B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3C6EE-FB5B-4E69-AFC4-68D2AE1CE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2E906-D170-4048-892B-70E2E2EC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751B0-EAEC-4382-B96C-86AD49A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21C96-F0EA-4926-8ACB-8C73318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9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73DDF-8FCC-4659-86DA-02AE7107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AE4FDA-03B8-4CC2-A21A-9609C149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389E6-BC77-4ABC-9318-25B8DDE0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F9EC5-1143-412F-A2D8-7E55E588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25798-DC4C-44E2-9A7F-D725B7B2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68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430151-4638-4637-99B6-53F3D272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31160-570F-4EE7-B906-D17BD96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96653-2084-4DAF-A67D-019C173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75053-C056-4D91-94FC-6BA66D53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1C003-A369-42CA-9A79-62C65B7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9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A0084-E62C-490E-9F50-055F5C12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3A46-9B06-4A4D-AF0D-6C1FFB34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7A05-6B62-4F7B-917A-1DBCF81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9AE15-11AD-4E3D-B2EC-78A7FC68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FA0CD-51C3-41C7-94A0-90A2BFE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55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8528-F8EA-4F50-B6F9-C50B964D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BDDBD8-024B-4BDB-80E1-DF3074C6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A39FF-99AE-4998-B741-709176A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5C4C8-0AE2-4905-83C2-F16F79B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58036-9C11-4FD5-BFDA-B5A174F3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1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763E0-A12A-49BD-B2C6-BD9BB1C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1229E-B4A0-4E93-BCF5-CB9EF2BC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4F29AD-D524-45F6-BC14-97077C91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F82D6-CE15-4726-A469-7EB4BCE4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B1180-73B8-4BFC-A591-74B5A7CE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54B1A-3630-4D85-851C-88E8A9A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2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D588-D38B-4919-BBF6-E810CDFB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09092-A7C3-448A-9363-A1AA7041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F61A8-F21E-4FC0-B47D-48216F16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7EE053-4ABC-43EE-93EB-25F3A1F8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6D8622-D4B5-483F-99DB-298DE302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B54066-1A1C-4BFC-AB45-7912DD37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E8975E-351F-4CC5-9D65-F2BE912F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1945F3-0B63-4F9E-97C1-2BFC867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8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849DC-3E92-439F-A215-7DD9EE06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121F2A-DC39-4475-9C70-1939E98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7B8D6-8B91-4B2A-B7D5-205DEDDB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C90C91-A337-416D-A989-91F7C815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1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4D176C-2F7E-407C-B37F-772A56B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99FE7C-3A69-4667-B87E-3AFFC98F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2A58FD-3325-4924-8889-9554A35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0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B76C-7541-473E-BA30-9BECA82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270D8-B432-4C30-B894-58741A04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A45C2A-71AE-49DD-90ED-19FB03F15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42F91-626D-400C-B5BC-062CC0A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49BF9-52FD-47A3-A686-C20C8D30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261D5-02B2-4AC4-AE9B-AAE1CA3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6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925E-8DC6-4158-900D-A218C018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DAB76-EC20-4802-9BE9-5D240335C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22E2A2-FBC0-47ED-8651-66C7C56C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7244E-F537-4FD5-BA9E-4E7D8B93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79D4DF-7763-4138-80B1-AF7C3F97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BE311-D9E6-4C01-87F5-CF9EE86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56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8670A9-64D2-43F9-9968-DF4C16A0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D1989-6001-4451-9200-D5BC2A65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F5E58-8413-4602-97A5-B2144D6D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D09D-3EDE-434E-AB6A-071678BE2097}" type="datetimeFigureOut">
              <a:rPr lang="es-AR" smtClean="0"/>
              <a:t>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53659-4323-4929-BC15-C935384A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280C8-239C-4876-8C0D-2DEDB1EF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104042539,&quot;Placement&quot;:&quot;Header&quot;}">
            <a:extLst>
              <a:ext uri="{FF2B5EF4-FFF2-40B4-BE49-F238E27FC236}">
                <a16:creationId xmlns:a16="http://schemas.microsoft.com/office/drawing/2014/main" id="{FBD585B1-BAC2-45D1-81AB-2C757AAFCCEA}"/>
              </a:ext>
            </a:extLst>
          </p:cNvPr>
          <p:cNvSpPr txBox="1"/>
          <p:nvPr userDrawn="1"/>
        </p:nvSpPr>
        <p:spPr>
          <a:xfrm>
            <a:off x="11237874" y="0"/>
            <a:ext cx="954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Uso Personal</a:t>
            </a:r>
          </a:p>
        </p:txBody>
      </p:sp>
    </p:spTree>
    <p:extLst>
      <p:ext uri="{BB962C8B-B14F-4D97-AF65-F5344CB8AC3E}">
        <p14:creationId xmlns:p14="http://schemas.microsoft.com/office/powerpoint/2010/main" val="5163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wmf"/><Relationship Id="rId5" Type="http://schemas.openxmlformats.org/officeDocument/2006/relationships/oleObject" Target="file:///C:\Documents%20and%20Settings\Y149681\My%20Documents\Dropbox\Clases%20Qu&#237;mica%20Industrial\Calor\intercambiadores.xmcd\Selection%2059%201265%20376%201347" TargetMode="External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18F5-7EB1-4D6B-ADAE-8D5909A28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INFERENCIA DE VARIABLES BASADAS EN PRIMEROS PRINCIPIOS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05268-CA00-4039-A6E9-9D8B94C08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393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A410C3E-7CAB-45C9-BB21-DF143A08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AR" sz="3600">
                <a:solidFill>
                  <a:schemeClr val="tx2"/>
                </a:solidFill>
                <a:latin typeface="Arial" panose="020B0604020202020204" pitchFamily="34" charset="0"/>
              </a:rPr>
              <a:t>SOLUCION </a:t>
            </a:r>
            <a:r>
              <a:rPr lang="es-ES" altLang="es-AR" sz="3600" dirty="0">
                <a:solidFill>
                  <a:schemeClr val="tx2"/>
                </a:solidFill>
                <a:latin typeface="Arial" panose="020B0604020202020204" pitchFamily="34" charset="0"/>
              </a:rPr>
              <a:t>CON ESCALADO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3029067-AA62-4E89-A278-3B432103F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3249614"/>
            <a:ext cx="8245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Evitar la corrosión</a:t>
            </a:r>
            <a:endParaRPr lang="es-ES" altLang="es-AR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2211D96C-BE5E-4CF3-852B-BD6770B5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3968750"/>
            <a:ext cx="842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Evitar emisiones</a:t>
            </a:r>
            <a:endParaRPr lang="es-ES" altLang="es-AR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9D7D6427-791D-447E-93D7-AFC0FCFD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196975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OBJETIVOS DEL TRABAJO</a:t>
            </a:r>
            <a:endParaRPr lang="es-ES" altLang="es-AR" u="sng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A67B798F-7F12-4146-823B-0E8EBEE6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916114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Reducir al máximo los equipos involucrados</a:t>
            </a:r>
            <a:endParaRPr lang="es-ES" altLang="es-AR"/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A5B360E8-59EE-410F-85B7-FD7665D3C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528889"/>
            <a:ext cx="892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Controlar la velocidad y temperatura de reacción</a:t>
            </a: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39079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  <p:bldP spid="41989" grpId="0"/>
      <p:bldP spid="41990" grpId="0"/>
      <p:bldP spid="419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B31E1E6-6E3F-43EE-8D75-61072B5A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AR" sz="3600" dirty="0">
                <a:solidFill>
                  <a:schemeClr val="tx2"/>
                </a:solidFill>
                <a:latin typeface="Arial" panose="020B0604020202020204" pitchFamily="34" charset="0"/>
              </a:rPr>
              <a:t>CONTROL DE LA TEMPERATURA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EE67B104-C3C5-455A-93A5-92FC5C3FA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2097089"/>
            <a:ext cx="8424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Lunchera con termómetro. Adiabático.</a:t>
            </a:r>
            <a:endParaRPr lang="es-ES" altLang="es-AR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BD9D748-65CA-4A68-BD3F-833E3C35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196975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Selección del tipo de reactor (scaling down)</a:t>
            </a:r>
            <a:endParaRPr lang="es-ES" altLang="es-AR" u="sng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40D6F5B8-615B-4406-B24B-9D3BACF0BE05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2960689"/>
            <a:ext cx="1547812" cy="3240087"/>
            <a:chOff x="1837" y="1865"/>
            <a:chExt cx="975" cy="2041"/>
          </a:xfrm>
        </p:grpSpPr>
        <p:sp>
          <p:nvSpPr>
            <p:cNvPr id="19462" name="AutoShape 12">
              <a:extLst>
                <a:ext uri="{FF2B5EF4-FFF2-40B4-BE49-F238E27FC236}">
                  <a16:creationId xmlns:a16="http://schemas.microsoft.com/office/drawing/2014/main" id="{E71FD42D-EEA3-49AB-86A9-08264928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546"/>
              <a:ext cx="975" cy="136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9463" name="AutoShape 8">
              <a:extLst>
                <a:ext uri="{FF2B5EF4-FFF2-40B4-BE49-F238E27FC236}">
                  <a16:creationId xmlns:a16="http://schemas.microsoft.com/office/drawing/2014/main" id="{F686A5C2-2E21-4543-853F-03780F25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591"/>
              <a:ext cx="839" cy="1247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9464" name="Line 9">
              <a:extLst>
                <a:ext uri="{FF2B5EF4-FFF2-40B4-BE49-F238E27FC236}">
                  <a16:creationId xmlns:a16="http://schemas.microsoft.com/office/drawing/2014/main" id="{99948766-7627-4014-ACF3-94EFF692D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92"/>
              <a:ext cx="0" cy="1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465" name="Line 10">
              <a:extLst>
                <a:ext uri="{FF2B5EF4-FFF2-40B4-BE49-F238E27FC236}">
                  <a16:creationId xmlns:a16="http://schemas.microsoft.com/office/drawing/2014/main" id="{CC8B37F5-2508-413F-8F44-2284558A0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251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466" name="Line 11">
              <a:extLst>
                <a:ext uri="{FF2B5EF4-FFF2-40B4-BE49-F238E27FC236}">
                  <a16:creationId xmlns:a16="http://schemas.microsoft.com/office/drawing/2014/main" id="{DDF02458-ADCA-4294-8E6C-4FFB51A44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115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467" name="Oval 13">
              <a:extLst>
                <a:ext uri="{FF2B5EF4-FFF2-40B4-BE49-F238E27FC236}">
                  <a16:creationId xmlns:a16="http://schemas.microsoft.com/office/drawing/2014/main" id="{B309EFC9-280E-444A-98FD-BDC78E76B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888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9468" name="Text Box 14">
              <a:extLst>
                <a:ext uri="{FF2B5EF4-FFF2-40B4-BE49-F238E27FC236}">
                  <a16:creationId xmlns:a16="http://schemas.microsoft.com/office/drawing/2014/main" id="{221DE4CC-06DD-455C-8649-E1F22F7E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186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AR" altLang="es-AR" sz="1800"/>
                <a:t>T</a:t>
              </a:r>
              <a:endParaRPr lang="es-ES" altLang="es-AR" sz="1800"/>
            </a:p>
          </p:txBody>
        </p:sp>
        <p:sp>
          <p:nvSpPr>
            <p:cNvPr id="19469" name="Freeform 16">
              <a:extLst>
                <a:ext uri="{FF2B5EF4-FFF2-40B4-BE49-F238E27FC236}">
                  <a16:creationId xmlns:a16="http://schemas.microsoft.com/office/drawing/2014/main" id="{78615946-9058-4FF7-936F-5590E21A2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3655"/>
              <a:ext cx="587" cy="173"/>
            </a:xfrm>
            <a:custGeom>
              <a:avLst/>
              <a:gdLst>
                <a:gd name="T0" fmla="*/ 0 w 587"/>
                <a:gd name="T1" fmla="*/ 158 h 173"/>
                <a:gd name="T2" fmla="*/ 146 w 587"/>
                <a:gd name="T3" fmla="*/ 75 h 173"/>
                <a:gd name="T4" fmla="*/ 220 w 587"/>
                <a:gd name="T5" fmla="*/ 57 h 173"/>
                <a:gd name="T6" fmla="*/ 320 w 587"/>
                <a:gd name="T7" fmla="*/ 20 h 173"/>
                <a:gd name="T8" fmla="*/ 348 w 587"/>
                <a:gd name="T9" fmla="*/ 2 h 173"/>
                <a:gd name="T10" fmla="*/ 375 w 587"/>
                <a:gd name="T11" fmla="*/ 11 h 173"/>
                <a:gd name="T12" fmla="*/ 466 w 587"/>
                <a:gd name="T13" fmla="*/ 30 h 173"/>
                <a:gd name="T14" fmla="*/ 549 w 587"/>
                <a:gd name="T15" fmla="*/ 75 h 173"/>
                <a:gd name="T16" fmla="*/ 558 w 587"/>
                <a:gd name="T17" fmla="*/ 121 h 173"/>
                <a:gd name="T18" fmla="*/ 585 w 587"/>
                <a:gd name="T19" fmla="*/ 1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7"/>
                <a:gd name="T31" fmla="*/ 0 h 173"/>
                <a:gd name="T32" fmla="*/ 587 w 587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7" h="173">
                  <a:moveTo>
                    <a:pt x="0" y="158"/>
                  </a:moveTo>
                  <a:cubicBezTo>
                    <a:pt x="20" y="96"/>
                    <a:pt x="89" y="89"/>
                    <a:pt x="146" y="75"/>
                  </a:cubicBezTo>
                  <a:cubicBezTo>
                    <a:pt x="181" y="42"/>
                    <a:pt x="176" y="29"/>
                    <a:pt x="220" y="57"/>
                  </a:cubicBezTo>
                  <a:cubicBezTo>
                    <a:pt x="270" y="47"/>
                    <a:pt x="274" y="33"/>
                    <a:pt x="320" y="20"/>
                  </a:cubicBezTo>
                  <a:cubicBezTo>
                    <a:pt x="329" y="14"/>
                    <a:pt x="337" y="4"/>
                    <a:pt x="348" y="2"/>
                  </a:cubicBezTo>
                  <a:cubicBezTo>
                    <a:pt x="357" y="0"/>
                    <a:pt x="366" y="9"/>
                    <a:pt x="375" y="11"/>
                  </a:cubicBezTo>
                  <a:cubicBezTo>
                    <a:pt x="507" y="40"/>
                    <a:pt x="369" y="3"/>
                    <a:pt x="466" y="30"/>
                  </a:cubicBezTo>
                  <a:cubicBezTo>
                    <a:pt x="532" y="6"/>
                    <a:pt x="512" y="40"/>
                    <a:pt x="549" y="75"/>
                  </a:cubicBezTo>
                  <a:cubicBezTo>
                    <a:pt x="552" y="90"/>
                    <a:pt x="550" y="107"/>
                    <a:pt x="558" y="121"/>
                  </a:cubicBezTo>
                  <a:cubicBezTo>
                    <a:pt x="587" y="173"/>
                    <a:pt x="585" y="119"/>
                    <a:pt x="585" y="1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4492752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601B19-9AEC-4B8D-9B99-2B8506BC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3600" dirty="0">
                <a:solidFill>
                  <a:schemeClr val="tx2"/>
                </a:solidFill>
                <a:latin typeface="Arial" panose="020B0604020202020204" pitchFamily="34" charset="0"/>
              </a:rPr>
              <a:t>VELOCIDAD DE REACCIÓN</a:t>
            </a:r>
            <a:endParaRPr lang="es-ES" altLang="es-AR" sz="3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6F6C68BB-CB45-40A7-9E25-1D0E144A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196975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Selección del reactor</a:t>
            </a:r>
            <a:endParaRPr lang="es-ES" altLang="es-AR" u="sng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9482CA39-F944-4955-A7EA-FE61CF7C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916114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Isotérmico</a:t>
            </a:r>
            <a:endParaRPr lang="es-ES" altLang="es-AR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73281AF3-705B-4369-9F28-FBE31A2BC0B8}"/>
              </a:ext>
            </a:extLst>
          </p:cNvPr>
          <p:cNvGrpSpPr>
            <a:grpSpLocks/>
          </p:cNvGrpSpPr>
          <p:nvPr/>
        </p:nvGrpSpPr>
        <p:grpSpPr bwMode="auto">
          <a:xfrm>
            <a:off x="3611563" y="4041775"/>
            <a:ext cx="3060700" cy="1727200"/>
            <a:chOff x="1315" y="2546"/>
            <a:chExt cx="1928" cy="1088"/>
          </a:xfrm>
        </p:grpSpPr>
        <p:sp>
          <p:nvSpPr>
            <p:cNvPr id="20486" name="Line 8">
              <a:extLst>
                <a:ext uri="{FF2B5EF4-FFF2-40B4-BE49-F238E27FC236}">
                  <a16:creationId xmlns:a16="http://schemas.microsoft.com/office/drawing/2014/main" id="{DEBA5977-50BA-4C27-B474-B4111C4F2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5" y="272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487" name="Line 9">
              <a:extLst>
                <a:ext uri="{FF2B5EF4-FFF2-40B4-BE49-F238E27FC236}">
                  <a16:creationId xmlns:a16="http://schemas.microsoft.com/office/drawing/2014/main" id="{AF997ADE-8871-43F4-B09A-CFF6C1AA2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3634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488" name="Line 10">
              <a:extLst>
                <a:ext uri="{FF2B5EF4-FFF2-40B4-BE49-F238E27FC236}">
                  <a16:creationId xmlns:a16="http://schemas.microsoft.com/office/drawing/2014/main" id="{EA9BC159-4B5B-4D5F-BC3F-A2511A5AA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750"/>
              <a:ext cx="0" cy="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489" name="Rectangle 11">
              <a:extLst>
                <a:ext uri="{FF2B5EF4-FFF2-40B4-BE49-F238E27FC236}">
                  <a16:creationId xmlns:a16="http://schemas.microsoft.com/office/drawing/2014/main" id="{4C9A974D-8E4E-4411-9A78-EB80B8A6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886"/>
              <a:ext cx="1928" cy="7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20490" name="Rectangle 12">
              <a:extLst>
                <a:ext uri="{FF2B5EF4-FFF2-40B4-BE49-F238E27FC236}">
                  <a16:creationId xmlns:a16="http://schemas.microsoft.com/office/drawing/2014/main" id="{FC1EAC80-8521-4A52-AE0A-81358D62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46"/>
              <a:ext cx="68" cy="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20491" name="Rectangle 13">
              <a:extLst>
                <a:ext uri="{FF2B5EF4-FFF2-40B4-BE49-F238E27FC236}">
                  <a16:creationId xmlns:a16="http://schemas.microsoft.com/office/drawing/2014/main" id="{182E39FD-C78E-4DD5-82AE-BA0B2F88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090"/>
              <a:ext cx="68" cy="45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20492" name="Rectangle 14">
              <a:extLst>
                <a:ext uri="{FF2B5EF4-FFF2-40B4-BE49-F238E27FC236}">
                  <a16:creationId xmlns:a16="http://schemas.microsoft.com/office/drawing/2014/main" id="{ED026DDF-A4EC-4FEB-9B28-D1E96839C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86"/>
              <a:ext cx="68" cy="20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</p:grpSp>
    </p:spTree>
    <p:extLst>
      <p:ext uri="{BB962C8B-B14F-4D97-AF65-F5344CB8AC3E}">
        <p14:creationId xmlns:p14="http://schemas.microsoft.com/office/powerpoint/2010/main" val="262075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7BE06-B8C1-430F-BA17-B5B1CE06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Ejemplo: Estimación de </a:t>
            </a:r>
            <a:r>
              <a:rPr lang="es-AR" dirty="0" err="1"/>
              <a:t>fouling</a:t>
            </a:r>
            <a:r>
              <a:rPr lang="es-AR" dirty="0"/>
              <a:t> en intercambiadores de calor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3F621-9C34-4AC7-8FEE-EE28587D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73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3E3D-881E-4EAC-BEF6-E7C0E294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inferencia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4D969A-141C-4E43-A5C0-918F91A9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7" y="2047411"/>
            <a:ext cx="7695781" cy="42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D75D9-4706-472F-8D58-97B1A85B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inferencia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47F61-1FFA-4EE3-9BB2-2B406E86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27" y="1718881"/>
            <a:ext cx="6330030" cy="47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2B8-DDAE-47F2-8170-A84D0478901A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Repaso de QI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FEB94122-44E1-4284-B338-A4D628004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426625"/>
              </p:ext>
            </p:extLst>
          </p:nvPr>
        </p:nvGraphicFramePr>
        <p:xfrm>
          <a:off x="1588426" y="4655292"/>
          <a:ext cx="7804054" cy="201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Mathcad" r:id="rId5" imgW="3019320" imgH="781200" progId="Mathcad">
                  <p:link updateAutomatic="1"/>
                </p:oleObj>
              </mc:Choice>
              <mc:Fallback>
                <p:oleObj name="Mathcad" r:id="rId5" imgW="3019320" imgH="781200" progId="Mathcad">
                  <p:link updateAutomatic="1"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26" y="4655292"/>
                        <a:ext cx="7804054" cy="201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3460C0B-286B-439C-898F-98BF7EC7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2542" y="1463145"/>
            <a:ext cx="52482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6EA05CD-363C-4761-B357-71E74A5F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1374" y="1830263"/>
            <a:ext cx="4482614" cy="134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36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2B8-DDAE-47F2-8170-A84D0478901A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Repaso de QI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4E38341-0EE5-4BA3-9A19-69BD758A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3390" y="1381301"/>
            <a:ext cx="76485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66882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2B8-DDAE-47F2-8170-A84D0478901A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Repaso de QI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B0D610-0C17-4D54-8647-7419CAA8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662" y="1562100"/>
            <a:ext cx="76866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861047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79" y="1427385"/>
            <a:ext cx="6823889" cy="469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2B8-DDAE-47F2-8170-A84D0478901A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Repaso de QI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3E6B6C-BC4C-4FE3-B4D5-59795CB2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92" y="3261126"/>
            <a:ext cx="3538200" cy="14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4736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5B239-8354-425C-BC16-82FBF930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EEEEE-53CA-43BF-900C-AC16E2E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¿Por qué mejor no mido?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Es inaccesible (tengo que parar la planta para medir)</a:t>
            </a:r>
          </a:p>
          <a:p>
            <a:pPr marL="0" indent="0">
              <a:buNone/>
            </a:pPr>
            <a:r>
              <a:rPr lang="es-AR" dirty="0"/>
              <a:t>Es lento (tengo llevar la muestra al laboratorio y usar un motor patrón para medir)</a:t>
            </a:r>
          </a:p>
          <a:p>
            <a:pPr marL="0" indent="0">
              <a:buNone/>
            </a:pPr>
            <a:r>
              <a:rPr lang="es-AR"/>
              <a:t>Es caro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530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243" y="3403238"/>
            <a:ext cx="1453505" cy="222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8506" y="3043197"/>
            <a:ext cx="1224136" cy="349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>
            <a:off x="9264570" y="2683157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9336578" y="6283557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>
            <a:off x="7824410" y="2683157"/>
            <a:ext cx="144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7392362" y="4987413"/>
            <a:ext cx="4320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H="1">
            <a:off x="5880194" y="4555365"/>
            <a:ext cx="144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7824410" y="2683157"/>
            <a:ext cx="0" cy="23042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>
            <a:off x="5880194" y="6139541"/>
            <a:ext cx="331236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5880194" y="4555365"/>
            <a:ext cx="0" cy="15841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7032322" y="513142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6D9E6A1-1FDA-4B9B-ADD0-4750EBD0D546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Importancia económica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67DAC2-7157-46A3-975F-B0F1D754F187}"/>
              </a:ext>
            </a:extLst>
          </p:cNvPr>
          <p:cNvSpPr txBox="1"/>
          <p:nvPr/>
        </p:nvSpPr>
        <p:spPr>
          <a:xfrm>
            <a:off x="478302" y="1842868"/>
            <a:ext cx="502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Diseño con margen de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Optimización del tiempo de limpieza</a:t>
            </a:r>
          </a:p>
        </p:txBody>
      </p:sp>
    </p:spTree>
    <p:extLst>
      <p:ext uri="{BB962C8B-B14F-4D97-AF65-F5344CB8AC3E}">
        <p14:creationId xmlns:p14="http://schemas.microsoft.com/office/powerpoint/2010/main" val="210605150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262B-AD30-433E-A689-90414895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Alternativa según tipo de ensuciamiento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BF6E5-79F6-4BED-9455-D6B52103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boca de tubo: sigo Delta P</a:t>
            </a:r>
          </a:p>
          <a:p>
            <a:endParaRPr lang="es-AR" dirty="0"/>
          </a:p>
          <a:p>
            <a:r>
              <a:rPr lang="es-AR" dirty="0"/>
              <a:t>En cuerpo de tubo: sigo factor de </a:t>
            </a:r>
            <a:r>
              <a:rPr lang="es-AR" dirty="0" err="1"/>
              <a:t>fouling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000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0104-4B5C-4268-BCA2-9938DAD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Decisiones a tomar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09C0D-F9D3-4C29-9688-C349230E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8584"/>
          </a:xfrm>
        </p:spPr>
        <p:txBody>
          <a:bodyPr/>
          <a:lstStyle/>
          <a:p>
            <a:r>
              <a:rPr lang="es-AR" dirty="0"/>
              <a:t>Cuándo paro la planta para limpiar</a:t>
            </a:r>
          </a:p>
          <a:p>
            <a:endParaRPr lang="es-AR" dirty="0"/>
          </a:p>
          <a:p>
            <a:r>
              <a:rPr lang="es-AR" dirty="0"/>
              <a:t>Cuándo cambio las condiciones de operación para evitar un ciclo de ensuciamiento acelerado debido a cambios en el proceso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069A7F3-B1D1-4E9D-B21D-B9D6394F71EB}"/>
              </a:ext>
            </a:extLst>
          </p:cNvPr>
          <p:cNvCxnSpPr/>
          <p:nvPr/>
        </p:nvCxnSpPr>
        <p:spPr>
          <a:xfrm flipV="1">
            <a:off x="1308295" y="4107766"/>
            <a:ext cx="0" cy="213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3F8339-5B3E-4892-B658-B9B0A083A413}"/>
              </a:ext>
            </a:extLst>
          </p:cNvPr>
          <p:cNvCxnSpPr/>
          <p:nvPr/>
        </p:nvCxnSpPr>
        <p:spPr>
          <a:xfrm>
            <a:off x="1294228" y="6288258"/>
            <a:ext cx="889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6C99CF-DAA6-4529-A9F0-198F2159B548}"/>
              </a:ext>
            </a:extLst>
          </p:cNvPr>
          <p:cNvSpPr txBox="1"/>
          <p:nvPr/>
        </p:nvSpPr>
        <p:spPr>
          <a:xfrm>
            <a:off x="10325686" y="6288258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E77D13-80C8-4E94-B096-33E87B4896AA}"/>
              </a:ext>
            </a:extLst>
          </p:cNvPr>
          <p:cNvSpPr txBox="1"/>
          <p:nvPr/>
        </p:nvSpPr>
        <p:spPr>
          <a:xfrm rot="16200000">
            <a:off x="506398" y="4322509"/>
            <a:ext cx="115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fouling</a:t>
            </a:r>
            <a:endParaRPr lang="es-AR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9DD2462-4DE1-4D8C-8908-D8ECFAE54745}"/>
              </a:ext>
            </a:extLst>
          </p:cNvPr>
          <p:cNvSpPr/>
          <p:nvPr/>
        </p:nvSpPr>
        <p:spPr>
          <a:xfrm>
            <a:off x="1519311" y="3953022"/>
            <a:ext cx="7831230" cy="2039815"/>
          </a:xfrm>
          <a:custGeom>
            <a:avLst/>
            <a:gdLst>
              <a:gd name="connsiteX0" fmla="*/ 0 w 7831230"/>
              <a:gd name="connsiteY0" fmla="*/ 2025747 h 2039815"/>
              <a:gd name="connsiteX1" fmla="*/ 70338 w 7831230"/>
              <a:gd name="connsiteY1" fmla="*/ 2039815 h 2039815"/>
              <a:gd name="connsiteX2" fmla="*/ 168812 w 7831230"/>
              <a:gd name="connsiteY2" fmla="*/ 1983544 h 2039815"/>
              <a:gd name="connsiteX3" fmla="*/ 225083 w 7831230"/>
              <a:gd name="connsiteY3" fmla="*/ 1969476 h 2039815"/>
              <a:gd name="connsiteX4" fmla="*/ 422031 w 7831230"/>
              <a:gd name="connsiteY4" fmla="*/ 1955409 h 2039815"/>
              <a:gd name="connsiteX5" fmla="*/ 450166 w 7831230"/>
              <a:gd name="connsiteY5" fmla="*/ 1997612 h 2039815"/>
              <a:gd name="connsiteX6" fmla="*/ 548640 w 7831230"/>
              <a:gd name="connsiteY6" fmla="*/ 1983544 h 2039815"/>
              <a:gd name="connsiteX7" fmla="*/ 590843 w 7831230"/>
              <a:gd name="connsiteY7" fmla="*/ 1969476 h 2039815"/>
              <a:gd name="connsiteX8" fmla="*/ 618978 w 7831230"/>
              <a:gd name="connsiteY8" fmla="*/ 1927273 h 2039815"/>
              <a:gd name="connsiteX9" fmla="*/ 970671 w 7831230"/>
              <a:gd name="connsiteY9" fmla="*/ 1913206 h 2039815"/>
              <a:gd name="connsiteX10" fmla="*/ 956603 w 7831230"/>
              <a:gd name="connsiteY10" fmla="*/ 1856935 h 2039815"/>
              <a:gd name="connsiteX11" fmla="*/ 1280160 w 7831230"/>
              <a:gd name="connsiteY11" fmla="*/ 1828800 h 2039815"/>
              <a:gd name="connsiteX12" fmla="*/ 1378634 w 7831230"/>
              <a:gd name="connsiteY12" fmla="*/ 1800664 h 2039815"/>
              <a:gd name="connsiteX13" fmla="*/ 1463040 w 7831230"/>
              <a:gd name="connsiteY13" fmla="*/ 1744393 h 2039815"/>
              <a:gd name="connsiteX14" fmla="*/ 1547446 w 7831230"/>
              <a:gd name="connsiteY14" fmla="*/ 1772529 h 2039815"/>
              <a:gd name="connsiteX15" fmla="*/ 1589649 w 7831230"/>
              <a:gd name="connsiteY15" fmla="*/ 1786596 h 2039815"/>
              <a:gd name="connsiteX16" fmla="*/ 1617784 w 7831230"/>
              <a:gd name="connsiteY16" fmla="*/ 1814732 h 2039815"/>
              <a:gd name="connsiteX17" fmla="*/ 1885071 w 7831230"/>
              <a:gd name="connsiteY17" fmla="*/ 1786596 h 2039815"/>
              <a:gd name="connsiteX18" fmla="*/ 1927274 w 7831230"/>
              <a:gd name="connsiteY18" fmla="*/ 1772529 h 2039815"/>
              <a:gd name="connsiteX19" fmla="*/ 1955409 w 7831230"/>
              <a:gd name="connsiteY19" fmla="*/ 1744393 h 2039815"/>
              <a:gd name="connsiteX20" fmla="*/ 2039815 w 7831230"/>
              <a:gd name="connsiteY20" fmla="*/ 1772529 h 2039815"/>
              <a:gd name="connsiteX21" fmla="*/ 2152357 w 7831230"/>
              <a:gd name="connsiteY21" fmla="*/ 1856935 h 2039815"/>
              <a:gd name="connsiteX22" fmla="*/ 2166424 w 7831230"/>
              <a:gd name="connsiteY22" fmla="*/ 1899138 h 2039815"/>
              <a:gd name="connsiteX23" fmla="*/ 2264898 w 7831230"/>
              <a:gd name="connsiteY23" fmla="*/ 1927273 h 2039815"/>
              <a:gd name="connsiteX24" fmla="*/ 2363372 w 7831230"/>
              <a:gd name="connsiteY24" fmla="*/ 1913206 h 2039815"/>
              <a:gd name="connsiteX25" fmla="*/ 2419643 w 7831230"/>
              <a:gd name="connsiteY25" fmla="*/ 1856935 h 2039815"/>
              <a:gd name="connsiteX26" fmla="*/ 2433711 w 7831230"/>
              <a:gd name="connsiteY26" fmla="*/ 1814732 h 2039815"/>
              <a:gd name="connsiteX27" fmla="*/ 2546252 w 7831230"/>
              <a:gd name="connsiteY27" fmla="*/ 1716258 h 2039815"/>
              <a:gd name="connsiteX28" fmla="*/ 2813538 w 7831230"/>
              <a:gd name="connsiteY28" fmla="*/ 1716258 h 2039815"/>
              <a:gd name="connsiteX29" fmla="*/ 2883877 w 7831230"/>
              <a:gd name="connsiteY29" fmla="*/ 1659987 h 2039815"/>
              <a:gd name="connsiteX30" fmla="*/ 2897944 w 7831230"/>
              <a:gd name="connsiteY30" fmla="*/ 1603716 h 2039815"/>
              <a:gd name="connsiteX31" fmla="*/ 3151163 w 7831230"/>
              <a:gd name="connsiteY31" fmla="*/ 1645920 h 2039815"/>
              <a:gd name="connsiteX32" fmla="*/ 3235569 w 7831230"/>
              <a:gd name="connsiteY32" fmla="*/ 1702190 h 2039815"/>
              <a:gd name="connsiteX33" fmla="*/ 3319975 w 7831230"/>
              <a:gd name="connsiteY33" fmla="*/ 1730326 h 2039815"/>
              <a:gd name="connsiteX34" fmla="*/ 3545058 w 7831230"/>
              <a:gd name="connsiteY34" fmla="*/ 1716258 h 2039815"/>
              <a:gd name="connsiteX35" fmla="*/ 3629464 w 7831230"/>
              <a:gd name="connsiteY35" fmla="*/ 1688123 h 2039815"/>
              <a:gd name="connsiteX36" fmla="*/ 3657600 w 7831230"/>
              <a:gd name="connsiteY36" fmla="*/ 1716258 h 2039815"/>
              <a:gd name="connsiteX37" fmla="*/ 3699803 w 7831230"/>
              <a:gd name="connsiteY37" fmla="*/ 1744393 h 2039815"/>
              <a:gd name="connsiteX38" fmla="*/ 3713871 w 7831230"/>
              <a:gd name="connsiteY38" fmla="*/ 1786596 h 2039815"/>
              <a:gd name="connsiteX39" fmla="*/ 3742006 w 7831230"/>
              <a:gd name="connsiteY39" fmla="*/ 1814732 h 2039815"/>
              <a:gd name="connsiteX40" fmla="*/ 3910818 w 7831230"/>
              <a:gd name="connsiteY40" fmla="*/ 1786596 h 2039815"/>
              <a:gd name="connsiteX41" fmla="*/ 3981157 w 7831230"/>
              <a:gd name="connsiteY41" fmla="*/ 1744393 h 2039815"/>
              <a:gd name="connsiteX42" fmla="*/ 4037427 w 7831230"/>
              <a:gd name="connsiteY42" fmla="*/ 1730326 h 2039815"/>
              <a:gd name="connsiteX43" fmla="*/ 4079631 w 7831230"/>
              <a:gd name="connsiteY43" fmla="*/ 1716258 h 2039815"/>
              <a:gd name="connsiteX44" fmla="*/ 4192172 w 7831230"/>
              <a:gd name="connsiteY44" fmla="*/ 1688123 h 2039815"/>
              <a:gd name="connsiteX45" fmla="*/ 4234375 w 7831230"/>
              <a:gd name="connsiteY45" fmla="*/ 1617784 h 2039815"/>
              <a:gd name="connsiteX46" fmla="*/ 4276578 w 7831230"/>
              <a:gd name="connsiteY46" fmla="*/ 1603716 h 2039815"/>
              <a:gd name="connsiteX47" fmla="*/ 4304714 w 7831230"/>
              <a:gd name="connsiteY47" fmla="*/ 1575581 h 2039815"/>
              <a:gd name="connsiteX48" fmla="*/ 4332849 w 7831230"/>
              <a:gd name="connsiteY48" fmla="*/ 1533378 h 2039815"/>
              <a:gd name="connsiteX49" fmla="*/ 4375052 w 7831230"/>
              <a:gd name="connsiteY49" fmla="*/ 1519310 h 2039815"/>
              <a:gd name="connsiteX50" fmla="*/ 4431323 w 7831230"/>
              <a:gd name="connsiteY50" fmla="*/ 1547446 h 2039815"/>
              <a:gd name="connsiteX51" fmla="*/ 4473526 w 7831230"/>
              <a:gd name="connsiteY51" fmla="*/ 1575581 h 2039815"/>
              <a:gd name="connsiteX52" fmla="*/ 4586067 w 7831230"/>
              <a:gd name="connsiteY52" fmla="*/ 1603716 h 2039815"/>
              <a:gd name="connsiteX53" fmla="*/ 4642338 w 7831230"/>
              <a:gd name="connsiteY53" fmla="*/ 1617784 h 2039815"/>
              <a:gd name="connsiteX54" fmla="*/ 4909624 w 7831230"/>
              <a:gd name="connsiteY54" fmla="*/ 1603716 h 2039815"/>
              <a:gd name="connsiteX55" fmla="*/ 4994031 w 7831230"/>
              <a:gd name="connsiteY55" fmla="*/ 1589649 h 2039815"/>
              <a:gd name="connsiteX56" fmla="*/ 5008098 w 7831230"/>
              <a:gd name="connsiteY56" fmla="*/ 1631852 h 2039815"/>
              <a:gd name="connsiteX57" fmla="*/ 5064369 w 7831230"/>
              <a:gd name="connsiteY57" fmla="*/ 1688123 h 2039815"/>
              <a:gd name="connsiteX58" fmla="*/ 5331655 w 7831230"/>
              <a:gd name="connsiteY58" fmla="*/ 1645920 h 2039815"/>
              <a:gd name="connsiteX59" fmla="*/ 5416061 w 7831230"/>
              <a:gd name="connsiteY59" fmla="*/ 1617784 h 2039815"/>
              <a:gd name="connsiteX60" fmla="*/ 5458264 w 7831230"/>
              <a:gd name="connsiteY60" fmla="*/ 1603716 h 2039815"/>
              <a:gd name="connsiteX61" fmla="*/ 5486400 w 7831230"/>
              <a:gd name="connsiteY61" fmla="*/ 1575581 h 2039815"/>
              <a:gd name="connsiteX62" fmla="*/ 5514535 w 7831230"/>
              <a:gd name="connsiteY62" fmla="*/ 1533378 h 2039815"/>
              <a:gd name="connsiteX63" fmla="*/ 5570806 w 7831230"/>
              <a:gd name="connsiteY63" fmla="*/ 1519310 h 2039815"/>
              <a:gd name="connsiteX64" fmla="*/ 5697415 w 7831230"/>
              <a:gd name="connsiteY64" fmla="*/ 1505243 h 2039815"/>
              <a:gd name="connsiteX65" fmla="*/ 5725551 w 7831230"/>
              <a:gd name="connsiteY65" fmla="*/ 1406769 h 2039815"/>
              <a:gd name="connsiteX66" fmla="*/ 5739618 w 7831230"/>
              <a:gd name="connsiteY66" fmla="*/ 1364566 h 2039815"/>
              <a:gd name="connsiteX67" fmla="*/ 5767754 w 7831230"/>
              <a:gd name="connsiteY67" fmla="*/ 1336430 h 2039815"/>
              <a:gd name="connsiteX68" fmla="*/ 5795889 w 7831230"/>
              <a:gd name="connsiteY68" fmla="*/ 1294227 h 2039815"/>
              <a:gd name="connsiteX69" fmla="*/ 5852160 w 7831230"/>
              <a:gd name="connsiteY69" fmla="*/ 1308295 h 2039815"/>
              <a:gd name="connsiteX70" fmla="*/ 5894363 w 7831230"/>
              <a:gd name="connsiteY70" fmla="*/ 1322363 h 2039815"/>
              <a:gd name="connsiteX71" fmla="*/ 6077243 w 7831230"/>
              <a:gd name="connsiteY71" fmla="*/ 1294227 h 2039815"/>
              <a:gd name="connsiteX72" fmla="*/ 6161649 w 7831230"/>
              <a:gd name="connsiteY72" fmla="*/ 1266092 h 2039815"/>
              <a:gd name="connsiteX73" fmla="*/ 6203852 w 7831230"/>
              <a:gd name="connsiteY73" fmla="*/ 1237956 h 2039815"/>
              <a:gd name="connsiteX74" fmla="*/ 6302326 w 7831230"/>
              <a:gd name="connsiteY74" fmla="*/ 1181686 h 2039815"/>
              <a:gd name="connsiteX75" fmla="*/ 6414867 w 7831230"/>
              <a:gd name="connsiteY75" fmla="*/ 1195753 h 2039815"/>
              <a:gd name="connsiteX76" fmla="*/ 6499274 w 7831230"/>
              <a:gd name="connsiteY76" fmla="*/ 1223889 h 2039815"/>
              <a:gd name="connsiteX77" fmla="*/ 6541477 w 7831230"/>
              <a:gd name="connsiteY77" fmla="*/ 1181686 h 2039815"/>
              <a:gd name="connsiteX78" fmla="*/ 6569612 w 7831230"/>
              <a:gd name="connsiteY78" fmla="*/ 1139483 h 2039815"/>
              <a:gd name="connsiteX79" fmla="*/ 6611815 w 7831230"/>
              <a:gd name="connsiteY79" fmla="*/ 1111347 h 2039815"/>
              <a:gd name="connsiteX80" fmla="*/ 6654018 w 7831230"/>
              <a:gd name="connsiteY80" fmla="*/ 1012873 h 2039815"/>
              <a:gd name="connsiteX81" fmla="*/ 6668086 w 7831230"/>
              <a:gd name="connsiteY81" fmla="*/ 970670 h 2039815"/>
              <a:gd name="connsiteX82" fmla="*/ 6808763 w 7831230"/>
              <a:gd name="connsiteY82" fmla="*/ 942535 h 2039815"/>
              <a:gd name="connsiteX83" fmla="*/ 6822831 w 7831230"/>
              <a:gd name="connsiteY83" fmla="*/ 900332 h 2039815"/>
              <a:gd name="connsiteX84" fmla="*/ 6865034 w 7831230"/>
              <a:gd name="connsiteY84" fmla="*/ 886264 h 2039815"/>
              <a:gd name="connsiteX85" fmla="*/ 6879101 w 7831230"/>
              <a:gd name="connsiteY85" fmla="*/ 829993 h 2039815"/>
              <a:gd name="connsiteX86" fmla="*/ 6907237 w 7831230"/>
              <a:gd name="connsiteY86" fmla="*/ 745587 h 2039815"/>
              <a:gd name="connsiteX87" fmla="*/ 6921304 w 7831230"/>
              <a:gd name="connsiteY87" fmla="*/ 703384 h 2039815"/>
              <a:gd name="connsiteX88" fmla="*/ 6977575 w 7831230"/>
              <a:gd name="connsiteY88" fmla="*/ 731520 h 2039815"/>
              <a:gd name="connsiteX89" fmla="*/ 7005711 w 7831230"/>
              <a:gd name="connsiteY89" fmla="*/ 759655 h 2039815"/>
              <a:gd name="connsiteX90" fmla="*/ 7118252 w 7831230"/>
              <a:gd name="connsiteY90" fmla="*/ 745587 h 2039815"/>
              <a:gd name="connsiteX91" fmla="*/ 7146387 w 7831230"/>
              <a:gd name="connsiteY91" fmla="*/ 703384 h 2039815"/>
              <a:gd name="connsiteX92" fmla="*/ 7188591 w 7831230"/>
              <a:gd name="connsiteY92" fmla="*/ 675249 h 2039815"/>
              <a:gd name="connsiteX93" fmla="*/ 7202658 w 7831230"/>
              <a:gd name="connsiteY93" fmla="*/ 576775 h 2039815"/>
              <a:gd name="connsiteX94" fmla="*/ 7216726 w 7831230"/>
              <a:gd name="connsiteY94" fmla="*/ 534572 h 2039815"/>
              <a:gd name="connsiteX95" fmla="*/ 7230794 w 7831230"/>
              <a:gd name="connsiteY95" fmla="*/ 450166 h 2039815"/>
              <a:gd name="connsiteX96" fmla="*/ 7258929 w 7831230"/>
              <a:gd name="connsiteY96" fmla="*/ 422030 h 2039815"/>
              <a:gd name="connsiteX97" fmla="*/ 7315200 w 7831230"/>
              <a:gd name="connsiteY97" fmla="*/ 407963 h 2039815"/>
              <a:gd name="connsiteX98" fmla="*/ 7427741 w 7831230"/>
              <a:gd name="connsiteY98" fmla="*/ 365760 h 2039815"/>
              <a:gd name="connsiteX99" fmla="*/ 7469944 w 7831230"/>
              <a:gd name="connsiteY99" fmla="*/ 295421 h 2039815"/>
              <a:gd name="connsiteX100" fmla="*/ 7484012 w 7831230"/>
              <a:gd name="connsiteY100" fmla="*/ 239150 h 2039815"/>
              <a:gd name="connsiteX101" fmla="*/ 7554351 w 7831230"/>
              <a:gd name="connsiteY101" fmla="*/ 225083 h 2039815"/>
              <a:gd name="connsiteX102" fmla="*/ 7624689 w 7831230"/>
              <a:gd name="connsiteY102" fmla="*/ 168812 h 2039815"/>
              <a:gd name="connsiteX103" fmla="*/ 7666892 w 7831230"/>
              <a:gd name="connsiteY103" fmla="*/ 154744 h 2039815"/>
              <a:gd name="connsiteX104" fmla="*/ 7709095 w 7831230"/>
              <a:gd name="connsiteY104" fmla="*/ 14067 h 2039815"/>
              <a:gd name="connsiteX105" fmla="*/ 7751298 w 7831230"/>
              <a:gd name="connsiteY105" fmla="*/ 0 h 2039815"/>
              <a:gd name="connsiteX106" fmla="*/ 7821637 w 7831230"/>
              <a:gd name="connsiteY106" fmla="*/ 182880 h 203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831230" h="2039815">
                <a:moveTo>
                  <a:pt x="0" y="2025747"/>
                </a:moveTo>
                <a:cubicBezTo>
                  <a:pt x="23446" y="2030436"/>
                  <a:pt x="46428" y="2039815"/>
                  <a:pt x="70338" y="2039815"/>
                </a:cubicBezTo>
                <a:cubicBezTo>
                  <a:pt x="153572" y="2039815"/>
                  <a:pt x="105053" y="2019978"/>
                  <a:pt x="168812" y="1983544"/>
                </a:cubicBezTo>
                <a:cubicBezTo>
                  <a:pt x="185599" y="1973951"/>
                  <a:pt x="206326" y="1974165"/>
                  <a:pt x="225083" y="1969476"/>
                </a:cubicBezTo>
                <a:cubicBezTo>
                  <a:pt x="297920" y="1920918"/>
                  <a:pt x="288624" y="1914360"/>
                  <a:pt x="422031" y="1955409"/>
                </a:cubicBezTo>
                <a:cubicBezTo>
                  <a:pt x="438191" y="1960381"/>
                  <a:pt x="440788" y="1983544"/>
                  <a:pt x="450166" y="1997612"/>
                </a:cubicBezTo>
                <a:cubicBezTo>
                  <a:pt x="482991" y="1992923"/>
                  <a:pt x="516126" y="1990047"/>
                  <a:pt x="548640" y="1983544"/>
                </a:cubicBezTo>
                <a:cubicBezTo>
                  <a:pt x="563181" y="1980636"/>
                  <a:pt x="579264" y="1978739"/>
                  <a:pt x="590843" y="1969476"/>
                </a:cubicBezTo>
                <a:cubicBezTo>
                  <a:pt x="604045" y="1958914"/>
                  <a:pt x="602253" y="1929751"/>
                  <a:pt x="618978" y="1927273"/>
                </a:cubicBezTo>
                <a:cubicBezTo>
                  <a:pt x="735036" y="1910079"/>
                  <a:pt x="853440" y="1917895"/>
                  <a:pt x="970671" y="1913206"/>
                </a:cubicBezTo>
                <a:cubicBezTo>
                  <a:pt x="965982" y="1894449"/>
                  <a:pt x="937950" y="1862022"/>
                  <a:pt x="956603" y="1856935"/>
                </a:cubicBezTo>
                <a:cubicBezTo>
                  <a:pt x="1061048" y="1828450"/>
                  <a:pt x="1280160" y="1828800"/>
                  <a:pt x="1280160" y="1828800"/>
                </a:cubicBezTo>
                <a:cubicBezTo>
                  <a:pt x="1293406" y="1825489"/>
                  <a:pt x="1362121" y="1809838"/>
                  <a:pt x="1378634" y="1800664"/>
                </a:cubicBezTo>
                <a:cubicBezTo>
                  <a:pt x="1408193" y="1784242"/>
                  <a:pt x="1463040" y="1744393"/>
                  <a:pt x="1463040" y="1744393"/>
                </a:cubicBezTo>
                <a:lnTo>
                  <a:pt x="1547446" y="1772529"/>
                </a:lnTo>
                <a:lnTo>
                  <a:pt x="1589649" y="1786596"/>
                </a:lnTo>
                <a:cubicBezTo>
                  <a:pt x="1599027" y="1795975"/>
                  <a:pt x="1604544" y="1813953"/>
                  <a:pt x="1617784" y="1814732"/>
                </a:cubicBezTo>
                <a:cubicBezTo>
                  <a:pt x="1717100" y="1820574"/>
                  <a:pt x="1796336" y="1811948"/>
                  <a:pt x="1885071" y="1786596"/>
                </a:cubicBezTo>
                <a:cubicBezTo>
                  <a:pt x="1899329" y="1782522"/>
                  <a:pt x="1913206" y="1777218"/>
                  <a:pt x="1927274" y="1772529"/>
                </a:cubicBezTo>
                <a:cubicBezTo>
                  <a:pt x="1936652" y="1763150"/>
                  <a:pt x="1942146" y="1744393"/>
                  <a:pt x="1955409" y="1744393"/>
                </a:cubicBezTo>
                <a:cubicBezTo>
                  <a:pt x="1985066" y="1744393"/>
                  <a:pt x="2039815" y="1772529"/>
                  <a:pt x="2039815" y="1772529"/>
                </a:cubicBezTo>
                <a:cubicBezTo>
                  <a:pt x="2110915" y="1843629"/>
                  <a:pt x="2072360" y="1816937"/>
                  <a:pt x="2152357" y="1856935"/>
                </a:cubicBezTo>
                <a:cubicBezTo>
                  <a:pt x="2157046" y="1871003"/>
                  <a:pt x="2155939" y="1888653"/>
                  <a:pt x="2166424" y="1899138"/>
                </a:cubicBezTo>
                <a:cubicBezTo>
                  <a:pt x="2173153" y="1905867"/>
                  <a:pt x="2264409" y="1927151"/>
                  <a:pt x="2264898" y="1927273"/>
                </a:cubicBezTo>
                <a:cubicBezTo>
                  <a:pt x="2297723" y="1922584"/>
                  <a:pt x="2333186" y="1926927"/>
                  <a:pt x="2363372" y="1913206"/>
                </a:cubicBezTo>
                <a:cubicBezTo>
                  <a:pt x="2387521" y="1902229"/>
                  <a:pt x="2419643" y="1856935"/>
                  <a:pt x="2419643" y="1856935"/>
                </a:cubicBezTo>
                <a:cubicBezTo>
                  <a:pt x="2424332" y="1842867"/>
                  <a:pt x="2424814" y="1826595"/>
                  <a:pt x="2433711" y="1814732"/>
                </a:cubicBezTo>
                <a:cubicBezTo>
                  <a:pt x="2474859" y="1759867"/>
                  <a:pt x="2497440" y="1748799"/>
                  <a:pt x="2546252" y="1716258"/>
                </a:cubicBezTo>
                <a:cubicBezTo>
                  <a:pt x="2659122" y="1730367"/>
                  <a:pt x="2691103" y="1742494"/>
                  <a:pt x="2813538" y="1716258"/>
                </a:cubicBezTo>
                <a:cubicBezTo>
                  <a:pt x="2836125" y="1711418"/>
                  <a:pt x="2867832" y="1676032"/>
                  <a:pt x="2883877" y="1659987"/>
                </a:cubicBezTo>
                <a:cubicBezTo>
                  <a:pt x="2888566" y="1641230"/>
                  <a:pt x="2879105" y="1608063"/>
                  <a:pt x="2897944" y="1603716"/>
                </a:cubicBezTo>
                <a:cubicBezTo>
                  <a:pt x="2929313" y="1596477"/>
                  <a:pt x="3100900" y="1612412"/>
                  <a:pt x="3151163" y="1645920"/>
                </a:cubicBezTo>
                <a:cubicBezTo>
                  <a:pt x="3179298" y="1664677"/>
                  <a:pt x="3203490" y="1691497"/>
                  <a:pt x="3235569" y="1702190"/>
                </a:cubicBezTo>
                <a:lnTo>
                  <a:pt x="3319975" y="1730326"/>
                </a:lnTo>
                <a:cubicBezTo>
                  <a:pt x="3395003" y="1725637"/>
                  <a:pt x="3470573" y="1726415"/>
                  <a:pt x="3545058" y="1716258"/>
                </a:cubicBezTo>
                <a:cubicBezTo>
                  <a:pt x="3574443" y="1712251"/>
                  <a:pt x="3629464" y="1688123"/>
                  <a:pt x="3629464" y="1688123"/>
                </a:cubicBezTo>
                <a:cubicBezTo>
                  <a:pt x="3638843" y="1697501"/>
                  <a:pt x="3647243" y="1707973"/>
                  <a:pt x="3657600" y="1716258"/>
                </a:cubicBezTo>
                <a:cubicBezTo>
                  <a:pt x="3670802" y="1726820"/>
                  <a:pt x="3689241" y="1731191"/>
                  <a:pt x="3699803" y="1744393"/>
                </a:cubicBezTo>
                <a:cubicBezTo>
                  <a:pt x="3709066" y="1755972"/>
                  <a:pt x="3706242" y="1773880"/>
                  <a:pt x="3713871" y="1786596"/>
                </a:cubicBezTo>
                <a:cubicBezTo>
                  <a:pt x="3720695" y="1797969"/>
                  <a:pt x="3732628" y="1805353"/>
                  <a:pt x="3742006" y="1814732"/>
                </a:cubicBezTo>
                <a:cubicBezTo>
                  <a:pt x="3754518" y="1813342"/>
                  <a:pt x="3873323" y="1809093"/>
                  <a:pt x="3910818" y="1786596"/>
                </a:cubicBezTo>
                <a:cubicBezTo>
                  <a:pt x="3991165" y="1738388"/>
                  <a:pt x="3879721" y="1773375"/>
                  <a:pt x="3981157" y="1744393"/>
                </a:cubicBezTo>
                <a:cubicBezTo>
                  <a:pt x="3999747" y="1739082"/>
                  <a:pt x="4018837" y="1735637"/>
                  <a:pt x="4037427" y="1730326"/>
                </a:cubicBezTo>
                <a:cubicBezTo>
                  <a:pt x="4051685" y="1726252"/>
                  <a:pt x="4065245" y="1719855"/>
                  <a:pt x="4079631" y="1716258"/>
                </a:cubicBezTo>
                <a:lnTo>
                  <a:pt x="4192172" y="1688123"/>
                </a:lnTo>
                <a:cubicBezTo>
                  <a:pt x="4203237" y="1654928"/>
                  <a:pt x="4202192" y="1637094"/>
                  <a:pt x="4234375" y="1617784"/>
                </a:cubicBezTo>
                <a:cubicBezTo>
                  <a:pt x="4247090" y="1610155"/>
                  <a:pt x="4262510" y="1608405"/>
                  <a:pt x="4276578" y="1603716"/>
                </a:cubicBezTo>
                <a:cubicBezTo>
                  <a:pt x="4285957" y="1594338"/>
                  <a:pt x="4296428" y="1585938"/>
                  <a:pt x="4304714" y="1575581"/>
                </a:cubicBezTo>
                <a:cubicBezTo>
                  <a:pt x="4315276" y="1562379"/>
                  <a:pt x="4319647" y="1543940"/>
                  <a:pt x="4332849" y="1533378"/>
                </a:cubicBezTo>
                <a:cubicBezTo>
                  <a:pt x="4344428" y="1524115"/>
                  <a:pt x="4360984" y="1523999"/>
                  <a:pt x="4375052" y="1519310"/>
                </a:cubicBezTo>
                <a:cubicBezTo>
                  <a:pt x="4393809" y="1528689"/>
                  <a:pt x="4413115" y="1537041"/>
                  <a:pt x="4431323" y="1547446"/>
                </a:cubicBezTo>
                <a:cubicBezTo>
                  <a:pt x="4446003" y="1555834"/>
                  <a:pt x="4458404" y="1568020"/>
                  <a:pt x="4473526" y="1575581"/>
                </a:cubicBezTo>
                <a:cubicBezTo>
                  <a:pt x="4503695" y="1590665"/>
                  <a:pt x="4557168" y="1597294"/>
                  <a:pt x="4586067" y="1603716"/>
                </a:cubicBezTo>
                <a:cubicBezTo>
                  <a:pt x="4604941" y="1607910"/>
                  <a:pt x="4623581" y="1613095"/>
                  <a:pt x="4642338" y="1617784"/>
                </a:cubicBezTo>
                <a:cubicBezTo>
                  <a:pt x="4731433" y="1613095"/>
                  <a:pt x="4821302" y="1616333"/>
                  <a:pt x="4909624" y="1603716"/>
                </a:cubicBezTo>
                <a:cubicBezTo>
                  <a:pt x="5042644" y="1584713"/>
                  <a:pt x="4791929" y="1539123"/>
                  <a:pt x="4994031" y="1589649"/>
                </a:cubicBezTo>
                <a:cubicBezTo>
                  <a:pt x="4998720" y="1603717"/>
                  <a:pt x="4999479" y="1619785"/>
                  <a:pt x="5008098" y="1631852"/>
                </a:cubicBezTo>
                <a:cubicBezTo>
                  <a:pt x="5023516" y="1653437"/>
                  <a:pt x="5064369" y="1688123"/>
                  <a:pt x="5064369" y="1688123"/>
                </a:cubicBezTo>
                <a:cubicBezTo>
                  <a:pt x="5416629" y="1664638"/>
                  <a:pt x="5176538" y="1707967"/>
                  <a:pt x="5331655" y="1645920"/>
                </a:cubicBezTo>
                <a:cubicBezTo>
                  <a:pt x="5359191" y="1634906"/>
                  <a:pt x="5387926" y="1627163"/>
                  <a:pt x="5416061" y="1617784"/>
                </a:cubicBezTo>
                <a:lnTo>
                  <a:pt x="5458264" y="1603716"/>
                </a:lnTo>
                <a:cubicBezTo>
                  <a:pt x="5467643" y="1594338"/>
                  <a:pt x="5478114" y="1585938"/>
                  <a:pt x="5486400" y="1575581"/>
                </a:cubicBezTo>
                <a:cubicBezTo>
                  <a:pt x="5496962" y="1562379"/>
                  <a:pt x="5500467" y="1542756"/>
                  <a:pt x="5514535" y="1533378"/>
                </a:cubicBezTo>
                <a:cubicBezTo>
                  <a:pt x="5530622" y="1522653"/>
                  <a:pt x="5551697" y="1522250"/>
                  <a:pt x="5570806" y="1519310"/>
                </a:cubicBezTo>
                <a:cubicBezTo>
                  <a:pt x="5612775" y="1512853"/>
                  <a:pt x="5655212" y="1509932"/>
                  <a:pt x="5697415" y="1505243"/>
                </a:cubicBezTo>
                <a:cubicBezTo>
                  <a:pt x="5731138" y="1404075"/>
                  <a:pt x="5690231" y="1530392"/>
                  <a:pt x="5725551" y="1406769"/>
                </a:cubicBezTo>
                <a:cubicBezTo>
                  <a:pt x="5729625" y="1392511"/>
                  <a:pt x="5731989" y="1377281"/>
                  <a:pt x="5739618" y="1364566"/>
                </a:cubicBezTo>
                <a:cubicBezTo>
                  <a:pt x="5746442" y="1353193"/>
                  <a:pt x="5759468" y="1346787"/>
                  <a:pt x="5767754" y="1336430"/>
                </a:cubicBezTo>
                <a:cubicBezTo>
                  <a:pt x="5778316" y="1323228"/>
                  <a:pt x="5786511" y="1308295"/>
                  <a:pt x="5795889" y="1294227"/>
                </a:cubicBezTo>
                <a:cubicBezTo>
                  <a:pt x="5814646" y="1298916"/>
                  <a:pt x="5833570" y="1302983"/>
                  <a:pt x="5852160" y="1308295"/>
                </a:cubicBezTo>
                <a:cubicBezTo>
                  <a:pt x="5866418" y="1312369"/>
                  <a:pt x="5879563" y="1323288"/>
                  <a:pt x="5894363" y="1322363"/>
                </a:cubicBezTo>
                <a:cubicBezTo>
                  <a:pt x="5955920" y="1318516"/>
                  <a:pt x="6016283" y="1303606"/>
                  <a:pt x="6077243" y="1294227"/>
                </a:cubicBezTo>
                <a:cubicBezTo>
                  <a:pt x="6105378" y="1284849"/>
                  <a:pt x="6136973" y="1282543"/>
                  <a:pt x="6161649" y="1266092"/>
                </a:cubicBezTo>
                <a:cubicBezTo>
                  <a:pt x="6175717" y="1256713"/>
                  <a:pt x="6189172" y="1246344"/>
                  <a:pt x="6203852" y="1237956"/>
                </a:cubicBezTo>
                <a:cubicBezTo>
                  <a:pt x="6328803" y="1166555"/>
                  <a:pt x="6199495" y="1250239"/>
                  <a:pt x="6302326" y="1181686"/>
                </a:cubicBezTo>
                <a:cubicBezTo>
                  <a:pt x="6339840" y="1186375"/>
                  <a:pt x="6377901" y="1187832"/>
                  <a:pt x="6414867" y="1195753"/>
                </a:cubicBezTo>
                <a:cubicBezTo>
                  <a:pt x="6443866" y="1201967"/>
                  <a:pt x="6499274" y="1223889"/>
                  <a:pt x="6499274" y="1223889"/>
                </a:cubicBezTo>
                <a:cubicBezTo>
                  <a:pt x="6513342" y="1209821"/>
                  <a:pt x="6528741" y="1196970"/>
                  <a:pt x="6541477" y="1181686"/>
                </a:cubicBezTo>
                <a:cubicBezTo>
                  <a:pt x="6552301" y="1168698"/>
                  <a:pt x="6557657" y="1151438"/>
                  <a:pt x="6569612" y="1139483"/>
                </a:cubicBezTo>
                <a:cubicBezTo>
                  <a:pt x="6581567" y="1127528"/>
                  <a:pt x="6597747" y="1120726"/>
                  <a:pt x="6611815" y="1111347"/>
                </a:cubicBezTo>
                <a:cubicBezTo>
                  <a:pt x="6641093" y="994236"/>
                  <a:pt x="6605443" y="1110022"/>
                  <a:pt x="6654018" y="1012873"/>
                </a:cubicBezTo>
                <a:cubicBezTo>
                  <a:pt x="6660650" y="999610"/>
                  <a:pt x="6654586" y="976806"/>
                  <a:pt x="6668086" y="970670"/>
                </a:cubicBezTo>
                <a:cubicBezTo>
                  <a:pt x="6711621" y="950882"/>
                  <a:pt x="6761871" y="951913"/>
                  <a:pt x="6808763" y="942535"/>
                </a:cubicBezTo>
                <a:cubicBezTo>
                  <a:pt x="6813452" y="928467"/>
                  <a:pt x="6812346" y="910817"/>
                  <a:pt x="6822831" y="900332"/>
                </a:cubicBezTo>
                <a:cubicBezTo>
                  <a:pt x="6833316" y="889847"/>
                  <a:pt x="6855771" y="897843"/>
                  <a:pt x="6865034" y="886264"/>
                </a:cubicBezTo>
                <a:cubicBezTo>
                  <a:pt x="6877112" y="871166"/>
                  <a:pt x="6873545" y="848512"/>
                  <a:pt x="6879101" y="829993"/>
                </a:cubicBezTo>
                <a:cubicBezTo>
                  <a:pt x="6887623" y="801586"/>
                  <a:pt x="6897859" y="773722"/>
                  <a:pt x="6907237" y="745587"/>
                </a:cubicBezTo>
                <a:lnTo>
                  <a:pt x="6921304" y="703384"/>
                </a:lnTo>
                <a:cubicBezTo>
                  <a:pt x="6940061" y="712763"/>
                  <a:pt x="6960126" y="719887"/>
                  <a:pt x="6977575" y="731520"/>
                </a:cubicBezTo>
                <a:cubicBezTo>
                  <a:pt x="6988611" y="738877"/>
                  <a:pt x="6992514" y="758335"/>
                  <a:pt x="7005711" y="759655"/>
                </a:cubicBezTo>
                <a:cubicBezTo>
                  <a:pt x="7043329" y="763417"/>
                  <a:pt x="7080738" y="750276"/>
                  <a:pt x="7118252" y="745587"/>
                </a:cubicBezTo>
                <a:cubicBezTo>
                  <a:pt x="7127630" y="731519"/>
                  <a:pt x="7134432" y="715339"/>
                  <a:pt x="7146387" y="703384"/>
                </a:cubicBezTo>
                <a:cubicBezTo>
                  <a:pt x="7158342" y="691429"/>
                  <a:pt x="7181724" y="690699"/>
                  <a:pt x="7188591" y="675249"/>
                </a:cubicBezTo>
                <a:cubicBezTo>
                  <a:pt x="7202058" y="644949"/>
                  <a:pt x="7196155" y="609289"/>
                  <a:pt x="7202658" y="576775"/>
                </a:cubicBezTo>
                <a:cubicBezTo>
                  <a:pt x="7205566" y="562234"/>
                  <a:pt x="7213509" y="549048"/>
                  <a:pt x="7216726" y="534572"/>
                </a:cubicBezTo>
                <a:cubicBezTo>
                  <a:pt x="7222914" y="506728"/>
                  <a:pt x="7220779" y="476873"/>
                  <a:pt x="7230794" y="450166"/>
                </a:cubicBezTo>
                <a:cubicBezTo>
                  <a:pt x="7235451" y="437747"/>
                  <a:pt x="7247066" y="427961"/>
                  <a:pt x="7258929" y="422030"/>
                </a:cubicBezTo>
                <a:cubicBezTo>
                  <a:pt x="7276222" y="413383"/>
                  <a:pt x="7296610" y="413274"/>
                  <a:pt x="7315200" y="407963"/>
                </a:cubicBezTo>
                <a:cubicBezTo>
                  <a:pt x="7353786" y="396939"/>
                  <a:pt x="7390590" y="380620"/>
                  <a:pt x="7427741" y="365760"/>
                </a:cubicBezTo>
                <a:cubicBezTo>
                  <a:pt x="7463096" y="330405"/>
                  <a:pt x="7455334" y="346555"/>
                  <a:pt x="7469944" y="295421"/>
                </a:cubicBezTo>
                <a:cubicBezTo>
                  <a:pt x="7475255" y="276831"/>
                  <a:pt x="7469159" y="251527"/>
                  <a:pt x="7484012" y="239150"/>
                </a:cubicBezTo>
                <a:cubicBezTo>
                  <a:pt x="7502381" y="223843"/>
                  <a:pt x="7530905" y="229772"/>
                  <a:pt x="7554351" y="225083"/>
                </a:cubicBezTo>
                <a:cubicBezTo>
                  <a:pt x="7580521" y="198912"/>
                  <a:pt x="7589194" y="186559"/>
                  <a:pt x="7624689" y="168812"/>
                </a:cubicBezTo>
                <a:cubicBezTo>
                  <a:pt x="7637952" y="162180"/>
                  <a:pt x="7652824" y="159433"/>
                  <a:pt x="7666892" y="154744"/>
                </a:cubicBezTo>
                <a:cubicBezTo>
                  <a:pt x="7673283" y="116396"/>
                  <a:pt x="7676383" y="46779"/>
                  <a:pt x="7709095" y="14067"/>
                </a:cubicBezTo>
                <a:cubicBezTo>
                  <a:pt x="7719580" y="3582"/>
                  <a:pt x="7737230" y="4689"/>
                  <a:pt x="7751298" y="0"/>
                </a:cubicBezTo>
                <a:cubicBezTo>
                  <a:pt x="7869530" y="47292"/>
                  <a:pt x="7821637" y="2883"/>
                  <a:pt x="7821637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2ECA47C-2AA4-429C-8AF4-3F9DCECB2F54}"/>
              </a:ext>
            </a:extLst>
          </p:cNvPr>
          <p:cNvCxnSpPr>
            <a:cxnSpLocks/>
          </p:cNvCxnSpPr>
          <p:nvPr/>
        </p:nvCxnSpPr>
        <p:spPr>
          <a:xfrm>
            <a:off x="7188591" y="3927473"/>
            <a:ext cx="0" cy="23607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5F944-9ACF-4749-8D59-6F17840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rigurosa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884C0-08F1-41E9-8C4A-2E48C4F1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8" y="2457947"/>
            <a:ext cx="2903896" cy="97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9E8ED8-D738-438A-92F5-DDF59B23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16" y="4702185"/>
            <a:ext cx="2061416" cy="7549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C52EA9-3730-4C6C-8F60-2205A150DAAE}"/>
              </a:ext>
            </a:extLst>
          </p:cNvPr>
          <p:cNvSpPr txBox="1"/>
          <p:nvPr/>
        </p:nvSpPr>
        <p:spPr>
          <a:xfrm>
            <a:off x="2293033" y="5457085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Medido en el proceso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72374-757A-4159-9989-A134283785CF}"/>
              </a:ext>
            </a:extLst>
          </p:cNvPr>
          <p:cNvSpPr txBox="1"/>
          <p:nvPr/>
        </p:nvSpPr>
        <p:spPr>
          <a:xfrm>
            <a:off x="7443388" y="4995420"/>
            <a:ext cx="3910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Estimado a partir de un modelo riguroso para las condiciones de operación del proceso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825700C-7F3E-4D80-853D-11772E2AF1BE}"/>
              </a:ext>
            </a:extLst>
          </p:cNvPr>
          <p:cNvCxnSpPr>
            <a:endCxn id="10" idx="0"/>
          </p:cNvCxnSpPr>
          <p:nvPr/>
        </p:nvCxnSpPr>
        <p:spPr>
          <a:xfrm flipH="1">
            <a:off x="3527224" y="3277772"/>
            <a:ext cx="1670289" cy="14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2EC3EB1-2727-4F3C-A358-47364C210A95}"/>
              </a:ext>
            </a:extLst>
          </p:cNvPr>
          <p:cNvCxnSpPr>
            <a:endCxn id="12" idx="0"/>
          </p:cNvCxnSpPr>
          <p:nvPr/>
        </p:nvCxnSpPr>
        <p:spPr>
          <a:xfrm>
            <a:off x="7329674" y="3353386"/>
            <a:ext cx="2068920" cy="164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4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DF6A2-5804-4F24-A901-7C68C394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aproximada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736BE-F74F-4D64-B48A-43D6DD3E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Suposiciones:</a:t>
            </a:r>
          </a:p>
          <a:p>
            <a:pPr lvl="1"/>
            <a:r>
              <a:rPr lang="es-AR" dirty="0"/>
              <a:t>Resistencia dominante en una de las corrientes</a:t>
            </a:r>
          </a:p>
          <a:p>
            <a:pPr lvl="1"/>
            <a:r>
              <a:rPr lang="es-AR" dirty="0"/>
              <a:t>F invariante</a:t>
            </a:r>
          </a:p>
          <a:p>
            <a:pPr lvl="1"/>
            <a:r>
              <a:rPr lang="es-AR" dirty="0"/>
              <a:t>h de la corriente a modelar depende únicamente de Q</a:t>
            </a:r>
          </a:p>
          <a:p>
            <a:pPr lvl="1"/>
            <a:r>
              <a:rPr lang="es-AR" dirty="0"/>
              <a:t>Uso la U inicial como la correspondiente a R=0</a:t>
            </a:r>
          </a:p>
        </p:txBody>
      </p:sp>
    </p:spTree>
    <p:extLst>
      <p:ext uri="{BB962C8B-B14F-4D97-AF65-F5344CB8AC3E}">
        <p14:creationId xmlns:p14="http://schemas.microsoft.com/office/powerpoint/2010/main" val="230649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DF6A2-5804-4F24-A901-7C68C394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aproximada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D497ED-BB12-4553-88FC-4EF80F97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1" y="2814631"/>
            <a:ext cx="2870106" cy="7430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6213BD-85E2-44BA-BFE5-48E54E98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46" y="3686307"/>
            <a:ext cx="3455677" cy="14810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770255-ADDA-4720-AF45-894EFD2E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03" y="5514535"/>
            <a:ext cx="2233229" cy="9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AF6D-894E-4B83-A908-D95B1AC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BE24723-4864-479C-A921-82133C5E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468" y="1690688"/>
            <a:ext cx="9471377" cy="50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6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AR" sz="2800" dirty="0"/>
              <a:t>Resistencia de ensuciamiento. Caso real.</a:t>
            </a:r>
          </a:p>
        </p:txBody>
      </p:sp>
      <p:graphicFrame>
        <p:nvGraphicFramePr>
          <p:cNvPr id="2" name="1 Objeto">
            <a:hlinkClick r:id="" action="ppaction://hlinkshowjump?jump=lastslideviewed"/>
          </p:cNvPr>
          <p:cNvGraphicFramePr>
            <a:graphicFrameLocks noChangeAspect="1"/>
          </p:cNvGraphicFramePr>
          <p:nvPr>
            <p:extLst/>
          </p:nvPr>
        </p:nvGraphicFramePr>
        <p:xfrm>
          <a:off x="1847528" y="1844824"/>
          <a:ext cx="8305800" cy="488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Gráfico" r:id="rId4" imgW="4439107" imgH="2610307" progId="Excel.Chart.8">
                  <p:embed/>
                </p:oleObj>
              </mc:Choice>
              <mc:Fallback>
                <p:oleObj name="Gráfico" r:id="rId4" imgW="4439107" imgH="2610307" progId="Excel.Chart.8">
                  <p:embed/>
                  <p:pic>
                    <p:nvPicPr>
                      <p:cNvPr id="2" name="1 Objeto">
                        <a:hlinkClick r:id="" action="ppaction://hlinkshowjump?jump=lastslideviewed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844824"/>
                        <a:ext cx="8305800" cy="488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Rectángulo"/>
          <p:cNvSpPr/>
          <p:nvPr/>
        </p:nvSpPr>
        <p:spPr>
          <a:xfrm>
            <a:off x="1775520" y="1018599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n-US" dirty="0">
                <a:solidFill>
                  <a:schemeClr val="tx2"/>
                </a:solidFill>
              </a:rPr>
              <a:t>Evolución del factor de </a:t>
            </a:r>
            <a:r>
              <a:rPr lang="es-AR" altLang="en-US" dirty="0" err="1">
                <a:solidFill>
                  <a:schemeClr val="tx2"/>
                </a:solidFill>
              </a:rPr>
              <a:t>fouling</a:t>
            </a:r>
            <a:r>
              <a:rPr lang="es-AR" altLang="en-US" dirty="0">
                <a:solidFill>
                  <a:schemeClr val="tx2"/>
                </a:solidFill>
              </a:rPr>
              <a:t> del intercambiador XX de a planta de aromáticos del CIE por dos métodos diferentes.</a:t>
            </a:r>
            <a:endParaRPr lang="es-E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19377"/>
      </p:ext>
    </p:extLst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A31EE-BF5D-4AAA-A210-E1A8DB38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AA8C2E-5C98-4EE3-AC26-6BEB951D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5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1A03A-9A8A-48DB-8F6A-A5253F1D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Filosofía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D5850-FBB4-4FD3-A4D7-DFF0E5F2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Planteo un modelo matemático del funcionamiento del sistema que tiene como variables de salida la variable que quiero inferir</a:t>
            </a:r>
          </a:p>
        </p:txBody>
      </p:sp>
    </p:spTree>
    <p:extLst>
      <p:ext uri="{BB962C8B-B14F-4D97-AF65-F5344CB8AC3E}">
        <p14:creationId xmlns:p14="http://schemas.microsoft.com/office/powerpoint/2010/main" val="30583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42AE-C7D1-4D5C-891E-37F3B0E1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Comparación con los basados en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ABF5B-8603-4BAB-8B39-C084BE14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Tienen mayor capacidad de extrapolación</a:t>
            </a:r>
          </a:p>
          <a:p>
            <a:pPr lvl="1"/>
            <a:r>
              <a:rPr lang="es-AR" dirty="0"/>
              <a:t>Las condiciones de validez están claras en los supuestos del modelo</a:t>
            </a:r>
          </a:p>
          <a:p>
            <a:pPr lvl="1"/>
            <a:r>
              <a:rPr lang="es-AR" dirty="0"/>
              <a:t>Las condiciones de validez suelen ser más amplias</a:t>
            </a:r>
          </a:p>
          <a:p>
            <a:endParaRPr lang="es-AR" dirty="0"/>
          </a:p>
          <a:p>
            <a:r>
              <a:rPr lang="es-AR" dirty="0"/>
              <a:t>Tienen un mayor costo de desarrollo y mantenimiento</a:t>
            </a:r>
          </a:p>
          <a:p>
            <a:pPr lvl="1"/>
            <a:r>
              <a:rPr lang="es-AR" dirty="0"/>
              <a:t>Debo conseguir los valores de las propiedades de los materiales involucrados para instanciar el modelo</a:t>
            </a:r>
          </a:p>
          <a:p>
            <a:pPr lvl="1"/>
            <a:r>
              <a:rPr lang="es-AR" dirty="0"/>
              <a:t>Debo volver a conseguir esos datos si las condiciones del proceso cambian</a:t>
            </a:r>
          </a:p>
          <a:p>
            <a:pPr lvl="1"/>
            <a:endParaRPr lang="es-AR" dirty="0"/>
          </a:p>
          <a:p>
            <a:r>
              <a:rPr lang="es-AR" dirty="0"/>
              <a:t>No requieren historia de proceso</a:t>
            </a:r>
          </a:p>
          <a:p>
            <a:pPr lvl="1"/>
            <a:r>
              <a:rPr lang="es-AR" dirty="0"/>
              <a:t>Pueden aplicarse a procesos apenas se ponen </a:t>
            </a:r>
            <a:r>
              <a:rPr lang="es-AR"/>
              <a:t>en marcha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823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7BE06-B8C1-430F-BA17-B5B1CE06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Ejemplo: Avance de reacción disolución de depósito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3F621-9C34-4AC7-8FEE-EE28587D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45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541D8BA-60C8-4904-83A9-8129DECA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AR" sz="3600">
                <a:solidFill>
                  <a:schemeClr val="tx2"/>
                </a:solidFill>
                <a:latin typeface="Arial" panose="020B0604020202020204" pitchFamily="34" charset="0"/>
              </a:rPr>
              <a:t>CASO REAL DE APLICACION</a:t>
            </a:r>
          </a:p>
        </p:txBody>
      </p:sp>
      <p:sp>
        <p:nvSpPr>
          <p:cNvPr id="14339" name="AutoShape 9">
            <a:extLst>
              <a:ext uri="{FF2B5EF4-FFF2-40B4-BE49-F238E27FC236}">
                <a16:creationId xmlns:a16="http://schemas.microsoft.com/office/drawing/2014/main" id="{57E9A93E-59B3-4E93-A0E8-BB9A3541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2384426"/>
            <a:ext cx="2484438" cy="3529013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1800"/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1BC394DA-08B5-4066-85E6-E69D55D9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248025"/>
            <a:ext cx="53975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1800"/>
          </a:p>
        </p:txBody>
      </p:sp>
      <p:sp>
        <p:nvSpPr>
          <p:cNvPr id="14341" name="Rectangle 12">
            <a:extLst>
              <a:ext uri="{FF2B5EF4-FFF2-40B4-BE49-F238E27FC236}">
                <a16:creationId xmlns:a16="http://schemas.microsoft.com/office/drawing/2014/main" id="{AEF266F0-9E0B-4516-971C-C0617546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913439"/>
            <a:ext cx="1444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1800"/>
          </a:p>
        </p:txBody>
      </p:sp>
      <p:sp>
        <p:nvSpPr>
          <p:cNvPr id="14342" name="Freeform 13">
            <a:extLst>
              <a:ext uri="{FF2B5EF4-FFF2-40B4-BE49-F238E27FC236}">
                <a16:creationId xmlns:a16="http://schemas.microsoft.com/office/drawing/2014/main" id="{5FAA2DF6-40C7-428E-B46A-174DCF4CD6BA}"/>
              </a:ext>
            </a:extLst>
          </p:cNvPr>
          <p:cNvSpPr>
            <a:spLocks/>
          </p:cNvSpPr>
          <p:nvPr/>
        </p:nvSpPr>
        <p:spPr bwMode="auto">
          <a:xfrm>
            <a:off x="7067550" y="3571876"/>
            <a:ext cx="2484438" cy="2347913"/>
          </a:xfrm>
          <a:custGeom>
            <a:avLst/>
            <a:gdLst>
              <a:gd name="T0" fmla="*/ 0 w 1565"/>
              <a:gd name="T1" fmla="*/ 57964400 h 1479"/>
              <a:gd name="T2" fmla="*/ 1887598205 w 1565"/>
              <a:gd name="T3" fmla="*/ 2147483647 h 1479"/>
              <a:gd name="T4" fmla="*/ 2147483647 w 1565"/>
              <a:gd name="T5" fmla="*/ 0 h 1479"/>
              <a:gd name="T6" fmla="*/ 0 60000 65536"/>
              <a:gd name="T7" fmla="*/ 0 60000 65536"/>
              <a:gd name="T8" fmla="*/ 0 60000 65536"/>
              <a:gd name="T9" fmla="*/ 0 w 1565"/>
              <a:gd name="T10" fmla="*/ 0 h 1479"/>
              <a:gd name="T11" fmla="*/ 1565 w 1565"/>
              <a:gd name="T12" fmla="*/ 1479 h 14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5" h="1479">
                <a:moveTo>
                  <a:pt x="0" y="23"/>
                </a:moveTo>
                <a:cubicBezTo>
                  <a:pt x="244" y="751"/>
                  <a:pt x="488" y="1479"/>
                  <a:pt x="749" y="1475"/>
                </a:cubicBezTo>
                <a:cubicBezTo>
                  <a:pt x="1010" y="1471"/>
                  <a:pt x="1403" y="185"/>
                  <a:pt x="156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3" name="Rectangle 14">
            <a:extLst>
              <a:ext uri="{FF2B5EF4-FFF2-40B4-BE49-F238E27FC236}">
                <a16:creationId xmlns:a16="http://schemas.microsoft.com/office/drawing/2014/main" id="{D8D57978-243E-461B-A06A-05B201FC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329113"/>
            <a:ext cx="107950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1800"/>
          </a:p>
        </p:txBody>
      </p:sp>
      <p:sp>
        <p:nvSpPr>
          <p:cNvPr id="14344" name="Rectangle 15">
            <a:extLst>
              <a:ext uri="{FF2B5EF4-FFF2-40B4-BE49-F238E27FC236}">
                <a16:creationId xmlns:a16="http://schemas.microsoft.com/office/drawing/2014/main" id="{9DD8C23D-BCF5-4C8A-86C1-100DC3FF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938" y="4221163"/>
            <a:ext cx="107950" cy="684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1800"/>
          </a:p>
        </p:txBody>
      </p:sp>
      <p:sp>
        <p:nvSpPr>
          <p:cNvPr id="14345" name="Text Box 16">
            <a:extLst>
              <a:ext uri="{FF2B5EF4-FFF2-40B4-BE49-F238E27FC236}">
                <a16:creationId xmlns:a16="http://schemas.microsoft.com/office/drawing/2014/main" id="{3B83ABFA-D83C-4DDE-8A7B-00888833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268413"/>
            <a:ext cx="406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sz="2400"/>
              <a:t>Reactor con depósito sólido</a:t>
            </a:r>
            <a:endParaRPr lang="es-ES" altLang="es-AR" sz="2400"/>
          </a:p>
        </p:txBody>
      </p:sp>
      <p:sp>
        <p:nvSpPr>
          <p:cNvPr id="14346" name="Text Box 17">
            <a:extLst>
              <a:ext uri="{FF2B5EF4-FFF2-40B4-BE49-F238E27FC236}">
                <a16:creationId xmlns:a16="http://schemas.microsoft.com/office/drawing/2014/main" id="{690D6971-4DC5-4CAB-8F64-3F915F12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420938"/>
            <a:ext cx="406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sz="2400"/>
              <a:t>Muestra de depósito</a:t>
            </a:r>
            <a:endParaRPr lang="es-ES" altLang="es-AR" sz="2400"/>
          </a:p>
        </p:txBody>
      </p:sp>
      <p:sp>
        <p:nvSpPr>
          <p:cNvPr id="14347" name="Text Box 18">
            <a:extLst>
              <a:ext uri="{FF2B5EF4-FFF2-40B4-BE49-F238E27FC236}">
                <a16:creationId xmlns:a16="http://schemas.microsoft.com/office/drawing/2014/main" id="{49219735-8C4D-4016-80F1-D0B3F1C0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3284538"/>
            <a:ext cx="489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sz="2400"/>
              <a:t>Volumen aproximado de depósito</a:t>
            </a:r>
            <a:endParaRPr lang="es-ES" altLang="es-AR" sz="2400"/>
          </a:p>
        </p:txBody>
      </p:sp>
    </p:spTree>
    <p:extLst>
      <p:ext uri="{BB962C8B-B14F-4D97-AF65-F5344CB8AC3E}">
        <p14:creationId xmlns:p14="http://schemas.microsoft.com/office/powerpoint/2010/main" val="115088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DFC913-B5D8-4C4F-A7B7-5333483C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AR" sz="3600">
                <a:solidFill>
                  <a:schemeClr val="tx2"/>
                </a:solidFill>
                <a:latin typeface="Arial" panose="020B0604020202020204" pitchFamily="34" charset="0"/>
              </a:rPr>
              <a:t>SOLUCION DE LABORATORIO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B109EE95-5815-4A2F-98FD-38385E39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1233489"/>
            <a:ext cx="4068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VENTAJAS</a:t>
            </a:r>
            <a:endParaRPr lang="es-ES" altLang="es-AR" u="sng"/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7F16C874-B7F3-4BA4-B847-A12D1783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349500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Rápida</a:t>
            </a:r>
            <a:endParaRPr lang="es-ES" altLang="es-AR"/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972B6D59-47F3-4D25-B667-DE56EB29B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369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Bajo costo</a:t>
            </a: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1061406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/>
      <p:bldP spid="37901" grpId="0"/>
      <p:bldP spid="379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fecha">
            <a:extLst>
              <a:ext uri="{FF2B5EF4-FFF2-40B4-BE49-F238E27FC236}">
                <a16:creationId xmlns:a16="http://schemas.microsoft.com/office/drawing/2014/main" id="{426BF45E-443B-4F11-ABAA-7DFA925016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F9FDF0-8149-4628-8D91-610E0ED3963A}" type="datetime1">
              <a:rPr lang="es-ES" altLang="es-AR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04/10/2020</a:t>
            </a:fld>
            <a:endParaRPr lang="es-ES" altLang="es-AR" sz="1400"/>
          </a:p>
        </p:txBody>
      </p:sp>
      <p:sp>
        <p:nvSpPr>
          <p:cNvPr id="8" name="5 Marcador de número de diapositiva">
            <a:extLst>
              <a:ext uri="{FF2B5EF4-FFF2-40B4-BE49-F238E27FC236}">
                <a16:creationId xmlns:a16="http://schemas.microsoft.com/office/drawing/2014/main" id="{B05100AA-EAAC-4363-98F3-092A01C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7FA3DE91-3F7A-43DA-9686-D45052143324}" type="slidenum">
              <a:rPr lang="es-ES" altLang="es-AR">
                <a:latin typeface="Arial" panose="020B0604020202020204" pitchFamily="34" charset="0"/>
              </a:rPr>
              <a:pPr lvl="1"/>
              <a:t>8</a:t>
            </a:fld>
            <a:endParaRPr lang="es-ES" altLang="es-AR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8DC0B52-4065-4931-840F-9951C7B7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AR" sz="3600">
                <a:solidFill>
                  <a:schemeClr val="tx2"/>
                </a:solidFill>
                <a:latin typeface="Arial" panose="020B0604020202020204" pitchFamily="34" charset="0"/>
              </a:rPr>
              <a:t>SOLUCION DE LABORATORIO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5DC4E5D-A2FE-4BFC-88F7-0D205C30F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196975"/>
            <a:ext cx="4068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PROBLEMAS</a:t>
            </a:r>
            <a:endParaRPr lang="es-ES" altLang="es-AR" u="sng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CCB651F7-61F1-41DE-9239-DE9F9678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989139"/>
            <a:ext cx="8245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El solvente elegido es un veneno para la reacción</a:t>
            </a:r>
            <a:endParaRPr lang="es-ES" altLang="es-AR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AA4F832-E6ED-4EE3-AFFC-0378949B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5192713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La última vez que la aplicaron la explosión arrasó una manzana</a:t>
            </a:r>
            <a:endParaRPr lang="es-ES" altLang="es-AR"/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E026AF8A-A638-4EDA-BC67-CAF92CD3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4" y="2565401"/>
            <a:ext cx="51133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24165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9D71FB1-9D91-4E02-9B7F-3E4396BC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AR" sz="3600">
                <a:solidFill>
                  <a:schemeClr val="tx2"/>
                </a:solidFill>
                <a:latin typeface="Arial" panose="020B0604020202020204" pitchFamily="34" charset="0"/>
              </a:rPr>
              <a:t>SOLUCION CON ESCALADO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998BD897-7B48-48BC-8014-1DCB03CE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3249614"/>
            <a:ext cx="8245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Corrosión</a:t>
            </a:r>
            <a:endParaRPr lang="es-ES" altLang="es-AR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91D54E7C-46BF-4A18-8C41-5C11DC4D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3968750"/>
            <a:ext cx="842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Seguridad y medio ambiente</a:t>
            </a:r>
            <a:endParaRPr lang="es-ES" altLang="es-AR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F1DAEDFA-F74C-469D-80BF-82EBD5D4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196975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 u="sng"/>
              <a:t>CONDICIONES DE CONTORNO</a:t>
            </a:r>
            <a:endParaRPr lang="es-ES" altLang="es-AR" u="sng"/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64B32B3-CE56-42AF-8766-CCE7E34C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916114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Inversiones asociadas [0  - Reactor nuevo]</a:t>
            </a:r>
            <a:endParaRPr lang="es-ES" altLang="es-AR"/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95E8B9A7-4D9C-4890-9A2D-0EFCC3FA4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528889"/>
            <a:ext cx="892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AR"/>
              <a:t>Tiempo limpieza y puesta en marcha [0- 1 mes]</a:t>
            </a: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081848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  <p:bldP spid="39943" grpId="0"/>
      <p:bldP spid="3994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8645</TotalTime>
  <Words>472</Words>
  <Application>Microsoft Office PowerPoint</Application>
  <PresentationFormat>Panorámica</PresentationFormat>
  <Paragraphs>102</Paragraphs>
  <Slides>28</Slides>
  <Notes>13</Notes>
  <HiddenSlides>0</HiddenSlides>
  <MMClips>0</MMClips>
  <ScaleCrop>false</ScaleCrop>
  <HeadingPairs>
    <vt:vector size="10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Tema de Office</vt:lpstr>
      <vt:lpstr>file:///C:\Documents%20and%20Settings\Y149681\My%20Documents\Dropbox\Clases%20Química%20Industrial\Calor\intercambiadores.xmcd\Selection%2059%201265%20376%201347</vt:lpstr>
      <vt:lpstr>Gráfico</vt:lpstr>
      <vt:lpstr>INFERENCIA DE VARIABLES BASADAS EN PRIMEROS PRINCIPIOS</vt:lpstr>
      <vt:lpstr>Inferencias</vt:lpstr>
      <vt:lpstr>Filosofía de trabajo</vt:lpstr>
      <vt:lpstr>Comparación con los basados en datos</vt:lpstr>
      <vt:lpstr>Ejemplo: Avance de reacción disolución de depósito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Ejemplo: Estimación de fouling en intercambiadores de calor</vt:lpstr>
      <vt:lpstr>Modelo de inferencia</vt:lpstr>
      <vt:lpstr>Modelo de inferencia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Alternativa según tipo de ensuciamiento</vt:lpstr>
      <vt:lpstr>Decisiones a tomar</vt:lpstr>
      <vt:lpstr>Solución rigurosa</vt:lpstr>
      <vt:lpstr>Solución aproximada</vt:lpstr>
      <vt:lpstr>Solución aproximada</vt:lpstr>
      <vt:lpstr>Datos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DE VARIABLES BASADAS EN PRIMEROS PRINCIPIOS</dc:title>
  <dc:creator>HOROWITZ, GABRIEL IGNACIO</dc:creator>
  <cp:lastModifiedBy>HOROWITZ, GABRIEL IGNACIO</cp:lastModifiedBy>
  <cp:revision>18</cp:revision>
  <dcterms:created xsi:type="dcterms:W3CDTF">2020-01-23T00:58:01Z</dcterms:created>
  <dcterms:modified xsi:type="dcterms:W3CDTF">2020-10-04T14:07:15Z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iteId">
    <vt:lpwstr>038018c3-616c-4b46-ad9b-aa9007f701b5</vt:lpwstr>
  </property>
  <property fmtid="{D5CDD505-2E9C-101B-9397-08002B2CF9AE}" pid="4" name="MSIP_Label_228ef38c-4357-49c8-b2ae-c9cdaf411188_Owner">
    <vt:lpwstr>y149681@grupo.ypf.com</vt:lpwstr>
  </property>
  <property fmtid="{D5CDD505-2E9C-101B-9397-08002B2CF9AE}" pid="5" name="MSIP_Label_228ef38c-4357-49c8-b2ae-c9cdaf411188_SetDate">
    <vt:lpwstr>2020-01-23T01:06:12.0225317Z</vt:lpwstr>
  </property>
  <property fmtid="{D5CDD505-2E9C-101B-9397-08002B2CF9AE}" pid="6" name="MSIP_Label_228ef38c-4357-49c8-b2ae-c9cdaf411188_Name">
    <vt:lpwstr>Personal</vt:lpwstr>
  </property>
  <property fmtid="{D5CDD505-2E9C-101B-9397-08002B2CF9AE}" pid="7" name="MSIP_Label_228ef38c-4357-49c8-b2ae-c9cdaf411188_Application">
    <vt:lpwstr>Microsoft Azure Information Protection</vt:lpwstr>
  </property>
  <property fmtid="{D5CDD505-2E9C-101B-9397-08002B2CF9AE}" pid="8" name="MSIP_Label_228ef38c-4357-49c8-b2ae-c9cdaf411188_ActionId">
    <vt:lpwstr>f6b19801-5157-4afe-8a69-3a69cf7fbb09</vt:lpwstr>
  </property>
  <property fmtid="{D5CDD505-2E9C-101B-9397-08002B2CF9AE}" pid="9" name="MSIP_Label_228ef38c-4357-49c8-b2ae-c9cdaf411188_Extended_MSFT_Method">
    <vt:lpwstr>Manual</vt:lpwstr>
  </property>
  <property fmtid="{D5CDD505-2E9C-101B-9397-08002B2CF9AE}" pid="10" name="Sensitivity">
    <vt:lpwstr>Personal</vt:lpwstr>
  </property>
</Properties>
</file>