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65" r:id="rId3"/>
    <p:sldId id="275" r:id="rId4"/>
    <p:sldId id="261" r:id="rId5"/>
    <p:sldId id="276" r:id="rId6"/>
    <p:sldId id="277" r:id="rId7"/>
    <p:sldId id="267" r:id="rId8"/>
    <p:sldId id="278" r:id="rId9"/>
    <p:sldId id="279" r:id="rId10"/>
    <p:sldId id="268" r:id="rId11"/>
    <p:sldId id="280" r:id="rId12"/>
    <p:sldId id="281" r:id="rId13"/>
    <p:sldId id="269" r:id="rId14"/>
    <p:sldId id="282" r:id="rId15"/>
    <p:sldId id="283" r:id="rId16"/>
    <p:sldId id="284" r:id="rId17"/>
    <p:sldId id="270" r:id="rId18"/>
    <p:sldId id="285" r:id="rId19"/>
    <p:sldId id="271" r:id="rId20"/>
    <p:sldId id="286" r:id="rId21"/>
    <p:sldId id="287" r:id="rId22"/>
    <p:sldId id="273" r:id="rId23"/>
    <p:sldId id="288" r:id="rId24"/>
    <p:sldId id="289"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53501" autoAdjust="0"/>
  </p:normalViewPr>
  <p:slideViewPr>
    <p:cSldViewPr snapToGrid="0">
      <p:cViewPr varScale="1">
        <p:scale>
          <a:sx n="39" d="100"/>
          <a:sy n="39" d="100"/>
        </p:scale>
        <p:origin x="19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A665C-B815-447C-915A-10709C711C9F}" type="doc">
      <dgm:prSet loTypeId="urn:microsoft.com/office/officeart/2008/layout/LinedList" loCatId="list" qsTypeId="urn:microsoft.com/office/officeart/2005/8/quickstyle/simple1" qsCatId="simple" csTypeId="urn:microsoft.com/office/officeart/2005/8/colors/accent4_1" csCatId="accent4" phldr="1"/>
      <dgm:spPr/>
      <dgm:t>
        <a:bodyPr/>
        <a:lstStyle/>
        <a:p>
          <a:endParaRPr lang="en-US"/>
        </a:p>
      </dgm:t>
    </dgm:pt>
    <dgm:pt modelId="{5FAB502D-E561-4DE3-9D98-692A9E9AEE1F}">
      <dgm:prSet phldrT="[Text]"/>
      <dgm:spPr/>
      <dgm:t>
        <a:bodyPr/>
        <a:lstStyle/>
        <a:p>
          <a:r>
            <a:rPr lang="en-US" dirty="0" smtClean="0"/>
            <a:t>Creating and Using Action Queries</a:t>
          </a:r>
          <a:endParaRPr lang="en-US" dirty="0"/>
        </a:p>
      </dgm:t>
    </dgm:pt>
    <dgm:pt modelId="{60ABB4F4-183E-4D25-A445-6385B5169723}" type="parTrans" cxnId="{36E4BAC5-3A32-4FF5-9A8B-0253CACA55C6}">
      <dgm:prSet/>
      <dgm:spPr/>
      <dgm:t>
        <a:bodyPr/>
        <a:lstStyle/>
        <a:p>
          <a:endParaRPr lang="en-US"/>
        </a:p>
      </dgm:t>
    </dgm:pt>
    <dgm:pt modelId="{BCFC305A-E1D2-44B9-ADBB-01CE957AAD56}" type="sibTrans" cxnId="{36E4BAC5-3A32-4FF5-9A8B-0253CACA55C6}">
      <dgm:prSet/>
      <dgm:spPr/>
      <dgm:t>
        <a:bodyPr/>
        <a:lstStyle/>
        <a:p>
          <a:endParaRPr lang="en-US"/>
        </a:p>
      </dgm:t>
    </dgm:pt>
    <dgm:pt modelId="{65A16F18-173A-426D-B72B-496AE6A4AE08}">
      <dgm:prSet phldrT="[Text]"/>
      <dgm:spPr/>
      <dgm:t>
        <a:bodyPr/>
        <a:lstStyle/>
        <a:p>
          <a:r>
            <a:rPr lang="en-US" dirty="0" smtClean="0"/>
            <a:t>Exploring the Query Wizard</a:t>
          </a:r>
          <a:endParaRPr lang="en-US" dirty="0"/>
        </a:p>
      </dgm:t>
    </dgm:pt>
    <dgm:pt modelId="{4AEF8213-2461-457A-9739-C8D79675A492}" type="parTrans" cxnId="{BFBBDF4D-3BBE-43F0-A093-F3964FD9FC58}">
      <dgm:prSet/>
      <dgm:spPr/>
      <dgm:t>
        <a:bodyPr/>
        <a:lstStyle/>
        <a:p>
          <a:endParaRPr lang="en-US"/>
        </a:p>
      </dgm:t>
    </dgm:pt>
    <dgm:pt modelId="{9C4A7CAC-2C52-46A8-98FE-127CE0772A79}" type="sibTrans" cxnId="{BFBBDF4D-3BBE-43F0-A093-F3964FD9FC58}">
      <dgm:prSet/>
      <dgm:spPr/>
      <dgm:t>
        <a:bodyPr/>
        <a:lstStyle/>
        <a:p>
          <a:endParaRPr lang="en-US"/>
        </a:p>
      </dgm:t>
    </dgm:pt>
    <dgm:pt modelId="{AA6DF92F-1C62-46A1-B150-529C167B3CDB}">
      <dgm:prSet phldrT="[Text]"/>
      <dgm:spPr/>
      <dgm:t>
        <a:bodyPr/>
        <a:lstStyle/>
        <a:p>
          <a:r>
            <a:rPr lang="en-US" dirty="0" smtClean="0"/>
            <a:t>Creating Advanced Queries and Changing Query Properties</a:t>
          </a:r>
          <a:endParaRPr lang="en-US" dirty="0"/>
        </a:p>
      </dgm:t>
    </dgm:pt>
    <dgm:pt modelId="{B05B056C-FC3E-4473-B580-91ACD81CC0C1}" type="parTrans" cxnId="{AC928D49-9B8C-442C-B04E-186828D5E4EE}">
      <dgm:prSet/>
      <dgm:spPr/>
      <dgm:t>
        <a:bodyPr/>
        <a:lstStyle/>
        <a:p>
          <a:endParaRPr lang="en-US"/>
        </a:p>
      </dgm:t>
    </dgm:pt>
    <dgm:pt modelId="{439A3623-E82A-4067-927A-E37345C3D5BB}" type="sibTrans" cxnId="{AC928D49-9B8C-442C-B04E-186828D5E4EE}">
      <dgm:prSet/>
      <dgm:spPr/>
      <dgm:t>
        <a:bodyPr/>
        <a:lstStyle/>
        <a:p>
          <a:endParaRPr lang="en-US"/>
        </a:p>
      </dgm:t>
    </dgm:pt>
    <dgm:pt modelId="{DBE0C692-B274-4ACD-9580-0D69E3ACD9C5}">
      <dgm:prSet phldrT="[Text]"/>
      <dgm:spPr/>
      <dgm:t>
        <a:bodyPr/>
        <a:lstStyle/>
        <a:p>
          <a:r>
            <a:rPr lang="en-US" dirty="0" smtClean="0"/>
            <a:t>Building a Report in Design View</a:t>
          </a:r>
          <a:endParaRPr lang="en-US" dirty="0"/>
        </a:p>
      </dgm:t>
    </dgm:pt>
    <dgm:pt modelId="{3D1C5BC5-9B9D-42E7-B154-F37FCDDFD98C}" type="parTrans" cxnId="{468A90C8-9846-43FB-B704-54EF8CE3F76F}">
      <dgm:prSet/>
      <dgm:spPr/>
      <dgm:t>
        <a:bodyPr/>
        <a:lstStyle/>
        <a:p>
          <a:endParaRPr lang="en-US"/>
        </a:p>
      </dgm:t>
    </dgm:pt>
    <dgm:pt modelId="{3495A05D-8BF9-4BA6-A79B-BAF4BEE38555}" type="sibTrans" cxnId="{468A90C8-9846-43FB-B704-54EF8CE3F76F}">
      <dgm:prSet/>
      <dgm:spPr/>
      <dgm:t>
        <a:bodyPr/>
        <a:lstStyle/>
        <a:p>
          <a:endParaRPr lang="en-US"/>
        </a:p>
      </dgm:t>
    </dgm:pt>
    <dgm:pt modelId="{5D58295F-C149-4ECD-9FCF-C42FDC7EDBD7}">
      <dgm:prSet phldrT="[Text]"/>
      <dgm:spPr/>
      <dgm:t>
        <a:bodyPr/>
        <a:lstStyle/>
        <a:p>
          <a:r>
            <a:rPr lang="en-US" dirty="0" smtClean="0"/>
            <a:t>Customize a Report in Design View</a:t>
          </a:r>
          <a:endParaRPr lang="en-US" dirty="0"/>
        </a:p>
      </dgm:t>
    </dgm:pt>
    <dgm:pt modelId="{91BBA06B-4008-49F9-9D84-ADD35887CE51}" type="parTrans" cxnId="{615100C6-2610-456E-A338-C39C0276FFAF}">
      <dgm:prSet/>
      <dgm:spPr/>
      <dgm:t>
        <a:bodyPr/>
        <a:lstStyle/>
        <a:p>
          <a:endParaRPr lang="en-US"/>
        </a:p>
      </dgm:t>
    </dgm:pt>
    <dgm:pt modelId="{70EBA9CE-947A-4B5A-981D-E4D2E37646D3}" type="sibTrans" cxnId="{615100C6-2610-456E-A338-C39C0276FFAF}">
      <dgm:prSet/>
      <dgm:spPr/>
      <dgm:t>
        <a:bodyPr/>
        <a:lstStyle/>
        <a:p>
          <a:endParaRPr lang="en-US"/>
        </a:p>
      </dgm:t>
    </dgm:pt>
    <dgm:pt modelId="{B99A060F-17AC-48C5-A0E8-4F418674AD09}">
      <dgm:prSet phldrT="[Text]"/>
      <dgm:spPr/>
      <dgm:t>
        <a:bodyPr/>
        <a:lstStyle/>
        <a:p>
          <a:r>
            <a:rPr lang="en-US" dirty="0" smtClean="0"/>
            <a:t>Using Calculated Controls on a Report</a:t>
          </a:r>
          <a:endParaRPr lang="en-US" dirty="0"/>
        </a:p>
      </dgm:t>
    </dgm:pt>
    <dgm:pt modelId="{A640FD14-5C24-45E3-BD0A-B8AA8B62CF3C}" type="parTrans" cxnId="{CE010839-0F56-41CD-8547-36635F12B3EF}">
      <dgm:prSet/>
      <dgm:spPr/>
      <dgm:t>
        <a:bodyPr/>
        <a:lstStyle/>
        <a:p>
          <a:endParaRPr lang="en-US"/>
        </a:p>
      </dgm:t>
    </dgm:pt>
    <dgm:pt modelId="{5458AC40-7188-4C6D-9B97-9E187F8488B7}" type="sibTrans" cxnId="{CE010839-0F56-41CD-8547-36635F12B3EF}">
      <dgm:prSet/>
      <dgm:spPr/>
      <dgm:t>
        <a:bodyPr/>
        <a:lstStyle/>
        <a:p>
          <a:endParaRPr lang="en-US"/>
        </a:p>
      </dgm:t>
    </dgm:pt>
    <dgm:pt modelId="{C10D541C-C505-4F93-B4F7-77635243B02B}">
      <dgm:prSet phldrT="[Text]"/>
      <dgm:spPr/>
      <dgm:t>
        <a:bodyPr/>
        <a:lstStyle/>
        <a:p>
          <a:r>
            <a:rPr lang="en-US" dirty="0" smtClean="0"/>
            <a:t>Using Subreports</a:t>
          </a:r>
          <a:endParaRPr lang="en-US" dirty="0"/>
        </a:p>
      </dgm:t>
    </dgm:pt>
    <dgm:pt modelId="{D3C5FD58-C0B1-4CBB-BB94-94841D521FEC}" type="parTrans" cxnId="{55F3C163-CC89-4AF9-88C3-F5DE45FA8876}">
      <dgm:prSet/>
      <dgm:spPr/>
      <dgm:t>
        <a:bodyPr/>
        <a:lstStyle/>
        <a:p>
          <a:endParaRPr lang="en-US"/>
        </a:p>
      </dgm:t>
    </dgm:pt>
    <dgm:pt modelId="{B7FAEE6E-375F-468F-BFBA-BC995AFA4BD9}" type="sibTrans" cxnId="{55F3C163-CC89-4AF9-88C3-F5DE45FA8876}">
      <dgm:prSet/>
      <dgm:spPr/>
      <dgm:t>
        <a:bodyPr/>
        <a:lstStyle/>
        <a:p>
          <a:endParaRPr lang="en-US"/>
        </a:p>
      </dgm:t>
    </dgm:pt>
    <dgm:pt modelId="{8A40F1B3-1760-4F19-8936-9118130BA45C}" type="pres">
      <dgm:prSet presAssocID="{567A665C-B815-447C-915A-10709C711C9F}" presName="vert0" presStyleCnt="0">
        <dgm:presLayoutVars>
          <dgm:dir/>
          <dgm:animOne val="branch"/>
          <dgm:animLvl val="lvl"/>
        </dgm:presLayoutVars>
      </dgm:prSet>
      <dgm:spPr/>
      <dgm:t>
        <a:bodyPr/>
        <a:lstStyle/>
        <a:p>
          <a:endParaRPr lang="en-US"/>
        </a:p>
      </dgm:t>
    </dgm:pt>
    <dgm:pt modelId="{322BC10A-7082-4377-9B72-A60BF9D2C273}" type="pres">
      <dgm:prSet presAssocID="{5FAB502D-E561-4DE3-9D98-692A9E9AEE1F}" presName="thickLine" presStyleLbl="alignNode1" presStyleIdx="0" presStyleCnt="7"/>
      <dgm:spPr/>
      <dgm:t>
        <a:bodyPr/>
        <a:lstStyle/>
        <a:p>
          <a:endParaRPr lang="en-US"/>
        </a:p>
      </dgm:t>
    </dgm:pt>
    <dgm:pt modelId="{2BF4E7E9-66CF-43ED-9150-C9914020FD2E}" type="pres">
      <dgm:prSet presAssocID="{5FAB502D-E561-4DE3-9D98-692A9E9AEE1F}" presName="horz1" presStyleCnt="0"/>
      <dgm:spPr/>
      <dgm:t>
        <a:bodyPr/>
        <a:lstStyle/>
        <a:p>
          <a:endParaRPr lang="en-US"/>
        </a:p>
      </dgm:t>
    </dgm:pt>
    <dgm:pt modelId="{99F52830-F4E2-41B3-9DBA-EBFAD943FA5A}" type="pres">
      <dgm:prSet presAssocID="{5FAB502D-E561-4DE3-9D98-692A9E9AEE1F}" presName="tx1" presStyleLbl="revTx" presStyleIdx="0" presStyleCnt="7"/>
      <dgm:spPr/>
      <dgm:t>
        <a:bodyPr/>
        <a:lstStyle/>
        <a:p>
          <a:endParaRPr lang="en-US"/>
        </a:p>
      </dgm:t>
    </dgm:pt>
    <dgm:pt modelId="{F1EA5782-084E-4C63-9EEE-4824214524ED}" type="pres">
      <dgm:prSet presAssocID="{5FAB502D-E561-4DE3-9D98-692A9E9AEE1F}" presName="vert1" presStyleCnt="0"/>
      <dgm:spPr/>
      <dgm:t>
        <a:bodyPr/>
        <a:lstStyle/>
        <a:p>
          <a:endParaRPr lang="en-US"/>
        </a:p>
      </dgm:t>
    </dgm:pt>
    <dgm:pt modelId="{74165F28-0172-4C75-B876-B1EBB01D64BE}" type="pres">
      <dgm:prSet presAssocID="{65A16F18-173A-426D-B72B-496AE6A4AE08}" presName="thickLine" presStyleLbl="alignNode1" presStyleIdx="1" presStyleCnt="7"/>
      <dgm:spPr/>
    </dgm:pt>
    <dgm:pt modelId="{C63D3981-07DA-4F66-9586-2ACF0FE06AED}" type="pres">
      <dgm:prSet presAssocID="{65A16F18-173A-426D-B72B-496AE6A4AE08}" presName="horz1" presStyleCnt="0"/>
      <dgm:spPr/>
    </dgm:pt>
    <dgm:pt modelId="{951459A8-B790-4C3E-A644-CEFAEEE73320}" type="pres">
      <dgm:prSet presAssocID="{65A16F18-173A-426D-B72B-496AE6A4AE08}" presName="tx1" presStyleLbl="revTx" presStyleIdx="1" presStyleCnt="7"/>
      <dgm:spPr/>
      <dgm:t>
        <a:bodyPr/>
        <a:lstStyle/>
        <a:p>
          <a:endParaRPr lang="en-US"/>
        </a:p>
      </dgm:t>
    </dgm:pt>
    <dgm:pt modelId="{8C36AABD-D0DA-4391-8DA4-4154A450449A}" type="pres">
      <dgm:prSet presAssocID="{65A16F18-173A-426D-B72B-496AE6A4AE08}" presName="vert1" presStyleCnt="0"/>
      <dgm:spPr/>
    </dgm:pt>
    <dgm:pt modelId="{21E32FFA-B18F-49E6-8A15-CD29DB0E03D9}" type="pres">
      <dgm:prSet presAssocID="{AA6DF92F-1C62-46A1-B150-529C167B3CDB}" presName="thickLine" presStyleLbl="alignNode1" presStyleIdx="2" presStyleCnt="7"/>
      <dgm:spPr/>
    </dgm:pt>
    <dgm:pt modelId="{D258141C-FC0A-411A-95F4-FEC5E8D0143A}" type="pres">
      <dgm:prSet presAssocID="{AA6DF92F-1C62-46A1-B150-529C167B3CDB}" presName="horz1" presStyleCnt="0"/>
      <dgm:spPr/>
    </dgm:pt>
    <dgm:pt modelId="{A753111F-B85D-4846-8935-F9453D4C30A3}" type="pres">
      <dgm:prSet presAssocID="{AA6DF92F-1C62-46A1-B150-529C167B3CDB}" presName="tx1" presStyleLbl="revTx" presStyleIdx="2" presStyleCnt="7"/>
      <dgm:spPr/>
      <dgm:t>
        <a:bodyPr/>
        <a:lstStyle/>
        <a:p>
          <a:endParaRPr lang="en-US"/>
        </a:p>
      </dgm:t>
    </dgm:pt>
    <dgm:pt modelId="{1B609B8B-D4BC-48F5-A0D3-6BFE1D611D3B}" type="pres">
      <dgm:prSet presAssocID="{AA6DF92F-1C62-46A1-B150-529C167B3CDB}" presName="vert1" presStyleCnt="0"/>
      <dgm:spPr/>
    </dgm:pt>
    <dgm:pt modelId="{C5F2C56C-E7AE-476F-9F85-450D4F40D567}" type="pres">
      <dgm:prSet presAssocID="{DBE0C692-B274-4ACD-9580-0D69E3ACD9C5}" presName="thickLine" presStyleLbl="alignNode1" presStyleIdx="3" presStyleCnt="7"/>
      <dgm:spPr/>
    </dgm:pt>
    <dgm:pt modelId="{E7D3057B-2FEA-444F-83B6-C6DB7A22B4BC}" type="pres">
      <dgm:prSet presAssocID="{DBE0C692-B274-4ACD-9580-0D69E3ACD9C5}" presName="horz1" presStyleCnt="0"/>
      <dgm:spPr/>
    </dgm:pt>
    <dgm:pt modelId="{5185D2FB-2BA7-49A7-A8F5-907882B33388}" type="pres">
      <dgm:prSet presAssocID="{DBE0C692-B274-4ACD-9580-0D69E3ACD9C5}" presName="tx1" presStyleLbl="revTx" presStyleIdx="3" presStyleCnt="7"/>
      <dgm:spPr/>
      <dgm:t>
        <a:bodyPr/>
        <a:lstStyle/>
        <a:p>
          <a:endParaRPr lang="en-US"/>
        </a:p>
      </dgm:t>
    </dgm:pt>
    <dgm:pt modelId="{B451A7E9-5E8A-4A04-A3D2-9F887E45FFA5}" type="pres">
      <dgm:prSet presAssocID="{DBE0C692-B274-4ACD-9580-0D69E3ACD9C5}" presName="vert1" presStyleCnt="0"/>
      <dgm:spPr/>
    </dgm:pt>
    <dgm:pt modelId="{5F873815-397F-45A9-9260-4E8646DAD837}" type="pres">
      <dgm:prSet presAssocID="{5D58295F-C149-4ECD-9FCF-C42FDC7EDBD7}" presName="thickLine" presStyleLbl="alignNode1" presStyleIdx="4" presStyleCnt="7"/>
      <dgm:spPr/>
    </dgm:pt>
    <dgm:pt modelId="{F1BC381B-B47B-492E-9542-4631E017D4D5}" type="pres">
      <dgm:prSet presAssocID="{5D58295F-C149-4ECD-9FCF-C42FDC7EDBD7}" presName="horz1" presStyleCnt="0"/>
      <dgm:spPr/>
    </dgm:pt>
    <dgm:pt modelId="{0DA2AA02-A199-4466-B0CE-A9CACA322312}" type="pres">
      <dgm:prSet presAssocID="{5D58295F-C149-4ECD-9FCF-C42FDC7EDBD7}" presName="tx1" presStyleLbl="revTx" presStyleIdx="4" presStyleCnt="7"/>
      <dgm:spPr/>
      <dgm:t>
        <a:bodyPr/>
        <a:lstStyle/>
        <a:p>
          <a:endParaRPr lang="en-US"/>
        </a:p>
      </dgm:t>
    </dgm:pt>
    <dgm:pt modelId="{F1EEBF1A-A5A9-475E-BB5F-899FE0DFC9C1}" type="pres">
      <dgm:prSet presAssocID="{5D58295F-C149-4ECD-9FCF-C42FDC7EDBD7}" presName="vert1" presStyleCnt="0"/>
      <dgm:spPr/>
    </dgm:pt>
    <dgm:pt modelId="{A35D75BC-7154-4852-B370-A0C36B47CD46}" type="pres">
      <dgm:prSet presAssocID="{B99A060F-17AC-48C5-A0E8-4F418674AD09}" presName="thickLine" presStyleLbl="alignNode1" presStyleIdx="5" presStyleCnt="7"/>
      <dgm:spPr/>
    </dgm:pt>
    <dgm:pt modelId="{D2572350-4526-40E4-BD8D-4694B887CE50}" type="pres">
      <dgm:prSet presAssocID="{B99A060F-17AC-48C5-A0E8-4F418674AD09}" presName="horz1" presStyleCnt="0"/>
      <dgm:spPr/>
    </dgm:pt>
    <dgm:pt modelId="{3462E719-866B-4198-A451-2DD3E951126C}" type="pres">
      <dgm:prSet presAssocID="{B99A060F-17AC-48C5-A0E8-4F418674AD09}" presName="tx1" presStyleLbl="revTx" presStyleIdx="5" presStyleCnt="7"/>
      <dgm:spPr/>
      <dgm:t>
        <a:bodyPr/>
        <a:lstStyle/>
        <a:p>
          <a:endParaRPr lang="en-US"/>
        </a:p>
      </dgm:t>
    </dgm:pt>
    <dgm:pt modelId="{9AFABA6A-3C07-4D5B-9B87-F0715B4FF6FF}" type="pres">
      <dgm:prSet presAssocID="{B99A060F-17AC-48C5-A0E8-4F418674AD09}" presName="vert1" presStyleCnt="0"/>
      <dgm:spPr/>
    </dgm:pt>
    <dgm:pt modelId="{B251FFC4-AA0A-4ACF-99BA-D1F0C50E3756}" type="pres">
      <dgm:prSet presAssocID="{C10D541C-C505-4F93-B4F7-77635243B02B}" presName="thickLine" presStyleLbl="alignNode1" presStyleIdx="6" presStyleCnt="7"/>
      <dgm:spPr/>
    </dgm:pt>
    <dgm:pt modelId="{0B7DD554-1109-4B13-BEBD-90313F4E55EE}" type="pres">
      <dgm:prSet presAssocID="{C10D541C-C505-4F93-B4F7-77635243B02B}" presName="horz1" presStyleCnt="0"/>
      <dgm:spPr/>
    </dgm:pt>
    <dgm:pt modelId="{51CB3FDF-E83D-473D-8EBA-EBE18FCA5641}" type="pres">
      <dgm:prSet presAssocID="{C10D541C-C505-4F93-B4F7-77635243B02B}" presName="tx1" presStyleLbl="revTx" presStyleIdx="6" presStyleCnt="7"/>
      <dgm:spPr/>
      <dgm:t>
        <a:bodyPr/>
        <a:lstStyle/>
        <a:p>
          <a:endParaRPr lang="en-US"/>
        </a:p>
      </dgm:t>
    </dgm:pt>
    <dgm:pt modelId="{5AD5C661-235F-4038-A18C-6B4267C2241D}" type="pres">
      <dgm:prSet presAssocID="{C10D541C-C505-4F93-B4F7-77635243B02B}" presName="vert1" presStyleCnt="0"/>
      <dgm:spPr/>
    </dgm:pt>
  </dgm:ptLst>
  <dgm:cxnLst>
    <dgm:cxn modelId="{468A90C8-9846-43FB-B704-54EF8CE3F76F}" srcId="{567A665C-B815-447C-915A-10709C711C9F}" destId="{DBE0C692-B274-4ACD-9580-0D69E3ACD9C5}" srcOrd="3" destOrd="0" parTransId="{3D1C5BC5-9B9D-42E7-B154-F37FCDDFD98C}" sibTransId="{3495A05D-8BF9-4BA6-A79B-BAF4BEE38555}"/>
    <dgm:cxn modelId="{BFBBDF4D-3BBE-43F0-A093-F3964FD9FC58}" srcId="{567A665C-B815-447C-915A-10709C711C9F}" destId="{65A16F18-173A-426D-B72B-496AE6A4AE08}" srcOrd="1" destOrd="0" parTransId="{4AEF8213-2461-457A-9739-C8D79675A492}" sibTransId="{9C4A7CAC-2C52-46A8-98FE-127CE0772A79}"/>
    <dgm:cxn modelId="{AC928D49-9B8C-442C-B04E-186828D5E4EE}" srcId="{567A665C-B815-447C-915A-10709C711C9F}" destId="{AA6DF92F-1C62-46A1-B150-529C167B3CDB}" srcOrd="2" destOrd="0" parTransId="{B05B056C-FC3E-4473-B580-91ACD81CC0C1}" sibTransId="{439A3623-E82A-4067-927A-E37345C3D5BB}"/>
    <dgm:cxn modelId="{36E4BAC5-3A32-4FF5-9A8B-0253CACA55C6}" srcId="{567A665C-B815-447C-915A-10709C711C9F}" destId="{5FAB502D-E561-4DE3-9D98-692A9E9AEE1F}" srcOrd="0" destOrd="0" parTransId="{60ABB4F4-183E-4D25-A445-6385B5169723}" sibTransId="{BCFC305A-E1D2-44B9-ADBB-01CE957AAD56}"/>
    <dgm:cxn modelId="{CE1EED0C-C204-4DBE-ADB9-CE54250033D5}" type="presOf" srcId="{567A665C-B815-447C-915A-10709C711C9F}" destId="{8A40F1B3-1760-4F19-8936-9118130BA45C}" srcOrd="0" destOrd="0" presId="urn:microsoft.com/office/officeart/2008/layout/LinedList"/>
    <dgm:cxn modelId="{7EEF8581-B522-4E43-ABFB-262CE6A3F212}" type="presOf" srcId="{DBE0C692-B274-4ACD-9580-0D69E3ACD9C5}" destId="{5185D2FB-2BA7-49A7-A8F5-907882B33388}" srcOrd="0" destOrd="0" presId="urn:microsoft.com/office/officeart/2008/layout/LinedList"/>
    <dgm:cxn modelId="{615100C6-2610-456E-A338-C39C0276FFAF}" srcId="{567A665C-B815-447C-915A-10709C711C9F}" destId="{5D58295F-C149-4ECD-9FCF-C42FDC7EDBD7}" srcOrd="4" destOrd="0" parTransId="{91BBA06B-4008-49F9-9D84-ADD35887CE51}" sibTransId="{70EBA9CE-947A-4B5A-981D-E4D2E37646D3}"/>
    <dgm:cxn modelId="{C5830429-E901-4D92-9AD3-EB7D5BA0DC3B}" type="presOf" srcId="{B99A060F-17AC-48C5-A0E8-4F418674AD09}" destId="{3462E719-866B-4198-A451-2DD3E951126C}" srcOrd="0" destOrd="0" presId="urn:microsoft.com/office/officeart/2008/layout/LinedList"/>
    <dgm:cxn modelId="{83B3B98F-6FEA-4E3C-A9DE-F89EAC9A5DB0}" type="presOf" srcId="{C10D541C-C505-4F93-B4F7-77635243B02B}" destId="{51CB3FDF-E83D-473D-8EBA-EBE18FCA5641}" srcOrd="0" destOrd="0" presId="urn:microsoft.com/office/officeart/2008/layout/LinedList"/>
    <dgm:cxn modelId="{B48ED881-EC6D-4B16-B1EC-02CC6CDC06A2}" type="presOf" srcId="{65A16F18-173A-426D-B72B-496AE6A4AE08}" destId="{951459A8-B790-4C3E-A644-CEFAEEE73320}" srcOrd="0" destOrd="0" presId="urn:microsoft.com/office/officeart/2008/layout/LinedList"/>
    <dgm:cxn modelId="{A13E7D44-670A-4D5E-A67F-6A6957AE4711}" type="presOf" srcId="{5FAB502D-E561-4DE3-9D98-692A9E9AEE1F}" destId="{99F52830-F4E2-41B3-9DBA-EBFAD943FA5A}" srcOrd="0" destOrd="0" presId="urn:microsoft.com/office/officeart/2008/layout/LinedList"/>
    <dgm:cxn modelId="{11A6DB5B-FC29-40EA-B2C1-97AB0527CFF6}" type="presOf" srcId="{AA6DF92F-1C62-46A1-B150-529C167B3CDB}" destId="{A753111F-B85D-4846-8935-F9453D4C30A3}" srcOrd="0" destOrd="0" presId="urn:microsoft.com/office/officeart/2008/layout/LinedList"/>
    <dgm:cxn modelId="{8D4583F0-82B1-477A-B7A3-418CBC4E7058}" type="presOf" srcId="{5D58295F-C149-4ECD-9FCF-C42FDC7EDBD7}" destId="{0DA2AA02-A199-4466-B0CE-A9CACA322312}" srcOrd="0" destOrd="0" presId="urn:microsoft.com/office/officeart/2008/layout/LinedList"/>
    <dgm:cxn modelId="{CE010839-0F56-41CD-8547-36635F12B3EF}" srcId="{567A665C-B815-447C-915A-10709C711C9F}" destId="{B99A060F-17AC-48C5-A0E8-4F418674AD09}" srcOrd="5" destOrd="0" parTransId="{A640FD14-5C24-45E3-BD0A-B8AA8B62CF3C}" sibTransId="{5458AC40-7188-4C6D-9B97-9E187F8488B7}"/>
    <dgm:cxn modelId="{55F3C163-CC89-4AF9-88C3-F5DE45FA8876}" srcId="{567A665C-B815-447C-915A-10709C711C9F}" destId="{C10D541C-C505-4F93-B4F7-77635243B02B}" srcOrd="6" destOrd="0" parTransId="{D3C5FD58-C0B1-4CBB-BB94-94841D521FEC}" sibTransId="{B7FAEE6E-375F-468F-BFBA-BC995AFA4BD9}"/>
    <dgm:cxn modelId="{31157516-64FC-4967-B825-D23B9566A701}" type="presParOf" srcId="{8A40F1B3-1760-4F19-8936-9118130BA45C}" destId="{322BC10A-7082-4377-9B72-A60BF9D2C273}" srcOrd="0" destOrd="0" presId="urn:microsoft.com/office/officeart/2008/layout/LinedList"/>
    <dgm:cxn modelId="{C91AE189-68A7-4859-BA0A-FB79645D29D9}" type="presParOf" srcId="{8A40F1B3-1760-4F19-8936-9118130BA45C}" destId="{2BF4E7E9-66CF-43ED-9150-C9914020FD2E}" srcOrd="1" destOrd="0" presId="urn:microsoft.com/office/officeart/2008/layout/LinedList"/>
    <dgm:cxn modelId="{49844231-0111-4FE1-AC6C-AE802086393C}" type="presParOf" srcId="{2BF4E7E9-66CF-43ED-9150-C9914020FD2E}" destId="{99F52830-F4E2-41B3-9DBA-EBFAD943FA5A}" srcOrd="0" destOrd="0" presId="urn:microsoft.com/office/officeart/2008/layout/LinedList"/>
    <dgm:cxn modelId="{529ADFEC-EE24-4896-AE90-94CB84349A85}" type="presParOf" srcId="{2BF4E7E9-66CF-43ED-9150-C9914020FD2E}" destId="{F1EA5782-084E-4C63-9EEE-4824214524ED}" srcOrd="1" destOrd="0" presId="urn:microsoft.com/office/officeart/2008/layout/LinedList"/>
    <dgm:cxn modelId="{AFD32488-6036-4C3E-99EF-AF41C50A0FB5}" type="presParOf" srcId="{8A40F1B3-1760-4F19-8936-9118130BA45C}" destId="{74165F28-0172-4C75-B876-B1EBB01D64BE}" srcOrd="2" destOrd="0" presId="urn:microsoft.com/office/officeart/2008/layout/LinedList"/>
    <dgm:cxn modelId="{D0DBDA25-B2B0-4CA0-86C9-8144553EAC9B}" type="presParOf" srcId="{8A40F1B3-1760-4F19-8936-9118130BA45C}" destId="{C63D3981-07DA-4F66-9586-2ACF0FE06AED}" srcOrd="3" destOrd="0" presId="urn:microsoft.com/office/officeart/2008/layout/LinedList"/>
    <dgm:cxn modelId="{44D2C4E2-F12F-4364-8923-316520C66486}" type="presParOf" srcId="{C63D3981-07DA-4F66-9586-2ACF0FE06AED}" destId="{951459A8-B790-4C3E-A644-CEFAEEE73320}" srcOrd="0" destOrd="0" presId="urn:microsoft.com/office/officeart/2008/layout/LinedList"/>
    <dgm:cxn modelId="{39D3EC77-8854-4AD7-B868-1E8BBE8EDA5A}" type="presParOf" srcId="{C63D3981-07DA-4F66-9586-2ACF0FE06AED}" destId="{8C36AABD-D0DA-4391-8DA4-4154A450449A}" srcOrd="1" destOrd="0" presId="urn:microsoft.com/office/officeart/2008/layout/LinedList"/>
    <dgm:cxn modelId="{686EA82D-4103-4854-9C3F-11E6E8072895}" type="presParOf" srcId="{8A40F1B3-1760-4F19-8936-9118130BA45C}" destId="{21E32FFA-B18F-49E6-8A15-CD29DB0E03D9}" srcOrd="4" destOrd="0" presId="urn:microsoft.com/office/officeart/2008/layout/LinedList"/>
    <dgm:cxn modelId="{FC0ED8CE-BDD2-4469-8CF9-5A17303CDA6E}" type="presParOf" srcId="{8A40F1B3-1760-4F19-8936-9118130BA45C}" destId="{D258141C-FC0A-411A-95F4-FEC5E8D0143A}" srcOrd="5" destOrd="0" presId="urn:microsoft.com/office/officeart/2008/layout/LinedList"/>
    <dgm:cxn modelId="{7F648766-14FD-4D00-8706-B16E7ED24B01}" type="presParOf" srcId="{D258141C-FC0A-411A-95F4-FEC5E8D0143A}" destId="{A753111F-B85D-4846-8935-F9453D4C30A3}" srcOrd="0" destOrd="0" presId="urn:microsoft.com/office/officeart/2008/layout/LinedList"/>
    <dgm:cxn modelId="{E235A6F8-C7BE-4BF0-83E3-CA515C6803DE}" type="presParOf" srcId="{D258141C-FC0A-411A-95F4-FEC5E8D0143A}" destId="{1B609B8B-D4BC-48F5-A0D3-6BFE1D611D3B}" srcOrd="1" destOrd="0" presId="urn:microsoft.com/office/officeart/2008/layout/LinedList"/>
    <dgm:cxn modelId="{1C1EE5D5-CA23-4E53-91A1-9B5E63769A19}" type="presParOf" srcId="{8A40F1B3-1760-4F19-8936-9118130BA45C}" destId="{C5F2C56C-E7AE-476F-9F85-450D4F40D567}" srcOrd="6" destOrd="0" presId="urn:microsoft.com/office/officeart/2008/layout/LinedList"/>
    <dgm:cxn modelId="{D9026685-4752-4BF6-B4D2-976180632FB8}" type="presParOf" srcId="{8A40F1B3-1760-4F19-8936-9118130BA45C}" destId="{E7D3057B-2FEA-444F-83B6-C6DB7A22B4BC}" srcOrd="7" destOrd="0" presId="urn:microsoft.com/office/officeart/2008/layout/LinedList"/>
    <dgm:cxn modelId="{50964FC3-9079-42A0-B2F1-06C2FED75E97}" type="presParOf" srcId="{E7D3057B-2FEA-444F-83B6-C6DB7A22B4BC}" destId="{5185D2FB-2BA7-49A7-A8F5-907882B33388}" srcOrd="0" destOrd="0" presId="urn:microsoft.com/office/officeart/2008/layout/LinedList"/>
    <dgm:cxn modelId="{19F1B69B-E10F-42A3-B318-7A141DC8563E}" type="presParOf" srcId="{E7D3057B-2FEA-444F-83B6-C6DB7A22B4BC}" destId="{B451A7E9-5E8A-4A04-A3D2-9F887E45FFA5}" srcOrd="1" destOrd="0" presId="urn:microsoft.com/office/officeart/2008/layout/LinedList"/>
    <dgm:cxn modelId="{1FAF7CD8-A1D8-4FFB-9668-B3EA3B51B102}" type="presParOf" srcId="{8A40F1B3-1760-4F19-8936-9118130BA45C}" destId="{5F873815-397F-45A9-9260-4E8646DAD837}" srcOrd="8" destOrd="0" presId="urn:microsoft.com/office/officeart/2008/layout/LinedList"/>
    <dgm:cxn modelId="{E652A033-3D67-4D67-945C-8651E09BC030}" type="presParOf" srcId="{8A40F1B3-1760-4F19-8936-9118130BA45C}" destId="{F1BC381B-B47B-492E-9542-4631E017D4D5}" srcOrd="9" destOrd="0" presId="urn:microsoft.com/office/officeart/2008/layout/LinedList"/>
    <dgm:cxn modelId="{E1F175C8-6E4C-4B22-8D51-C887F0CF6927}" type="presParOf" srcId="{F1BC381B-B47B-492E-9542-4631E017D4D5}" destId="{0DA2AA02-A199-4466-B0CE-A9CACA322312}" srcOrd="0" destOrd="0" presId="urn:microsoft.com/office/officeart/2008/layout/LinedList"/>
    <dgm:cxn modelId="{CE37DCC2-F093-4800-B656-BD8E4C259685}" type="presParOf" srcId="{F1BC381B-B47B-492E-9542-4631E017D4D5}" destId="{F1EEBF1A-A5A9-475E-BB5F-899FE0DFC9C1}" srcOrd="1" destOrd="0" presId="urn:microsoft.com/office/officeart/2008/layout/LinedList"/>
    <dgm:cxn modelId="{9EDD02E5-36D4-480D-AB93-75EC01AC4C9E}" type="presParOf" srcId="{8A40F1B3-1760-4F19-8936-9118130BA45C}" destId="{A35D75BC-7154-4852-B370-A0C36B47CD46}" srcOrd="10" destOrd="0" presId="urn:microsoft.com/office/officeart/2008/layout/LinedList"/>
    <dgm:cxn modelId="{7AC7E8A8-8AEB-41EF-90F6-68327E9CB90C}" type="presParOf" srcId="{8A40F1B3-1760-4F19-8936-9118130BA45C}" destId="{D2572350-4526-40E4-BD8D-4694B887CE50}" srcOrd="11" destOrd="0" presId="urn:microsoft.com/office/officeart/2008/layout/LinedList"/>
    <dgm:cxn modelId="{B446128E-57C3-4F09-8E32-1A7D2C55CF6E}" type="presParOf" srcId="{D2572350-4526-40E4-BD8D-4694B887CE50}" destId="{3462E719-866B-4198-A451-2DD3E951126C}" srcOrd="0" destOrd="0" presId="urn:microsoft.com/office/officeart/2008/layout/LinedList"/>
    <dgm:cxn modelId="{BF16FCDA-6425-4F25-8D65-9219F4707EBC}" type="presParOf" srcId="{D2572350-4526-40E4-BD8D-4694B887CE50}" destId="{9AFABA6A-3C07-4D5B-9B87-F0715B4FF6FF}" srcOrd="1" destOrd="0" presId="urn:microsoft.com/office/officeart/2008/layout/LinedList"/>
    <dgm:cxn modelId="{3E3D9AAC-E7FA-4954-AF1A-038C58FF0384}" type="presParOf" srcId="{8A40F1B3-1760-4F19-8936-9118130BA45C}" destId="{B251FFC4-AA0A-4ACF-99BA-D1F0C50E3756}" srcOrd="12" destOrd="0" presId="urn:microsoft.com/office/officeart/2008/layout/LinedList"/>
    <dgm:cxn modelId="{00B28B55-202F-43F7-A74A-1303F744A89C}" type="presParOf" srcId="{8A40F1B3-1760-4F19-8936-9118130BA45C}" destId="{0B7DD554-1109-4B13-BEBD-90313F4E55EE}" srcOrd="13" destOrd="0" presId="urn:microsoft.com/office/officeart/2008/layout/LinedList"/>
    <dgm:cxn modelId="{2AB7CFB9-D50A-44D1-8EC5-F41A825ECCE8}" type="presParOf" srcId="{0B7DD554-1109-4B13-BEBD-90313F4E55EE}" destId="{51CB3FDF-E83D-473D-8EBA-EBE18FCA5641}" srcOrd="0" destOrd="0" presId="urn:microsoft.com/office/officeart/2008/layout/LinedList"/>
    <dgm:cxn modelId="{99169FF7-EEEE-4D2E-B574-FF5232BD22B2}" type="presParOf" srcId="{0B7DD554-1109-4B13-BEBD-90313F4E55EE}" destId="{5AD5C661-235F-4038-A18C-6B4267C2241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91707-2524-4D46-826A-CD59A2A9A7F8}" type="doc">
      <dgm:prSet loTypeId="urn:microsoft.com/office/officeart/2005/8/layout/list1" loCatId="list" qsTypeId="urn:microsoft.com/office/officeart/2005/8/quickstyle/3d1" qsCatId="3D" csTypeId="urn:microsoft.com/office/officeart/2005/8/colors/colorful3" csCatId="colorful" phldr="1"/>
      <dgm:spPr/>
      <dgm:t>
        <a:bodyPr/>
        <a:lstStyle/>
        <a:p>
          <a:endParaRPr lang="en-US"/>
        </a:p>
      </dgm:t>
    </dgm:pt>
    <dgm:pt modelId="{B6E901BA-2C66-425D-8F17-265733D903A4}">
      <dgm:prSet/>
      <dgm:spPr/>
      <dgm:t>
        <a:bodyPr/>
        <a:lstStyle/>
        <a:p>
          <a:pPr rtl="0"/>
          <a:r>
            <a:rPr lang="en-US" b="1" dirty="0" smtClean="0"/>
            <a:t>Update Query</a:t>
          </a:r>
          <a:endParaRPr lang="en-US" b="1" dirty="0"/>
        </a:p>
      </dgm:t>
    </dgm:pt>
    <dgm:pt modelId="{11237A01-731F-485B-B8C6-A9B5FF38AF29}" type="parTrans" cxnId="{A61D4C30-5A87-4A7D-AB74-B4E773F7CE5F}">
      <dgm:prSet/>
      <dgm:spPr/>
      <dgm:t>
        <a:bodyPr/>
        <a:lstStyle/>
        <a:p>
          <a:endParaRPr lang="en-US"/>
        </a:p>
      </dgm:t>
    </dgm:pt>
    <dgm:pt modelId="{29B39B6B-3DCD-4A0D-BA4D-58689EF1A0A8}" type="sibTrans" cxnId="{A61D4C30-5A87-4A7D-AB74-B4E773F7CE5F}">
      <dgm:prSet/>
      <dgm:spPr/>
      <dgm:t>
        <a:bodyPr/>
        <a:lstStyle/>
        <a:p>
          <a:endParaRPr lang="en-US"/>
        </a:p>
      </dgm:t>
    </dgm:pt>
    <dgm:pt modelId="{8FEF0F9F-7294-4874-9F80-8791D639CFDC}">
      <dgm:prSet/>
      <dgm:spPr/>
      <dgm:t>
        <a:bodyPr/>
        <a:lstStyle/>
        <a:p>
          <a:pPr rtl="0"/>
          <a:r>
            <a:rPr lang="en-US" b="1" dirty="0" smtClean="0"/>
            <a:t>Append Query</a:t>
          </a:r>
          <a:endParaRPr lang="en-US" b="1" dirty="0"/>
        </a:p>
      </dgm:t>
    </dgm:pt>
    <dgm:pt modelId="{618C5EC9-683B-4BE4-97C6-392F809B2EF2}" type="parTrans" cxnId="{FB6827EC-6181-4632-A272-924E4826D669}">
      <dgm:prSet/>
      <dgm:spPr/>
      <dgm:t>
        <a:bodyPr/>
        <a:lstStyle/>
        <a:p>
          <a:endParaRPr lang="en-US"/>
        </a:p>
      </dgm:t>
    </dgm:pt>
    <dgm:pt modelId="{CB2B45D1-84C3-4079-A028-089A18E4B503}" type="sibTrans" cxnId="{FB6827EC-6181-4632-A272-924E4826D669}">
      <dgm:prSet/>
      <dgm:spPr/>
      <dgm:t>
        <a:bodyPr/>
        <a:lstStyle/>
        <a:p>
          <a:endParaRPr lang="en-US"/>
        </a:p>
      </dgm:t>
    </dgm:pt>
    <dgm:pt modelId="{C12C4C31-A4BA-4D88-8409-43B99D87D931}">
      <dgm:prSet/>
      <dgm:spPr/>
      <dgm:t>
        <a:bodyPr/>
        <a:lstStyle/>
        <a:p>
          <a:pPr rtl="0"/>
          <a:r>
            <a:rPr lang="en-US" b="1" dirty="0" smtClean="0"/>
            <a:t>Delete Query</a:t>
          </a:r>
          <a:endParaRPr lang="en-US" b="1" dirty="0"/>
        </a:p>
      </dgm:t>
    </dgm:pt>
    <dgm:pt modelId="{51BFD068-9779-4B4E-A3CD-D0653A18C2FC}" type="parTrans" cxnId="{E5DFAAE0-1360-4C3A-A648-A5E2AB7AAF63}">
      <dgm:prSet/>
      <dgm:spPr/>
      <dgm:t>
        <a:bodyPr/>
        <a:lstStyle/>
        <a:p>
          <a:endParaRPr lang="en-US"/>
        </a:p>
      </dgm:t>
    </dgm:pt>
    <dgm:pt modelId="{ECB95AFA-CBE5-4E90-959E-9ECAD0773BA8}" type="sibTrans" cxnId="{E5DFAAE0-1360-4C3A-A648-A5E2AB7AAF63}">
      <dgm:prSet/>
      <dgm:spPr/>
      <dgm:t>
        <a:bodyPr/>
        <a:lstStyle/>
        <a:p>
          <a:endParaRPr lang="en-US"/>
        </a:p>
      </dgm:t>
    </dgm:pt>
    <dgm:pt modelId="{A766CB7E-38E2-4D86-A6DD-459EC8012731}">
      <dgm:prSet/>
      <dgm:spPr/>
      <dgm:t>
        <a:bodyPr/>
        <a:lstStyle/>
        <a:p>
          <a:pPr rtl="0"/>
          <a:r>
            <a:rPr lang="en-US" b="1" dirty="0" smtClean="0"/>
            <a:t>Make Table Query</a:t>
          </a:r>
          <a:endParaRPr lang="en-US" b="1" dirty="0"/>
        </a:p>
      </dgm:t>
    </dgm:pt>
    <dgm:pt modelId="{50160D51-2CC4-49F2-8A22-5C1F225935B7}" type="parTrans" cxnId="{C60727FC-0DE7-46CF-A864-490D44C16EE2}">
      <dgm:prSet/>
      <dgm:spPr/>
      <dgm:t>
        <a:bodyPr/>
        <a:lstStyle/>
        <a:p>
          <a:endParaRPr lang="en-US"/>
        </a:p>
      </dgm:t>
    </dgm:pt>
    <dgm:pt modelId="{B262779A-2A30-4304-B901-0A8F4AD6958C}" type="sibTrans" cxnId="{C60727FC-0DE7-46CF-A864-490D44C16EE2}">
      <dgm:prSet/>
      <dgm:spPr/>
      <dgm:t>
        <a:bodyPr/>
        <a:lstStyle/>
        <a:p>
          <a:endParaRPr lang="en-US"/>
        </a:p>
      </dgm:t>
    </dgm:pt>
    <dgm:pt modelId="{11F7B68A-9554-4024-BEC6-7782342BC324}" type="pres">
      <dgm:prSet presAssocID="{42D91707-2524-4D46-826A-CD59A2A9A7F8}" presName="linear" presStyleCnt="0">
        <dgm:presLayoutVars>
          <dgm:dir/>
          <dgm:animLvl val="lvl"/>
          <dgm:resizeHandles val="exact"/>
        </dgm:presLayoutVars>
      </dgm:prSet>
      <dgm:spPr/>
      <dgm:t>
        <a:bodyPr/>
        <a:lstStyle/>
        <a:p>
          <a:endParaRPr lang="en-US"/>
        </a:p>
      </dgm:t>
    </dgm:pt>
    <dgm:pt modelId="{24F9F079-9BBE-4BC7-9345-C9E5347512A2}" type="pres">
      <dgm:prSet presAssocID="{B6E901BA-2C66-425D-8F17-265733D903A4}" presName="parentLin" presStyleCnt="0"/>
      <dgm:spPr/>
      <dgm:t>
        <a:bodyPr/>
        <a:lstStyle/>
        <a:p>
          <a:endParaRPr lang="en-US"/>
        </a:p>
      </dgm:t>
    </dgm:pt>
    <dgm:pt modelId="{28CDCF75-BFD4-439F-A1EC-2BF4E9E79EC1}" type="pres">
      <dgm:prSet presAssocID="{B6E901BA-2C66-425D-8F17-265733D903A4}" presName="parentLeftMargin" presStyleLbl="node1" presStyleIdx="0" presStyleCnt="4"/>
      <dgm:spPr/>
      <dgm:t>
        <a:bodyPr/>
        <a:lstStyle/>
        <a:p>
          <a:endParaRPr lang="en-US"/>
        </a:p>
      </dgm:t>
    </dgm:pt>
    <dgm:pt modelId="{5071989A-2A79-48FF-8C50-9D53D457F72D}" type="pres">
      <dgm:prSet presAssocID="{B6E901BA-2C66-425D-8F17-265733D903A4}" presName="parentText" presStyleLbl="node1" presStyleIdx="0" presStyleCnt="4">
        <dgm:presLayoutVars>
          <dgm:chMax val="0"/>
          <dgm:bulletEnabled val="1"/>
        </dgm:presLayoutVars>
      </dgm:prSet>
      <dgm:spPr/>
      <dgm:t>
        <a:bodyPr/>
        <a:lstStyle/>
        <a:p>
          <a:endParaRPr lang="en-US"/>
        </a:p>
      </dgm:t>
    </dgm:pt>
    <dgm:pt modelId="{C2C83309-1F55-4E62-873C-0B248B6517B4}" type="pres">
      <dgm:prSet presAssocID="{B6E901BA-2C66-425D-8F17-265733D903A4}" presName="negativeSpace" presStyleCnt="0"/>
      <dgm:spPr/>
      <dgm:t>
        <a:bodyPr/>
        <a:lstStyle/>
        <a:p>
          <a:endParaRPr lang="en-US"/>
        </a:p>
      </dgm:t>
    </dgm:pt>
    <dgm:pt modelId="{B66801AE-16E7-4556-A760-AD2DA4D556A7}" type="pres">
      <dgm:prSet presAssocID="{B6E901BA-2C66-425D-8F17-265733D903A4}" presName="childText" presStyleLbl="conFgAcc1" presStyleIdx="0" presStyleCnt="4">
        <dgm:presLayoutVars>
          <dgm:bulletEnabled val="1"/>
        </dgm:presLayoutVars>
      </dgm:prSet>
      <dgm:spPr/>
      <dgm:t>
        <a:bodyPr/>
        <a:lstStyle/>
        <a:p>
          <a:endParaRPr lang="en-US"/>
        </a:p>
      </dgm:t>
    </dgm:pt>
    <dgm:pt modelId="{D07087C0-6C87-4A12-BBF5-830D5CC527A1}" type="pres">
      <dgm:prSet presAssocID="{29B39B6B-3DCD-4A0D-BA4D-58689EF1A0A8}" presName="spaceBetweenRectangles" presStyleCnt="0"/>
      <dgm:spPr/>
      <dgm:t>
        <a:bodyPr/>
        <a:lstStyle/>
        <a:p>
          <a:endParaRPr lang="en-US"/>
        </a:p>
      </dgm:t>
    </dgm:pt>
    <dgm:pt modelId="{BDCD07E7-CF2A-4BA3-91CF-C1A4420AF264}" type="pres">
      <dgm:prSet presAssocID="{8FEF0F9F-7294-4874-9F80-8791D639CFDC}" presName="parentLin" presStyleCnt="0"/>
      <dgm:spPr/>
      <dgm:t>
        <a:bodyPr/>
        <a:lstStyle/>
        <a:p>
          <a:endParaRPr lang="en-US"/>
        </a:p>
      </dgm:t>
    </dgm:pt>
    <dgm:pt modelId="{BE140C89-75FD-4734-8172-DF64E7AE70D1}" type="pres">
      <dgm:prSet presAssocID="{8FEF0F9F-7294-4874-9F80-8791D639CFDC}" presName="parentLeftMargin" presStyleLbl="node1" presStyleIdx="0" presStyleCnt="4"/>
      <dgm:spPr/>
      <dgm:t>
        <a:bodyPr/>
        <a:lstStyle/>
        <a:p>
          <a:endParaRPr lang="en-US"/>
        </a:p>
      </dgm:t>
    </dgm:pt>
    <dgm:pt modelId="{B4FCA670-6CDA-4C53-893A-CD38B95D22EA}" type="pres">
      <dgm:prSet presAssocID="{8FEF0F9F-7294-4874-9F80-8791D639CFDC}" presName="parentText" presStyleLbl="node1" presStyleIdx="1" presStyleCnt="4">
        <dgm:presLayoutVars>
          <dgm:chMax val="0"/>
          <dgm:bulletEnabled val="1"/>
        </dgm:presLayoutVars>
      </dgm:prSet>
      <dgm:spPr/>
      <dgm:t>
        <a:bodyPr/>
        <a:lstStyle/>
        <a:p>
          <a:endParaRPr lang="en-US"/>
        </a:p>
      </dgm:t>
    </dgm:pt>
    <dgm:pt modelId="{494428A8-4689-49C3-91A8-CDA34CF10B8D}" type="pres">
      <dgm:prSet presAssocID="{8FEF0F9F-7294-4874-9F80-8791D639CFDC}" presName="negativeSpace" presStyleCnt="0"/>
      <dgm:spPr/>
      <dgm:t>
        <a:bodyPr/>
        <a:lstStyle/>
        <a:p>
          <a:endParaRPr lang="en-US"/>
        </a:p>
      </dgm:t>
    </dgm:pt>
    <dgm:pt modelId="{98C4AB4E-E9EB-4A6D-9E8A-59A394BD3AF6}" type="pres">
      <dgm:prSet presAssocID="{8FEF0F9F-7294-4874-9F80-8791D639CFDC}" presName="childText" presStyleLbl="conFgAcc1" presStyleIdx="1" presStyleCnt="4">
        <dgm:presLayoutVars>
          <dgm:bulletEnabled val="1"/>
        </dgm:presLayoutVars>
      </dgm:prSet>
      <dgm:spPr/>
      <dgm:t>
        <a:bodyPr/>
        <a:lstStyle/>
        <a:p>
          <a:endParaRPr lang="en-US"/>
        </a:p>
      </dgm:t>
    </dgm:pt>
    <dgm:pt modelId="{27F25732-2555-4D84-A062-269C0AEA1328}" type="pres">
      <dgm:prSet presAssocID="{CB2B45D1-84C3-4079-A028-089A18E4B503}" presName="spaceBetweenRectangles" presStyleCnt="0"/>
      <dgm:spPr/>
      <dgm:t>
        <a:bodyPr/>
        <a:lstStyle/>
        <a:p>
          <a:endParaRPr lang="en-US"/>
        </a:p>
      </dgm:t>
    </dgm:pt>
    <dgm:pt modelId="{45B02122-9952-460B-A7EA-D9DC296B67A4}" type="pres">
      <dgm:prSet presAssocID="{C12C4C31-A4BA-4D88-8409-43B99D87D931}" presName="parentLin" presStyleCnt="0"/>
      <dgm:spPr/>
      <dgm:t>
        <a:bodyPr/>
        <a:lstStyle/>
        <a:p>
          <a:endParaRPr lang="en-US"/>
        </a:p>
      </dgm:t>
    </dgm:pt>
    <dgm:pt modelId="{545C5843-7D83-4851-849D-F5C81CBFE846}" type="pres">
      <dgm:prSet presAssocID="{C12C4C31-A4BA-4D88-8409-43B99D87D931}" presName="parentLeftMargin" presStyleLbl="node1" presStyleIdx="1" presStyleCnt="4"/>
      <dgm:spPr/>
      <dgm:t>
        <a:bodyPr/>
        <a:lstStyle/>
        <a:p>
          <a:endParaRPr lang="en-US"/>
        </a:p>
      </dgm:t>
    </dgm:pt>
    <dgm:pt modelId="{79C923E9-D279-4840-87D6-B7895E6DF5A1}" type="pres">
      <dgm:prSet presAssocID="{C12C4C31-A4BA-4D88-8409-43B99D87D931}" presName="parentText" presStyleLbl="node1" presStyleIdx="2" presStyleCnt="4">
        <dgm:presLayoutVars>
          <dgm:chMax val="0"/>
          <dgm:bulletEnabled val="1"/>
        </dgm:presLayoutVars>
      </dgm:prSet>
      <dgm:spPr/>
      <dgm:t>
        <a:bodyPr/>
        <a:lstStyle/>
        <a:p>
          <a:endParaRPr lang="en-US"/>
        </a:p>
      </dgm:t>
    </dgm:pt>
    <dgm:pt modelId="{7E728E15-6886-4768-942F-6C55A4EA71E2}" type="pres">
      <dgm:prSet presAssocID="{C12C4C31-A4BA-4D88-8409-43B99D87D931}" presName="negativeSpace" presStyleCnt="0"/>
      <dgm:spPr/>
      <dgm:t>
        <a:bodyPr/>
        <a:lstStyle/>
        <a:p>
          <a:endParaRPr lang="en-US"/>
        </a:p>
      </dgm:t>
    </dgm:pt>
    <dgm:pt modelId="{4B08CCC3-9A5D-4277-BD26-1CA12BDF0212}" type="pres">
      <dgm:prSet presAssocID="{C12C4C31-A4BA-4D88-8409-43B99D87D931}" presName="childText" presStyleLbl="conFgAcc1" presStyleIdx="2" presStyleCnt="4">
        <dgm:presLayoutVars>
          <dgm:bulletEnabled val="1"/>
        </dgm:presLayoutVars>
      </dgm:prSet>
      <dgm:spPr/>
      <dgm:t>
        <a:bodyPr/>
        <a:lstStyle/>
        <a:p>
          <a:endParaRPr lang="en-US"/>
        </a:p>
      </dgm:t>
    </dgm:pt>
    <dgm:pt modelId="{C83C599C-B10B-4899-B282-098C00309437}" type="pres">
      <dgm:prSet presAssocID="{ECB95AFA-CBE5-4E90-959E-9ECAD0773BA8}" presName="spaceBetweenRectangles" presStyleCnt="0"/>
      <dgm:spPr/>
      <dgm:t>
        <a:bodyPr/>
        <a:lstStyle/>
        <a:p>
          <a:endParaRPr lang="en-US"/>
        </a:p>
      </dgm:t>
    </dgm:pt>
    <dgm:pt modelId="{A171AA9F-F6BD-44F4-8C82-8A6A6E1150AB}" type="pres">
      <dgm:prSet presAssocID="{A766CB7E-38E2-4D86-A6DD-459EC8012731}" presName="parentLin" presStyleCnt="0"/>
      <dgm:spPr/>
      <dgm:t>
        <a:bodyPr/>
        <a:lstStyle/>
        <a:p>
          <a:endParaRPr lang="en-US"/>
        </a:p>
      </dgm:t>
    </dgm:pt>
    <dgm:pt modelId="{5CF75FA7-2D74-407C-A45B-BA140A65C8DB}" type="pres">
      <dgm:prSet presAssocID="{A766CB7E-38E2-4D86-A6DD-459EC8012731}" presName="parentLeftMargin" presStyleLbl="node1" presStyleIdx="2" presStyleCnt="4"/>
      <dgm:spPr/>
      <dgm:t>
        <a:bodyPr/>
        <a:lstStyle/>
        <a:p>
          <a:endParaRPr lang="en-US"/>
        </a:p>
      </dgm:t>
    </dgm:pt>
    <dgm:pt modelId="{39837F56-93D4-4E57-9E23-1E5FFE3CB488}" type="pres">
      <dgm:prSet presAssocID="{A766CB7E-38E2-4D86-A6DD-459EC8012731}" presName="parentText" presStyleLbl="node1" presStyleIdx="3" presStyleCnt="4">
        <dgm:presLayoutVars>
          <dgm:chMax val="0"/>
          <dgm:bulletEnabled val="1"/>
        </dgm:presLayoutVars>
      </dgm:prSet>
      <dgm:spPr/>
      <dgm:t>
        <a:bodyPr/>
        <a:lstStyle/>
        <a:p>
          <a:endParaRPr lang="en-US"/>
        </a:p>
      </dgm:t>
    </dgm:pt>
    <dgm:pt modelId="{A15554F2-940B-4D55-A661-898138A76E8E}" type="pres">
      <dgm:prSet presAssocID="{A766CB7E-38E2-4D86-A6DD-459EC8012731}" presName="negativeSpace" presStyleCnt="0"/>
      <dgm:spPr/>
      <dgm:t>
        <a:bodyPr/>
        <a:lstStyle/>
        <a:p>
          <a:endParaRPr lang="en-US"/>
        </a:p>
      </dgm:t>
    </dgm:pt>
    <dgm:pt modelId="{D3887791-2A0E-4031-92C2-6001186BA557}" type="pres">
      <dgm:prSet presAssocID="{A766CB7E-38E2-4D86-A6DD-459EC8012731}" presName="childText" presStyleLbl="conFgAcc1" presStyleIdx="3" presStyleCnt="4">
        <dgm:presLayoutVars>
          <dgm:bulletEnabled val="1"/>
        </dgm:presLayoutVars>
      </dgm:prSet>
      <dgm:spPr/>
      <dgm:t>
        <a:bodyPr/>
        <a:lstStyle/>
        <a:p>
          <a:endParaRPr lang="en-US"/>
        </a:p>
      </dgm:t>
    </dgm:pt>
  </dgm:ptLst>
  <dgm:cxnLst>
    <dgm:cxn modelId="{0C6F7BF4-585D-48BD-83F7-4DBC2AA0DC35}" type="presOf" srcId="{8FEF0F9F-7294-4874-9F80-8791D639CFDC}" destId="{BE140C89-75FD-4734-8172-DF64E7AE70D1}" srcOrd="0" destOrd="0" presId="urn:microsoft.com/office/officeart/2005/8/layout/list1"/>
    <dgm:cxn modelId="{4F8FC61F-CD37-4EAD-B963-67F113482AF1}" type="presOf" srcId="{A766CB7E-38E2-4D86-A6DD-459EC8012731}" destId="{5CF75FA7-2D74-407C-A45B-BA140A65C8DB}" srcOrd="0" destOrd="0" presId="urn:microsoft.com/office/officeart/2005/8/layout/list1"/>
    <dgm:cxn modelId="{923FF3F7-AD18-435B-B9BB-462DBB3F30F6}" type="presOf" srcId="{42D91707-2524-4D46-826A-CD59A2A9A7F8}" destId="{11F7B68A-9554-4024-BEC6-7782342BC324}" srcOrd="0" destOrd="0" presId="urn:microsoft.com/office/officeart/2005/8/layout/list1"/>
    <dgm:cxn modelId="{0A975AE5-4A9B-4DA0-ABA0-D52B0C8EEDE2}" type="presOf" srcId="{B6E901BA-2C66-425D-8F17-265733D903A4}" destId="{5071989A-2A79-48FF-8C50-9D53D457F72D}" srcOrd="1" destOrd="0" presId="urn:microsoft.com/office/officeart/2005/8/layout/list1"/>
    <dgm:cxn modelId="{A61D4C30-5A87-4A7D-AB74-B4E773F7CE5F}" srcId="{42D91707-2524-4D46-826A-CD59A2A9A7F8}" destId="{B6E901BA-2C66-425D-8F17-265733D903A4}" srcOrd="0" destOrd="0" parTransId="{11237A01-731F-485B-B8C6-A9B5FF38AF29}" sibTransId="{29B39B6B-3DCD-4A0D-BA4D-58689EF1A0A8}"/>
    <dgm:cxn modelId="{E5DFAAE0-1360-4C3A-A648-A5E2AB7AAF63}" srcId="{42D91707-2524-4D46-826A-CD59A2A9A7F8}" destId="{C12C4C31-A4BA-4D88-8409-43B99D87D931}" srcOrd="2" destOrd="0" parTransId="{51BFD068-9779-4B4E-A3CD-D0653A18C2FC}" sibTransId="{ECB95AFA-CBE5-4E90-959E-9ECAD0773BA8}"/>
    <dgm:cxn modelId="{FB6827EC-6181-4632-A272-924E4826D669}" srcId="{42D91707-2524-4D46-826A-CD59A2A9A7F8}" destId="{8FEF0F9F-7294-4874-9F80-8791D639CFDC}" srcOrd="1" destOrd="0" parTransId="{618C5EC9-683B-4BE4-97C6-392F809B2EF2}" sibTransId="{CB2B45D1-84C3-4079-A028-089A18E4B503}"/>
    <dgm:cxn modelId="{55D7D134-842D-4C58-B46C-E8DA806A12BF}" type="presOf" srcId="{B6E901BA-2C66-425D-8F17-265733D903A4}" destId="{28CDCF75-BFD4-439F-A1EC-2BF4E9E79EC1}" srcOrd="0" destOrd="0" presId="urn:microsoft.com/office/officeart/2005/8/layout/list1"/>
    <dgm:cxn modelId="{7D090A71-AD03-44CA-BAB9-4C75D4207986}" type="presOf" srcId="{C12C4C31-A4BA-4D88-8409-43B99D87D931}" destId="{545C5843-7D83-4851-849D-F5C81CBFE846}" srcOrd="0" destOrd="0" presId="urn:microsoft.com/office/officeart/2005/8/layout/list1"/>
    <dgm:cxn modelId="{31C5991D-6E69-40A8-9612-D80A5721B02A}" type="presOf" srcId="{C12C4C31-A4BA-4D88-8409-43B99D87D931}" destId="{79C923E9-D279-4840-87D6-B7895E6DF5A1}" srcOrd="1" destOrd="0" presId="urn:microsoft.com/office/officeart/2005/8/layout/list1"/>
    <dgm:cxn modelId="{B414D2B7-192C-485C-AF41-B147940DE104}" type="presOf" srcId="{8FEF0F9F-7294-4874-9F80-8791D639CFDC}" destId="{B4FCA670-6CDA-4C53-893A-CD38B95D22EA}" srcOrd="1" destOrd="0" presId="urn:microsoft.com/office/officeart/2005/8/layout/list1"/>
    <dgm:cxn modelId="{C60727FC-0DE7-46CF-A864-490D44C16EE2}" srcId="{42D91707-2524-4D46-826A-CD59A2A9A7F8}" destId="{A766CB7E-38E2-4D86-A6DD-459EC8012731}" srcOrd="3" destOrd="0" parTransId="{50160D51-2CC4-49F2-8A22-5C1F225935B7}" sibTransId="{B262779A-2A30-4304-B901-0A8F4AD6958C}"/>
    <dgm:cxn modelId="{315BB079-C8A1-404A-9AF5-A65AEFA464C1}" type="presOf" srcId="{A766CB7E-38E2-4D86-A6DD-459EC8012731}" destId="{39837F56-93D4-4E57-9E23-1E5FFE3CB488}" srcOrd="1" destOrd="0" presId="urn:microsoft.com/office/officeart/2005/8/layout/list1"/>
    <dgm:cxn modelId="{617B972B-69EA-4CB8-8D3A-F34040164111}" type="presParOf" srcId="{11F7B68A-9554-4024-BEC6-7782342BC324}" destId="{24F9F079-9BBE-4BC7-9345-C9E5347512A2}" srcOrd="0" destOrd="0" presId="urn:microsoft.com/office/officeart/2005/8/layout/list1"/>
    <dgm:cxn modelId="{C38384BC-41B0-403C-9750-355AA0454F16}" type="presParOf" srcId="{24F9F079-9BBE-4BC7-9345-C9E5347512A2}" destId="{28CDCF75-BFD4-439F-A1EC-2BF4E9E79EC1}" srcOrd="0" destOrd="0" presId="urn:microsoft.com/office/officeart/2005/8/layout/list1"/>
    <dgm:cxn modelId="{D0574891-4E33-4171-9D7D-F8A638E4E645}" type="presParOf" srcId="{24F9F079-9BBE-4BC7-9345-C9E5347512A2}" destId="{5071989A-2A79-48FF-8C50-9D53D457F72D}" srcOrd="1" destOrd="0" presId="urn:microsoft.com/office/officeart/2005/8/layout/list1"/>
    <dgm:cxn modelId="{BADE5B37-E801-4E96-9AF0-E193FBF72AEF}" type="presParOf" srcId="{11F7B68A-9554-4024-BEC6-7782342BC324}" destId="{C2C83309-1F55-4E62-873C-0B248B6517B4}" srcOrd="1" destOrd="0" presId="urn:microsoft.com/office/officeart/2005/8/layout/list1"/>
    <dgm:cxn modelId="{B2ABF726-0619-4370-83C9-FAA5AAFB3C07}" type="presParOf" srcId="{11F7B68A-9554-4024-BEC6-7782342BC324}" destId="{B66801AE-16E7-4556-A760-AD2DA4D556A7}" srcOrd="2" destOrd="0" presId="urn:microsoft.com/office/officeart/2005/8/layout/list1"/>
    <dgm:cxn modelId="{31351051-D978-4EB8-9722-364BC9E48646}" type="presParOf" srcId="{11F7B68A-9554-4024-BEC6-7782342BC324}" destId="{D07087C0-6C87-4A12-BBF5-830D5CC527A1}" srcOrd="3" destOrd="0" presId="urn:microsoft.com/office/officeart/2005/8/layout/list1"/>
    <dgm:cxn modelId="{605C6575-209F-4CF9-B203-603452F1BB4B}" type="presParOf" srcId="{11F7B68A-9554-4024-BEC6-7782342BC324}" destId="{BDCD07E7-CF2A-4BA3-91CF-C1A4420AF264}" srcOrd="4" destOrd="0" presId="urn:microsoft.com/office/officeart/2005/8/layout/list1"/>
    <dgm:cxn modelId="{E6CB9EE5-6A23-44C9-88FC-1E64EEC2B434}" type="presParOf" srcId="{BDCD07E7-CF2A-4BA3-91CF-C1A4420AF264}" destId="{BE140C89-75FD-4734-8172-DF64E7AE70D1}" srcOrd="0" destOrd="0" presId="urn:microsoft.com/office/officeart/2005/8/layout/list1"/>
    <dgm:cxn modelId="{A6DE2515-94E7-424B-9E95-D218866A590B}" type="presParOf" srcId="{BDCD07E7-CF2A-4BA3-91CF-C1A4420AF264}" destId="{B4FCA670-6CDA-4C53-893A-CD38B95D22EA}" srcOrd="1" destOrd="0" presId="urn:microsoft.com/office/officeart/2005/8/layout/list1"/>
    <dgm:cxn modelId="{AEDB87C4-5566-4301-91AD-FCBC9017AF10}" type="presParOf" srcId="{11F7B68A-9554-4024-BEC6-7782342BC324}" destId="{494428A8-4689-49C3-91A8-CDA34CF10B8D}" srcOrd="5" destOrd="0" presId="urn:microsoft.com/office/officeart/2005/8/layout/list1"/>
    <dgm:cxn modelId="{55358344-724F-4DA9-9C5F-7A96588A36F5}" type="presParOf" srcId="{11F7B68A-9554-4024-BEC6-7782342BC324}" destId="{98C4AB4E-E9EB-4A6D-9E8A-59A394BD3AF6}" srcOrd="6" destOrd="0" presId="urn:microsoft.com/office/officeart/2005/8/layout/list1"/>
    <dgm:cxn modelId="{69E32F58-F6C0-4C5A-A967-C5D71EFA5A37}" type="presParOf" srcId="{11F7B68A-9554-4024-BEC6-7782342BC324}" destId="{27F25732-2555-4D84-A062-269C0AEA1328}" srcOrd="7" destOrd="0" presId="urn:microsoft.com/office/officeart/2005/8/layout/list1"/>
    <dgm:cxn modelId="{43D972E7-9428-4B1B-A33E-D8F9FCC6064A}" type="presParOf" srcId="{11F7B68A-9554-4024-BEC6-7782342BC324}" destId="{45B02122-9952-460B-A7EA-D9DC296B67A4}" srcOrd="8" destOrd="0" presId="urn:microsoft.com/office/officeart/2005/8/layout/list1"/>
    <dgm:cxn modelId="{7CF34716-32A9-4F1C-A753-309ABEB91640}" type="presParOf" srcId="{45B02122-9952-460B-A7EA-D9DC296B67A4}" destId="{545C5843-7D83-4851-849D-F5C81CBFE846}" srcOrd="0" destOrd="0" presId="urn:microsoft.com/office/officeart/2005/8/layout/list1"/>
    <dgm:cxn modelId="{0B82C667-150A-49A0-AABC-BD710CF758D0}" type="presParOf" srcId="{45B02122-9952-460B-A7EA-D9DC296B67A4}" destId="{79C923E9-D279-4840-87D6-B7895E6DF5A1}" srcOrd="1" destOrd="0" presId="urn:microsoft.com/office/officeart/2005/8/layout/list1"/>
    <dgm:cxn modelId="{80909B8A-BA49-4232-A54D-20C69226F93B}" type="presParOf" srcId="{11F7B68A-9554-4024-BEC6-7782342BC324}" destId="{7E728E15-6886-4768-942F-6C55A4EA71E2}" srcOrd="9" destOrd="0" presId="urn:microsoft.com/office/officeart/2005/8/layout/list1"/>
    <dgm:cxn modelId="{FFFADBB4-2D0A-4AF4-9349-DF93D192BE9D}" type="presParOf" srcId="{11F7B68A-9554-4024-BEC6-7782342BC324}" destId="{4B08CCC3-9A5D-4277-BD26-1CA12BDF0212}" srcOrd="10" destOrd="0" presId="urn:microsoft.com/office/officeart/2005/8/layout/list1"/>
    <dgm:cxn modelId="{C4003672-3C18-4639-8462-FBDDF9B84381}" type="presParOf" srcId="{11F7B68A-9554-4024-BEC6-7782342BC324}" destId="{C83C599C-B10B-4899-B282-098C00309437}" srcOrd="11" destOrd="0" presId="urn:microsoft.com/office/officeart/2005/8/layout/list1"/>
    <dgm:cxn modelId="{45C1BDB4-5F53-4C17-960F-E5B257AB951A}" type="presParOf" srcId="{11F7B68A-9554-4024-BEC6-7782342BC324}" destId="{A171AA9F-F6BD-44F4-8C82-8A6A6E1150AB}" srcOrd="12" destOrd="0" presId="urn:microsoft.com/office/officeart/2005/8/layout/list1"/>
    <dgm:cxn modelId="{92558E3E-7470-4BA1-A146-808E8B5565C6}" type="presParOf" srcId="{A171AA9F-F6BD-44F4-8C82-8A6A6E1150AB}" destId="{5CF75FA7-2D74-407C-A45B-BA140A65C8DB}" srcOrd="0" destOrd="0" presId="urn:microsoft.com/office/officeart/2005/8/layout/list1"/>
    <dgm:cxn modelId="{384F65C7-6E72-44EF-9595-3FC5272AAD09}" type="presParOf" srcId="{A171AA9F-F6BD-44F4-8C82-8A6A6E1150AB}" destId="{39837F56-93D4-4E57-9E23-1E5FFE3CB488}" srcOrd="1" destOrd="0" presId="urn:microsoft.com/office/officeart/2005/8/layout/list1"/>
    <dgm:cxn modelId="{E189011A-A8BE-41B0-A07B-0C7827BE673E}" type="presParOf" srcId="{11F7B68A-9554-4024-BEC6-7782342BC324}" destId="{A15554F2-940B-4D55-A661-898138A76E8E}" srcOrd="13" destOrd="0" presId="urn:microsoft.com/office/officeart/2005/8/layout/list1"/>
    <dgm:cxn modelId="{A3BEF7DB-A2F4-40C8-A4D6-746267DDB24E}" type="presParOf" srcId="{11F7B68A-9554-4024-BEC6-7782342BC324}" destId="{D3887791-2A0E-4031-92C2-6001186BA55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D91707-2524-4D46-826A-CD59A2A9A7F8}" type="doc">
      <dgm:prSet loTypeId="urn:microsoft.com/office/officeart/2005/8/layout/hList6" loCatId="list" qsTypeId="urn:microsoft.com/office/officeart/2005/8/quickstyle/3d1" qsCatId="3D" csTypeId="urn:microsoft.com/office/officeart/2005/8/colors/accent6_4" csCatId="accent6" phldr="1"/>
      <dgm:spPr/>
      <dgm:t>
        <a:bodyPr/>
        <a:lstStyle/>
        <a:p>
          <a:endParaRPr lang="en-US"/>
        </a:p>
      </dgm:t>
    </dgm:pt>
    <dgm:pt modelId="{B6E901BA-2C66-425D-8F17-265733D903A4}">
      <dgm:prSet custT="1"/>
      <dgm:spPr/>
      <dgm:t>
        <a:bodyPr/>
        <a:lstStyle/>
        <a:p>
          <a:pPr rtl="0"/>
          <a:r>
            <a:rPr lang="en-US" sz="3600" dirty="0" smtClean="0"/>
            <a:t>Find Duplicate Records</a:t>
          </a:r>
          <a:endParaRPr lang="en-US" sz="3600" dirty="0"/>
        </a:p>
      </dgm:t>
    </dgm:pt>
    <dgm:pt modelId="{11237A01-731F-485B-B8C6-A9B5FF38AF29}" type="parTrans" cxnId="{A61D4C30-5A87-4A7D-AB74-B4E773F7CE5F}">
      <dgm:prSet/>
      <dgm:spPr/>
      <dgm:t>
        <a:bodyPr/>
        <a:lstStyle/>
        <a:p>
          <a:endParaRPr lang="en-US"/>
        </a:p>
      </dgm:t>
    </dgm:pt>
    <dgm:pt modelId="{29B39B6B-3DCD-4A0D-BA4D-58689EF1A0A8}" type="sibTrans" cxnId="{A61D4C30-5A87-4A7D-AB74-B4E773F7CE5F}">
      <dgm:prSet/>
      <dgm:spPr/>
      <dgm:t>
        <a:bodyPr/>
        <a:lstStyle/>
        <a:p>
          <a:endParaRPr lang="en-US"/>
        </a:p>
      </dgm:t>
    </dgm:pt>
    <dgm:pt modelId="{53717EE0-20BE-4013-89D1-5F223B16C8A7}">
      <dgm:prSet custT="1"/>
      <dgm:spPr/>
      <dgm:t>
        <a:bodyPr/>
        <a:lstStyle/>
        <a:p>
          <a:pPr rtl="0"/>
          <a:r>
            <a:rPr lang="en-US" sz="3600" dirty="0" smtClean="0"/>
            <a:t>Find Unmatched Records</a:t>
          </a:r>
          <a:endParaRPr lang="en-US" sz="3600" dirty="0"/>
        </a:p>
      </dgm:t>
    </dgm:pt>
    <dgm:pt modelId="{413CE296-39E1-4A39-8947-F23E138188FB}" type="parTrans" cxnId="{199F800B-EC56-4AB7-B19E-D55C45864AC2}">
      <dgm:prSet/>
      <dgm:spPr/>
      <dgm:t>
        <a:bodyPr/>
        <a:lstStyle/>
        <a:p>
          <a:endParaRPr lang="en-US"/>
        </a:p>
      </dgm:t>
    </dgm:pt>
    <dgm:pt modelId="{28F861EE-0FEE-4D53-9DF9-20265B1FAA3F}" type="sibTrans" cxnId="{199F800B-EC56-4AB7-B19E-D55C45864AC2}">
      <dgm:prSet/>
      <dgm:spPr/>
      <dgm:t>
        <a:bodyPr/>
        <a:lstStyle/>
        <a:p>
          <a:endParaRPr lang="en-US"/>
        </a:p>
      </dgm:t>
    </dgm:pt>
    <dgm:pt modelId="{E7AED52B-3FD2-4A85-919B-89342E135B97}" type="pres">
      <dgm:prSet presAssocID="{42D91707-2524-4D46-826A-CD59A2A9A7F8}" presName="Name0" presStyleCnt="0">
        <dgm:presLayoutVars>
          <dgm:dir/>
          <dgm:resizeHandles val="exact"/>
        </dgm:presLayoutVars>
      </dgm:prSet>
      <dgm:spPr/>
      <dgm:t>
        <a:bodyPr/>
        <a:lstStyle/>
        <a:p>
          <a:endParaRPr lang="en-US"/>
        </a:p>
      </dgm:t>
    </dgm:pt>
    <dgm:pt modelId="{CB3BA00A-D039-4F7D-B751-D945DC0528DC}" type="pres">
      <dgm:prSet presAssocID="{B6E901BA-2C66-425D-8F17-265733D903A4}" presName="node" presStyleLbl="node1" presStyleIdx="0" presStyleCnt="2">
        <dgm:presLayoutVars>
          <dgm:bulletEnabled val="1"/>
        </dgm:presLayoutVars>
      </dgm:prSet>
      <dgm:spPr/>
      <dgm:t>
        <a:bodyPr/>
        <a:lstStyle/>
        <a:p>
          <a:endParaRPr lang="en-US"/>
        </a:p>
      </dgm:t>
    </dgm:pt>
    <dgm:pt modelId="{8CADDE32-D2B2-47CD-8AB3-2F5C1D4F2A92}" type="pres">
      <dgm:prSet presAssocID="{29B39B6B-3DCD-4A0D-BA4D-58689EF1A0A8}" presName="sibTrans" presStyleCnt="0"/>
      <dgm:spPr/>
      <dgm:t>
        <a:bodyPr/>
        <a:lstStyle/>
        <a:p>
          <a:endParaRPr lang="en-US"/>
        </a:p>
      </dgm:t>
    </dgm:pt>
    <dgm:pt modelId="{8584E6F0-B64B-4B8D-BE61-9A76A4E7F5C2}" type="pres">
      <dgm:prSet presAssocID="{53717EE0-20BE-4013-89D1-5F223B16C8A7}" presName="node" presStyleLbl="node1" presStyleIdx="1" presStyleCnt="2">
        <dgm:presLayoutVars>
          <dgm:bulletEnabled val="1"/>
        </dgm:presLayoutVars>
      </dgm:prSet>
      <dgm:spPr/>
      <dgm:t>
        <a:bodyPr/>
        <a:lstStyle/>
        <a:p>
          <a:endParaRPr lang="en-US"/>
        </a:p>
      </dgm:t>
    </dgm:pt>
  </dgm:ptLst>
  <dgm:cxnLst>
    <dgm:cxn modelId="{A61D4C30-5A87-4A7D-AB74-B4E773F7CE5F}" srcId="{42D91707-2524-4D46-826A-CD59A2A9A7F8}" destId="{B6E901BA-2C66-425D-8F17-265733D903A4}" srcOrd="0" destOrd="0" parTransId="{11237A01-731F-485B-B8C6-A9B5FF38AF29}" sibTransId="{29B39B6B-3DCD-4A0D-BA4D-58689EF1A0A8}"/>
    <dgm:cxn modelId="{199F800B-EC56-4AB7-B19E-D55C45864AC2}" srcId="{42D91707-2524-4D46-826A-CD59A2A9A7F8}" destId="{53717EE0-20BE-4013-89D1-5F223B16C8A7}" srcOrd="1" destOrd="0" parTransId="{413CE296-39E1-4A39-8947-F23E138188FB}" sibTransId="{28F861EE-0FEE-4D53-9DF9-20265B1FAA3F}"/>
    <dgm:cxn modelId="{422D53A2-5E9F-43CA-98A0-A732C65D73F6}" type="presOf" srcId="{B6E901BA-2C66-425D-8F17-265733D903A4}" destId="{CB3BA00A-D039-4F7D-B751-D945DC0528DC}" srcOrd="0" destOrd="0" presId="urn:microsoft.com/office/officeart/2005/8/layout/hList6"/>
    <dgm:cxn modelId="{3CADFDC6-3A76-4926-BF14-D0FD40BCB3A8}" type="presOf" srcId="{42D91707-2524-4D46-826A-CD59A2A9A7F8}" destId="{E7AED52B-3FD2-4A85-919B-89342E135B97}" srcOrd="0" destOrd="0" presId="urn:microsoft.com/office/officeart/2005/8/layout/hList6"/>
    <dgm:cxn modelId="{3994B809-6296-4B69-90E6-53C59810E786}" type="presOf" srcId="{53717EE0-20BE-4013-89D1-5F223B16C8A7}" destId="{8584E6F0-B64B-4B8D-BE61-9A76A4E7F5C2}" srcOrd="0" destOrd="0" presId="urn:microsoft.com/office/officeart/2005/8/layout/hList6"/>
    <dgm:cxn modelId="{7CFF4D70-97FB-4594-A9A1-D0195A61AB7C}" type="presParOf" srcId="{E7AED52B-3FD2-4A85-919B-89342E135B97}" destId="{CB3BA00A-D039-4F7D-B751-D945DC0528DC}" srcOrd="0" destOrd="0" presId="urn:microsoft.com/office/officeart/2005/8/layout/hList6"/>
    <dgm:cxn modelId="{DF2BD467-E470-4193-BAAA-BB985A5BFE72}" type="presParOf" srcId="{E7AED52B-3FD2-4A85-919B-89342E135B97}" destId="{8CADDE32-D2B2-47CD-8AB3-2F5C1D4F2A92}" srcOrd="1" destOrd="0" presId="urn:microsoft.com/office/officeart/2005/8/layout/hList6"/>
    <dgm:cxn modelId="{479A83CB-E55B-4B1E-B6DB-1290838BA8CA}" type="presParOf" srcId="{E7AED52B-3FD2-4A85-919B-89342E135B97}" destId="{8584E6F0-B64B-4B8D-BE61-9A76A4E7F5C2}"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D91707-2524-4D46-826A-CD59A2A9A7F8}" type="doc">
      <dgm:prSet loTypeId="urn:microsoft.com/office/officeart/2008/layout/VerticalAccentList" loCatId="list" qsTypeId="urn:microsoft.com/office/officeart/2005/8/quickstyle/3d1" qsCatId="3D" csTypeId="urn:microsoft.com/office/officeart/2005/8/colors/accent6_3" csCatId="accent6" phldr="1"/>
      <dgm:spPr/>
      <dgm:t>
        <a:bodyPr/>
        <a:lstStyle/>
        <a:p>
          <a:endParaRPr lang="en-US"/>
        </a:p>
      </dgm:t>
    </dgm:pt>
    <dgm:pt modelId="{B6E901BA-2C66-425D-8F17-265733D903A4}">
      <dgm:prSet custT="1"/>
      <dgm:spPr/>
      <dgm:t>
        <a:bodyPr/>
        <a:lstStyle/>
        <a:p>
          <a:pPr rtl="0"/>
          <a:r>
            <a:rPr lang="en-US" sz="3200" dirty="0" smtClean="0"/>
            <a:t>Find the Top Values in a Query</a:t>
          </a:r>
          <a:endParaRPr lang="en-US" sz="3200" dirty="0"/>
        </a:p>
      </dgm:t>
    </dgm:pt>
    <dgm:pt modelId="{11237A01-731F-485B-B8C6-A9B5FF38AF29}" type="parTrans" cxnId="{A61D4C30-5A87-4A7D-AB74-B4E773F7CE5F}">
      <dgm:prSet/>
      <dgm:spPr/>
      <dgm:t>
        <a:bodyPr/>
        <a:lstStyle/>
        <a:p>
          <a:endParaRPr lang="en-US"/>
        </a:p>
      </dgm:t>
    </dgm:pt>
    <dgm:pt modelId="{29B39B6B-3DCD-4A0D-BA4D-58689EF1A0A8}" type="sibTrans" cxnId="{A61D4C30-5A87-4A7D-AB74-B4E773F7CE5F}">
      <dgm:prSet/>
      <dgm:spPr/>
      <dgm:t>
        <a:bodyPr/>
        <a:lstStyle/>
        <a:p>
          <a:endParaRPr lang="en-US"/>
        </a:p>
      </dgm:t>
    </dgm:pt>
    <dgm:pt modelId="{5E83DA98-BEE3-4AD5-AB9E-BCCA0671CB33}">
      <dgm:prSet custT="1"/>
      <dgm:spPr/>
      <dgm:t>
        <a:bodyPr/>
        <a:lstStyle/>
        <a:p>
          <a:pPr rtl="0"/>
          <a:r>
            <a:rPr lang="en-US" sz="3200" dirty="0" smtClean="0"/>
            <a:t>Understand and Use Date Functions in a Query</a:t>
          </a:r>
          <a:endParaRPr lang="en-US" sz="3200" dirty="0"/>
        </a:p>
      </dgm:t>
    </dgm:pt>
    <dgm:pt modelId="{90A40870-98FC-46C2-B816-62977B7DC765}" type="parTrans" cxnId="{A8E8582B-E067-4892-BC06-E8D55A0225A4}">
      <dgm:prSet/>
      <dgm:spPr/>
      <dgm:t>
        <a:bodyPr/>
        <a:lstStyle/>
        <a:p>
          <a:endParaRPr lang="en-US"/>
        </a:p>
      </dgm:t>
    </dgm:pt>
    <dgm:pt modelId="{6963655C-A691-4F60-9E28-E26C0CC088B7}" type="sibTrans" cxnId="{A8E8582B-E067-4892-BC06-E8D55A0225A4}">
      <dgm:prSet/>
      <dgm:spPr/>
      <dgm:t>
        <a:bodyPr/>
        <a:lstStyle/>
        <a:p>
          <a:endParaRPr lang="en-US"/>
        </a:p>
      </dgm:t>
    </dgm:pt>
    <dgm:pt modelId="{DFCBC989-63FC-47C6-B226-2B8A10DA99AF}">
      <dgm:prSet custT="1"/>
      <dgm:spPr/>
      <dgm:t>
        <a:bodyPr/>
        <a:lstStyle/>
        <a:p>
          <a:pPr rtl="0"/>
          <a:r>
            <a:rPr lang="en-US" sz="3200" dirty="0" smtClean="0"/>
            <a:t>Create a Subquery</a:t>
          </a:r>
          <a:endParaRPr lang="en-US" sz="3200" dirty="0"/>
        </a:p>
      </dgm:t>
    </dgm:pt>
    <dgm:pt modelId="{A48546E6-59F4-4E73-9047-61DFA18BF786}" type="parTrans" cxnId="{4FB076E4-9CCD-444C-A799-2BCD3EF76BEA}">
      <dgm:prSet/>
      <dgm:spPr/>
      <dgm:t>
        <a:bodyPr/>
        <a:lstStyle/>
        <a:p>
          <a:endParaRPr lang="en-US"/>
        </a:p>
      </dgm:t>
    </dgm:pt>
    <dgm:pt modelId="{375C9700-6FA6-4B4A-9529-69606EF1B37D}" type="sibTrans" cxnId="{4FB076E4-9CCD-444C-A799-2BCD3EF76BEA}">
      <dgm:prSet/>
      <dgm:spPr/>
      <dgm:t>
        <a:bodyPr/>
        <a:lstStyle/>
        <a:p>
          <a:endParaRPr lang="en-US"/>
        </a:p>
      </dgm:t>
    </dgm:pt>
    <dgm:pt modelId="{CCAA3828-7A71-417A-BE5A-4289DA650D39}" type="pres">
      <dgm:prSet presAssocID="{42D91707-2524-4D46-826A-CD59A2A9A7F8}" presName="Name0" presStyleCnt="0">
        <dgm:presLayoutVars>
          <dgm:chMax/>
          <dgm:chPref/>
          <dgm:dir/>
        </dgm:presLayoutVars>
      </dgm:prSet>
      <dgm:spPr/>
      <dgm:t>
        <a:bodyPr/>
        <a:lstStyle/>
        <a:p>
          <a:endParaRPr lang="en-US"/>
        </a:p>
      </dgm:t>
    </dgm:pt>
    <dgm:pt modelId="{7D58F029-9EE1-4A69-A600-007E4F6035B1}" type="pres">
      <dgm:prSet presAssocID="{B6E901BA-2C66-425D-8F17-265733D903A4}" presName="parenttextcomposite" presStyleCnt="0"/>
      <dgm:spPr/>
      <dgm:t>
        <a:bodyPr/>
        <a:lstStyle/>
        <a:p>
          <a:endParaRPr lang="en-US"/>
        </a:p>
      </dgm:t>
    </dgm:pt>
    <dgm:pt modelId="{2CA39B8E-8B81-4A9E-BBCA-E11A61AFE532}" type="pres">
      <dgm:prSet presAssocID="{B6E901BA-2C66-425D-8F17-265733D903A4}" presName="parenttext" presStyleLbl="revTx" presStyleIdx="0" presStyleCnt="3">
        <dgm:presLayoutVars>
          <dgm:chMax/>
          <dgm:chPref val="2"/>
          <dgm:bulletEnabled val="1"/>
        </dgm:presLayoutVars>
      </dgm:prSet>
      <dgm:spPr/>
      <dgm:t>
        <a:bodyPr/>
        <a:lstStyle/>
        <a:p>
          <a:endParaRPr lang="en-US"/>
        </a:p>
      </dgm:t>
    </dgm:pt>
    <dgm:pt modelId="{96F8CE68-7C7C-43F9-B6A1-7BA848CF09D0}" type="pres">
      <dgm:prSet presAssocID="{B6E901BA-2C66-425D-8F17-265733D903A4}" presName="parallelogramComposite" presStyleCnt="0"/>
      <dgm:spPr/>
      <dgm:t>
        <a:bodyPr/>
        <a:lstStyle/>
        <a:p>
          <a:endParaRPr lang="en-US"/>
        </a:p>
      </dgm:t>
    </dgm:pt>
    <dgm:pt modelId="{27B3D39E-168C-444E-ACE5-0964E0ABF13F}" type="pres">
      <dgm:prSet presAssocID="{B6E901BA-2C66-425D-8F17-265733D903A4}" presName="parallelogram1" presStyleLbl="alignNode1" presStyleIdx="0" presStyleCnt="21"/>
      <dgm:spPr/>
      <dgm:t>
        <a:bodyPr/>
        <a:lstStyle/>
        <a:p>
          <a:endParaRPr lang="en-US"/>
        </a:p>
      </dgm:t>
    </dgm:pt>
    <dgm:pt modelId="{84260759-C585-472B-AD5E-105E5EB2DB01}" type="pres">
      <dgm:prSet presAssocID="{B6E901BA-2C66-425D-8F17-265733D903A4}" presName="parallelogram2" presStyleLbl="alignNode1" presStyleIdx="1" presStyleCnt="21"/>
      <dgm:spPr/>
      <dgm:t>
        <a:bodyPr/>
        <a:lstStyle/>
        <a:p>
          <a:endParaRPr lang="en-US"/>
        </a:p>
      </dgm:t>
    </dgm:pt>
    <dgm:pt modelId="{8746F68D-C63E-4E6F-B353-34554DF38A78}" type="pres">
      <dgm:prSet presAssocID="{B6E901BA-2C66-425D-8F17-265733D903A4}" presName="parallelogram3" presStyleLbl="alignNode1" presStyleIdx="2" presStyleCnt="21"/>
      <dgm:spPr/>
      <dgm:t>
        <a:bodyPr/>
        <a:lstStyle/>
        <a:p>
          <a:endParaRPr lang="en-US"/>
        </a:p>
      </dgm:t>
    </dgm:pt>
    <dgm:pt modelId="{DBD91A12-FC53-417A-9804-BD038138E4C9}" type="pres">
      <dgm:prSet presAssocID="{B6E901BA-2C66-425D-8F17-265733D903A4}" presName="parallelogram4" presStyleLbl="alignNode1" presStyleIdx="3" presStyleCnt="21"/>
      <dgm:spPr/>
      <dgm:t>
        <a:bodyPr/>
        <a:lstStyle/>
        <a:p>
          <a:endParaRPr lang="en-US"/>
        </a:p>
      </dgm:t>
    </dgm:pt>
    <dgm:pt modelId="{887FC1B0-DF21-4CC5-BA32-4C5CCD2B5668}" type="pres">
      <dgm:prSet presAssocID="{B6E901BA-2C66-425D-8F17-265733D903A4}" presName="parallelogram5" presStyleLbl="alignNode1" presStyleIdx="4" presStyleCnt="21"/>
      <dgm:spPr/>
      <dgm:t>
        <a:bodyPr/>
        <a:lstStyle/>
        <a:p>
          <a:endParaRPr lang="en-US"/>
        </a:p>
      </dgm:t>
    </dgm:pt>
    <dgm:pt modelId="{97375553-3AFB-4853-8117-9C2396D071BD}" type="pres">
      <dgm:prSet presAssocID="{B6E901BA-2C66-425D-8F17-265733D903A4}" presName="parallelogram6" presStyleLbl="alignNode1" presStyleIdx="5" presStyleCnt="21"/>
      <dgm:spPr/>
      <dgm:t>
        <a:bodyPr/>
        <a:lstStyle/>
        <a:p>
          <a:endParaRPr lang="en-US"/>
        </a:p>
      </dgm:t>
    </dgm:pt>
    <dgm:pt modelId="{09CA07A9-4DDF-43B0-B707-904D5C92ABC2}" type="pres">
      <dgm:prSet presAssocID="{B6E901BA-2C66-425D-8F17-265733D903A4}" presName="parallelogram7" presStyleLbl="alignNode1" presStyleIdx="6" presStyleCnt="21"/>
      <dgm:spPr/>
      <dgm:t>
        <a:bodyPr/>
        <a:lstStyle/>
        <a:p>
          <a:endParaRPr lang="en-US"/>
        </a:p>
      </dgm:t>
    </dgm:pt>
    <dgm:pt modelId="{6D410DA6-C048-4366-A5DA-E6D422C0D1CA}" type="pres">
      <dgm:prSet presAssocID="{29B39B6B-3DCD-4A0D-BA4D-58689EF1A0A8}" presName="sibTrans" presStyleCnt="0"/>
      <dgm:spPr/>
      <dgm:t>
        <a:bodyPr/>
        <a:lstStyle/>
        <a:p>
          <a:endParaRPr lang="en-US"/>
        </a:p>
      </dgm:t>
    </dgm:pt>
    <dgm:pt modelId="{F6971802-6493-49FC-B4C7-80337E2EDA06}" type="pres">
      <dgm:prSet presAssocID="{5E83DA98-BEE3-4AD5-AB9E-BCCA0671CB33}" presName="parenttextcomposite" presStyleCnt="0"/>
      <dgm:spPr/>
      <dgm:t>
        <a:bodyPr/>
        <a:lstStyle/>
        <a:p>
          <a:endParaRPr lang="en-US"/>
        </a:p>
      </dgm:t>
    </dgm:pt>
    <dgm:pt modelId="{02237727-61B0-40E8-9FAD-D76483765236}" type="pres">
      <dgm:prSet presAssocID="{5E83DA98-BEE3-4AD5-AB9E-BCCA0671CB33}" presName="parenttext" presStyleLbl="revTx" presStyleIdx="1" presStyleCnt="3">
        <dgm:presLayoutVars>
          <dgm:chMax/>
          <dgm:chPref val="2"/>
          <dgm:bulletEnabled val="1"/>
        </dgm:presLayoutVars>
      </dgm:prSet>
      <dgm:spPr/>
      <dgm:t>
        <a:bodyPr/>
        <a:lstStyle/>
        <a:p>
          <a:endParaRPr lang="en-US"/>
        </a:p>
      </dgm:t>
    </dgm:pt>
    <dgm:pt modelId="{2B150CCE-63BF-44A9-9F69-13E2E0BAD503}" type="pres">
      <dgm:prSet presAssocID="{5E83DA98-BEE3-4AD5-AB9E-BCCA0671CB33}" presName="parallelogramComposite" presStyleCnt="0"/>
      <dgm:spPr/>
      <dgm:t>
        <a:bodyPr/>
        <a:lstStyle/>
        <a:p>
          <a:endParaRPr lang="en-US"/>
        </a:p>
      </dgm:t>
    </dgm:pt>
    <dgm:pt modelId="{B281BAC1-F01E-4BA0-8D17-01782C892224}" type="pres">
      <dgm:prSet presAssocID="{5E83DA98-BEE3-4AD5-AB9E-BCCA0671CB33}" presName="parallelogram1" presStyleLbl="alignNode1" presStyleIdx="7" presStyleCnt="21"/>
      <dgm:spPr/>
      <dgm:t>
        <a:bodyPr/>
        <a:lstStyle/>
        <a:p>
          <a:endParaRPr lang="en-US"/>
        </a:p>
      </dgm:t>
    </dgm:pt>
    <dgm:pt modelId="{BAE06BC2-DD85-4DC9-962B-AC11ABF92806}" type="pres">
      <dgm:prSet presAssocID="{5E83DA98-BEE3-4AD5-AB9E-BCCA0671CB33}" presName="parallelogram2" presStyleLbl="alignNode1" presStyleIdx="8" presStyleCnt="21"/>
      <dgm:spPr/>
      <dgm:t>
        <a:bodyPr/>
        <a:lstStyle/>
        <a:p>
          <a:endParaRPr lang="en-US"/>
        </a:p>
      </dgm:t>
    </dgm:pt>
    <dgm:pt modelId="{C8F9F6D1-97B2-41AB-8AA4-E8457FBB1C64}" type="pres">
      <dgm:prSet presAssocID="{5E83DA98-BEE3-4AD5-AB9E-BCCA0671CB33}" presName="parallelogram3" presStyleLbl="alignNode1" presStyleIdx="9" presStyleCnt="21"/>
      <dgm:spPr/>
      <dgm:t>
        <a:bodyPr/>
        <a:lstStyle/>
        <a:p>
          <a:endParaRPr lang="en-US"/>
        </a:p>
      </dgm:t>
    </dgm:pt>
    <dgm:pt modelId="{D6DB2553-6C59-4274-A3E7-C68A6654C53A}" type="pres">
      <dgm:prSet presAssocID="{5E83DA98-BEE3-4AD5-AB9E-BCCA0671CB33}" presName="parallelogram4" presStyleLbl="alignNode1" presStyleIdx="10" presStyleCnt="21"/>
      <dgm:spPr/>
      <dgm:t>
        <a:bodyPr/>
        <a:lstStyle/>
        <a:p>
          <a:endParaRPr lang="en-US"/>
        </a:p>
      </dgm:t>
    </dgm:pt>
    <dgm:pt modelId="{09D23DAC-1180-4994-BB75-9802F88F3EDB}" type="pres">
      <dgm:prSet presAssocID="{5E83DA98-BEE3-4AD5-AB9E-BCCA0671CB33}" presName="parallelogram5" presStyleLbl="alignNode1" presStyleIdx="11" presStyleCnt="21"/>
      <dgm:spPr/>
      <dgm:t>
        <a:bodyPr/>
        <a:lstStyle/>
        <a:p>
          <a:endParaRPr lang="en-US"/>
        </a:p>
      </dgm:t>
    </dgm:pt>
    <dgm:pt modelId="{B82DE68C-482E-4475-B5AD-42A5724DC2D3}" type="pres">
      <dgm:prSet presAssocID="{5E83DA98-BEE3-4AD5-AB9E-BCCA0671CB33}" presName="parallelogram6" presStyleLbl="alignNode1" presStyleIdx="12" presStyleCnt="21"/>
      <dgm:spPr/>
      <dgm:t>
        <a:bodyPr/>
        <a:lstStyle/>
        <a:p>
          <a:endParaRPr lang="en-US"/>
        </a:p>
      </dgm:t>
    </dgm:pt>
    <dgm:pt modelId="{9BC74235-05C2-4012-AC82-85CE92EE4101}" type="pres">
      <dgm:prSet presAssocID="{5E83DA98-BEE3-4AD5-AB9E-BCCA0671CB33}" presName="parallelogram7" presStyleLbl="alignNode1" presStyleIdx="13" presStyleCnt="21"/>
      <dgm:spPr/>
      <dgm:t>
        <a:bodyPr/>
        <a:lstStyle/>
        <a:p>
          <a:endParaRPr lang="en-US"/>
        </a:p>
      </dgm:t>
    </dgm:pt>
    <dgm:pt modelId="{FEE632E3-B27C-4E49-A364-0DFF71DC37AD}" type="pres">
      <dgm:prSet presAssocID="{6963655C-A691-4F60-9E28-E26C0CC088B7}" presName="sibTrans" presStyleCnt="0"/>
      <dgm:spPr/>
      <dgm:t>
        <a:bodyPr/>
        <a:lstStyle/>
        <a:p>
          <a:endParaRPr lang="en-US"/>
        </a:p>
      </dgm:t>
    </dgm:pt>
    <dgm:pt modelId="{CB21F4AE-D0AF-4FB7-B902-D21D470C10EA}" type="pres">
      <dgm:prSet presAssocID="{DFCBC989-63FC-47C6-B226-2B8A10DA99AF}" presName="parenttextcomposite" presStyleCnt="0"/>
      <dgm:spPr/>
      <dgm:t>
        <a:bodyPr/>
        <a:lstStyle/>
        <a:p>
          <a:endParaRPr lang="en-US"/>
        </a:p>
      </dgm:t>
    </dgm:pt>
    <dgm:pt modelId="{CC9FF40D-F30F-4842-B12C-E6E4AA760158}" type="pres">
      <dgm:prSet presAssocID="{DFCBC989-63FC-47C6-B226-2B8A10DA99AF}" presName="parenttext" presStyleLbl="revTx" presStyleIdx="2" presStyleCnt="3">
        <dgm:presLayoutVars>
          <dgm:chMax/>
          <dgm:chPref val="2"/>
          <dgm:bulletEnabled val="1"/>
        </dgm:presLayoutVars>
      </dgm:prSet>
      <dgm:spPr/>
      <dgm:t>
        <a:bodyPr/>
        <a:lstStyle/>
        <a:p>
          <a:endParaRPr lang="en-US"/>
        </a:p>
      </dgm:t>
    </dgm:pt>
    <dgm:pt modelId="{F657FFFF-A628-4B20-87FF-0FB23A2EA465}" type="pres">
      <dgm:prSet presAssocID="{DFCBC989-63FC-47C6-B226-2B8A10DA99AF}" presName="parallelogramComposite" presStyleCnt="0"/>
      <dgm:spPr/>
      <dgm:t>
        <a:bodyPr/>
        <a:lstStyle/>
        <a:p>
          <a:endParaRPr lang="en-US"/>
        </a:p>
      </dgm:t>
    </dgm:pt>
    <dgm:pt modelId="{443C64D6-3DE9-4FA7-860E-A1CA7F41CA1B}" type="pres">
      <dgm:prSet presAssocID="{DFCBC989-63FC-47C6-B226-2B8A10DA99AF}" presName="parallelogram1" presStyleLbl="alignNode1" presStyleIdx="14" presStyleCnt="21"/>
      <dgm:spPr/>
      <dgm:t>
        <a:bodyPr/>
        <a:lstStyle/>
        <a:p>
          <a:endParaRPr lang="en-US"/>
        </a:p>
      </dgm:t>
    </dgm:pt>
    <dgm:pt modelId="{E5F52F08-E01B-44E5-902A-6709DD5BE4B0}" type="pres">
      <dgm:prSet presAssocID="{DFCBC989-63FC-47C6-B226-2B8A10DA99AF}" presName="parallelogram2" presStyleLbl="alignNode1" presStyleIdx="15" presStyleCnt="21"/>
      <dgm:spPr/>
      <dgm:t>
        <a:bodyPr/>
        <a:lstStyle/>
        <a:p>
          <a:endParaRPr lang="en-US"/>
        </a:p>
      </dgm:t>
    </dgm:pt>
    <dgm:pt modelId="{5093DBE0-8E24-4D91-BF59-EDA8C2C258F9}" type="pres">
      <dgm:prSet presAssocID="{DFCBC989-63FC-47C6-B226-2B8A10DA99AF}" presName="parallelogram3" presStyleLbl="alignNode1" presStyleIdx="16" presStyleCnt="21"/>
      <dgm:spPr/>
      <dgm:t>
        <a:bodyPr/>
        <a:lstStyle/>
        <a:p>
          <a:endParaRPr lang="en-US"/>
        </a:p>
      </dgm:t>
    </dgm:pt>
    <dgm:pt modelId="{FACC9925-18FA-4FB2-B680-26479E900D22}" type="pres">
      <dgm:prSet presAssocID="{DFCBC989-63FC-47C6-B226-2B8A10DA99AF}" presName="parallelogram4" presStyleLbl="alignNode1" presStyleIdx="17" presStyleCnt="21"/>
      <dgm:spPr/>
      <dgm:t>
        <a:bodyPr/>
        <a:lstStyle/>
        <a:p>
          <a:endParaRPr lang="en-US"/>
        </a:p>
      </dgm:t>
    </dgm:pt>
    <dgm:pt modelId="{AAA1D97D-D632-4C85-951B-2E63BB13CCF9}" type="pres">
      <dgm:prSet presAssocID="{DFCBC989-63FC-47C6-B226-2B8A10DA99AF}" presName="parallelogram5" presStyleLbl="alignNode1" presStyleIdx="18" presStyleCnt="21"/>
      <dgm:spPr/>
      <dgm:t>
        <a:bodyPr/>
        <a:lstStyle/>
        <a:p>
          <a:endParaRPr lang="en-US"/>
        </a:p>
      </dgm:t>
    </dgm:pt>
    <dgm:pt modelId="{0A0D7CD4-A1F3-4681-9BD2-CE7266D489F1}" type="pres">
      <dgm:prSet presAssocID="{DFCBC989-63FC-47C6-B226-2B8A10DA99AF}" presName="parallelogram6" presStyleLbl="alignNode1" presStyleIdx="19" presStyleCnt="21"/>
      <dgm:spPr/>
      <dgm:t>
        <a:bodyPr/>
        <a:lstStyle/>
        <a:p>
          <a:endParaRPr lang="en-US"/>
        </a:p>
      </dgm:t>
    </dgm:pt>
    <dgm:pt modelId="{ECAB22E5-E16F-4D0B-AE96-6F9AC9DA226D}" type="pres">
      <dgm:prSet presAssocID="{DFCBC989-63FC-47C6-B226-2B8A10DA99AF}" presName="parallelogram7" presStyleLbl="alignNode1" presStyleIdx="20" presStyleCnt="21"/>
      <dgm:spPr/>
      <dgm:t>
        <a:bodyPr/>
        <a:lstStyle/>
        <a:p>
          <a:endParaRPr lang="en-US"/>
        </a:p>
      </dgm:t>
    </dgm:pt>
  </dgm:ptLst>
  <dgm:cxnLst>
    <dgm:cxn modelId="{3D17E262-A654-419D-869F-7698F9AE8263}" type="presOf" srcId="{5E83DA98-BEE3-4AD5-AB9E-BCCA0671CB33}" destId="{02237727-61B0-40E8-9FAD-D76483765236}" srcOrd="0" destOrd="0" presId="urn:microsoft.com/office/officeart/2008/layout/VerticalAccentList"/>
    <dgm:cxn modelId="{6F88469F-BAC4-42F2-A9EF-D248A4055A22}" type="presOf" srcId="{DFCBC989-63FC-47C6-B226-2B8A10DA99AF}" destId="{CC9FF40D-F30F-4842-B12C-E6E4AA760158}" srcOrd="0" destOrd="0" presId="urn:microsoft.com/office/officeart/2008/layout/VerticalAccentList"/>
    <dgm:cxn modelId="{A61D4C30-5A87-4A7D-AB74-B4E773F7CE5F}" srcId="{42D91707-2524-4D46-826A-CD59A2A9A7F8}" destId="{B6E901BA-2C66-425D-8F17-265733D903A4}" srcOrd="0" destOrd="0" parTransId="{11237A01-731F-485B-B8C6-A9B5FF38AF29}" sibTransId="{29B39B6B-3DCD-4A0D-BA4D-58689EF1A0A8}"/>
    <dgm:cxn modelId="{7D2E87C6-0E3C-4A35-8F7F-877D64E5DAB6}" type="presOf" srcId="{B6E901BA-2C66-425D-8F17-265733D903A4}" destId="{2CA39B8E-8B81-4A9E-BBCA-E11A61AFE532}" srcOrd="0" destOrd="0" presId="urn:microsoft.com/office/officeart/2008/layout/VerticalAccentList"/>
    <dgm:cxn modelId="{4FB076E4-9CCD-444C-A799-2BCD3EF76BEA}" srcId="{42D91707-2524-4D46-826A-CD59A2A9A7F8}" destId="{DFCBC989-63FC-47C6-B226-2B8A10DA99AF}" srcOrd="2" destOrd="0" parTransId="{A48546E6-59F4-4E73-9047-61DFA18BF786}" sibTransId="{375C9700-6FA6-4B4A-9529-69606EF1B37D}"/>
    <dgm:cxn modelId="{5B7514F6-6FDE-4EB8-B63B-4DA41498FC0A}" type="presOf" srcId="{42D91707-2524-4D46-826A-CD59A2A9A7F8}" destId="{CCAA3828-7A71-417A-BE5A-4289DA650D39}" srcOrd="0" destOrd="0" presId="urn:microsoft.com/office/officeart/2008/layout/VerticalAccentList"/>
    <dgm:cxn modelId="{A8E8582B-E067-4892-BC06-E8D55A0225A4}" srcId="{42D91707-2524-4D46-826A-CD59A2A9A7F8}" destId="{5E83DA98-BEE3-4AD5-AB9E-BCCA0671CB33}" srcOrd="1" destOrd="0" parTransId="{90A40870-98FC-46C2-B816-62977B7DC765}" sibTransId="{6963655C-A691-4F60-9E28-E26C0CC088B7}"/>
    <dgm:cxn modelId="{043841BC-A1B0-4892-8CFC-9E8C79819905}" type="presParOf" srcId="{CCAA3828-7A71-417A-BE5A-4289DA650D39}" destId="{7D58F029-9EE1-4A69-A600-007E4F6035B1}" srcOrd="0" destOrd="0" presId="urn:microsoft.com/office/officeart/2008/layout/VerticalAccentList"/>
    <dgm:cxn modelId="{D1605B73-E3E2-4A3C-BB0F-99334015AE34}" type="presParOf" srcId="{7D58F029-9EE1-4A69-A600-007E4F6035B1}" destId="{2CA39B8E-8B81-4A9E-BBCA-E11A61AFE532}" srcOrd="0" destOrd="0" presId="urn:microsoft.com/office/officeart/2008/layout/VerticalAccentList"/>
    <dgm:cxn modelId="{3D703456-C023-4AA1-8E9B-B8F814409B8C}" type="presParOf" srcId="{CCAA3828-7A71-417A-BE5A-4289DA650D39}" destId="{96F8CE68-7C7C-43F9-B6A1-7BA848CF09D0}" srcOrd="1" destOrd="0" presId="urn:microsoft.com/office/officeart/2008/layout/VerticalAccentList"/>
    <dgm:cxn modelId="{79B2AA19-03D5-41CD-9633-D4A6DDEC0CB4}" type="presParOf" srcId="{96F8CE68-7C7C-43F9-B6A1-7BA848CF09D0}" destId="{27B3D39E-168C-444E-ACE5-0964E0ABF13F}" srcOrd="0" destOrd="0" presId="urn:microsoft.com/office/officeart/2008/layout/VerticalAccentList"/>
    <dgm:cxn modelId="{A9929A01-FDFE-4A76-97F2-6BC0B7313322}" type="presParOf" srcId="{96F8CE68-7C7C-43F9-B6A1-7BA848CF09D0}" destId="{84260759-C585-472B-AD5E-105E5EB2DB01}" srcOrd="1" destOrd="0" presId="urn:microsoft.com/office/officeart/2008/layout/VerticalAccentList"/>
    <dgm:cxn modelId="{FF8DE99D-8CFC-4A75-946E-B6482EA583E2}" type="presParOf" srcId="{96F8CE68-7C7C-43F9-B6A1-7BA848CF09D0}" destId="{8746F68D-C63E-4E6F-B353-34554DF38A78}" srcOrd="2" destOrd="0" presId="urn:microsoft.com/office/officeart/2008/layout/VerticalAccentList"/>
    <dgm:cxn modelId="{94C95D11-4B9B-484C-AB4C-EE2EEB3DC403}" type="presParOf" srcId="{96F8CE68-7C7C-43F9-B6A1-7BA848CF09D0}" destId="{DBD91A12-FC53-417A-9804-BD038138E4C9}" srcOrd="3" destOrd="0" presId="urn:microsoft.com/office/officeart/2008/layout/VerticalAccentList"/>
    <dgm:cxn modelId="{B6963848-8BC2-4354-9E89-754F9856FB63}" type="presParOf" srcId="{96F8CE68-7C7C-43F9-B6A1-7BA848CF09D0}" destId="{887FC1B0-DF21-4CC5-BA32-4C5CCD2B5668}" srcOrd="4" destOrd="0" presId="urn:microsoft.com/office/officeart/2008/layout/VerticalAccentList"/>
    <dgm:cxn modelId="{C0525601-65CC-45B5-8109-275D97FE6B3A}" type="presParOf" srcId="{96F8CE68-7C7C-43F9-B6A1-7BA848CF09D0}" destId="{97375553-3AFB-4853-8117-9C2396D071BD}" srcOrd="5" destOrd="0" presId="urn:microsoft.com/office/officeart/2008/layout/VerticalAccentList"/>
    <dgm:cxn modelId="{4C4B47B8-792B-4641-9265-DA03F2C7E6EE}" type="presParOf" srcId="{96F8CE68-7C7C-43F9-B6A1-7BA848CF09D0}" destId="{09CA07A9-4DDF-43B0-B707-904D5C92ABC2}" srcOrd="6" destOrd="0" presId="urn:microsoft.com/office/officeart/2008/layout/VerticalAccentList"/>
    <dgm:cxn modelId="{4E313328-4E6C-4A62-884D-AACE0780AE5D}" type="presParOf" srcId="{CCAA3828-7A71-417A-BE5A-4289DA650D39}" destId="{6D410DA6-C048-4366-A5DA-E6D422C0D1CA}" srcOrd="2" destOrd="0" presId="urn:microsoft.com/office/officeart/2008/layout/VerticalAccentList"/>
    <dgm:cxn modelId="{0D77FAE7-2676-4914-A251-86A12E5F9E57}" type="presParOf" srcId="{CCAA3828-7A71-417A-BE5A-4289DA650D39}" destId="{F6971802-6493-49FC-B4C7-80337E2EDA06}" srcOrd="3" destOrd="0" presId="urn:microsoft.com/office/officeart/2008/layout/VerticalAccentList"/>
    <dgm:cxn modelId="{99E17184-AB28-4C27-A527-C3F836B81C39}" type="presParOf" srcId="{F6971802-6493-49FC-B4C7-80337E2EDA06}" destId="{02237727-61B0-40E8-9FAD-D76483765236}" srcOrd="0" destOrd="0" presId="urn:microsoft.com/office/officeart/2008/layout/VerticalAccentList"/>
    <dgm:cxn modelId="{22A24276-599B-4195-8F11-8D1F05CE8AF6}" type="presParOf" srcId="{CCAA3828-7A71-417A-BE5A-4289DA650D39}" destId="{2B150CCE-63BF-44A9-9F69-13E2E0BAD503}" srcOrd="4" destOrd="0" presId="urn:microsoft.com/office/officeart/2008/layout/VerticalAccentList"/>
    <dgm:cxn modelId="{AA6BB73A-B0B6-40D3-B795-F0AF01E4A1FA}" type="presParOf" srcId="{2B150CCE-63BF-44A9-9F69-13E2E0BAD503}" destId="{B281BAC1-F01E-4BA0-8D17-01782C892224}" srcOrd="0" destOrd="0" presId="urn:microsoft.com/office/officeart/2008/layout/VerticalAccentList"/>
    <dgm:cxn modelId="{228CFD1D-95B6-4350-914F-41BB44C287D3}" type="presParOf" srcId="{2B150CCE-63BF-44A9-9F69-13E2E0BAD503}" destId="{BAE06BC2-DD85-4DC9-962B-AC11ABF92806}" srcOrd="1" destOrd="0" presId="urn:microsoft.com/office/officeart/2008/layout/VerticalAccentList"/>
    <dgm:cxn modelId="{A34A844B-D2DC-41D6-A59B-D3BCFF00EA5D}" type="presParOf" srcId="{2B150CCE-63BF-44A9-9F69-13E2E0BAD503}" destId="{C8F9F6D1-97B2-41AB-8AA4-E8457FBB1C64}" srcOrd="2" destOrd="0" presId="urn:microsoft.com/office/officeart/2008/layout/VerticalAccentList"/>
    <dgm:cxn modelId="{DDAEFBBD-D981-4A23-B8E0-5119619D3C41}" type="presParOf" srcId="{2B150CCE-63BF-44A9-9F69-13E2E0BAD503}" destId="{D6DB2553-6C59-4274-A3E7-C68A6654C53A}" srcOrd="3" destOrd="0" presId="urn:microsoft.com/office/officeart/2008/layout/VerticalAccentList"/>
    <dgm:cxn modelId="{0562028E-608E-4890-B824-6D751B7EAA23}" type="presParOf" srcId="{2B150CCE-63BF-44A9-9F69-13E2E0BAD503}" destId="{09D23DAC-1180-4994-BB75-9802F88F3EDB}" srcOrd="4" destOrd="0" presId="urn:microsoft.com/office/officeart/2008/layout/VerticalAccentList"/>
    <dgm:cxn modelId="{8D7E4665-ACC4-4790-AD6A-29B1BBF33A9D}" type="presParOf" srcId="{2B150CCE-63BF-44A9-9F69-13E2E0BAD503}" destId="{B82DE68C-482E-4475-B5AD-42A5724DC2D3}" srcOrd="5" destOrd="0" presId="urn:microsoft.com/office/officeart/2008/layout/VerticalAccentList"/>
    <dgm:cxn modelId="{065B9510-FFAB-4295-8C99-32789451752B}" type="presParOf" srcId="{2B150CCE-63BF-44A9-9F69-13E2E0BAD503}" destId="{9BC74235-05C2-4012-AC82-85CE92EE4101}" srcOrd="6" destOrd="0" presId="urn:microsoft.com/office/officeart/2008/layout/VerticalAccentList"/>
    <dgm:cxn modelId="{491432C0-376E-405F-982A-FCE58DC4B086}" type="presParOf" srcId="{CCAA3828-7A71-417A-BE5A-4289DA650D39}" destId="{FEE632E3-B27C-4E49-A364-0DFF71DC37AD}" srcOrd="5" destOrd="0" presId="urn:microsoft.com/office/officeart/2008/layout/VerticalAccentList"/>
    <dgm:cxn modelId="{5A055D53-E7A0-4BEE-B1D5-BF6095CF3AFA}" type="presParOf" srcId="{CCAA3828-7A71-417A-BE5A-4289DA650D39}" destId="{CB21F4AE-D0AF-4FB7-B902-D21D470C10EA}" srcOrd="6" destOrd="0" presId="urn:microsoft.com/office/officeart/2008/layout/VerticalAccentList"/>
    <dgm:cxn modelId="{40529637-D5CB-4689-8E61-1D4D4F3EC3BE}" type="presParOf" srcId="{CB21F4AE-D0AF-4FB7-B902-D21D470C10EA}" destId="{CC9FF40D-F30F-4842-B12C-E6E4AA760158}" srcOrd="0" destOrd="0" presId="urn:microsoft.com/office/officeart/2008/layout/VerticalAccentList"/>
    <dgm:cxn modelId="{A20F1E1F-D2EA-4C6F-B392-85677EFEF4FE}" type="presParOf" srcId="{CCAA3828-7A71-417A-BE5A-4289DA650D39}" destId="{F657FFFF-A628-4B20-87FF-0FB23A2EA465}" srcOrd="7" destOrd="0" presId="urn:microsoft.com/office/officeart/2008/layout/VerticalAccentList"/>
    <dgm:cxn modelId="{680CE089-8B51-4F51-84FC-2611712E6886}" type="presParOf" srcId="{F657FFFF-A628-4B20-87FF-0FB23A2EA465}" destId="{443C64D6-3DE9-4FA7-860E-A1CA7F41CA1B}" srcOrd="0" destOrd="0" presId="urn:microsoft.com/office/officeart/2008/layout/VerticalAccentList"/>
    <dgm:cxn modelId="{3EAA5D31-6F6B-474C-A0F4-FC664845830F}" type="presParOf" srcId="{F657FFFF-A628-4B20-87FF-0FB23A2EA465}" destId="{E5F52F08-E01B-44E5-902A-6709DD5BE4B0}" srcOrd="1" destOrd="0" presId="urn:microsoft.com/office/officeart/2008/layout/VerticalAccentList"/>
    <dgm:cxn modelId="{A45D11B2-CCBE-4B00-B95A-B90DD4CE0403}" type="presParOf" srcId="{F657FFFF-A628-4B20-87FF-0FB23A2EA465}" destId="{5093DBE0-8E24-4D91-BF59-EDA8C2C258F9}" srcOrd="2" destOrd="0" presId="urn:microsoft.com/office/officeart/2008/layout/VerticalAccentList"/>
    <dgm:cxn modelId="{05DD14C0-A566-4EEE-821F-2181B10B4E36}" type="presParOf" srcId="{F657FFFF-A628-4B20-87FF-0FB23A2EA465}" destId="{FACC9925-18FA-4FB2-B680-26479E900D22}" srcOrd="3" destOrd="0" presId="urn:microsoft.com/office/officeart/2008/layout/VerticalAccentList"/>
    <dgm:cxn modelId="{F5AAB1C8-A90E-4540-B9AF-C55C1B2921E3}" type="presParOf" srcId="{F657FFFF-A628-4B20-87FF-0FB23A2EA465}" destId="{AAA1D97D-D632-4C85-951B-2E63BB13CCF9}" srcOrd="4" destOrd="0" presId="urn:microsoft.com/office/officeart/2008/layout/VerticalAccentList"/>
    <dgm:cxn modelId="{838E9AC5-5F2A-47A4-8413-9EEBA396D850}" type="presParOf" srcId="{F657FFFF-A628-4B20-87FF-0FB23A2EA465}" destId="{0A0D7CD4-A1F3-4681-9BD2-CE7266D489F1}" srcOrd="5" destOrd="0" presId="urn:microsoft.com/office/officeart/2008/layout/VerticalAccentList"/>
    <dgm:cxn modelId="{B97541B1-4F99-44E1-B5BE-8FBE5B18CB7B}" type="presParOf" srcId="{F657FFFF-A628-4B20-87FF-0FB23A2EA465}" destId="{ECAB22E5-E16F-4D0B-AE96-6F9AC9DA226D}"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D91707-2524-4D46-826A-CD59A2A9A7F8}"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B6E901BA-2C66-425D-8F17-265733D903A4}">
      <dgm:prSet/>
      <dgm:spPr/>
      <dgm:t>
        <a:bodyPr/>
        <a:lstStyle/>
        <a:p>
          <a:pPr rtl="0"/>
          <a:r>
            <a:rPr lang="en-US" dirty="0" smtClean="0"/>
            <a:t>Create a Report</a:t>
          </a:r>
          <a:endParaRPr lang="en-US" dirty="0"/>
        </a:p>
      </dgm:t>
    </dgm:pt>
    <dgm:pt modelId="{11237A01-731F-485B-B8C6-A9B5FF38AF29}" type="parTrans" cxnId="{A61D4C30-5A87-4A7D-AB74-B4E773F7CE5F}">
      <dgm:prSet/>
      <dgm:spPr/>
      <dgm:t>
        <a:bodyPr/>
        <a:lstStyle/>
        <a:p>
          <a:endParaRPr lang="en-US"/>
        </a:p>
      </dgm:t>
    </dgm:pt>
    <dgm:pt modelId="{29B39B6B-3DCD-4A0D-BA4D-58689EF1A0A8}" type="sibTrans" cxnId="{A61D4C30-5A87-4A7D-AB74-B4E773F7CE5F}">
      <dgm:prSet/>
      <dgm:spPr/>
      <dgm:t>
        <a:bodyPr/>
        <a:lstStyle/>
        <a:p>
          <a:endParaRPr lang="en-US"/>
        </a:p>
      </dgm:t>
    </dgm:pt>
    <dgm:pt modelId="{542AC31F-2E10-4D41-91FD-895C7786EBEC}">
      <dgm:prSet/>
      <dgm:spPr/>
      <dgm:t>
        <a:bodyPr/>
        <a:lstStyle/>
        <a:p>
          <a:pPr rtl="0"/>
          <a:r>
            <a:rPr lang="en-US" dirty="0" smtClean="0"/>
            <a:t>Understand the Report Data Source</a:t>
          </a:r>
          <a:endParaRPr lang="en-US" dirty="0"/>
        </a:p>
      </dgm:t>
    </dgm:pt>
    <dgm:pt modelId="{83505734-8FA1-4FA5-BBC3-11B1AA001C18}" type="parTrans" cxnId="{5CEC8A0E-AA4D-4D99-9E0A-F931B24AE397}">
      <dgm:prSet/>
      <dgm:spPr/>
      <dgm:t>
        <a:bodyPr/>
        <a:lstStyle/>
        <a:p>
          <a:endParaRPr lang="en-US"/>
        </a:p>
      </dgm:t>
    </dgm:pt>
    <dgm:pt modelId="{EE68C7DD-EDDB-4351-ACD5-938BCCEE1551}" type="sibTrans" cxnId="{5CEC8A0E-AA4D-4D99-9E0A-F931B24AE397}">
      <dgm:prSet/>
      <dgm:spPr/>
      <dgm:t>
        <a:bodyPr/>
        <a:lstStyle/>
        <a:p>
          <a:endParaRPr lang="en-US"/>
        </a:p>
      </dgm:t>
    </dgm:pt>
    <dgm:pt modelId="{8D53403A-0BCE-41D4-9592-3FED14950305}">
      <dgm:prSet/>
      <dgm:spPr/>
      <dgm:t>
        <a:bodyPr/>
        <a:lstStyle/>
        <a:p>
          <a:pPr rtl="0"/>
          <a:r>
            <a:rPr lang="en-US" dirty="0" smtClean="0"/>
            <a:t>Add and Delete Fields in Design View</a:t>
          </a:r>
          <a:endParaRPr lang="en-US" dirty="0"/>
        </a:p>
      </dgm:t>
    </dgm:pt>
    <dgm:pt modelId="{29FB6E36-FE12-47BF-97F1-0B8A1575665C}" type="parTrans" cxnId="{946E8F84-C593-46D1-AD59-0E2FB60DB8BF}">
      <dgm:prSet/>
      <dgm:spPr/>
      <dgm:t>
        <a:bodyPr/>
        <a:lstStyle/>
        <a:p>
          <a:endParaRPr lang="en-US"/>
        </a:p>
      </dgm:t>
    </dgm:pt>
    <dgm:pt modelId="{5F80D0F1-EF03-4D0E-8CAD-C87904A149BA}" type="sibTrans" cxnId="{946E8F84-C593-46D1-AD59-0E2FB60DB8BF}">
      <dgm:prSet/>
      <dgm:spPr/>
      <dgm:t>
        <a:bodyPr/>
        <a:lstStyle/>
        <a:p>
          <a:endParaRPr lang="en-US"/>
        </a:p>
      </dgm:t>
    </dgm:pt>
    <dgm:pt modelId="{AA4EA650-BC69-4D09-A19F-CF433A82F20F}">
      <dgm:prSet/>
      <dgm:spPr/>
      <dgm:t>
        <a:bodyPr/>
        <a:lstStyle/>
        <a:p>
          <a:pPr rtl="0"/>
          <a:r>
            <a:rPr lang="en-US" dirty="0" smtClean="0"/>
            <a:t>Create a Parameter Report</a:t>
          </a:r>
          <a:endParaRPr lang="en-US" dirty="0"/>
        </a:p>
      </dgm:t>
    </dgm:pt>
    <dgm:pt modelId="{26DC6937-A297-407A-9996-2469042652DD}" type="parTrans" cxnId="{7AD99094-63CC-4BBF-AC42-863AF6CAC686}">
      <dgm:prSet/>
      <dgm:spPr/>
      <dgm:t>
        <a:bodyPr/>
        <a:lstStyle/>
        <a:p>
          <a:endParaRPr lang="en-US"/>
        </a:p>
      </dgm:t>
    </dgm:pt>
    <dgm:pt modelId="{6BC96193-6384-4144-AC86-0EE7B2134A2F}" type="sibTrans" cxnId="{7AD99094-63CC-4BBF-AC42-863AF6CAC686}">
      <dgm:prSet/>
      <dgm:spPr/>
      <dgm:t>
        <a:bodyPr/>
        <a:lstStyle/>
        <a:p>
          <a:endParaRPr lang="en-US"/>
        </a:p>
      </dgm:t>
    </dgm:pt>
    <dgm:pt modelId="{3C0711EE-7106-4642-B9F0-8A9E090EE4C0}">
      <dgm:prSet/>
      <dgm:spPr/>
      <dgm:t>
        <a:bodyPr/>
        <a:lstStyle/>
        <a:p>
          <a:pPr rtl="0"/>
          <a:r>
            <a:rPr lang="en-US" dirty="0" smtClean="0"/>
            <a:t>Add or Delete Page and Report Sections </a:t>
          </a:r>
          <a:endParaRPr lang="en-US" dirty="0"/>
        </a:p>
      </dgm:t>
    </dgm:pt>
    <dgm:pt modelId="{336AC86E-F953-48BC-A1C9-2568E732FBF4}" type="parTrans" cxnId="{32E6E64A-55F8-42C4-AD26-68C8DC52B8EB}">
      <dgm:prSet/>
      <dgm:spPr/>
      <dgm:t>
        <a:bodyPr/>
        <a:lstStyle/>
        <a:p>
          <a:endParaRPr lang="en-US"/>
        </a:p>
      </dgm:t>
    </dgm:pt>
    <dgm:pt modelId="{2651A22E-C0E3-4CE4-8E05-93B91F1D5332}" type="sibTrans" cxnId="{32E6E64A-55F8-42C4-AD26-68C8DC52B8EB}">
      <dgm:prSet/>
      <dgm:spPr/>
      <dgm:t>
        <a:bodyPr/>
        <a:lstStyle/>
        <a:p>
          <a:endParaRPr lang="en-US"/>
        </a:p>
      </dgm:t>
    </dgm:pt>
    <dgm:pt modelId="{B1E96B84-A889-43CA-AF9E-678319F9E55F}">
      <dgm:prSet/>
      <dgm:spPr/>
      <dgm:t>
        <a:bodyPr/>
        <a:lstStyle/>
        <a:p>
          <a:pPr rtl="0"/>
          <a:r>
            <a:rPr lang="en-US" dirty="0" smtClean="0"/>
            <a:t>Add or Delete Group Sections</a:t>
          </a:r>
          <a:endParaRPr lang="en-US" dirty="0"/>
        </a:p>
      </dgm:t>
    </dgm:pt>
    <dgm:pt modelId="{F8799245-53AC-4064-A992-30F98D4F7883}" type="parTrans" cxnId="{6391DCF0-540D-407B-BD52-66DC74692E0E}">
      <dgm:prSet/>
      <dgm:spPr/>
      <dgm:t>
        <a:bodyPr/>
        <a:lstStyle/>
        <a:p>
          <a:endParaRPr lang="en-US"/>
        </a:p>
      </dgm:t>
    </dgm:pt>
    <dgm:pt modelId="{A11C3AD1-7DB8-47B5-AB8C-35223164F289}" type="sibTrans" cxnId="{6391DCF0-540D-407B-BD52-66DC74692E0E}">
      <dgm:prSet/>
      <dgm:spPr/>
      <dgm:t>
        <a:bodyPr/>
        <a:lstStyle/>
        <a:p>
          <a:endParaRPr lang="en-US"/>
        </a:p>
      </dgm:t>
    </dgm:pt>
    <dgm:pt modelId="{1B855B6A-E971-416E-A5A5-37992986ACB4}" type="pres">
      <dgm:prSet presAssocID="{42D91707-2524-4D46-826A-CD59A2A9A7F8}" presName="Name0" presStyleCnt="0">
        <dgm:presLayoutVars>
          <dgm:chMax val="7"/>
          <dgm:chPref val="7"/>
          <dgm:dir/>
        </dgm:presLayoutVars>
      </dgm:prSet>
      <dgm:spPr/>
      <dgm:t>
        <a:bodyPr/>
        <a:lstStyle/>
        <a:p>
          <a:endParaRPr lang="en-US"/>
        </a:p>
      </dgm:t>
    </dgm:pt>
    <dgm:pt modelId="{C8DAC1DA-DDC1-4688-80F2-5CEFA8744198}" type="pres">
      <dgm:prSet presAssocID="{42D91707-2524-4D46-826A-CD59A2A9A7F8}" presName="Name1" presStyleCnt="0"/>
      <dgm:spPr/>
      <dgm:t>
        <a:bodyPr/>
        <a:lstStyle/>
        <a:p>
          <a:endParaRPr lang="en-US"/>
        </a:p>
      </dgm:t>
    </dgm:pt>
    <dgm:pt modelId="{E18CB0A5-A5D3-4ECD-8AED-CAF0143B3A9A}" type="pres">
      <dgm:prSet presAssocID="{42D91707-2524-4D46-826A-CD59A2A9A7F8}" presName="cycle" presStyleCnt="0"/>
      <dgm:spPr/>
      <dgm:t>
        <a:bodyPr/>
        <a:lstStyle/>
        <a:p>
          <a:endParaRPr lang="en-US"/>
        </a:p>
      </dgm:t>
    </dgm:pt>
    <dgm:pt modelId="{AFECC309-158F-4F39-9749-9C1500DCE221}" type="pres">
      <dgm:prSet presAssocID="{42D91707-2524-4D46-826A-CD59A2A9A7F8}" presName="srcNode" presStyleLbl="node1" presStyleIdx="0" presStyleCnt="6"/>
      <dgm:spPr/>
      <dgm:t>
        <a:bodyPr/>
        <a:lstStyle/>
        <a:p>
          <a:endParaRPr lang="en-US"/>
        </a:p>
      </dgm:t>
    </dgm:pt>
    <dgm:pt modelId="{1E27500C-7147-47B0-988F-69B81CEC6AE8}" type="pres">
      <dgm:prSet presAssocID="{42D91707-2524-4D46-826A-CD59A2A9A7F8}" presName="conn" presStyleLbl="parChTrans1D2" presStyleIdx="0" presStyleCnt="1"/>
      <dgm:spPr/>
      <dgm:t>
        <a:bodyPr/>
        <a:lstStyle/>
        <a:p>
          <a:endParaRPr lang="en-US"/>
        </a:p>
      </dgm:t>
    </dgm:pt>
    <dgm:pt modelId="{1C98090B-85C3-4372-AA7F-F620F4B78570}" type="pres">
      <dgm:prSet presAssocID="{42D91707-2524-4D46-826A-CD59A2A9A7F8}" presName="extraNode" presStyleLbl="node1" presStyleIdx="0" presStyleCnt="6"/>
      <dgm:spPr/>
      <dgm:t>
        <a:bodyPr/>
        <a:lstStyle/>
        <a:p>
          <a:endParaRPr lang="en-US"/>
        </a:p>
      </dgm:t>
    </dgm:pt>
    <dgm:pt modelId="{68115A24-CC64-4B43-8B90-57E78B0F5960}" type="pres">
      <dgm:prSet presAssocID="{42D91707-2524-4D46-826A-CD59A2A9A7F8}" presName="dstNode" presStyleLbl="node1" presStyleIdx="0" presStyleCnt="6"/>
      <dgm:spPr/>
      <dgm:t>
        <a:bodyPr/>
        <a:lstStyle/>
        <a:p>
          <a:endParaRPr lang="en-US"/>
        </a:p>
      </dgm:t>
    </dgm:pt>
    <dgm:pt modelId="{92168383-3D45-4840-B124-A56016B8C887}" type="pres">
      <dgm:prSet presAssocID="{3C0711EE-7106-4642-B9F0-8A9E090EE4C0}" presName="text_1" presStyleLbl="node1" presStyleIdx="0" presStyleCnt="6">
        <dgm:presLayoutVars>
          <dgm:bulletEnabled val="1"/>
        </dgm:presLayoutVars>
      </dgm:prSet>
      <dgm:spPr/>
      <dgm:t>
        <a:bodyPr/>
        <a:lstStyle/>
        <a:p>
          <a:endParaRPr lang="en-US"/>
        </a:p>
      </dgm:t>
    </dgm:pt>
    <dgm:pt modelId="{9F2D3E8B-F2EA-4153-91BB-AAACF7A68F5C}" type="pres">
      <dgm:prSet presAssocID="{3C0711EE-7106-4642-B9F0-8A9E090EE4C0}" presName="accent_1" presStyleCnt="0"/>
      <dgm:spPr/>
      <dgm:t>
        <a:bodyPr/>
        <a:lstStyle/>
        <a:p>
          <a:endParaRPr lang="en-US"/>
        </a:p>
      </dgm:t>
    </dgm:pt>
    <dgm:pt modelId="{69D600AC-B21B-48D8-8BA7-753D956497B6}" type="pres">
      <dgm:prSet presAssocID="{3C0711EE-7106-4642-B9F0-8A9E090EE4C0}" presName="accentRepeatNode" presStyleLbl="solidFgAcc1" presStyleIdx="0" presStyleCnt="6"/>
      <dgm:spPr/>
      <dgm:t>
        <a:bodyPr/>
        <a:lstStyle/>
        <a:p>
          <a:endParaRPr lang="en-US"/>
        </a:p>
      </dgm:t>
    </dgm:pt>
    <dgm:pt modelId="{7CC4551C-0151-4D65-8816-EEE39E7BB6E4}" type="pres">
      <dgm:prSet presAssocID="{B1E96B84-A889-43CA-AF9E-678319F9E55F}" presName="text_2" presStyleLbl="node1" presStyleIdx="1" presStyleCnt="6">
        <dgm:presLayoutVars>
          <dgm:bulletEnabled val="1"/>
        </dgm:presLayoutVars>
      </dgm:prSet>
      <dgm:spPr/>
      <dgm:t>
        <a:bodyPr/>
        <a:lstStyle/>
        <a:p>
          <a:endParaRPr lang="en-US"/>
        </a:p>
      </dgm:t>
    </dgm:pt>
    <dgm:pt modelId="{AFE1EEE7-243C-4315-82D0-B51596E30DE4}" type="pres">
      <dgm:prSet presAssocID="{B1E96B84-A889-43CA-AF9E-678319F9E55F}" presName="accent_2" presStyleCnt="0"/>
      <dgm:spPr/>
      <dgm:t>
        <a:bodyPr/>
        <a:lstStyle/>
        <a:p>
          <a:endParaRPr lang="en-US"/>
        </a:p>
      </dgm:t>
    </dgm:pt>
    <dgm:pt modelId="{D4880A89-F799-4F81-973A-E0D4F9741488}" type="pres">
      <dgm:prSet presAssocID="{B1E96B84-A889-43CA-AF9E-678319F9E55F}" presName="accentRepeatNode" presStyleLbl="solidFgAcc1" presStyleIdx="1" presStyleCnt="6"/>
      <dgm:spPr/>
      <dgm:t>
        <a:bodyPr/>
        <a:lstStyle/>
        <a:p>
          <a:endParaRPr lang="en-US"/>
        </a:p>
      </dgm:t>
    </dgm:pt>
    <dgm:pt modelId="{8C8234CE-F9DB-4A13-9EDD-A2DF952A4871}" type="pres">
      <dgm:prSet presAssocID="{B6E901BA-2C66-425D-8F17-265733D903A4}" presName="text_3" presStyleLbl="node1" presStyleIdx="2" presStyleCnt="6">
        <dgm:presLayoutVars>
          <dgm:bulletEnabled val="1"/>
        </dgm:presLayoutVars>
      </dgm:prSet>
      <dgm:spPr/>
      <dgm:t>
        <a:bodyPr/>
        <a:lstStyle/>
        <a:p>
          <a:endParaRPr lang="en-US"/>
        </a:p>
      </dgm:t>
    </dgm:pt>
    <dgm:pt modelId="{74A20E5C-AE28-4E86-AC92-15F6E1861BCC}" type="pres">
      <dgm:prSet presAssocID="{B6E901BA-2C66-425D-8F17-265733D903A4}" presName="accent_3" presStyleCnt="0"/>
      <dgm:spPr/>
      <dgm:t>
        <a:bodyPr/>
        <a:lstStyle/>
        <a:p>
          <a:endParaRPr lang="en-US"/>
        </a:p>
      </dgm:t>
    </dgm:pt>
    <dgm:pt modelId="{EBA40E82-1894-46E4-9FF6-09A8FF595BF7}" type="pres">
      <dgm:prSet presAssocID="{B6E901BA-2C66-425D-8F17-265733D903A4}" presName="accentRepeatNode" presStyleLbl="solidFgAcc1" presStyleIdx="2" presStyleCnt="6"/>
      <dgm:spPr/>
      <dgm:t>
        <a:bodyPr/>
        <a:lstStyle/>
        <a:p>
          <a:endParaRPr lang="en-US"/>
        </a:p>
      </dgm:t>
    </dgm:pt>
    <dgm:pt modelId="{E59CCE6E-98D0-445D-9A55-6EC3A653B03B}" type="pres">
      <dgm:prSet presAssocID="{542AC31F-2E10-4D41-91FD-895C7786EBEC}" presName="text_4" presStyleLbl="node1" presStyleIdx="3" presStyleCnt="6">
        <dgm:presLayoutVars>
          <dgm:bulletEnabled val="1"/>
        </dgm:presLayoutVars>
      </dgm:prSet>
      <dgm:spPr/>
      <dgm:t>
        <a:bodyPr/>
        <a:lstStyle/>
        <a:p>
          <a:endParaRPr lang="en-US"/>
        </a:p>
      </dgm:t>
    </dgm:pt>
    <dgm:pt modelId="{34949150-1141-4BDA-AEBE-C40E1D25FED4}" type="pres">
      <dgm:prSet presAssocID="{542AC31F-2E10-4D41-91FD-895C7786EBEC}" presName="accent_4" presStyleCnt="0"/>
      <dgm:spPr/>
      <dgm:t>
        <a:bodyPr/>
        <a:lstStyle/>
        <a:p>
          <a:endParaRPr lang="en-US"/>
        </a:p>
      </dgm:t>
    </dgm:pt>
    <dgm:pt modelId="{2DF1B5FC-7EC3-4180-8823-5834E008929D}" type="pres">
      <dgm:prSet presAssocID="{542AC31F-2E10-4D41-91FD-895C7786EBEC}" presName="accentRepeatNode" presStyleLbl="solidFgAcc1" presStyleIdx="3" presStyleCnt="6"/>
      <dgm:spPr/>
      <dgm:t>
        <a:bodyPr/>
        <a:lstStyle/>
        <a:p>
          <a:endParaRPr lang="en-US"/>
        </a:p>
      </dgm:t>
    </dgm:pt>
    <dgm:pt modelId="{875BE709-D998-4C67-AF09-FE1ED8182222}" type="pres">
      <dgm:prSet presAssocID="{8D53403A-0BCE-41D4-9592-3FED14950305}" presName="text_5" presStyleLbl="node1" presStyleIdx="4" presStyleCnt="6">
        <dgm:presLayoutVars>
          <dgm:bulletEnabled val="1"/>
        </dgm:presLayoutVars>
      </dgm:prSet>
      <dgm:spPr/>
      <dgm:t>
        <a:bodyPr/>
        <a:lstStyle/>
        <a:p>
          <a:endParaRPr lang="en-US"/>
        </a:p>
      </dgm:t>
    </dgm:pt>
    <dgm:pt modelId="{DFC072C2-7BFF-4BD4-852E-97B0EAF5041C}" type="pres">
      <dgm:prSet presAssocID="{8D53403A-0BCE-41D4-9592-3FED14950305}" presName="accent_5" presStyleCnt="0"/>
      <dgm:spPr/>
      <dgm:t>
        <a:bodyPr/>
        <a:lstStyle/>
        <a:p>
          <a:endParaRPr lang="en-US"/>
        </a:p>
      </dgm:t>
    </dgm:pt>
    <dgm:pt modelId="{54691960-569B-4D01-A558-C9E5361822BE}" type="pres">
      <dgm:prSet presAssocID="{8D53403A-0BCE-41D4-9592-3FED14950305}" presName="accentRepeatNode" presStyleLbl="solidFgAcc1" presStyleIdx="4" presStyleCnt="6"/>
      <dgm:spPr/>
      <dgm:t>
        <a:bodyPr/>
        <a:lstStyle/>
        <a:p>
          <a:endParaRPr lang="en-US"/>
        </a:p>
      </dgm:t>
    </dgm:pt>
    <dgm:pt modelId="{BAD2C8F8-A743-43E3-A90A-D048ACAF41B4}" type="pres">
      <dgm:prSet presAssocID="{AA4EA650-BC69-4D09-A19F-CF433A82F20F}" presName="text_6" presStyleLbl="node1" presStyleIdx="5" presStyleCnt="6">
        <dgm:presLayoutVars>
          <dgm:bulletEnabled val="1"/>
        </dgm:presLayoutVars>
      </dgm:prSet>
      <dgm:spPr/>
      <dgm:t>
        <a:bodyPr/>
        <a:lstStyle/>
        <a:p>
          <a:endParaRPr lang="en-US"/>
        </a:p>
      </dgm:t>
    </dgm:pt>
    <dgm:pt modelId="{08468A2E-88FF-4EE2-9028-9AAEA6215C22}" type="pres">
      <dgm:prSet presAssocID="{AA4EA650-BC69-4D09-A19F-CF433A82F20F}" presName="accent_6" presStyleCnt="0"/>
      <dgm:spPr/>
      <dgm:t>
        <a:bodyPr/>
        <a:lstStyle/>
        <a:p>
          <a:endParaRPr lang="en-US"/>
        </a:p>
      </dgm:t>
    </dgm:pt>
    <dgm:pt modelId="{9197352F-9D5D-4841-8D23-E75B071C72EC}" type="pres">
      <dgm:prSet presAssocID="{AA4EA650-BC69-4D09-A19F-CF433A82F20F}" presName="accentRepeatNode" presStyleLbl="solidFgAcc1" presStyleIdx="5" presStyleCnt="6"/>
      <dgm:spPr/>
      <dgm:t>
        <a:bodyPr/>
        <a:lstStyle/>
        <a:p>
          <a:endParaRPr lang="en-US"/>
        </a:p>
      </dgm:t>
    </dgm:pt>
  </dgm:ptLst>
  <dgm:cxnLst>
    <dgm:cxn modelId="{7AD99094-63CC-4BBF-AC42-863AF6CAC686}" srcId="{42D91707-2524-4D46-826A-CD59A2A9A7F8}" destId="{AA4EA650-BC69-4D09-A19F-CF433A82F20F}" srcOrd="5" destOrd="0" parTransId="{26DC6937-A297-407A-9996-2469042652DD}" sibTransId="{6BC96193-6384-4144-AC86-0EE7B2134A2F}"/>
    <dgm:cxn modelId="{9A578F3E-48EB-42A7-B380-98ABA04B6EED}" type="presOf" srcId="{8D53403A-0BCE-41D4-9592-3FED14950305}" destId="{875BE709-D998-4C67-AF09-FE1ED8182222}" srcOrd="0" destOrd="0" presId="urn:microsoft.com/office/officeart/2008/layout/VerticalCurvedList"/>
    <dgm:cxn modelId="{39811E43-E0C8-4976-AE0C-0BE817B5765E}" type="presOf" srcId="{3C0711EE-7106-4642-B9F0-8A9E090EE4C0}" destId="{92168383-3D45-4840-B124-A56016B8C887}" srcOrd="0" destOrd="0" presId="urn:microsoft.com/office/officeart/2008/layout/VerticalCurvedList"/>
    <dgm:cxn modelId="{F14386A8-8494-4F93-9A88-A3E8E222BFB7}" type="presOf" srcId="{B6E901BA-2C66-425D-8F17-265733D903A4}" destId="{8C8234CE-F9DB-4A13-9EDD-A2DF952A4871}" srcOrd="0" destOrd="0" presId="urn:microsoft.com/office/officeart/2008/layout/VerticalCurvedList"/>
    <dgm:cxn modelId="{876D09B6-863E-4128-AE00-BE644C01315D}" type="presOf" srcId="{42D91707-2524-4D46-826A-CD59A2A9A7F8}" destId="{1B855B6A-E971-416E-A5A5-37992986ACB4}" srcOrd="0" destOrd="0" presId="urn:microsoft.com/office/officeart/2008/layout/VerticalCurvedList"/>
    <dgm:cxn modelId="{946E8F84-C593-46D1-AD59-0E2FB60DB8BF}" srcId="{42D91707-2524-4D46-826A-CD59A2A9A7F8}" destId="{8D53403A-0BCE-41D4-9592-3FED14950305}" srcOrd="4" destOrd="0" parTransId="{29FB6E36-FE12-47BF-97F1-0B8A1575665C}" sibTransId="{5F80D0F1-EF03-4D0E-8CAD-C87904A149BA}"/>
    <dgm:cxn modelId="{A61D4C30-5A87-4A7D-AB74-B4E773F7CE5F}" srcId="{42D91707-2524-4D46-826A-CD59A2A9A7F8}" destId="{B6E901BA-2C66-425D-8F17-265733D903A4}" srcOrd="2" destOrd="0" parTransId="{11237A01-731F-485B-B8C6-A9B5FF38AF29}" sibTransId="{29B39B6B-3DCD-4A0D-BA4D-58689EF1A0A8}"/>
    <dgm:cxn modelId="{5CEC8A0E-AA4D-4D99-9E0A-F931B24AE397}" srcId="{42D91707-2524-4D46-826A-CD59A2A9A7F8}" destId="{542AC31F-2E10-4D41-91FD-895C7786EBEC}" srcOrd="3" destOrd="0" parTransId="{83505734-8FA1-4FA5-BBC3-11B1AA001C18}" sibTransId="{EE68C7DD-EDDB-4351-ACD5-938BCCEE1551}"/>
    <dgm:cxn modelId="{F03AF9BC-D15E-4853-85AB-8DE49569E092}" type="presOf" srcId="{B1E96B84-A889-43CA-AF9E-678319F9E55F}" destId="{7CC4551C-0151-4D65-8816-EEE39E7BB6E4}" srcOrd="0" destOrd="0" presId="urn:microsoft.com/office/officeart/2008/layout/VerticalCurvedList"/>
    <dgm:cxn modelId="{10D0200A-8AF2-434C-97A2-B611F2623BB9}" type="presOf" srcId="{2651A22E-C0E3-4CE4-8E05-93B91F1D5332}" destId="{1E27500C-7147-47B0-988F-69B81CEC6AE8}" srcOrd="0" destOrd="0" presId="urn:microsoft.com/office/officeart/2008/layout/VerticalCurvedList"/>
    <dgm:cxn modelId="{254176F4-798D-4E55-82FD-D75197248EDC}" type="presOf" srcId="{542AC31F-2E10-4D41-91FD-895C7786EBEC}" destId="{E59CCE6E-98D0-445D-9A55-6EC3A653B03B}" srcOrd="0" destOrd="0" presId="urn:microsoft.com/office/officeart/2008/layout/VerticalCurvedList"/>
    <dgm:cxn modelId="{32E6E64A-55F8-42C4-AD26-68C8DC52B8EB}" srcId="{42D91707-2524-4D46-826A-CD59A2A9A7F8}" destId="{3C0711EE-7106-4642-B9F0-8A9E090EE4C0}" srcOrd="0" destOrd="0" parTransId="{336AC86E-F953-48BC-A1C9-2568E732FBF4}" sibTransId="{2651A22E-C0E3-4CE4-8E05-93B91F1D5332}"/>
    <dgm:cxn modelId="{1F3990A8-4A99-43BB-A8EA-315FB40B9F24}" type="presOf" srcId="{AA4EA650-BC69-4D09-A19F-CF433A82F20F}" destId="{BAD2C8F8-A743-43E3-A90A-D048ACAF41B4}" srcOrd="0" destOrd="0" presId="urn:microsoft.com/office/officeart/2008/layout/VerticalCurvedList"/>
    <dgm:cxn modelId="{6391DCF0-540D-407B-BD52-66DC74692E0E}" srcId="{42D91707-2524-4D46-826A-CD59A2A9A7F8}" destId="{B1E96B84-A889-43CA-AF9E-678319F9E55F}" srcOrd="1" destOrd="0" parTransId="{F8799245-53AC-4064-A992-30F98D4F7883}" sibTransId="{A11C3AD1-7DB8-47B5-AB8C-35223164F289}"/>
    <dgm:cxn modelId="{14DAEDA1-2FE3-42DC-8508-DC069AEF88BF}" type="presParOf" srcId="{1B855B6A-E971-416E-A5A5-37992986ACB4}" destId="{C8DAC1DA-DDC1-4688-80F2-5CEFA8744198}" srcOrd="0" destOrd="0" presId="urn:microsoft.com/office/officeart/2008/layout/VerticalCurvedList"/>
    <dgm:cxn modelId="{C13EC6FA-4F33-4E3B-8817-42160D0887C3}" type="presParOf" srcId="{C8DAC1DA-DDC1-4688-80F2-5CEFA8744198}" destId="{E18CB0A5-A5D3-4ECD-8AED-CAF0143B3A9A}" srcOrd="0" destOrd="0" presId="urn:microsoft.com/office/officeart/2008/layout/VerticalCurvedList"/>
    <dgm:cxn modelId="{AECC2E4A-E200-4FD6-8A1D-B9FB0DCDBAA1}" type="presParOf" srcId="{E18CB0A5-A5D3-4ECD-8AED-CAF0143B3A9A}" destId="{AFECC309-158F-4F39-9749-9C1500DCE221}" srcOrd="0" destOrd="0" presId="urn:microsoft.com/office/officeart/2008/layout/VerticalCurvedList"/>
    <dgm:cxn modelId="{9B1F7305-4D00-4AD8-90A9-F51B4E6C9D8B}" type="presParOf" srcId="{E18CB0A5-A5D3-4ECD-8AED-CAF0143B3A9A}" destId="{1E27500C-7147-47B0-988F-69B81CEC6AE8}" srcOrd="1" destOrd="0" presId="urn:microsoft.com/office/officeart/2008/layout/VerticalCurvedList"/>
    <dgm:cxn modelId="{A99977AA-BF1A-438A-84C6-61549EE0F69A}" type="presParOf" srcId="{E18CB0A5-A5D3-4ECD-8AED-CAF0143B3A9A}" destId="{1C98090B-85C3-4372-AA7F-F620F4B78570}" srcOrd="2" destOrd="0" presId="urn:microsoft.com/office/officeart/2008/layout/VerticalCurvedList"/>
    <dgm:cxn modelId="{45AF49F6-D039-4CD5-84B2-8FEA7E5D4E15}" type="presParOf" srcId="{E18CB0A5-A5D3-4ECD-8AED-CAF0143B3A9A}" destId="{68115A24-CC64-4B43-8B90-57E78B0F5960}" srcOrd="3" destOrd="0" presId="urn:microsoft.com/office/officeart/2008/layout/VerticalCurvedList"/>
    <dgm:cxn modelId="{F58ECA5A-D143-47C6-A2BE-8819451BCE68}" type="presParOf" srcId="{C8DAC1DA-DDC1-4688-80F2-5CEFA8744198}" destId="{92168383-3D45-4840-B124-A56016B8C887}" srcOrd="1" destOrd="0" presId="urn:microsoft.com/office/officeart/2008/layout/VerticalCurvedList"/>
    <dgm:cxn modelId="{6AC29FAA-2AA0-4E17-8CCB-45A251B6A9A8}" type="presParOf" srcId="{C8DAC1DA-DDC1-4688-80F2-5CEFA8744198}" destId="{9F2D3E8B-F2EA-4153-91BB-AAACF7A68F5C}" srcOrd="2" destOrd="0" presId="urn:microsoft.com/office/officeart/2008/layout/VerticalCurvedList"/>
    <dgm:cxn modelId="{2F0F372C-6DAB-4D85-BC6F-461FA11FAB20}" type="presParOf" srcId="{9F2D3E8B-F2EA-4153-91BB-AAACF7A68F5C}" destId="{69D600AC-B21B-48D8-8BA7-753D956497B6}" srcOrd="0" destOrd="0" presId="urn:microsoft.com/office/officeart/2008/layout/VerticalCurvedList"/>
    <dgm:cxn modelId="{F03C2CD8-4D07-417A-859B-0C43DCD0060A}" type="presParOf" srcId="{C8DAC1DA-DDC1-4688-80F2-5CEFA8744198}" destId="{7CC4551C-0151-4D65-8816-EEE39E7BB6E4}" srcOrd="3" destOrd="0" presId="urn:microsoft.com/office/officeart/2008/layout/VerticalCurvedList"/>
    <dgm:cxn modelId="{DB01A62F-8DFD-4B71-8621-555A4F295420}" type="presParOf" srcId="{C8DAC1DA-DDC1-4688-80F2-5CEFA8744198}" destId="{AFE1EEE7-243C-4315-82D0-B51596E30DE4}" srcOrd="4" destOrd="0" presId="urn:microsoft.com/office/officeart/2008/layout/VerticalCurvedList"/>
    <dgm:cxn modelId="{D8A249C6-8171-4909-8429-C61BF3FD0B5E}" type="presParOf" srcId="{AFE1EEE7-243C-4315-82D0-B51596E30DE4}" destId="{D4880A89-F799-4F81-973A-E0D4F9741488}" srcOrd="0" destOrd="0" presId="urn:microsoft.com/office/officeart/2008/layout/VerticalCurvedList"/>
    <dgm:cxn modelId="{D5DEF2D4-22EA-45F3-81B4-DFDBA7BD8CE4}" type="presParOf" srcId="{C8DAC1DA-DDC1-4688-80F2-5CEFA8744198}" destId="{8C8234CE-F9DB-4A13-9EDD-A2DF952A4871}" srcOrd="5" destOrd="0" presId="urn:microsoft.com/office/officeart/2008/layout/VerticalCurvedList"/>
    <dgm:cxn modelId="{51C08D3E-1BC4-4F4D-B41C-C837B9C1BE50}" type="presParOf" srcId="{C8DAC1DA-DDC1-4688-80F2-5CEFA8744198}" destId="{74A20E5C-AE28-4E86-AC92-15F6E1861BCC}" srcOrd="6" destOrd="0" presId="urn:microsoft.com/office/officeart/2008/layout/VerticalCurvedList"/>
    <dgm:cxn modelId="{ADAEEE33-DD59-4D91-9343-CF52183B6E80}" type="presParOf" srcId="{74A20E5C-AE28-4E86-AC92-15F6E1861BCC}" destId="{EBA40E82-1894-46E4-9FF6-09A8FF595BF7}" srcOrd="0" destOrd="0" presId="urn:microsoft.com/office/officeart/2008/layout/VerticalCurvedList"/>
    <dgm:cxn modelId="{2DE818E1-B717-43BD-BDA7-85FD07E69A7D}" type="presParOf" srcId="{C8DAC1DA-DDC1-4688-80F2-5CEFA8744198}" destId="{E59CCE6E-98D0-445D-9A55-6EC3A653B03B}" srcOrd="7" destOrd="0" presId="urn:microsoft.com/office/officeart/2008/layout/VerticalCurvedList"/>
    <dgm:cxn modelId="{E2BCF8C8-D1E1-4B50-B5F1-0AE0BA682913}" type="presParOf" srcId="{C8DAC1DA-DDC1-4688-80F2-5CEFA8744198}" destId="{34949150-1141-4BDA-AEBE-C40E1D25FED4}" srcOrd="8" destOrd="0" presId="urn:microsoft.com/office/officeart/2008/layout/VerticalCurvedList"/>
    <dgm:cxn modelId="{B0C247E6-8C67-41B5-9A75-F36F121A5847}" type="presParOf" srcId="{34949150-1141-4BDA-AEBE-C40E1D25FED4}" destId="{2DF1B5FC-7EC3-4180-8823-5834E008929D}" srcOrd="0" destOrd="0" presId="urn:microsoft.com/office/officeart/2008/layout/VerticalCurvedList"/>
    <dgm:cxn modelId="{FBA0F9FD-9043-4589-A1A7-94E6A147E612}" type="presParOf" srcId="{C8DAC1DA-DDC1-4688-80F2-5CEFA8744198}" destId="{875BE709-D998-4C67-AF09-FE1ED8182222}" srcOrd="9" destOrd="0" presId="urn:microsoft.com/office/officeart/2008/layout/VerticalCurvedList"/>
    <dgm:cxn modelId="{9F3DECE2-C560-47E8-B57B-6E5198ACEC5F}" type="presParOf" srcId="{C8DAC1DA-DDC1-4688-80F2-5CEFA8744198}" destId="{DFC072C2-7BFF-4BD4-852E-97B0EAF5041C}" srcOrd="10" destOrd="0" presId="urn:microsoft.com/office/officeart/2008/layout/VerticalCurvedList"/>
    <dgm:cxn modelId="{68BEBBB8-9756-4BE7-984B-8E1798FF484E}" type="presParOf" srcId="{DFC072C2-7BFF-4BD4-852E-97B0EAF5041C}" destId="{54691960-569B-4D01-A558-C9E5361822BE}" srcOrd="0" destOrd="0" presId="urn:microsoft.com/office/officeart/2008/layout/VerticalCurvedList"/>
    <dgm:cxn modelId="{922F7FBA-A61E-445A-ABD7-C29842551C57}" type="presParOf" srcId="{C8DAC1DA-DDC1-4688-80F2-5CEFA8744198}" destId="{BAD2C8F8-A743-43E3-A90A-D048ACAF41B4}" srcOrd="11" destOrd="0" presId="urn:microsoft.com/office/officeart/2008/layout/VerticalCurvedList"/>
    <dgm:cxn modelId="{A76AA949-6999-4DEA-B774-C0427CE382CF}" type="presParOf" srcId="{C8DAC1DA-DDC1-4688-80F2-5CEFA8744198}" destId="{08468A2E-88FF-4EE2-9028-9AAEA6215C22}" srcOrd="12" destOrd="0" presId="urn:microsoft.com/office/officeart/2008/layout/VerticalCurvedList"/>
    <dgm:cxn modelId="{1D60FA3F-7216-4BA8-9CE3-91A1130626F6}" type="presParOf" srcId="{08468A2E-88FF-4EE2-9028-9AAEA6215C22}" destId="{9197352F-9D5D-4841-8D23-E75B071C72E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D91707-2524-4D46-826A-CD59A2A9A7F8}" type="doc">
      <dgm:prSet loTypeId="urn:microsoft.com/office/officeart/2005/8/layout/vList2" loCatId="list" qsTypeId="urn:microsoft.com/office/officeart/2005/8/quickstyle/3d1" qsCatId="3D" csTypeId="urn:microsoft.com/office/officeart/2005/8/colors/colorful3" csCatId="colorful" phldr="1"/>
      <dgm:spPr/>
      <dgm:t>
        <a:bodyPr/>
        <a:lstStyle/>
        <a:p>
          <a:endParaRPr lang="en-US"/>
        </a:p>
      </dgm:t>
    </dgm:pt>
    <dgm:pt modelId="{B6E901BA-2C66-425D-8F17-265733D903A4}">
      <dgm:prSet custT="1"/>
      <dgm:spPr/>
      <dgm:t>
        <a:bodyPr/>
        <a:lstStyle/>
        <a:p>
          <a:pPr rtl="0"/>
          <a:r>
            <a:rPr lang="en-US" sz="3600" dirty="0" smtClean="0"/>
            <a:t>Use a Running Total</a:t>
          </a:r>
          <a:endParaRPr lang="en-US" sz="3600" dirty="0"/>
        </a:p>
      </dgm:t>
    </dgm:pt>
    <dgm:pt modelId="{11237A01-731F-485B-B8C6-A9B5FF38AF29}" type="parTrans" cxnId="{A61D4C30-5A87-4A7D-AB74-B4E773F7CE5F}">
      <dgm:prSet/>
      <dgm:spPr/>
      <dgm:t>
        <a:bodyPr/>
        <a:lstStyle/>
        <a:p>
          <a:endParaRPr lang="en-US"/>
        </a:p>
      </dgm:t>
    </dgm:pt>
    <dgm:pt modelId="{29B39B6B-3DCD-4A0D-BA4D-58689EF1A0A8}" type="sibTrans" cxnId="{A61D4C30-5A87-4A7D-AB74-B4E773F7CE5F}">
      <dgm:prSet/>
      <dgm:spPr/>
      <dgm:t>
        <a:bodyPr/>
        <a:lstStyle/>
        <a:p>
          <a:endParaRPr lang="en-US"/>
        </a:p>
      </dgm:t>
    </dgm:pt>
    <dgm:pt modelId="{4A656DC0-564F-4C0B-B760-7CA3D66CE37D}">
      <dgm:prSet custT="1"/>
      <dgm:spPr/>
      <dgm:t>
        <a:bodyPr/>
        <a:lstStyle/>
        <a:p>
          <a:pPr rtl="0"/>
          <a:r>
            <a:rPr lang="en-US" sz="2800" dirty="0" smtClean="0"/>
            <a:t>Number Rows in a Report</a:t>
          </a:r>
          <a:endParaRPr lang="en-US" sz="2800" dirty="0"/>
        </a:p>
      </dgm:t>
    </dgm:pt>
    <dgm:pt modelId="{7FE18175-272F-4A1C-97A2-1BABB642FDAE}" type="parTrans" cxnId="{5C31737D-E11F-4DFC-B231-83B8E2BBFB5C}">
      <dgm:prSet/>
      <dgm:spPr/>
      <dgm:t>
        <a:bodyPr/>
        <a:lstStyle/>
        <a:p>
          <a:endParaRPr lang="en-US"/>
        </a:p>
      </dgm:t>
    </dgm:pt>
    <dgm:pt modelId="{AB70B503-3B0B-4083-B4D5-F44B2E54B4F4}" type="sibTrans" cxnId="{5C31737D-E11F-4DFC-B231-83B8E2BBFB5C}">
      <dgm:prSet/>
      <dgm:spPr/>
      <dgm:t>
        <a:bodyPr/>
        <a:lstStyle/>
        <a:p>
          <a:endParaRPr lang="en-US"/>
        </a:p>
      </dgm:t>
    </dgm:pt>
    <dgm:pt modelId="{6CAFD676-E02E-4206-95AE-235094A49D4A}">
      <dgm:prSet custT="1"/>
      <dgm:spPr/>
      <dgm:t>
        <a:bodyPr/>
        <a:lstStyle/>
        <a:p>
          <a:pPr rtl="0"/>
          <a:r>
            <a:rPr lang="en-US" sz="3600" dirty="0" smtClean="0"/>
            <a:t>Concatenate Text Data</a:t>
          </a:r>
          <a:endParaRPr lang="en-US" sz="3600" dirty="0"/>
        </a:p>
      </dgm:t>
    </dgm:pt>
    <dgm:pt modelId="{46F0EB72-AA82-4341-A09E-D0D26B7B5303}" type="parTrans" cxnId="{1E61DC2E-14F0-4514-881A-BAC11575EE76}">
      <dgm:prSet/>
      <dgm:spPr/>
      <dgm:t>
        <a:bodyPr/>
        <a:lstStyle/>
        <a:p>
          <a:endParaRPr lang="en-US"/>
        </a:p>
      </dgm:t>
    </dgm:pt>
    <dgm:pt modelId="{84B02696-8FC0-470B-B893-3C9972999219}" type="sibTrans" cxnId="{1E61DC2E-14F0-4514-881A-BAC11575EE76}">
      <dgm:prSet/>
      <dgm:spPr/>
      <dgm:t>
        <a:bodyPr/>
        <a:lstStyle/>
        <a:p>
          <a:endParaRPr lang="en-US"/>
        </a:p>
      </dgm:t>
    </dgm:pt>
    <dgm:pt modelId="{70B1CB2A-619C-4226-AEEC-3A13AED948DA}">
      <dgm:prSet custT="1"/>
      <dgm:spPr/>
      <dgm:t>
        <a:bodyPr/>
        <a:lstStyle/>
        <a:p>
          <a:pPr rtl="0"/>
          <a:r>
            <a:rPr lang="en-US" sz="2800" dirty="0" smtClean="0"/>
            <a:t>Potential Problems</a:t>
          </a:r>
          <a:endParaRPr lang="en-US" sz="2800" dirty="0"/>
        </a:p>
      </dgm:t>
    </dgm:pt>
    <dgm:pt modelId="{4922BE84-93D2-457A-80E0-7F8D5018EC71}" type="parTrans" cxnId="{AAA13C92-EC37-498F-A74E-52D1F0F795C2}">
      <dgm:prSet/>
      <dgm:spPr/>
      <dgm:t>
        <a:bodyPr/>
        <a:lstStyle/>
        <a:p>
          <a:endParaRPr lang="en-US"/>
        </a:p>
      </dgm:t>
    </dgm:pt>
    <dgm:pt modelId="{422E18A3-3E89-4474-805E-A01DAF942F8B}" type="sibTrans" cxnId="{AAA13C92-EC37-498F-A74E-52D1F0F795C2}">
      <dgm:prSet/>
      <dgm:spPr/>
      <dgm:t>
        <a:bodyPr/>
        <a:lstStyle/>
        <a:p>
          <a:endParaRPr lang="en-US"/>
        </a:p>
      </dgm:t>
    </dgm:pt>
    <dgm:pt modelId="{D1D783B4-040E-43A4-A658-A900A3B2D6F5}">
      <dgm:prSet custT="1"/>
      <dgm:spPr/>
      <dgm:t>
        <a:bodyPr/>
        <a:lstStyle/>
        <a:p>
          <a:pPr rtl="0"/>
          <a:r>
            <a:rPr lang="en-US" sz="3600" dirty="0" smtClean="0"/>
            <a:t>Hide Repeated Values</a:t>
          </a:r>
          <a:endParaRPr lang="en-US" sz="3600" dirty="0"/>
        </a:p>
      </dgm:t>
    </dgm:pt>
    <dgm:pt modelId="{D87A5DD9-7AF8-4723-9385-DFC88AFF6A45}" type="parTrans" cxnId="{7188143D-4E26-4570-8677-77657EB8408F}">
      <dgm:prSet/>
      <dgm:spPr/>
      <dgm:t>
        <a:bodyPr/>
        <a:lstStyle/>
        <a:p>
          <a:endParaRPr lang="en-US"/>
        </a:p>
      </dgm:t>
    </dgm:pt>
    <dgm:pt modelId="{6E5A19C5-7159-4E35-831C-D355737D13DD}" type="sibTrans" cxnId="{7188143D-4E26-4570-8677-77657EB8408F}">
      <dgm:prSet/>
      <dgm:spPr/>
      <dgm:t>
        <a:bodyPr/>
        <a:lstStyle/>
        <a:p>
          <a:endParaRPr lang="en-US"/>
        </a:p>
      </dgm:t>
    </dgm:pt>
    <dgm:pt modelId="{2249576F-96B9-4811-88A1-AC3A53F25465}" type="pres">
      <dgm:prSet presAssocID="{42D91707-2524-4D46-826A-CD59A2A9A7F8}" presName="linear" presStyleCnt="0">
        <dgm:presLayoutVars>
          <dgm:animLvl val="lvl"/>
          <dgm:resizeHandles val="exact"/>
        </dgm:presLayoutVars>
      </dgm:prSet>
      <dgm:spPr/>
      <dgm:t>
        <a:bodyPr/>
        <a:lstStyle/>
        <a:p>
          <a:endParaRPr lang="en-US"/>
        </a:p>
      </dgm:t>
    </dgm:pt>
    <dgm:pt modelId="{9D2D4F9A-6970-4BD3-BA0C-CA49B1E58075}" type="pres">
      <dgm:prSet presAssocID="{B6E901BA-2C66-425D-8F17-265733D903A4}" presName="parentText" presStyleLbl="node1" presStyleIdx="0" presStyleCnt="3">
        <dgm:presLayoutVars>
          <dgm:chMax val="0"/>
          <dgm:bulletEnabled val="1"/>
        </dgm:presLayoutVars>
      </dgm:prSet>
      <dgm:spPr/>
      <dgm:t>
        <a:bodyPr/>
        <a:lstStyle/>
        <a:p>
          <a:endParaRPr lang="en-US"/>
        </a:p>
      </dgm:t>
    </dgm:pt>
    <dgm:pt modelId="{6E1F915E-6942-4F9C-B10D-258F1A59D135}" type="pres">
      <dgm:prSet presAssocID="{B6E901BA-2C66-425D-8F17-265733D903A4}" presName="childText" presStyleLbl="revTx" presStyleIdx="0" presStyleCnt="2">
        <dgm:presLayoutVars>
          <dgm:bulletEnabled val="1"/>
        </dgm:presLayoutVars>
      </dgm:prSet>
      <dgm:spPr/>
      <dgm:t>
        <a:bodyPr/>
        <a:lstStyle/>
        <a:p>
          <a:endParaRPr lang="en-US"/>
        </a:p>
      </dgm:t>
    </dgm:pt>
    <dgm:pt modelId="{D08EAD33-6B07-4AF9-AF0B-3723E170EABD}" type="pres">
      <dgm:prSet presAssocID="{6CAFD676-E02E-4206-95AE-235094A49D4A}" presName="parentText" presStyleLbl="node1" presStyleIdx="1" presStyleCnt="3">
        <dgm:presLayoutVars>
          <dgm:chMax val="0"/>
          <dgm:bulletEnabled val="1"/>
        </dgm:presLayoutVars>
      </dgm:prSet>
      <dgm:spPr/>
      <dgm:t>
        <a:bodyPr/>
        <a:lstStyle/>
        <a:p>
          <a:endParaRPr lang="en-US"/>
        </a:p>
      </dgm:t>
    </dgm:pt>
    <dgm:pt modelId="{B34A1D46-799D-4683-B023-8793D72C8DA0}" type="pres">
      <dgm:prSet presAssocID="{6CAFD676-E02E-4206-95AE-235094A49D4A}" presName="childText" presStyleLbl="revTx" presStyleIdx="1" presStyleCnt="2">
        <dgm:presLayoutVars>
          <dgm:bulletEnabled val="1"/>
        </dgm:presLayoutVars>
      </dgm:prSet>
      <dgm:spPr/>
      <dgm:t>
        <a:bodyPr/>
        <a:lstStyle/>
        <a:p>
          <a:endParaRPr lang="en-US"/>
        </a:p>
      </dgm:t>
    </dgm:pt>
    <dgm:pt modelId="{C0C11776-17AA-4F42-A84F-299C9C19658D}" type="pres">
      <dgm:prSet presAssocID="{D1D783B4-040E-43A4-A658-A900A3B2D6F5}" presName="parentText" presStyleLbl="node1" presStyleIdx="2" presStyleCnt="3">
        <dgm:presLayoutVars>
          <dgm:chMax val="0"/>
          <dgm:bulletEnabled val="1"/>
        </dgm:presLayoutVars>
      </dgm:prSet>
      <dgm:spPr/>
      <dgm:t>
        <a:bodyPr/>
        <a:lstStyle/>
        <a:p>
          <a:endParaRPr lang="en-US"/>
        </a:p>
      </dgm:t>
    </dgm:pt>
  </dgm:ptLst>
  <dgm:cxnLst>
    <dgm:cxn modelId="{A61D4C30-5A87-4A7D-AB74-B4E773F7CE5F}" srcId="{42D91707-2524-4D46-826A-CD59A2A9A7F8}" destId="{B6E901BA-2C66-425D-8F17-265733D903A4}" srcOrd="0" destOrd="0" parTransId="{11237A01-731F-485B-B8C6-A9B5FF38AF29}" sibTransId="{29B39B6B-3DCD-4A0D-BA4D-58689EF1A0A8}"/>
    <dgm:cxn modelId="{E4F949E0-2F5E-4171-99B8-7E3D84C0A471}" type="presOf" srcId="{6CAFD676-E02E-4206-95AE-235094A49D4A}" destId="{D08EAD33-6B07-4AF9-AF0B-3723E170EABD}" srcOrd="0" destOrd="0" presId="urn:microsoft.com/office/officeart/2005/8/layout/vList2"/>
    <dgm:cxn modelId="{7DD566E3-A8D5-400F-A0B3-9B3214BC5D9C}" type="presOf" srcId="{D1D783B4-040E-43A4-A658-A900A3B2D6F5}" destId="{C0C11776-17AA-4F42-A84F-299C9C19658D}" srcOrd="0" destOrd="0" presId="urn:microsoft.com/office/officeart/2005/8/layout/vList2"/>
    <dgm:cxn modelId="{D7BA3CAB-5C24-499A-9335-5E28321D3286}" type="presOf" srcId="{42D91707-2524-4D46-826A-CD59A2A9A7F8}" destId="{2249576F-96B9-4811-88A1-AC3A53F25465}" srcOrd="0" destOrd="0" presId="urn:microsoft.com/office/officeart/2005/8/layout/vList2"/>
    <dgm:cxn modelId="{5C31737D-E11F-4DFC-B231-83B8E2BBFB5C}" srcId="{B6E901BA-2C66-425D-8F17-265733D903A4}" destId="{4A656DC0-564F-4C0B-B760-7CA3D66CE37D}" srcOrd="0" destOrd="0" parTransId="{7FE18175-272F-4A1C-97A2-1BABB642FDAE}" sibTransId="{AB70B503-3B0B-4083-B4D5-F44B2E54B4F4}"/>
    <dgm:cxn modelId="{ACEF3D81-FA07-4CCE-94F3-2004D1E7EE9F}" type="presOf" srcId="{B6E901BA-2C66-425D-8F17-265733D903A4}" destId="{9D2D4F9A-6970-4BD3-BA0C-CA49B1E58075}" srcOrd="0" destOrd="0" presId="urn:microsoft.com/office/officeart/2005/8/layout/vList2"/>
    <dgm:cxn modelId="{51E5D98D-77B4-400C-87D9-950432F614C0}" type="presOf" srcId="{70B1CB2A-619C-4226-AEEC-3A13AED948DA}" destId="{B34A1D46-799D-4683-B023-8793D72C8DA0}" srcOrd="0" destOrd="0" presId="urn:microsoft.com/office/officeart/2005/8/layout/vList2"/>
    <dgm:cxn modelId="{AAA13C92-EC37-498F-A74E-52D1F0F795C2}" srcId="{6CAFD676-E02E-4206-95AE-235094A49D4A}" destId="{70B1CB2A-619C-4226-AEEC-3A13AED948DA}" srcOrd="0" destOrd="0" parTransId="{4922BE84-93D2-457A-80E0-7F8D5018EC71}" sibTransId="{422E18A3-3E89-4474-805E-A01DAF942F8B}"/>
    <dgm:cxn modelId="{7188143D-4E26-4570-8677-77657EB8408F}" srcId="{42D91707-2524-4D46-826A-CD59A2A9A7F8}" destId="{D1D783B4-040E-43A4-A658-A900A3B2D6F5}" srcOrd="2" destOrd="0" parTransId="{D87A5DD9-7AF8-4723-9385-DFC88AFF6A45}" sibTransId="{6E5A19C5-7159-4E35-831C-D355737D13DD}"/>
    <dgm:cxn modelId="{6EF3FE7F-9ABE-49AE-B718-A93F84578A53}" type="presOf" srcId="{4A656DC0-564F-4C0B-B760-7CA3D66CE37D}" destId="{6E1F915E-6942-4F9C-B10D-258F1A59D135}" srcOrd="0" destOrd="0" presId="urn:microsoft.com/office/officeart/2005/8/layout/vList2"/>
    <dgm:cxn modelId="{1E61DC2E-14F0-4514-881A-BAC11575EE76}" srcId="{42D91707-2524-4D46-826A-CD59A2A9A7F8}" destId="{6CAFD676-E02E-4206-95AE-235094A49D4A}" srcOrd="1" destOrd="0" parTransId="{46F0EB72-AA82-4341-A09E-D0D26B7B5303}" sibTransId="{84B02696-8FC0-470B-B893-3C9972999219}"/>
    <dgm:cxn modelId="{160E2F81-22D1-4E5F-875F-11681A0B2A1D}" type="presParOf" srcId="{2249576F-96B9-4811-88A1-AC3A53F25465}" destId="{9D2D4F9A-6970-4BD3-BA0C-CA49B1E58075}" srcOrd="0" destOrd="0" presId="urn:microsoft.com/office/officeart/2005/8/layout/vList2"/>
    <dgm:cxn modelId="{7E3EE157-BF0D-4376-BB60-CDCBA44F21CD}" type="presParOf" srcId="{2249576F-96B9-4811-88A1-AC3A53F25465}" destId="{6E1F915E-6942-4F9C-B10D-258F1A59D135}" srcOrd="1" destOrd="0" presId="urn:microsoft.com/office/officeart/2005/8/layout/vList2"/>
    <dgm:cxn modelId="{DFAFFFB2-D631-4E11-87BA-F51299152ECE}" type="presParOf" srcId="{2249576F-96B9-4811-88A1-AC3A53F25465}" destId="{D08EAD33-6B07-4AF9-AF0B-3723E170EABD}" srcOrd="2" destOrd="0" presId="urn:microsoft.com/office/officeart/2005/8/layout/vList2"/>
    <dgm:cxn modelId="{2ACFC2E9-CCA0-42D3-B2CA-7C76EEEFEC0D}" type="presParOf" srcId="{2249576F-96B9-4811-88A1-AC3A53F25465}" destId="{B34A1D46-799D-4683-B023-8793D72C8DA0}" srcOrd="3" destOrd="0" presId="urn:microsoft.com/office/officeart/2005/8/layout/vList2"/>
    <dgm:cxn modelId="{D490322D-1A2A-4014-8E3D-E43563DC1E48}" type="presParOf" srcId="{2249576F-96B9-4811-88A1-AC3A53F25465}" destId="{C0C11776-17AA-4F42-A84F-299C9C19658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D91707-2524-4D46-826A-CD59A2A9A7F8}" type="doc">
      <dgm:prSet loTypeId="urn:microsoft.com/office/officeart/2005/8/layout/default#4" loCatId="list" qsTypeId="urn:microsoft.com/office/officeart/2005/8/quickstyle/3d1" qsCatId="3D" csTypeId="urn:microsoft.com/office/officeart/2005/8/colors/accent6_4" csCatId="accent6" phldr="1"/>
      <dgm:spPr/>
      <dgm:t>
        <a:bodyPr/>
        <a:lstStyle/>
        <a:p>
          <a:endParaRPr lang="en-US"/>
        </a:p>
      </dgm:t>
    </dgm:pt>
    <dgm:pt modelId="{B6E901BA-2C66-425D-8F17-265733D903A4}">
      <dgm:prSet custT="1"/>
      <dgm:spPr/>
      <dgm:t>
        <a:bodyPr/>
        <a:lstStyle/>
        <a:p>
          <a:pPr rtl="0"/>
          <a:r>
            <a:rPr lang="en-US" sz="3200" dirty="0" smtClean="0"/>
            <a:t>Create a report with a subreport</a:t>
          </a:r>
          <a:endParaRPr lang="en-US" sz="3200" dirty="0"/>
        </a:p>
      </dgm:t>
    </dgm:pt>
    <dgm:pt modelId="{11237A01-731F-485B-B8C6-A9B5FF38AF29}" type="parTrans" cxnId="{A61D4C30-5A87-4A7D-AB74-B4E773F7CE5F}">
      <dgm:prSet/>
      <dgm:spPr/>
      <dgm:t>
        <a:bodyPr/>
        <a:lstStyle/>
        <a:p>
          <a:endParaRPr lang="en-US"/>
        </a:p>
      </dgm:t>
    </dgm:pt>
    <dgm:pt modelId="{29B39B6B-3DCD-4A0D-BA4D-58689EF1A0A8}" type="sibTrans" cxnId="{A61D4C30-5A87-4A7D-AB74-B4E773F7CE5F}">
      <dgm:prSet/>
      <dgm:spPr/>
      <dgm:t>
        <a:bodyPr/>
        <a:lstStyle/>
        <a:p>
          <a:endParaRPr lang="en-US"/>
        </a:p>
      </dgm:t>
    </dgm:pt>
    <dgm:pt modelId="{6907DD91-4DD6-403C-8A82-68869E5A96F3}">
      <dgm:prSet custT="1"/>
      <dgm:spPr/>
      <dgm:t>
        <a:bodyPr/>
        <a:lstStyle/>
        <a:p>
          <a:pPr rtl="0"/>
          <a:r>
            <a:rPr lang="en-US" sz="3200" dirty="0" smtClean="0"/>
            <a:t>Customize the main report and subreport</a:t>
          </a:r>
          <a:endParaRPr lang="en-US" sz="3200" dirty="0"/>
        </a:p>
      </dgm:t>
    </dgm:pt>
    <dgm:pt modelId="{1FBE3567-9B30-488C-8F38-53FFE1AF6931}" type="parTrans" cxnId="{6F7FBB08-6664-4B6E-B645-84949B0BAC33}">
      <dgm:prSet/>
      <dgm:spPr/>
      <dgm:t>
        <a:bodyPr/>
        <a:lstStyle/>
        <a:p>
          <a:endParaRPr lang="en-US"/>
        </a:p>
      </dgm:t>
    </dgm:pt>
    <dgm:pt modelId="{C702BE7A-07B0-4940-B689-45940EF6B04C}" type="sibTrans" cxnId="{6F7FBB08-6664-4B6E-B645-84949B0BAC33}">
      <dgm:prSet/>
      <dgm:spPr/>
      <dgm:t>
        <a:bodyPr/>
        <a:lstStyle/>
        <a:p>
          <a:endParaRPr lang="en-US"/>
        </a:p>
      </dgm:t>
    </dgm:pt>
    <dgm:pt modelId="{A5177DCE-9D20-4FA9-A470-8B81C57AAB8B}" type="pres">
      <dgm:prSet presAssocID="{42D91707-2524-4D46-826A-CD59A2A9A7F8}" presName="diagram" presStyleCnt="0">
        <dgm:presLayoutVars>
          <dgm:dir/>
          <dgm:resizeHandles val="exact"/>
        </dgm:presLayoutVars>
      </dgm:prSet>
      <dgm:spPr/>
      <dgm:t>
        <a:bodyPr/>
        <a:lstStyle/>
        <a:p>
          <a:endParaRPr lang="en-US"/>
        </a:p>
      </dgm:t>
    </dgm:pt>
    <dgm:pt modelId="{6FB27A5E-B2FD-4C7E-8058-A71074EE5E3E}" type="pres">
      <dgm:prSet presAssocID="{B6E901BA-2C66-425D-8F17-265733D903A4}" presName="node" presStyleLbl="node1" presStyleIdx="0" presStyleCnt="2">
        <dgm:presLayoutVars>
          <dgm:bulletEnabled val="1"/>
        </dgm:presLayoutVars>
      </dgm:prSet>
      <dgm:spPr/>
      <dgm:t>
        <a:bodyPr/>
        <a:lstStyle/>
        <a:p>
          <a:endParaRPr lang="en-US"/>
        </a:p>
      </dgm:t>
    </dgm:pt>
    <dgm:pt modelId="{0D9DF29A-7B6B-4F41-9AE1-B293BA3F66ED}" type="pres">
      <dgm:prSet presAssocID="{29B39B6B-3DCD-4A0D-BA4D-58689EF1A0A8}" presName="sibTrans" presStyleCnt="0"/>
      <dgm:spPr/>
      <dgm:t>
        <a:bodyPr/>
        <a:lstStyle/>
        <a:p>
          <a:endParaRPr lang="en-US"/>
        </a:p>
      </dgm:t>
    </dgm:pt>
    <dgm:pt modelId="{DF3076B7-08EA-4103-BCC7-C3664394626D}" type="pres">
      <dgm:prSet presAssocID="{6907DD91-4DD6-403C-8A82-68869E5A96F3}" presName="node" presStyleLbl="node1" presStyleIdx="1" presStyleCnt="2">
        <dgm:presLayoutVars>
          <dgm:bulletEnabled val="1"/>
        </dgm:presLayoutVars>
      </dgm:prSet>
      <dgm:spPr/>
      <dgm:t>
        <a:bodyPr/>
        <a:lstStyle/>
        <a:p>
          <a:endParaRPr lang="en-US"/>
        </a:p>
      </dgm:t>
    </dgm:pt>
  </dgm:ptLst>
  <dgm:cxnLst>
    <dgm:cxn modelId="{6F7FBB08-6664-4B6E-B645-84949B0BAC33}" srcId="{42D91707-2524-4D46-826A-CD59A2A9A7F8}" destId="{6907DD91-4DD6-403C-8A82-68869E5A96F3}" srcOrd="1" destOrd="0" parTransId="{1FBE3567-9B30-488C-8F38-53FFE1AF6931}" sibTransId="{C702BE7A-07B0-4940-B689-45940EF6B04C}"/>
    <dgm:cxn modelId="{A61D4C30-5A87-4A7D-AB74-B4E773F7CE5F}" srcId="{42D91707-2524-4D46-826A-CD59A2A9A7F8}" destId="{B6E901BA-2C66-425D-8F17-265733D903A4}" srcOrd="0" destOrd="0" parTransId="{11237A01-731F-485B-B8C6-A9B5FF38AF29}" sibTransId="{29B39B6B-3DCD-4A0D-BA4D-58689EF1A0A8}"/>
    <dgm:cxn modelId="{7B269886-E174-400C-BCA5-64ED5CEC9292}" type="presOf" srcId="{42D91707-2524-4D46-826A-CD59A2A9A7F8}" destId="{A5177DCE-9D20-4FA9-A470-8B81C57AAB8B}" srcOrd="0" destOrd="0" presId="urn:microsoft.com/office/officeart/2005/8/layout/default#4"/>
    <dgm:cxn modelId="{B7064793-C280-4154-B428-6A46BA6CB0BC}" type="presOf" srcId="{B6E901BA-2C66-425D-8F17-265733D903A4}" destId="{6FB27A5E-B2FD-4C7E-8058-A71074EE5E3E}" srcOrd="0" destOrd="0" presId="urn:microsoft.com/office/officeart/2005/8/layout/default#4"/>
    <dgm:cxn modelId="{57EDDA5C-9E01-4798-88C4-0C4C89F2BBFD}" type="presOf" srcId="{6907DD91-4DD6-403C-8A82-68869E5A96F3}" destId="{DF3076B7-08EA-4103-BCC7-C3664394626D}" srcOrd="0" destOrd="0" presId="urn:microsoft.com/office/officeart/2005/8/layout/default#4"/>
    <dgm:cxn modelId="{6090BD4A-0453-40CA-B654-136ADB9F3605}" type="presParOf" srcId="{A5177DCE-9D20-4FA9-A470-8B81C57AAB8B}" destId="{6FB27A5E-B2FD-4C7E-8058-A71074EE5E3E}" srcOrd="0" destOrd="0" presId="urn:microsoft.com/office/officeart/2005/8/layout/default#4"/>
    <dgm:cxn modelId="{A141A791-E520-457E-A4D8-F09E3988914C}" type="presParOf" srcId="{A5177DCE-9D20-4FA9-A470-8B81C57AAB8B}" destId="{0D9DF29A-7B6B-4F41-9AE1-B293BA3F66ED}" srcOrd="1" destOrd="0" presId="urn:microsoft.com/office/officeart/2005/8/layout/default#4"/>
    <dgm:cxn modelId="{9D087EC3-47FF-4637-BEEA-06A25095E1AB}" type="presParOf" srcId="{A5177DCE-9D20-4FA9-A470-8B81C57AAB8B}" destId="{DF3076B7-08EA-4103-BCC7-C3664394626D}" srcOrd="2"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BC10A-7082-4377-9B72-A60BF9D2C273}">
      <dsp:nvSpPr>
        <dsp:cNvPr id="0" name=""/>
        <dsp:cNvSpPr/>
      </dsp:nvSpPr>
      <dsp:spPr>
        <a:xfrm>
          <a:off x="0" y="567"/>
          <a:ext cx="9879915"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52830-F4E2-41B3-9DBA-EBFAD943FA5A}">
      <dsp:nvSpPr>
        <dsp:cNvPr id="0" name=""/>
        <dsp:cNvSpPr/>
      </dsp:nvSpPr>
      <dsp:spPr>
        <a:xfrm>
          <a:off x="0" y="567"/>
          <a:ext cx="9879915" cy="66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Creating and Using Action Queries</a:t>
          </a:r>
          <a:endParaRPr lang="en-US" sz="3100" kern="1200" dirty="0"/>
        </a:p>
      </dsp:txBody>
      <dsp:txXfrm>
        <a:off x="0" y="567"/>
        <a:ext cx="9879915" cy="663761"/>
      </dsp:txXfrm>
    </dsp:sp>
    <dsp:sp modelId="{74165F28-0172-4C75-B876-B1EBB01D64BE}">
      <dsp:nvSpPr>
        <dsp:cNvPr id="0" name=""/>
        <dsp:cNvSpPr/>
      </dsp:nvSpPr>
      <dsp:spPr>
        <a:xfrm>
          <a:off x="0" y="664328"/>
          <a:ext cx="9879915"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459A8-B790-4C3E-A644-CEFAEEE73320}">
      <dsp:nvSpPr>
        <dsp:cNvPr id="0" name=""/>
        <dsp:cNvSpPr/>
      </dsp:nvSpPr>
      <dsp:spPr>
        <a:xfrm>
          <a:off x="0" y="664328"/>
          <a:ext cx="9879915" cy="66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Exploring the Query Wizard</a:t>
          </a:r>
          <a:endParaRPr lang="en-US" sz="3100" kern="1200" dirty="0"/>
        </a:p>
      </dsp:txBody>
      <dsp:txXfrm>
        <a:off x="0" y="664328"/>
        <a:ext cx="9879915" cy="663761"/>
      </dsp:txXfrm>
    </dsp:sp>
    <dsp:sp modelId="{21E32FFA-B18F-49E6-8A15-CD29DB0E03D9}">
      <dsp:nvSpPr>
        <dsp:cNvPr id="0" name=""/>
        <dsp:cNvSpPr/>
      </dsp:nvSpPr>
      <dsp:spPr>
        <a:xfrm>
          <a:off x="0" y="1328089"/>
          <a:ext cx="9879915"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53111F-B85D-4846-8935-F9453D4C30A3}">
      <dsp:nvSpPr>
        <dsp:cNvPr id="0" name=""/>
        <dsp:cNvSpPr/>
      </dsp:nvSpPr>
      <dsp:spPr>
        <a:xfrm>
          <a:off x="0" y="1328089"/>
          <a:ext cx="9879915" cy="66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Creating Advanced Queries and Changing Query Properties</a:t>
          </a:r>
          <a:endParaRPr lang="en-US" sz="3100" kern="1200" dirty="0"/>
        </a:p>
      </dsp:txBody>
      <dsp:txXfrm>
        <a:off x="0" y="1328089"/>
        <a:ext cx="9879915" cy="663761"/>
      </dsp:txXfrm>
    </dsp:sp>
    <dsp:sp modelId="{C5F2C56C-E7AE-476F-9F85-450D4F40D567}">
      <dsp:nvSpPr>
        <dsp:cNvPr id="0" name=""/>
        <dsp:cNvSpPr/>
      </dsp:nvSpPr>
      <dsp:spPr>
        <a:xfrm>
          <a:off x="0" y="1991850"/>
          <a:ext cx="9879915"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85D2FB-2BA7-49A7-A8F5-907882B33388}">
      <dsp:nvSpPr>
        <dsp:cNvPr id="0" name=""/>
        <dsp:cNvSpPr/>
      </dsp:nvSpPr>
      <dsp:spPr>
        <a:xfrm>
          <a:off x="0" y="1991850"/>
          <a:ext cx="9879915" cy="66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Building a Report in Design View</a:t>
          </a:r>
          <a:endParaRPr lang="en-US" sz="3100" kern="1200" dirty="0"/>
        </a:p>
      </dsp:txBody>
      <dsp:txXfrm>
        <a:off x="0" y="1991850"/>
        <a:ext cx="9879915" cy="663761"/>
      </dsp:txXfrm>
    </dsp:sp>
    <dsp:sp modelId="{5F873815-397F-45A9-9260-4E8646DAD837}">
      <dsp:nvSpPr>
        <dsp:cNvPr id="0" name=""/>
        <dsp:cNvSpPr/>
      </dsp:nvSpPr>
      <dsp:spPr>
        <a:xfrm>
          <a:off x="0" y="2655612"/>
          <a:ext cx="9879915"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2AA02-A199-4466-B0CE-A9CACA322312}">
      <dsp:nvSpPr>
        <dsp:cNvPr id="0" name=""/>
        <dsp:cNvSpPr/>
      </dsp:nvSpPr>
      <dsp:spPr>
        <a:xfrm>
          <a:off x="0" y="2655612"/>
          <a:ext cx="9879915" cy="66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Customize a Report in Design View</a:t>
          </a:r>
          <a:endParaRPr lang="en-US" sz="3100" kern="1200" dirty="0"/>
        </a:p>
      </dsp:txBody>
      <dsp:txXfrm>
        <a:off x="0" y="2655612"/>
        <a:ext cx="9879915" cy="663761"/>
      </dsp:txXfrm>
    </dsp:sp>
    <dsp:sp modelId="{A35D75BC-7154-4852-B370-A0C36B47CD46}">
      <dsp:nvSpPr>
        <dsp:cNvPr id="0" name=""/>
        <dsp:cNvSpPr/>
      </dsp:nvSpPr>
      <dsp:spPr>
        <a:xfrm>
          <a:off x="0" y="3319373"/>
          <a:ext cx="9879915"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62E719-866B-4198-A451-2DD3E951126C}">
      <dsp:nvSpPr>
        <dsp:cNvPr id="0" name=""/>
        <dsp:cNvSpPr/>
      </dsp:nvSpPr>
      <dsp:spPr>
        <a:xfrm>
          <a:off x="0" y="3319373"/>
          <a:ext cx="9879915" cy="66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Using Calculated Controls on a Report</a:t>
          </a:r>
          <a:endParaRPr lang="en-US" sz="3100" kern="1200" dirty="0"/>
        </a:p>
      </dsp:txBody>
      <dsp:txXfrm>
        <a:off x="0" y="3319373"/>
        <a:ext cx="9879915" cy="663761"/>
      </dsp:txXfrm>
    </dsp:sp>
    <dsp:sp modelId="{B251FFC4-AA0A-4ACF-99BA-D1F0C50E3756}">
      <dsp:nvSpPr>
        <dsp:cNvPr id="0" name=""/>
        <dsp:cNvSpPr/>
      </dsp:nvSpPr>
      <dsp:spPr>
        <a:xfrm>
          <a:off x="0" y="3983134"/>
          <a:ext cx="9879915"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CB3FDF-E83D-473D-8EBA-EBE18FCA5641}">
      <dsp:nvSpPr>
        <dsp:cNvPr id="0" name=""/>
        <dsp:cNvSpPr/>
      </dsp:nvSpPr>
      <dsp:spPr>
        <a:xfrm>
          <a:off x="0" y="3983134"/>
          <a:ext cx="9879915" cy="66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Using Subreports</a:t>
          </a:r>
          <a:endParaRPr lang="en-US" sz="3100" kern="1200" dirty="0"/>
        </a:p>
      </dsp:txBody>
      <dsp:txXfrm>
        <a:off x="0" y="3983134"/>
        <a:ext cx="9879915" cy="663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801AE-16E7-4556-A760-AD2DA4D556A7}">
      <dsp:nvSpPr>
        <dsp:cNvPr id="0" name=""/>
        <dsp:cNvSpPr/>
      </dsp:nvSpPr>
      <dsp:spPr>
        <a:xfrm>
          <a:off x="0" y="342234"/>
          <a:ext cx="8408859" cy="554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071989A-2A79-48FF-8C50-9D53D457F72D}">
      <dsp:nvSpPr>
        <dsp:cNvPr id="0" name=""/>
        <dsp:cNvSpPr/>
      </dsp:nvSpPr>
      <dsp:spPr>
        <a:xfrm>
          <a:off x="420442" y="17514"/>
          <a:ext cx="5886201" cy="6494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2484" tIns="0" rIns="222484" bIns="0" numCol="1" spcCol="1270" anchor="ctr" anchorCtr="0">
          <a:noAutofit/>
        </a:bodyPr>
        <a:lstStyle/>
        <a:p>
          <a:pPr lvl="0" algn="l" defTabSz="977900" rtl="0">
            <a:lnSpc>
              <a:spcPct val="90000"/>
            </a:lnSpc>
            <a:spcBef>
              <a:spcPct val="0"/>
            </a:spcBef>
            <a:spcAft>
              <a:spcPct val="35000"/>
            </a:spcAft>
          </a:pPr>
          <a:r>
            <a:rPr lang="en-US" sz="2200" b="1" kern="1200" dirty="0" smtClean="0"/>
            <a:t>Update Query</a:t>
          </a:r>
          <a:endParaRPr lang="en-US" sz="2200" b="1" kern="1200" dirty="0"/>
        </a:p>
      </dsp:txBody>
      <dsp:txXfrm>
        <a:off x="452145" y="49217"/>
        <a:ext cx="5822795" cy="586034"/>
      </dsp:txXfrm>
    </dsp:sp>
    <dsp:sp modelId="{98C4AB4E-E9EB-4A6D-9E8A-59A394BD3AF6}">
      <dsp:nvSpPr>
        <dsp:cNvPr id="0" name=""/>
        <dsp:cNvSpPr/>
      </dsp:nvSpPr>
      <dsp:spPr>
        <a:xfrm>
          <a:off x="0" y="1340154"/>
          <a:ext cx="8408859" cy="554400"/>
        </a:xfrm>
        <a:prstGeom prst="rect">
          <a:avLst/>
        </a:prstGeom>
        <a:solidFill>
          <a:schemeClr val="lt1">
            <a:alpha val="90000"/>
            <a:hueOff val="0"/>
            <a:satOff val="0"/>
            <a:lumOff val="0"/>
            <a:alphaOff val="0"/>
          </a:schemeClr>
        </a:solidFill>
        <a:ln w="6350" cap="flat" cmpd="sng" algn="ctr">
          <a:solidFill>
            <a:schemeClr val="accent3">
              <a:hueOff val="-2795605"/>
              <a:satOff val="-10803"/>
              <a:lumOff val="745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FCA670-6CDA-4C53-893A-CD38B95D22EA}">
      <dsp:nvSpPr>
        <dsp:cNvPr id="0" name=""/>
        <dsp:cNvSpPr/>
      </dsp:nvSpPr>
      <dsp:spPr>
        <a:xfrm>
          <a:off x="420442" y="1015434"/>
          <a:ext cx="5886201" cy="649440"/>
        </a:xfrm>
        <a:prstGeom prst="roundRect">
          <a:avLst/>
        </a:prstGeom>
        <a:gradFill rotWithShape="0">
          <a:gsLst>
            <a:gs pos="0">
              <a:schemeClr val="accent3">
                <a:hueOff val="-2795605"/>
                <a:satOff val="-10803"/>
                <a:lumOff val="7451"/>
                <a:alphaOff val="0"/>
                <a:satMod val="103000"/>
                <a:lumMod val="102000"/>
                <a:tint val="94000"/>
              </a:schemeClr>
            </a:gs>
            <a:gs pos="50000">
              <a:schemeClr val="accent3">
                <a:hueOff val="-2795605"/>
                <a:satOff val="-10803"/>
                <a:lumOff val="7451"/>
                <a:alphaOff val="0"/>
                <a:satMod val="110000"/>
                <a:lumMod val="100000"/>
                <a:shade val="100000"/>
              </a:schemeClr>
            </a:gs>
            <a:gs pos="100000">
              <a:schemeClr val="accent3">
                <a:hueOff val="-2795605"/>
                <a:satOff val="-10803"/>
                <a:lumOff val="745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2484" tIns="0" rIns="222484" bIns="0" numCol="1" spcCol="1270" anchor="ctr" anchorCtr="0">
          <a:noAutofit/>
        </a:bodyPr>
        <a:lstStyle/>
        <a:p>
          <a:pPr lvl="0" algn="l" defTabSz="977900" rtl="0">
            <a:lnSpc>
              <a:spcPct val="90000"/>
            </a:lnSpc>
            <a:spcBef>
              <a:spcPct val="0"/>
            </a:spcBef>
            <a:spcAft>
              <a:spcPct val="35000"/>
            </a:spcAft>
          </a:pPr>
          <a:r>
            <a:rPr lang="en-US" sz="2200" b="1" kern="1200" dirty="0" smtClean="0"/>
            <a:t>Append Query</a:t>
          </a:r>
          <a:endParaRPr lang="en-US" sz="2200" b="1" kern="1200" dirty="0"/>
        </a:p>
      </dsp:txBody>
      <dsp:txXfrm>
        <a:off x="452145" y="1047137"/>
        <a:ext cx="5822795" cy="586034"/>
      </dsp:txXfrm>
    </dsp:sp>
    <dsp:sp modelId="{4B08CCC3-9A5D-4277-BD26-1CA12BDF0212}">
      <dsp:nvSpPr>
        <dsp:cNvPr id="0" name=""/>
        <dsp:cNvSpPr/>
      </dsp:nvSpPr>
      <dsp:spPr>
        <a:xfrm>
          <a:off x="0" y="2338075"/>
          <a:ext cx="8408859" cy="554400"/>
        </a:xfrm>
        <a:prstGeom prst="rect">
          <a:avLst/>
        </a:prstGeom>
        <a:solidFill>
          <a:schemeClr val="lt1">
            <a:alpha val="90000"/>
            <a:hueOff val="0"/>
            <a:satOff val="0"/>
            <a:lumOff val="0"/>
            <a:alphaOff val="0"/>
          </a:schemeClr>
        </a:solidFill>
        <a:ln w="6350" cap="flat" cmpd="sng" algn="ctr">
          <a:solidFill>
            <a:schemeClr val="accent3">
              <a:hueOff val="-5591209"/>
              <a:satOff val="-21607"/>
              <a:lumOff val="1490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9C923E9-D279-4840-87D6-B7895E6DF5A1}">
      <dsp:nvSpPr>
        <dsp:cNvPr id="0" name=""/>
        <dsp:cNvSpPr/>
      </dsp:nvSpPr>
      <dsp:spPr>
        <a:xfrm>
          <a:off x="420442" y="2013354"/>
          <a:ext cx="5886201" cy="649440"/>
        </a:xfrm>
        <a:prstGeom prst="roundRect">
          <a:avLst/>
        </a:prstGeom>
        <a:gradFill rotWithShape="0">
          <a:gsLst>
            <a:gs pos="0">
              <a:schemeClr val="accent3">
                <a:hueOff val="-5591209"/>
                <a:satOff val="-21607"/>
                <a:lumOff val="14903"/>
                <a:alphaOff val="0"/>
                <a:satMod val="103000"/>
                <a:lumMod val="102000"/>
                <a:tint val="94000"/>
              </a:schemeClr>
            </a:gs>
            <a:gs pos="50000">
              <a:schemeClr val="accent3">
                <a:hueOff val="-5591209"/>
                <a:satOff val="-21607"/>
                <a:lumOff val="14903"/>
                <a:alphaOff val="0"/>
                <a:satMod val="110000"/>
                <a:lumMod val="100000"/>
                <a:shade val="100000"/>
              </a:schemeClr>
            </a:gs>
            <a:gs pos="100000">
              <a:schemeClr val="accent3">
                <a:hueOff val="-5591209"/>
                <a:satOff val="-21607"/>
                <a:lumOff val="1490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2484" tIns="0" rIns="222484" bIns="0" numCol="1" spcCol="1270" anchor="ctr" anchorCtr="0">
          <a:noAutofit/>
        </a:bodyPr>
        <a:lstStyle/>
        <a:p>
          <a:pPr lvl="0" algn="l" defTabSz="977900" rtl="0">
            <a:lnSpc>
              <a:spcPct val="90000"/>
            </a:lnSpc>
            <a:spcBef>
              <a:spcPct val="0"/>
            </a:spcBef>
            <a:spcAft>
              <a:spcPct val="35000"/>
            </a:spcAft>
          </a:pPr>
          <a:r>
            <a:rPr lang="en-US" sz="2200" b="1" kern="1200" dirty="0" smtClean="0"/>
            <a:t>Delete Query</a:t>
          </a:r>
          <a:endParaRPr lang="en-US" sz="2200" b="1" kern="1200" dirty="0"/>
        </a:p>
      </dsp:txBody>
      <dsp:txXfrm>
        <a:off x="452145" y="2045057"/>
        <a:ext cx="5822795" cy="586034"/>
      </dsp:txXfrm>
    </dsp:sp>
    <dsp:sp modelId="{D3887791-2A0E-4031-92C2-6001186BA557}">
      <dsp:nvSpPr>
        <dsp:cNvPr id="0" name=""/>
        <dsp:cNvSpPr/>
      </dsp:nvSpPr>
      <dsp:spPr>
        <a:xfrm>
          <a:off x="0" y="3335995"/>
          <a:ext cx="8408859" cy="554400"/>
        </a:xfrm>
        <a:prstGeom prst="rect">
          <a:avLst/>
        </a:prstGeom>
        <a:solidFill>
          <a:schemeClr val="lt1">
            <a:alpha val="90000"/>
            <a:hueOff val="0"/>
            <a:satOff val="0"/>
            <a:lumOff val="0"/>
            <a:alphaOff val="0"/>
          </a:schemeClr>
        </a:solidFill>
        <a:ln w="6350" cap="flat" cmpd="sng" algn="ctr">
          <a:solidFill>
            <a:schemeClr val="accent3">
              <a:hueOff val="-8386814"/>
              <a:satOff val="-32410"/>
              <a:lumOff val="2235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9837F56-93D4-4E57-9E23-1E5FFE3CB488}">
      <dsp:nvSpPr>
        <dsp:cNvPr id="0" name=""/>
        <dsp:cNvSpPr/>
      </dsp:nvSpPr>
      <dsp:spPr>
        <a:xfrm>
          <a:off x="420442" y="3011275"/>
          <a:ext cx="5886201" cy="649440"/>
        </a:xfrm>
        <a:prstGeom prst="roundRect">
          <a:avLst/>
        </a:prstGeom>
        <a:gradFill rotWithShape="0">
          <a:gsLst>
            <a:gs pos="0">
              <a:schemeClr val="accent3">
                <a:hueOff val="-8386814"/>
                <a:satOff val="-32410"/>
                <a:lumOff val="22354"/>
                <a:alphaOff val="0"/>
                <a:satMod val="103000"/>
                <a:lumMod val="102000"/>
                <a:tint val="94000"/>
              </a:schemeClr>
            </a:gs>
            <a:gs pos="50000">
              <a:schemeClr val="accent3">
                <a:hueOff val="-8386814"/>
                <a:satOff val="-32410"/>
                <a:lumOff val="22354"/>
                <a:alphaOff val="0"/>
                <a:satMod val="110000"/>
                <a:lumMod val="100000"/>
                <a:shade val="100000"/>
              </a:schemeClr>
            </a:gs>
            <a:gs pos="100000">
              <a:schemeClr val="accent3">
                <a:hueOff val="-8386814"/>
                <a:satOff val="-32410"/>
                <a:lumOff val="2235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2484" tIns="0" rIns="222484" bIns="0" numCol="1" spcCol="1270" anchor="ctr" anchorCtr="0">
          <a:noAutofit/>
        </a:bodyPr>
        <a:lstStyle/>
        <a:p>
          <a:pPr lvl="0" algn="l" defTabSz="977900" rtl="0">
            <a:lnSpc>
              <a:spcPct val="90000"/>
            </a:lnSpc>
            <a:spcBef>
              <a:spcPct val="0"/>
            </a:spcBef>
            <a:spcAft>
              <a:spcPct val="35000"/>
            </a:spcAft>
          </a:pPr>
          <a:r>
            <a:rPr lang="en-US" sz="2200" b="1" kern="1200" dirty="0" smtClean="0"/>
            <a:t>Make Table Query</a:t>
          </a:r>
          <a:endParaRPr lang="en-US" sz="2200" b="1" kern="1200" dirty="0"/>
        </a:p>
      </dsp:txBody>
      <dsp:txXfrm>
        <a:off x="452145" y="3042978"/>
        <a:ext cx="5822795"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BA00A-D039-4F7D-B751-D945DC0528DC}">
      <dsp:nvSpPr>
        <dsp:cNvPr id="0" name=""/>
        <dsp:cNvSpPr/>
      </dsp:nvSpPr>
      <dsp:spPr>
        <a:xfrm rot="16200000">
          <a:off x="-14748" y="18464"/>
          <a:ext cx="3611348" cy="3574418"/>
        </a:xfrm>
        <a:prstGeom prst="flowChartManualOperation">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0" rIns="228600" bIns="0" numCol="1" spcCol="1270" anchor="ctr" anchorCtr="0">
          <a:noAutofit/>
        </a:bodyPr>
        <a:lstStyle/>
        <a:p>
          <a:pPr lvl="0" algn="ctr" defTabSz="1600200" rtl="0">
            <a:lnSpc>
              <a:spcPct val="90000"/>
            </a:lnSpc>
            <a:spcBef>
              <a:spcPct val="0"/>
            </a:spcBef>
            <a:spcAft>
              <a:spcPct val="35000"/>
            </a:spcAft>
          </a:pPr>
          <a:r>
            <a:rPr lang="en-US" sz="3600" kern="1200" dirty="0" smtClean="0"/>
            <a:t>Find Duplicate Records</a:t>
          </a:r>
          <a:endParaRPr lang="en-US" sz="3600" kern="1200" dirty="0"/>
        </a:p>
      </dsp:txBody>
      <dsp:txXfrm rot="5400000">
        <a:off x="3717" y="722269"/>
        <a:ext cx="3574418" cy="2166808"/>
      </dsp:txXfrm>
    </dsp:sp>
    <dsp:sp modelId="{8584E6F0-B64B-4B8D-BE61-9A76A4E7F5C2}">
      <dsp:nvSpPr>
        <dsp:cNvPr id="0" name=""/>
        <dsp:cNvSpPr/>
      </dsp:nvSpPr>
      <dsp:spPr>
        <a:xfrm rot="16200000">
          <a:off x="3827751" y="18464"/>
          <a:ext cx="3611348" cy="3574418"/>
        </a:xfrm>
        <a:prstGeom prst="flowChartManualOperation">
          <a:avLst/>
        </a:prstGeom>
        <a:gradFill rotWithShape="0">
          <a:gsLst>
            <a:gs pos="0">
              <a:schemeClr val="accent6">
                <a:shade val="50000"/>
                <a:hueOff val="33600"/>
                <a:satOff val="-36925"/>
                <a:lumOff val="47939"/>
                <a:alphaOff val="0"/>
                <a:satMod val="103000"/>
                <a:lumMod val="102000"/>
                <a:tint val="94000"/>
              </a:schemeClr>
            </a:gs>
            <a:gs pos="50000">
              <a:schemeClr val="accent6">
                <a:shade val="50000"/>
                <a:hueOff val="33600"/>
                <a:satOff val="-36925"/>
                <a:lumOff val="47939"/>
                <a:alphaOff val="0"/>
                <a:satMod val="110000"/>
                <a:lumMod val="100000"/>
                <a:shade val="100000"/>
              </a:schemeClr>
            </a:gs>
            <a:gs pos="100000">
              <a:schemeClr val="accent6">
                <a:shade val="50000"/>
                <a:hueOff val="33600"/>
                <a:satOff val="-36925"/>
                <a:lumOff val="4793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0" rIns="228600" bIns="0" numCol="1" spcCol="1270" anchor="ctr" anchorCtr="0">
          <a:noAutofit/>
        </a:bodyPr>
        <a:lstStyle/>
        <a:p>
          <a:pPr lvl="0" algn="ctr" defTabSz="1600200" rtl="0">
            <a:lnSpc>
              <a:spcPct val="90000"/>
            </a:lnSpc>
            <a:spcBef>
              <a:spcPct val="0"/>
            </a:spcBef>
            <a:spcAft>
              <a:spcPct val="35000"/>
            </a:spcAft>
          </a:pPr>
          <a:r>
            <a:rPr lang="en-US" sz="3600" kern="1200" dirty="0" smtClean="0"/>
            <a:t>Find Unmatched Records</a:t>
          </a:r>
          <a:endParaRPr lang="en-US" sz="3600" kern="1200" dirty="0"/>
        </a:p>
      </dsp:txBody>
      <dsp:txXfrm rot="5400000">
        <a:off x="3846216" y="722269"/>
        <a:ext cx="3574418" cy="2166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39B8E-8B81-4A9E-BBCA-E11A61AFE532}">
      <dsp:nvSpPr>
        <dsp:cNvPr id="0" name=""/>
        <dsp:cNvSpPr/>
      </dsp:nvSpPr>
      <dsp:spPr>
        <a:xfrm>
          <a:off x="484055" y="610072"/>
          <a:ext cx="8712999" cy="792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l" defTabSz="1422400" rtl="0">
            <a:lnSpc>
              <a:spcPct val="90000"/>
            </a:lnSpc>
            <a:spcBef>
              <a:spcPct val="0"/>
            </a:spcBef>
            <a:spcAft>
              <a:spcPct val="35000"/>
            </a:spcAft>
          </a:pPr>
          <a:r>
            <a:rPr lang="en-US" sz="3200" kern="1200" dirty="0" smtClean="0"/>
            <a:t>Find the Top Values in a Query</a:t>
          </a:r>
          <a:endParaRPr lang="en-US" sz="3200" kern="1200" dirty="0"/>
        </a:p>
      </dsp:txBody>
      <dsp:txXfrm>
        <a:off x="484055" y="610072"/>
        <a:ext cx="8712999" cy="792090"/>
      </dsp:txXfrm>
    </dsp:sp>
    <dsp:sp modelId="{27B3D39E-168C-444E-ACE5-0964E0ABF13F}">
      <dsp:nvSpPr>
        <dsp:cNvPr id="0" name=""/>
        <dsp:cNvSpPr/>
      </dsp:nvSpPr>
      <dsp:spPr>
        <a:xfrm>
          <a:off x="484055" y="1402163"/>
          <a:ext cx="1161733" cy="193622"/>
        </a:xfrm>
        <a:prstGeom prst="parallelogram">
          <a:avLst>
            <a:gd name="adj" fmla="val 140840"/>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w="635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4260759-C585-472B-AD5E-105E5EB2DB01}">
      <dsp:nvSpPr>
        <dsp:cNvPr id="0" name=""/>
        <dsp:cNvSpPr/>
      </dsp:nvSpPr>
      <dsp:spPr>
        <a:xfrm>
          <a:off x="1713556" y="1402163"/>
          <a:ext cx="1161733" cy="193622"/>
        </a:xfrm>
        <a:prstGeom prst="parallelogram">
          <a:avLst>
            <a:gd name="adj" fmla="val 140840"/>
          </a:avLst>
        </a:prstGeom>
        <a:gradFill rotWithShape="0">
          <a:gsLst>
            <a:gs pos="0">
              <a:schemeClr val="accent6">
                <a:shade val="80000"/>
                <a:hueOff val="1605"/>
                <a:satOff val="-1612"/>
                <a:lumOff val="1613"/>
                <a:alphaOff val="0"/>
                <a:satMod val="103000"/>
                <a:lumMod val="102000"/>
                <a:tint val="94000"/>
              </a:schemeClr>
            </a:gs>
            <a:gs pos="50000">
              <a:schemeClr val="accent6">
                <a:shade val="80000"/>
                <a:hueOff val="1605"/>
                <a:satOff val="-1612"/>
                <a:lumOff val="1613"/>
                <a:alphaOff val="0"/>
                <a:satMod val="110000"/>
                <a:lumMod val="100000"/>
                <a:shade val="100000"/>
              </a:schemeClr>
            </a:gs>
            <a:gs pos="100000">
              <a:schemeClr val="accent6">
                <a:shade val="80000"/>
                <a:hueOff val="1605"/>
                <a:satOff val="-1612"/>
                <a:lumOff val="1613"/>
                <a:alphaOff val="0"/>
                <a:lumMod val="99000"/>
                <a:satMod val="120000"/>
                <a:shade val="78000"/>
              </a:schemeClr>
            </a:gs>
          </a:gsLst>
          <a:lin ang="5400000" scaled="0"/>
        </a:gradFill>
        <a:ln w="6350" cap="flat" cmpd="sng" algn="ctr">
          <a:solidFill>
            <a:schemeClr val="accent6">
              <a:shade val="80000"/>
              <a:hueOff val="1605"/>
              <a:satOff val="-1612"/>
              <a:lumOff val="161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746F68D-C63E-4E6F-B353-34554DF38A78}">
      <dsp:nvSpPr>
        <dsp:cNvPr id="0" name=""/>
        <dsp:cNvSpPr/>
      </dsp:nvSpPr>
      <dsp:spPr>
        <a:xfrm>
          <a:off x="2943057" y="1402163"/>
          <a:ext cx="1161733" cy="193622"/>
        </a:xfrm>
        <a:prstGeom prst="parallelogram">
          <a:avLst>
            <a:gd name="adj" fmla="val 140840"/>
          </a:avLst>
        </a:prstGeom>
        <a:gradFill rotWithShape="0">
          <a:gsLst>
            <a:gs pos="0">
              <a:schemeClr val="accent6">
                <a:shade val="80000"/>
                <a:hueOff val="3209"/>
                <a:satOff val="-3225"/>
                <a:lumOff val="3227"/>
                <a:alphaOff val="0"/>
                <a:satMod val="103000"/>
                <a:lumMod val="102000"/>
                <a:tint val="94000"/>
              </a:schemeClr>
            </a:gs>
            <a:gs pos="50000">
              <a:schemeClr val="accent6">
                <a:shade val="80000"/>
                <a:hueOff val="3209"/>
                <a:satOff val="-3225"/>
                <a:lumOff val="3227"/>
                <a:alphaOff val="0"/>
                <a:satMod val="110000"/>
                <a:lumMod val="100000"/>
                <a:shade val="100000"/>
              </a:schemeClr>
            </a:gs>
            <a:gs pos="100000">
              <a:schemeClr val="accent6">
                <a:shade val="80000"/>
                <a:hueOff val="3209"/>
                <a:satOff val="-3225"/>
                <a:lumOff val="3227"/>
                <a:alphaOff val="0"/>
                <a:lumMod val="99000"/>
                <a:satMod val="120000"/>
                <a:shade val="78000"/>
              </a:schemeClr>
            </a:gs>
          </a:gsLst>
          <a:lin ang="5400000" scaled="0"/>
        </a:gradFill>
        <a:ln w="6350" cap="flat" cmpd="sng" algn="ctr">
          <a:solidFill>
            <a:schemeClr val="accent6">
              <a:shade val="80000"/>
              <a:hueOff val="3209"/>
              <a:satOff val="-3225"/>
              <a:lumOff val="322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BD91A12-FC53-417A-9804-BD038138E4C9}">
      <dsp:nvSpPr>
        <dsp:cNvPr id="0" name=""/>
        <dsp:cNvSpPr/>
      </dsp:nvSpPr>
      <dsp:spPr>
        <a:xfrm>
          <a:off x="4172558" y="1402163"/>
          <a:ext cx="1161733" cy="193622"/>
        </a:xfrm>
        <a:prstGeom prst="parallelogram">
          <a:avLst>
            <a:gd name="adj" fmla="val 140840"/>
          </a:avLst>
        </a:prstGeom>
        <a:gradFill rotWithShape="0">
          <a:gsLst>
            <a:gs pos="0">
              <a:schemeClr val="accent6">
                <a:shade val="80000"/>
                <a:hueOff val="4814"/>
                <a:satOff val="-4837"/>
                <a:lumOff val="4840"/>
                <a:alphaOff val="0"/>
                <a:satMod val="103000"/>
                <a:lumMod val="102000"/>
                <a:tint val="94000"/>
              </a:schemeClr>
            </a:gs>
            <a:gs pos="50000">
              <a:schemeClr val="accent6">
                <a:shade val="80000"/>
                <a:hueOff val="4814"/>
                <a:satOff val="-4837"/>
                <a:lumOff val="4840"/>
                <a:alphaOff val="0"/>
                <a:satMod val="110000"/>
                <a:lumMod val="100000"/>
                <a:shade val="100000"/>
              </a:schemeClr>
            </a:gs>
            <a:gs pos="100000">
              <a:schemeClr val="accent6">
                <a:shade val="80000"/>
                <a:hueOff val="4814"/>
                <a:satOff val="-4837"/>
                <a:lumOff val="4840"/>
                <a:alphaOff val="0"/>
                <a:lumMod val="99000"/>
                <a:satMod val="120000"/>
                <a:shade val="78000"/>
              </a:schemeClr>
            </a:gs>
          </a:gsLst>
          <a:lin ang="5400000" scaled="0"/>
        </a:gradFill>
        <a:ln w="6350" cap="flat" cmpd="sng" algn="ctr">
          <a:solidFill>
            <a:schemeClr val="accent6">
              <a:shade val="80000"/>
              <a:hueOff val="4814"/>
              <a:satOff val="-4837"/>
              <a:lumOff val="484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87FC1B0-DF21-4CC5-BA32-4C5CCD2B5668}">
      <dsp:nvSpPr>
        <dsp:cNvPr id="0" name=""/>
        <dsp:cNvSpPr/>
      </dsp:nvSpPr>
      <dsp:spPr>
        <a:xfrm>
          <a:off x="5402059" y="1402163"/>
          <a:ext cx="1161733" cy="193622"/>
        </a:xfrm>
        <a:prstGeom prst="parallelogram">
          <a:avLst>
            <a:gd name="adj" fmla="val 140840"/>
          </a:avLst>
        </a:prstGeom>
        <a:gradFill rotWithShape="0">
          <a:gsLst>
            <a:gs pos="0">
              <a:schemeClr val="accent6">
                <a:shade val="80000"/>
                <a:hueOff val="6419"/>
                <a:satOff val="-6449"/>
                <a:lumOff val="6453"/>
                <a:alphaOff val="0"/>
                <a:satMod val="103000"/>
                <a:lumMod val="102000"/>
                <a:tint val="94000"/>
              </a:schemeClr>
            </a:gs>
            <a:gs pos="50000">
              <a:schemeClr val="accent6">
                <a:shade val="80000"/>
                <a:hueOff val="6419"/>
                <a:satOff val="-6449"/>
                <a:lumOff val="6453"/>
                <a:alphaOff val="0"/>
                <a:satMod val="110000"/>
                <a:lumMod val="100000"/>
                <a:shade val="100000"/>
              </a:schemeClr>
            </a:gs>
            <a:gs pos="100000">
              <a:schemeClr val="accent6">
                <a:shade val="80000"/>
                <a:hueOff val="6419"/>
                <a:satOff val="-6449"/>
                <a:lumOff val="6453"/>
                <a:alphaOff val="0"/>
                <a:lumMod val="99000"/>
                <a:satMod val="120000"/>
                <a:shade val="78000"/>
              </a:schemeClr>
            </a:gs>
          </a:gsLst>
          <a:lin ang="5400000" scaled="0"/>
        </a:gradFill>
        <a:ln w="6350" cap="flat" cmpd="sng" algn="ctr">
          <a:solidFill>
            <a:schemeClr val="accent6">
              <a:shade val="80000"/>
              <a:hueOff val="6419"/>
              <a:satOff val="-6449"/>
              <a:lumOff val="645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7375553-3AFB-4853-8117-9C2396D071BD}">
      <dsp:nvSpPr>
        <dsp:cNvPr id="0" name=""/>
        <dsp:cNvSpPr/>
      </dsp:nvSpPr>
      <dsp:spPr>
        <a:xfrm>
          <a:off x="6631560" y="1402163"/>
          <a:ext cx="1161733" cy="193622"/>
        </a:xfrm>
        <a:prstGeom prst="parallelogram">
          <a:avLst>
            <a:gd name="adj" fmla="val 140840"/>
          </a:avLst>
        </a:prstGeom>
        <a:gradFill rotWithShape="0">
          <a:gsLst>
            <a:gs pos="0">
              <a:schemeClr val="accent6">
                <a:shade val="80000"/>
                <a:hueOff val="8023"/>
                <a:satOff val="-8061"/>
                <a:lumOff val="8067"/>
                <a:alphaOff val="0"/>
                <a:satMod val="103000"/>
                <a:lumMod val="102000"/>
                <a:tint val="94000"/>
              </a:schemeClr>
            </a:gs>
            <a:gs pos="50000">
              <a:schemeClr val="accent6">
                <a:shade val="80000"/>
                <a:hueOff val="8023"/>
                <a:satOff val="-8061"/>
                <a:lumOff val="8067"/>
                <a:alphaOff val="0"/>
                <a:satMod val="110000"/>
                <a:lumMod val="100000"/>
                <a:shade val="100000"/>
              </a:schemeClr>
            </a:gs>
            <a:gs pos="100000">
              <a:schemeClr val="accent6">
                <a:shade val="80000"/>
                <a:hueOff val="8023"/>
                <a:satOff val="-8061"/>
                <a:lumOff val="8067"/>
                <a:alphaOff val="0"/>
                <a:lumMod val="99000"/>
                <a:satMod val="120000"/>
                <a:shade val="78000"/>
              </a:schemeClr>
            </a:gs>
          </a:gsLst>
          <a:lin ang="5400000" scaled="0"/>
        </a:gradFill>
        <a:ln w="6350" cap="flat" cmpd="sng" algn="ctr">
          <a:solidFill>
            <a:schemeClr val="accent6">
              <a:shade val="80000"/>
              <a:hueOff val="8023"/>
              <a:satOff val="-8061"/>
              <a:lumOff val="806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9CA07A9-4DDF-43B0-B707-904D5C92ABC2}">
      <dsp:nvSpPr>
        <dsp:cNvPr id="0" name=""/>
        <dsp:cNvSpPr/>
      </dsp:nvSpPr>
      <dsp:spPr>
        <a:xfrm>
          <a:off x="7861061" y="1402163"/>
          <a:ext cx="1161733" cy="193622"/>
        </a:xfrm>
        <a:prstGeom prst="parallelogram">
          <a:avLst>
            <a:gd name="adj" fmla="val 140840"/>
          </a:avLst>
        </a:prstGeom>
        <a:gradFill rotWithShape="0">
          <a:gsLst>
            <a:gs pos="0">
              <a:schemeClr val="accent6">
                <a:shade val="80000"/>
                <a:hueOff val="9628"/>
                <a:satOff val="-9674"/>
                <a:lumOff val="9680"/>
                <a:alphaOff val="0"/>
                <a:satMod val="103000"/>
                <a:lumMod val="102000"/>
                <a:tint val="94000"/>
              </a:schemeClr>
            </a:gs>
            <a:gs pos="50000">
              <a:schemeClr val="accent6">
                <a:shade val="80000"/>
                <a:hueOff val="9628"/>
                <a:satOff val="-9674"/>
                <a:lumOff val="9680"/>
                <a:alphaOff val="0"/>
                <a:satMod val="110000"/>
                <a:lumMod val="100000"/>
                <a:shade val="100000"/>
              </a:schemeClr>
            </a:gs>
            <a:gs pos="100000">
              <a:schemeClr val="accent6">
                <a:shade val="80000"/>
                <a:hueOff val="9628"/>
                <a:satOff val="-9674"/>
                <a:lumOff val="9680"/>
                <a:alphaOff val="0"/>
                <a:lumMod val="99000"/>
                <a:satMod val="120000"/>
                <a:shade val="78000"/>
              </a:schemeClr>
            </a:gs>
          </a:gsLst>
          <a:lin ang="5400000" scaled="0"/>
        </a:gradFill>
        <a:ln w="6350" cap="flat" cmpd="sng" algn="ctr">
          <a:solidFill>
            <a:schemeClr val="accent6">
              <a:shade val="80000"/>
              <a:hueOff val="9628"/>
              <a:satOff val="-9674"/>
              <a:lumOff val="968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2237727-61B0-40E8-9FAD-D76483765236}">
      <dsp:nvSpPr>
        <dsp:cNvPr id="0" name=""/>
        <dsp:cNvSpPr/>
      </dsp:nvSpPr>
      <dsp:spPr>
        <a:xfrm>
          <a:off x="484055" y="1682812"/>
          <a:ext cx="8712999" cy="792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l" defTabSz="1422400" rtl="0">
            <a:lnSpc>
              <a:spcPct val="90000"/>
            </a:lnSpc>
            <a:spcBef>
              <a:spcPct val="0"/>
            </a:spcBef>
            <a:spcAft>
              <a:spcPct val="35000"/>
            </a:spcAft>
          </a:pPr>
          <a:r>
            <a:rPr lang="en-US" sz="3200" kern="1200" dirty="0" smtClean="0"/>
            <a:t>Understand and Use Date Functions in a Query</a:t>
          </a:r>
          <a:endParaRPr lang="en-US" sz="3200" kern="1200" dirty="0"/>
        </a:p>
      </dsp:txBody>
      <dsp:txXfrm>
        <a:off x="484055" y="1682812"/>
        <a:ext cx="8712999" cy="792090"/>
      </dsp:txXfrm>
    </dsp:sp>
    <dsp:sp modelId="{B281BAC1-F01E-4BA0-8D17-01782C892224}">
      <dsp:nvSpPr>
        <dsp:cNvPr id="0" name=""/>
        <dsp:cNvSpPr/>
      </dsp:nvSpPr>
      <dsp:spPr>
        <a:xfrm>
          <a:off x="484055" y="2474903"/>
          <a:ext cx="1161733" cy="193622"/>
        </a:xfrm>
        <a:prstGeom prst="parallelogram">
          <a:avLst>
            <a:gd name="adj" fmla="val 140840"/>
          </a:avLst>
        </a:prstGeom>
        <a:gradFill rotWithShape="0">
          <a:gsLst>
            <a:gs pos="0">
              <a:schemeClr val="accent6">
                <a:shade val="80000"/>
                <a:hueOff val="11233"/>
                <a:satOff val="-11286"/>
                <a:lumOff val="11293"/>
                <a:alphaOff val="0"/>
                <a:satMod val="103000"/>
                <a:lumMod val="102000"/>
                <a:tint val="94000"/>
              </a:schemeClr>
            </a:gs>
            <a:gs pos="50000">
              <a:schemeClr val="accent6">
                <a:shade val="80000"/>
                <a:hueOff val="11233"/>
                <a:satOff val="-11286"/>
                <a:lumOff val="11293"/>
                <a:alphaOff val="0"/>
                <a:satMod val="110000"/>
                <a:lumMod val="100000"/>
                <a:shade val="100000"/>
              </a:schemeClr>
            </a:gs>
            <a:gs pos="100000">
              <a:schemeClr val="accent6">
                <a:shade val="80000"/>
                <a:hueOff val="11233"/>
                <a:satOff val="-11286"/>
                <a:lumOff val="11293"/>
                <a:alphaOff val="0"/>
                <a:lumMod val="99000"/>
                <a:satMod val="120000"/>
                <a:shade val="78000"/>
              </a:schemeClr>
            </a:gs>
          </a:gsLst>
          <a:lin ang="5400000" scaled="0"/>
        </a:gradFill>
        <a:ln w="6350" cap="flat" cmpd="sng" algn="ctr">
          <a:solidFill>
            <a:schemeClr val="accent6">
              <a:shade val="80000"/>
              <a:hueOff val="11233"/>
              <a:satOff val="-11286"/>
              <a:lumOff val="1129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AE06BC2-DD85-4DC9-962B-AC11ABF92806}">
      <dsp:nvSpPr>
        <dsp:cNvPr id="0" name=""/>
        <dsp:cNvSpPr/>
      </dsp:nvSpPr>
      <dsp:spPr>
        <a:xfrm>
          <a:off x="1713556" y="2474903"/>
          <a:ext cx="1161733" cy="193622"/>
        </a:xfrm>
        <a:prstGeom prst="parallelogram">
          <a:avLst>
            <a:gd name="adj" fmla="val 140840"/>
          </a:avLst>
        </a:prstGeom>
        <a:gradFill rotWithShape="0">
          <a:gsLst>
            <a:gs pos="0">
              <a:schemeClr val="accent6">
                <a:shade val="80000"/>
                <a:hueOff val="12837"/>
                <a:satOff val="-12898"/>
                <a:lumOff val="12907"/>
                <a:alphaOff val="0"/>
                <a:satMod val="103000"/>
                <a:lumMod val="102000"/>
                <a:tint val="94000"/>
              </a:schemeClr>
            </a:gs>
            <a:gs pos="50000">
              <a:schemeClr val="accent6">
                <a:shade val="80000"/>
                <a:hueOff val="12837"/>
                <a:satOff val="-12898"/>
                <a:lumOff val="12907"/>
                <a:alphaOff val="0"/>
                <a:satMod val="110000"/>
                <a:lumMod val="100000"/>
                <a:shade val="100000"/>
              </a:schemeClr>
            </a:gs>
            <a:gs pos="100000">
              <a:schemeClr val="accent6">
                <a:shade val="80000"/>
                <a:hueOff val="12837"/>
                <a:satOff val="-12898"/>
                <a:lumOff val="12907"/>
                <a:alphaOff val="0"/>
                <a:lumMod val="99000"/>
                <a:satMod val="120000"/>
                <a:shade val="78000"/>
              </a:schemeClr>
            </a:gs>
          </a:gsLst>
          <a:lin ang="5400000" scaled="0"/>
        </a:gradFill>
        <a:ln w="6350" cap="flat" cmpd="sng" algn="ctr">
          <a:solidFill>
            <a:schemeClr val="accent6">
              <a:shade val="80000"/>
              <a:hueOff val="12837"/>
              <a:satOff val="-12898"/>
              <a:lumOff val="129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8F9F6D1-97B2-41AB-8AA4-E8457FBB1C64}">
      <dsp:nvSpPr>
        <dsp:cNvPr id="0" name=""/>
        <dsp:cNvSpPr/>
      </dsp:nvSpPr>
      <dsp:spPr>
        <a:xfrm>
          <a:off x="2943057" y="2474903"/>
          <a:ext cx="1161733" cy="193622"/>
        </a:xfrm>
        <a:prstGeom prst="parallelogram">
          <a:avLst>
            <a:gd name="adj" fmla="val 140840"/>
          </a:avLst>
        </a:prstGeom>
        <a:gradFill rotWithShape="0">
          <a:gsLst>
            <a:gs pos="0">
              <a:schemeClr val="accent6">
                <a:shade val="80000"/>
                <a:hueOff val="14442"/>
                <a:satOff val="-14511"/>
                <a:lumOff val="14520"/>
                <a:alphaOff val="0"/>
                <a:satMod val="103000"/>
                <a:lumMod val="102000"/>
                <a:tint val="94000"/>
              </a:schemeClr>
            </a:gs>
            <a:gs pos="50000">
              <a:schemeClr val="accent6">
                <a:shade val="80000"/>
                <a:hueOff val="14442"/>
                <a:satOff val="-14511"/>
                <a:lumOff val="14520"/>
                <a:alphaOff val="0"/>
                <a:satMod val="110000"/>
                <a:lumMod val="100000"/>
                <a:shade val="100000"/>
              </a:schemeClr>
            </a:gs>
            <a:gs pos="100000">
              <a:schemeClr val="accent6">
                <a:shade val="80000"/>
                <a:hueOff val="14442"/>
                <a:satOff val="-14511"/>
                <a:lumOff val="14520"/>
                <a:alphaOff val="0"/>
                <a:lumMod val="99000"/>
                <a:satMod val="120000"/>
                <a:shade val="78000"/>
              </a:schemeClr>
            </a:gs>
          </a:gsLst>
          <a:lin ang="5400000" scaled="0"/>
        </a:gradFill>
        <a:ln w="6350" cap="flat" cmpd="sng" algn="ctr">
          <a:solidFill>
            <a:schemeClr val="accent6">
              <a:shade val="80000"/>
              <a:hueOff val="14442"/>
              <a:satOff val="-14511"/>
              <a:lumOff val="1452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6DB2553-6C59-4274-A3E7-C68A6654C53A}">
      <dsp:nvSpPr>
        <dsp:cNvPr id="0" name=""/>
        <dsp:cNvSpPr/>
      </dsp:nvSpPr>
      <dsp:spPr>
        <a:xfrm>
          <a:off x="4172558" y="2474903"/>
          <a:ext cx="1161733" cy="193622"/>
        </a:xfrm>
        <a:prstGeom prst="parallelogram">
          <a:avLst>
            <a:gd name="adj" fmla="val 140840"/>
          </a:avLst>
        </a:prstGeom>
        <a:gradFill rotWithShape="0">
          <a:gsLst>
            <a:gs pos="0">
              <a:schemeClr val="accent6">
                <a:shade val="80000"/>
                <a:hueOff val="16046"/>
                <a:satOff val="-16123"/>
                <a:lumOff val="16133"/>
                <a:alphaOff val="0"/>
                <a:satMod val="103000"/>
                <a:lumMod val="102000"/>
                <a:tint val="94000"/>
              </a:schemeClr>
            </a:gs>
            <a:gs pos="50000">
              <a:schemeClr val="accent6">
                <a:shade val="80000"/>
                <a:hueOff val="16046"/>
                <a:satOff val="-16123"/>
                <a:lumOff val="16133"/>
                <a:alphaOff val="0"/>
                <a:satMod val="110000"/>
                <a:lumMod val="100000"/>
                <a:shade val="100000"/>
              </a:schemeClr>
            </a:gs>
            <a:gs pos="100000">
              <a:schemeClr val="accent6">
                <a:shade val="80000"/>
                <a:hueOff val="16046"/>
                <a:satOff val="-16123"/>
                <a:lumOff val="16133"/>
                <a:alphaOff val="0"/>
                <a:lumMod val="99000"/>
                <a:satMod val="120000"/>
                <a:shade val="78000"/>
              </a:schemeClr>
            </a:gs>
          </a:gsLst>
          <a:lin ang="5400000" scaled="0"/>
        </a:gradFill>
        <a:ln w="6350" cap="flat" cmpd="sng" algn="ctr">
          <a:solidFill>
            <a:schemeClr val="accent6">
              <a:shade val="80000"/>
              <a:hueOff val="16046"/>
              <a:satOff val="-16123"/>
              <a:lumOff val="1613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9D23DAC-1180-4994-BB75-9802F88F3EDB}">
      <dsp:nvSpPr>
        <dsp:cNvPr id="0" name=""/>
        <dsp:cNvSpPr/>
      </dsp:nvSpPr>
      <dsp:spPr>
        <a:xfrm>
          <a:off x="5402059" y="2474903"/>
          <a:ext cx="1161733" cy="193622"/>
        </a:xfrm>
        <a:prstGeom prst="parallelogram">
          <a:avLst>
            <a:gd name="adj" fmla="val 140840"/>
          </a:avLst>
        </a:prstGeom>
        <a:gradFill rotWithShape="0">
          <a:gsLst>
            <a:gs pos="0">
              <a:schemeClr val="accent6">
                <a:shade val="80000"/>
                <a:hueOff val="17651"/>
                <a:satOff val="-17735"/>
                <a:lumOff val="17747"/>
                <a:alphaOff val="0"/>
                <a:satMod val="103000"/>
                <a:lumMod val="102000"/>
                <a:tint val="94000"/>
              </a:schemeClr>
            </a:gs>
            <a:gs pos="50000">
              <a:schemeClr val="accent6">
                <a:shade val="80000"/>
                <a:hueOff val="17651"/>
                <a:satOff val="-17735"/>
                <a:lumOff val="17747"/>
                <a:alphaOff val="0"/>
                <a:satMod val="110000"/>
                <a:lumMod val="100000"/>
                <a:shade val="100000"/>
              </a:schemeClr>
            </a:gs>
            <a:gs pos="100000">
              <a:schemeClr val="accent6">
                <a:shade val="80000"/>
                <a:hueOff val="17651"/>
                <a:satOff val="-17735"/>
                <a:lumOff val="17747"/>
                <a:alphaOff val="0"/>
                <a:lumMod val="99000"/>
                <a:satMod val="120000"/>
                <a:shade val="78000"/>
              </a:schemeClr>
            </a:gs>
          </a:gsLst>
          <a:lin ang="5400000" scaled="0"/>
        </a:gradFill>
        <a:ln w="6350" cap="flat" cmpd="sng" algn="ctr">
          <a:solidFill>
            <a:schemeClr val="accent6">
              <a:shade val="80000"/>
              <a:hueOff val="17651"/>
              <a:satOff val="-17735"/>
              <a:lumOff val="1774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82DE68C-482E-4475-B5AD-42A5724DC2D3}">
      <dsp:nvSpPr>
        <dsp:cNvPr id="0" name=""/>
        <dsp:cNvSpPr/>
      </dsp:nvSpPr>
      <dsp:spPr>
        <a:xfrm>
          <a:off x="6631560" y="2474903"/>
          <a:ext cx="1161733" cy="193622"/>
        </a:xfrm>
        <a:prstGeom prst="parallelogram">
          <a:avLst>
            <a:gd name="adj" fmla="val 140840"/>
          </a:avLst>
        </a:prstGeom>
        <a:gradFill rotWithShape="0">
          <a:gsLst>
            <a:gs pos="0">
              <a:schemeClr val="accent6">
                <a:shade val="80000"/>
                <a:hueOff val="19256"/>
                <a:satOff val="-19348"/>
                <a:lumOff val="19360"/>
                <a:alphaOff val="0"/>
                <a:satMod val="103000"/>
                <a:lumMod val="102000"/>
                <a:tint val="94000"/>
              </a:schemeClr>
            </a:gs>
            <a:gs pos="50000">
              <a:schemeClr val="accent6">
                <a:shade val="80000"/>
                <a:hueOff val="19256"/>
                <a:satOff val="-19348"/>
                <a:lumOff val="19360"/>
                <a:alphaOff val="0"/>
                <a:satMod val="110000"/>
                <a:lumMod val="100000"/>
                <a:shade val="100000"/>
              </a:schemeClr>
            </a:gs>
            <a:gs pos="100000">
              <a:schemeClr val="accent6">
                <a:shade val="80000"/>
                <a:hueOff val="19256"/>
                <a:satOff val="-19348"/>
                <a:lumOff val="19360"/>
                <a:alphaOff val="0"/>
                <a:lumMod val="99000"/>
                <a:satMod val="120000"/>
                <a:shade val="78000"/>
              </a:schemeClr>
            </a:gs>
          </a:gsLst>
          <a:lin ang="5400000" scaled="0"/>
        </a:gradFill>
        <a:ln w="6350" cap="flat" cmpd="sng" algn="ctr">
          <a:solidFill>
            <a:schemeClr val="accent6">
              <a:shade val="80000"/>
              <a:hueOff val="19256"/>
              <a:satOff val="-19348"/>
              <a:lumOff val="193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BC74235-05C2-4012-AC82-85CE92EE4101}">
      <dsp:nvSpPr>
        <dsp:cNvPr id="0" name=""/>
        <dsp:cNvSpPr/>
      </dsp:nvSpPr>
      <dsp:spPr>
        <a:xfrm>
          <a:off x="7861061" y="2474903"/>
          <a:ext cx="1161733" cy="193622"/>
        </a:xfrm>
        <a:prstGeom prst="parallelogram">
          <a:avLst>
            <a:gd name="adj" fmla="val 140840"/>
          </a:avLst>
        </a:prstGeom>
        <a:gradFill rotWithShape="0">
          <a:gsLst>
            <a:gs pos="0">
              <a:schemeClr val="accent6">
                <a:shade val="80000"/>
                <a:hueOff val="20860"/>
                <a:satOff val="-20960"/>
                <a:lumOff val="20974"/>
                <a:alphaOff val="0"/>
                <a:satMod val="103000"/>
                <a:lumMod val="102000"/>
                <a:tint val="94000"/>
              </a:schemeClr>
            </a:gs>
            <a:gs pos="50000">
              <a:schemeClr val="accent6">
                <a:shade val="80000"/>
                <a:hueOff val="20860"/>
                <a:satOff val="-20960"/>
                <a:lumOff val="20974"/>
                <a:alphaOff val="0"/>
                <a:satMod val="110000"/>
                <a:lumMod val="100000"/>
                <a:shade val="100000"/>
              </a:schemeClr>
            </a:gs>
            <a:gs pos="100000">
              <a:schemeClr val="accent6">
                <a:shade val="80000"/>
                <a:hueOff val="20860"/>
                <a:satOff val="-20960"/>
                <a:lumOff val="20974"/>
                <a:alphaOff val="0"/>
                <a:lumMod val="99000"/>
                <a:satMod val="120000"/>
                <a:shade val="78000"/>
              </a:schemeClr>
            </a:gs>
          </a:gsLst>
          <a:lin ang="5400000" scaled="0"/>
        </a:gradFill>
        <a:ln w="6350" cap="flat" cmpd="sng" algn="ctr">
          <a:solidFill>
            <a:schemeClr val="accent6">
              <a:shade val="80000"/>
              <a:hueOff val="20860"/>
              <a:satOff val="-20960"/>
              <a:lumOff val="2097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C9FF40D-F30F-4842-B12C-E6E4AA760158}">
      <dsp:nvSpPr>
        <dsp:cNvPr id="0" name=""/>
        <dsp:cNvSpPr/>
      </dsp:nvSpPr>
      <dsp:spPr>
        <a:xfrm>
          <a:off x="484055" y="2755552"/>
          <a:ext cx="8712999" cy="792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l" defTabSz="1422400" rtl="0">
            <a:lnSpc>
              <a:spcPct val="90000"/>
            </a:lnSpc>
            <a:spcBef>
              <a:spcPct val="0"/>
            </a:spcBef>
            <a:spcAft>
              <a:spcPct val="35000"/>
            </a:spcAft>
          </a:pPr>
          <a:r>
            <a:rPr lang="en-US" sz="3200" kern="1200" dirty="0" smtClean="0"/>
            <a:t>Create a Subquery</a:t>
          </a:r>
          <a:endParaRPr lang="en-US" sz="3200" kern="1200" dirty="0"/>
        </a:p>
      </dsp:txBody>
      <dsp:txXfrm>
        <a:off x="484055" y="2755552"/>
        <a:ext cx="8712999" cy="792090"/>
      </dsp:txXfrm>
    </dsp:sp>
    <dsp:sp modelId="{443C64D6-3DE9-4FA7-860E-A1CA7F41CA1B}">
      <dsp:nvSpPr>
        <dsp:cNvPr id="0" name=""/>
        <dsp:cNvSpPr/>
      </dsp:nvSpPr>
      <dsp:spPr>
        <a:xfrm>
          <a:off x="484055" y="3547643"/>
          <a:ext cx="1161733" cy="193622"/>
        </a:xfrm>
        <a:prstGeom prst="parallelogram">
          <a:avLst>
            <a:gd name="adj" fmla="val 140840"/>
          </a:avLst>
        </a:prstGeom>
        <a:gradFill rotWithShape="0">
          <a:gsLst>
            <a:gs pos="0">
              <a:schemeClr val="accent6">
                <a:shade val="80000"/>
                <a:hueOff val="22465"/>
                <a:satOff val="-22572"/>
                <a:lumOff val="22587"/>
                <a:alphaOff val="0"/>
                <a:satMod val="103000"/>
                <a:lumMod val="102000"/>
                <a:tint val="94000"/>
              </a:schemeClr>
            </a:gs>
            <a:gs pos="50000">
              <a:schemeClr val="accent6">
                <a:shade val="80000"/>
                <a:hueOff val="22465"/>
                <a:satOff val="-22572"/>
                <a:lumOff val="22587"/>
                <a:alphaOff val="0"/>
                <a:satMod val="110000"/>
                <a:lumMod val="100000"/>
                <a:shade val="100000"/>
              </a:schemeClr>
            </a:gs>
            <a:gs pos="100000">
              <a:schemeClr val="accent6">
                <a:shade val="80000"/>
                <a:hueOff val="22465"/>
                <a:satOff val="-22572"/>
                <a:lumOff val="22587"/>
                <a:alphaOff val="0"/>
                <a:lumMod val="99000"/>
                <a:satMod val="120000"/>
                <a:shade val="78000"/>
              </a:schemeClr>
            </a:gs>
          </a:gsLst>
          <a:lin ang="5400000" scaled="0"/>
        </a:gradFill>
        <a:ln w="6350" cap="flat" cmpd="sng" algn="ctr">
          <a:solidFill>
            <a:schemeClr val="accent6">
              <a:shade val="80000"/>
              <a:hueOff val="22465"/>
              <a:satOff val="-22572"/>
              <a:lumOff val="2258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5F52F08-E01B-44E5-902A-6709DD5BE4B0}">
      <dsp:nvSpPr>
        <dsp:cNvPr id="0" name=""/>
        <dsp:cNvSpPr/>
      </dsp:nvSpPr>
      <dsp:spPr>
        <a:xfrm>
          <a:off x="1713556" y="3547643"/>
          <a:ext cx="1161733" cy="193622"/>
        </a:xfrm>
        <a:prstGeom prst="parallelogram">
          <a:avLst>
            <a:gd name="adj" fmla="val 140840"/>
          </a:avLst>
        </a:prstGeom>
        <a:gradFill rotWithShape="0">
          <a:gsLst>
            <a:gs pos="0">
              <a:schemeClr val="accent6">
                <a:shade val="80000"/>
                <a:hueOff val="24070"/>
                <a:satOff val="-24184"/>
                <a:lumOff val="24200"/>
                <a:alphaOff val="0"/>
                <a:satMod val="103000"/>
                <a:lumMod val="102000"/>
                <a:tint val="94000"/>
              </a:schemeClr>
            </a:gs>
            <a:gs pos="50000">
              <a:schemeClr val="accent6">
                <a:shade val="80000"/>
                <a:hueOff val="24070"/>
                <a:satOff val="-24184"/>
                <a:lumOff val="24200"/>
                <a:alphaOff val="0"/>
                <a:satMod val="110000"/>
                <a:lumMod val="100000"/>
                <a:shade val="100000"/>
              </a:schemeClr>
            </a:gs>
            <a:gs pos="100000">
              <a:schemeClr val="accent6">
                <a:shade val="80000"/>
                <a:hueOff val="24070"/>
                <a:satOff val="-24184"/>
                <a:lumOff val="24200"/>
                <a:alphaOff val="0"/>
                <a:lumMod val="99000"/>
                <a:satMod val="120000"/>
                <a:shade val="78000"/>
              </a:schemeClr>
            </a:gs>
          </a:gsLst>
          <a:lin ang="5400000" scaled="0"/>
        </a:gradFill>
        <a:ln w="6350" cap="flat" cmpd="sng" algn="ctr">
          <a:solidFill>
            <a:schemeClr val="accent6">
              <a:shade val="80000"/>
              <a:hueOff val="24070"/>
              <a:satOff val="-24184"/>
              <a:lumOff val="2420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093DBE0-8E24-4D91-BF59-EDA8C2C258F9}">
      <dsp:nvSpPr>
        <dsp:cNvPr id="0" name=""/>
        <dsp:cNvSpPr/>
      </dsp:nvSpPr>
      <dsp:spPr>
        <a:xfrm>
          <a:off x="2943057" y="3547643"/>
          <a:ext cx="1161733" cy="193622"/>
        </a:xfrm>
        <a:prstGeom prst="parallelogram">
          <a:avLst>
            <a:gd name="adj" fmla="val 140840"/>
          </a:avLst>
        </a:prstGeom>
        <a:gradFill rotWithShape="0">
          <a:gsLst>
            <a:gs pos="0">
              <a:schemeClr val="accent6">
                <a:shade val="80000"/>
                <a:hueOff val="25674"/>
                <a:satOff val="-25797"/>
                <a:lumOff val="25814"/>
                <a:alphaOff val="0"/>
                <a:satMod val="103000"/>
                <a:lumMod val="102000"/>
                <a:tint val="94000"/>
              </a:schemeClr>
            </a:gs>
            <a:gs pos="50000">
              <a:schemeClr val="accent6">
                <a:shade val="80000"/>
                <a:hueOff val="25674"/>
                <a:satOff val="-25797"/>
                <a:lumOff val="25814"/>
                <a:alphaOff val="0"/>
                <a:satMod val="110000"/>
                <a:lumMod val="100000"/>
                <a:shade val="100000"/>
              </a:schemeClr>
            </a:gs>
            <a:gs pos="100000">
              <a:schemeClr val="accent6">
                <a:shade val="80000"/>
                <a:hueOff val="25674"/>
                <a:satOff val="-25797"/>
                <a:lumOff val="25814"/>
                <a:alphaOff val="0"/>
                <a:lumMod val="99000"/>
                <a:satMod val="120000"/>
                <a:shade val="78000"/>
              </a:schemeClr>
            </a:gs>
          </a:gsLst>
          <a:lin ang="5400000" scaled="0"/>
        </a:gradFill>
        <a:ln w="6350" cap="flat" cmpd="sng" algn="ctr">
          <a:solidFill>
            <a:schemeClr val="accent6">
              <a:shade val="80000"/>
              <a:hueOff val="25674"/>
              <a:satOff val="-25797"/>
              <a:lumOff val="2581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ACC9925-18FA-4FB2-B680-26479E900D22}">
      <dsp:nvSpPr>
        <dsp:cNvPr id="0" name=""/>
        <dsp:cNvSpPr/>
      </dsp:nvSpPr>
      <dsp:spPr>
        <a:xfrm>
          <a:off x="4172558" y="3547643"/>
          <a:ext cx="1161733" cy="193622"/>
        </a:xfrm>
        <a:prstGeom prst="parallelogram">
          <a:avLst>
            <a:gd name="adj" fmla="val 140840"/>
          </a:avLst>
        </a:prstGeom>
        <a:gradFill rotWithShape="0">
          <a:gsLst>
            <a:gs pos="0">
              <a:schemeClr val="accent6">
                <a:shade val="80000"/>
                <a:hueOff val="27279"/>
                <a:satOff val="-27409"/>
                <a:lumOff val="27427"/>
                <a:alphaOff val="0"/>
                <a:satMod val="103000"/>
                <a:lumMod val="102000"/>
                <a:tint val="94000"/>
              </a:schemeClr>
            </a:gs>
            <a:gs pos="50000">
              <a:schemeClr val="accent6">
                <a:shade val="80000"/>
                <a:hueOff val="27279"/>
                <a:satOff val="-27409"/>
                <a:lumOff val="27427"/>
                <a:alphaOff val="0"/>
                <a:satMod val="110000"/>
                <a:lumMod val="100000"/>
                <a:shade val="100000"/>
              </a:schemeClr>
            </a:gs>
            <a:gs pos="100000">
              <a:schemeClr val="accent6">
                <a:shade val="80000"/>
                <a:hueOff val="27279"/>
                <a:satOff val="-27409"/>
                <a:lumOff val="27427"/>
                <a:alphaOff val="0"/>
                <a:lumMod val="99000"/>
                <a:satMod val="120000"/>
                <a:shade val="78000"/>
              </a:schemeClr>
            </a:gs>
          </a:gsLst>
          <a:lin ang="5400000" scaled="0"/>
        </a:gradFill>
        <a:ln w="6350" cap="flat" cmpd="sng" algn="ctr">
          <a:solidFill>
            <a:schemeClr val="accent6">
              <a:shade val="80000"/>
              <a:hueOff val="27279"/>
              <a:satOff val="-27409"/>
              <a:lumOff val="2742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AA1D97D-D632-4C85-951B-2E63BB13CCF9}">
      <dsp:nvSpPr>
        <dsp:cNvPr id="0" name=""/>
        <dsp:cNvSpPr/>
      </dsp:nvSpPr>
      <dsp:spPr>
        <a:xfrm>
          <a:off x="5402059" y="3547643"/>
          <a:ext cx="1161733" cy="193622"/>
        </a:xfrm>
        <a:prstGeom prst="parallelogram">
          <a:avLst>
            <a:gd name="adj" fmla="val 140840"/>
          </a:avLst>
        </a:prstGeom>
        <a:gradFill rotWithShape="0">
          <a:gsLst>
            <a:gs pos="0">
              <a:schemeClr val="accent6">
                <a:shade val="80000"/>
                <a:hueOff val="28884"/>
                <a:satOff val="-29021"/>
                <a:lumOff val="29040"/>
                <a:alphaOff val="0"/>
                <a:satMod val="103000"/>
                <a:lumMod val="102000"/>
                <a:tint val="94000"/>
              </a:schemeClr>
            </a:gs>
            <a:gs pos="50000">
              <a:schemeClr val="accent6">
                <a:shade val="80000"/>
                <a:hueOff val="28884"/>
                <a:satOff val="-29021"/>
                <a:lumOff val="29040"/>
                <a:alphaOff val="0"/>
                <a:satMod val="110000"/>
                <a:lumMod val="100000"/>
                <a:shade val="100000"/>
              </a:schemeClr>
            </a:gs>
            <a:gs pos="100000">
              <a:schemeClr val="accent6">
                <a:shade val="80000"/>
                <a:hueOff val="28884"/>
                <a:satOff val="-29021"/>
                <a:lumOff val="29040"/>
                <a:alphaOff val="0"/>
                <a:lumMod val="99000"/>
                <a:satMod val="120000"/>
                <a:shade val="78000"/>
              </a:schemeClr>
            </a:gs>
          </a:gsLst>
          <a:lin ang="5400000" scaled="0"/>
        </a:gradFill>
        <a:ln w="6350" cap="flat" cmpd="sng" algn="ctr">
          <a:solidFill>
            <a:schemeClr val="accent6">
              <a:shade val="80000"/>
              <a:hueOff val="28884"/>
              <a:satOff val="-29021"/>
              <a:lumOff val="2904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A0D7CD4-A1F3-4681-9BD2-CE7266D489F1}">
      <dsp:nvSpPr>
        <dsp:cNvPr id="0" name=""/>
        <dsp:cNvSpPr/>
      </dsp:nvSpPr>
      <dsp:spPr>
        <a:xfrm>
          <a:off x="6631560" y="3547643"/>
          <a:ext cx="1161733" cy="193622"/>
        </a:xfrm>
        <a:prstGeom prst="parallelogram">
          <a:avLst>
            <a:gd name="adj" fmla="val 140840"/>
          </a:avLst>
        </a:prstGeom>
        <a:gradFill rotWithShape="0">
          <a:gsLst>
            <a:gs pos="0">
              <a:schemeClr val="accent6">
                <a:shade val="80000"/>
                <a:hueOff val="30488"/>
                <a:satOff val="-30634"/>
                <a:lumOff val="30654"/>
                <a:alphaOff val="0"/>
                <a:satMod val="103000"/>
                <a:lumMod val="102000"/>
                <a:tint val="94000"/>
              </a:schemeClr>
            </a:gs>
            <a:gs pos="50000">
              <a:schemeClr val="accent6">
                <a:shade val="80000"/>
                <a:hueOff val="30488"/>
                <a:satOff val="-30634"/>
                <a:lumOff val="30654"/>
                <a:alphaOff val="0"/>
                <a:satMod val="110000"/>
                <a:lumMod val="100000"/>
                <a:shade val="100000"/>
              </a:schemeClr>
            </a:gs>
            <a:gs pos="100000">
              <a:schemeClr val="accent6">
                <a:shade val="80000"/>
                <a:hueOff val="30488"/>
                <a:satOff val="-30634"/>
                <a:lumOff val="30654"/>
                <a:alphaOff val="0"/>
                <a:lumMod val="99000"/>
                <a:satMod val="120000"/>
                <a:shade val="78000"/>
              </a:schemeClr>
            </a:gs>
          </a:gsLst>
          <a:lin ang="5400000" scaled="0"/>
        </a:gradFill>
        <a:ln w="6350" cap="flat" cmpd="sng" algn="ctr">
          <a:solidFill>
            <a:schemeClr val="accent6">
              <a:shade val="80000"/>
              <a:hueOff val="30488"/>
              <a:satOff val="-30634"/>
              <a:lumOff val="3065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CAB22E5-E16F-4D0B-AE96-6F9AC9DA226D}">
      <dsp:nvSpPr>
        <dsp:cNvPr id="0" name=""/>
        <dsp:cNvSpPr/>
      </dsp:nvSpPr>
      <dsp:spPr>
        <a:xfrm>
          <a:off x="7861061" y="3547643"/>
          <a:ext cx="1161733" cy="193622"/>
        </a:xfrm>
        <a:prstGeom prst="parallelogram">
          <a:avLst>
            <a:gd name="adj" fmla="val 140840"/>
          </a:avLst>
        </a:prstGeom>
        <a:gradFill rotWithShape="0">
          <a:gsLst>
            <a:gs pos="0">
              <a:schemeClr val="accent6">
                <a:shade val="80000"/>
                <a:hueOff val="32093"/>
                <a:satOff val="-32246"/>
                <a:lumOff val="32267"/>
                <a:alphaOff val="0"/>
                <a:satMod val="103000"/>
                <a:lumMod val="102000"/>
                <a:tint val="94000"/>
              </a:schemeClr>
            </a:gs>
            <a:gs pos="50000">
              <a:schemeClr val="accent6">
                <a:shade val="80000"/>
                <a:hueOff val="32093"/>
                <a:satOff val="-32246"/>
                <a:lumOff val="32267"/>
                <a:alphaOff val="0"/>
                <a:satMod val="110000"/>
                <a:lumMod val="100000"/>
                <a:shade val="100000"/>
              </a:schemeClr>
            </a:gs>
            <a:gs pos="100000">
              <a:schemeClr val="accent6">
                <a:shade val="80000"/>
                <a:hueOff val="32093"/>
                <a:satOff val="-32246"/>
                <a:lumOff val="32267"/>
                <a:alphaOff val="0"/>
                <a:lumMod val="99000"/>
                <a:satMod val="120000"/>
                <a:shade val="78000"/>
              </a:schemeClr>
            </a:gs>
          </a:gsLst>
          <a:lin ang="5400000" scaled="0"/>
        </a:gradFill>
        <a:ln w="6350" cap="flat" cmpd="sng" algn="ctr">
          <a:solidFill>
            <a:schemeClr val="accent6">
              <a:shade val="80000"/>
              <a:hueOff val="32093"/>
              <a:satOff val="-32246"/>
              <a:lumOff val="3226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7500C-7147-47B0-988F-69B81CEC6AE8}">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2168383-3D45-4840-B124-A56016B8C887}">
      <dsp:nvSpPr>
        <dsp:cNvPr id="0" name=""/>
        <dsp:cNvSpPr/>
      </dsp:nvSpPr>
      <dsp:spPr>
        <a:xfrm>
          <a:off x="350606" y="229141"/>
          <a:ext cx="6493062" cy="45810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3624" tIns="60960" rIns="60960" bIns="60960" numCol="1" spcCol="1270" anchor="ctr" anchorCtr="0">
          <a:noAutofit/>
        </a:bodyPr>
        <a:lstStyle/>
        <a:p>
          <a:pPr lvl="0" algn="l" defTabSz="1066800" rtl="0">
            <a:lnSpc>
              <a:spcPct val="90000"/>
            </a:lnSpc>
            <a:spcBef>
              <a:spcPct val="0"/>
            </a:spcBef>
            <a:spcAft>
              <a:spcPct val="35000"/>
            </a:spcAft>
          </a:pPr>
          <a:r>
            <a:rPr lang="en-US" sz="2400" kern="1200" dirty="0" smtClean="0"/>
            <a:t>Add or Delete Page and Report Sections </a:t>
          </a:r>
          <a:endParaRPr lang="en-US" sz="2400" kern="1200" dirty="0"/>
        </a:p>
      </dsp:txBody>
      <dsp:txXfrm>
        <a:off x="350606" y="229141"/>
        <a:ext cx="6493062" cy="458108"/>
      </dsp:txXfrm>
    </dsp:sp>
    <dsp:sp modelId="{69D600AC-B21B-48D8-8BA7-753D956497B6}">
      <dsp:nvSpPr>
        <dsp:cNvPr id="0" name=""/>
        <dsp:cNvSpPr/>
      </dsp:nvSpPr>
      <dsp:spPr>
        <a:xfrm>
          <a:off x="64288" y="171877"/>
          <a:ext cx="572636" cy="572636"/>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CC4551C-0151-4D65-8816-EEE39E7BB6E4}">
      <dsp:nvSpPr>
        <dsp:cNvPr id="0" name=""/>
        <dsp:cNvSpPr/>
      </dsp:nvSpPr>
      <dsp:spPr>
        <a:xfrm>
          <a:off x="727432" y="916217"/>
          <a:ext cx="6116236" cy="458108"/>
        </a:xfrm>
        <a:prstGeom prst="rect">
          <a:avLst/>
        </a:prstGeom>
        <a:gradFill rotWithShape="0">
          <a:gsLst>
            <a:gs pos="0">
              <a:schemeClr val="accent3">
                <a:hueOff val="-1677363"/>
                <a:satOff val="-6482"/>
                <a:lumOff val="4471"/>
                <a:alphaOff val="0"/>
                <a:satMod val="103000"/>
                <a:lumMod val="102000"/>
                <a:tint val="94000"/>
              </a:schemeClr>
            </a:gs>
            <a:gs pos="50000">
              <a:schemeClr val="accent3">
                <a:hueOff val="-1677363"/>
                <a:satOff val="-6482"/>
                <a:lumOff val="4471"/>
                <a:alphaOff val="0"/>
                <a:satMod val="110000"/>
                <a:lumMod val="100000"/>
                <a:shade val="100000"/>
              </a:schemeClr>
            </a:gs>
            <a:gs pos="100000">
              <a:schemeClr val="accent3">
                <a:hueOff val="-1677363"/>
                <a:satOff val="-6482"/>
                <a:lumOff val="447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3624" tIns="60960" rIns="60960" bIns="60960" numCol="1" spcCol="1270" anchor="ctr" anchorCtr="0">
          <a:noAutofit/>
        </a:bodyPr>
        <a:lstStyle/>
        <a:p>
          <a:pPr lvl="0" algn="l" defTabSz="1066800" rtl="0">
            <a:lnSpc>
              <a:spcPct val="90000"/>
            </a:lnSpc>
            <a:spcBef>
              <a:spcPct val="0"/>
            </a:spcBef>
            <a:spcAft>
              <a:spcPct val="35000"/>
            </a:spcAft>
          </a:pPr>
          <a:r>
            <a:rPr lang="en-US" sz="2400" kern="1200" dirty="0" smtClean="0"/>
            <a:t>Add or Delete Group Sections</a:t>
          </a:r>
          <a:endParaRPr lang="en-US" sz="2400" kern="1200" dirty="0"/>
        </a:p>
      </dsp:txBody>
      <dsp:txXfrm>
        <a:off x="727432" y="916217"/>
        <a:ext cx="6116236" cy="458108"/>
      </dsp:txXfrm>
    </dsp:sp>
    <dsp:sp modelId="{D4880A89-F799-4F81-973A-E0D4F9741488}">
      <dsp:nvSpPr>
        <dsp:cNvPr id="0" name=""/>
        <dsp:cNvSpPr/>
      </dsp:nvSpPr>
      <dsp:spPr>
        <a:xfrm>
          <a:off x="441114" y="858954"/>
          <a:ext cx="572636" cy="572636"/>
        </a:xfrm>
        <a:prstGeom prst="ellipse">
          <a:avLst/>
        </a:prstGeom>
        <a:solidFill>
          <a:schemeClr val="lt1">
            <a:hueOff val="0"/>
            <a:satOff val="0"/>
            <a:lumOff val="0"/>
            <a:alphaOff val="0"/>
          </a:schemeClr>
        </a:solidFill>
        <a:ln w="6350" cap="flat" cmpd="sng" algn="ctr">
          <a:solidFill>
            <a:schemeClr val="accent3">
              <a:hueOff val="-1677363"/>
              <a:satOff val="-6482"/>
              <a:lumOff val="447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C8234CE-F9DB-4A13-9EDD-A2DF952A4871}">
      <dsp:nvSpPr>
        <dsp:cNvPr id="0" name=""/>
        <dsp:cNvSpPr/>
      </dsp:nvSpPr>
      <dsp:spPr>
        <a:xfrm>
          <a:off x="899745" y="1603293"/>
          <a:ext cx="5943923" cy="458108"/>
        </a:xfrm>
        <a:prstGeom prst="rect">
          <a:avLst/>
        </a:prstGeom>
        <a:gradFill rotWithShape="0">
          <a:gsLst>
            <a:gs pos="0">
              <a:schemeClr val="accent3">
                <a:hueOff val="-3354725"/>
                <a:satOff val="-12964"/>
                <a:lumOff val="8942"/>
                <a:alphaOff val="0"/>
                <a:satMod val="103000"/>
                <a:lumMod val="102000"/>
                <a:tint val="94000"/>
              </a:schemeClr>
            </a:gs>
            <a:gs pos="50000">
              <a:schemeClr val="accent3">
                <a:hueOff val="-3354725"/>
                <a:satOff val="-12964"/>
                <a:lumOff val="8942"/>
                <a:alphaOff val="0"/>
                <a:satMod val="110000"/>
                <a:lumMod val="100000"/>
                <a:shade val="100000"/>
              </a:schemeClr>
            </a:gs>
            <a:gs pos="100000">
              <a:schemeClr val="accent3">
                <a:hueOff val="-3354725"/>
                <a:satOff val="-12964"/>
                <a:lumOff val="8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3624" tIns="60960" rIns="60960" bIns="60960" numCol="1" spcCol="1270" anchor="ctr" anchorCtr="0">
          <a:noAutofit/>
        </a:bodyPr>
        <a:lstStyle/>
        <a:p>
          <a:pPr lvl="0" algn="l" defTabSz="1066800" rtl="0">
            <a:lnSpc>
              <a:spcPct val="90000"/>
            </a:lnSpc>
            <a:spcBef>
              <a:spcPct val="0"/>
            </a:spcBef>
            <a:spcAft>
              <a:spcPct val="35000"/>
            </a:spcAft>
          </a:pPr>
          <a:r>
            <a:rPr lang="en-US" sz="2400" kern="1200" dirty="0" smtClean="0"/>
            <a:t>Create a Report</a:t>
          </a:r>
          <a:endParaRPr lang="en-US" sz="2400" kern="1200" dirty="0"/>
        </a:p>
      </dsp:txBody>
      <dsp:txXfrm>
        <a:off x="899745" y="1603293"/>
        <a:ext cx="5943923" cy="458108"/>
      </dsp:txXfrm>
    </dsp:sp>
    <dsp:sp modelId="{EBA40E82-1894-46E4-9FF6-09A8FF595BF7}">
      <dsp:nvSpPr>
        <dsp:cNvPr id="0" name=""/>
        <dsp:cNvSpPr/>
      </dsp:nvSpPr>
      <dsp:spPr>
        <a:xfrm>
          <a:off x="613427" y="1546030"/>
          <a:ext cx="572636" cy="572636"/>
        </a:xfrm>
        <a:prstGeom prst="ellipse">
          <a:avLst/>
        </a:prstGeom>
        <a:solidFill>
          <a:schemeClr val="lt1">
            <a:hueOff val="0"/>
            <a:satOff val="0"/>
            <a:lumOff val="0"/>
            <a:alphaOff val="0"/>
          </a:schemeClr>
        </a:solidFill>
        <a:ln w="6350" cap="flat" cmpd="sng" algn="ctr">
          <a:solidFill>
            <a:schemeClr val="accent3">
              <a:hueOff val="-3354725"/>
              <a:satOff val="-12964"/>
              <a:lumOff val="894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59CCE6E-98D0-445D-9A55-6EC3A653B03B}">
      <dsp:nvSpPr>
        <dsp:cNvPr id="0" name=""/>
        <dsp:cNvSpPr/>
      </dsp:nvSpPr>
      <dsp:spPr>
        <a:xfrm>
          <a:off x="899745" y="2289935"/>
          <a:ext cx="5943923" cy="458108"/>
        </a:xfrm>
        <a:prstGeom prst="rect">
          <a:avLst/>
        </a:prstGeom>
        <a:gradFill rotWithShape="0">
          <a:gsLst>
            <a:gs pos="0">
              <a:schemeClr val="accent3">
                <a:hueOff val="-5032088"/>
                <a:satOff val="-19446"/>
                <a:lumOff val="13412"/>
                <a:alphaOff val="0"/>
                <a:satMod val="103000"/>
                <a:lumMod val="102000"/>
                <a:tint val="94000"/>
              </a:schemeClr>
            </a:gs>
            <a:gs pos="50000">
              <a:schemeClr val="accent3">
                <a:hueOff val="-5032088"/>
                <a:satOff val="-19446"/>
                <a:lumOff val="13412"/>
                <a:alphaOff val="0"/>
                <a:satMod val="110000"/>
                <a:lumMod val="100000"/>
                <a:shade val="100000"/>
              </a:schemeClr>
            </a:gs>
            <a:gs pos="100000">
              <a:schemeClr val="accent3">
                <a:hueOff val="-5032088"/>
                <a:satOff val="-19446"/>
                <a:lumOff val="134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3624" tIns="60960" rIns="60960" bIns="60960" numCol="1" spcCol="1270" anchor="ctr" anchorCtr="0">
          <a:noAutofit/>
        </a:bodyPr>
        <a:lstStyle/>
        <a:p>
          <a:pPr lvl="0" algn="l" defTabSz="1066800" rtl="0">
            <a:lnSpc>
              <a:spcPct val="90000"/>
            </a:lnSpc>
            <a:spcBef>
              <a:spcPct val="0"/>
            </a:spcBef>
            <a:spcAft>
              <a:spcPct val="35000"/>
            </a:spcAft>
          </a:pPr>
          <a:r>
            <a:rPr lang="en-US" sz="2400" kern="1200" dirty="0" smtClean="0"/>
            <a:t>Understand the Report Data Source</a:t>
          </a:r>
          <a:endParaRPr lang="en-US" sz="2400" kern="1200" dirty="0"/>
        </a:p>
      </dsp:txBody>
      <dsp:txXfrm>
        <a:off x="899745" y="2289935"/>
        <a:ext cx="5943923" cy="458108"/>
      </dsp:txXfrm>
    </dsp:sp>
    <dsp:sp modelId="{2DF1B5FC-7EC3-4180-8823-5834E008929D}">
      <dsp:nvSpPr>
        <dsp:cNvPr id="0" name=""/>
        <dsp:cNvSpPr/>
      </dsp:nvSpPr>
      <dsp:spPr>
        <a:xfrm>
          <a:off x="613427" y="2232671"/>
          <a:ext cx="572636" cy="572636"/>
        </a:xfrm>
        <a:prstGeom prst="ellipse">
          <a:avLst/>
        </a:prstGeom>
        <a:solidFill>
          <a:schemeClr val="lt1">
            <a:hueOff val="0"/>
            <a:satOff val="0"/>
            <a:lumOff val="0"/>
            <a:alphaOff val="0"/>
          </a:schemeClr>
        </a:solidFill>
        <a:ln w="6350" cap="flat" cmpd="sng" algn="ctr">
          <a:solidFill>
            <a:schemeClr val="accent3">
              <a:hueOff val="-5032088"/>
              <a:satOff val="-19446"/>
              <a:lumOff val="1341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75BE709-D998-4C67-AF09-FE1ED8182222}">
      <dsp:nvSpPr>
        <dsp:cNvPr id="0" name=""/>
        <dsp:cNvSpPr/>
      </dsp:nvSpPr>
      <dsp:spPr>
        <a:xfrm>
          <a:off x="727432" y="2977011"/>
          <a:ext cx="6116236" cy="458108"/>
        </a:xfrm>
        <a:prstGeom prst="rect">
          <a:avLst/>
        </a:prstGeom>
        <a:gradFill rotWithShape="0">
          <a:gsLst>
            <a:gs pos="0">
              <a:schemeClr val="accent3">
                <a:hueOff val="-6709451"/>
                <a:satOff val="-25928"/>
                <a:lumOff val="17883"/>
                <a:alphaOff val="0"/>
                <a:satMod val="103000"/>
                <a:lumMod val="102000"/>
                <a:tint val="94000"/>
              </a:schemeClr>
            </a:gs>
            <a:gs pos="50000">
              <a:schemeClr val="accent3">
                <a:hueOff val="-6709451"/>
                <a:satOff val="-25928"/>
                <a:lumOff val="17883"/>
                <a:alphaOff val="0"/>
                <a:satMod val="110000"/>
                <a:lumMod val="100000"/>
                <a:shade val="100000"/>
              </a:schemeClr>
            </a:gs>
            <a:gs pos="100000">
              <a:schemeClr val="accent3">
                <a:hueOff val="-6709451"/>
                <a:satOff val="-25928"/>
                <a:lumOff val="17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3624" tIns="60960" rIns="60960" bIns="60960" numCol="1" spcCol="1270" anchor="ctr" anchorCtr="0">
          <a:noAutofit/>
        </a:bodyPr>
        <a:lstStyle/>
        <a:p>
          <a:pPr lvl="0" algn="l" defTabSz="1066800" rtl="0">
            <a:lnSpc>
              <a:spcPct val="90000"/>
            </a:lnSpc>
            <a:spcBef>
              <a:spcPct val="0"/>
            </a:spcBef>
            <a:spcAft>
              <a:spcPct val="35000"/>
            </a:spcAft>
          </a:pPr>
          <a:r>
            <a:rPr lang="en-US" sz="2400" kern="1200" dirty="0" smtClean="0"/>
            <a:t>Add and Delete Fields in Design View</a:t>
          </a:r>
          <a:endParaRPr lang="en-US" sz="2400" kern="1200" dirty="0"/>
        </a:p>
      </dsp:txBody>
      <dsp:txXfrm>
        <a:off x="727432" y="2977011"/>
        <a:ext cx="6116236" cy="458108"/>
      </dsp:txXfrm>
    </dsp:sp>
    <dsp:sp modelId="{54691960-569B-4D01-A558-C9E5361822BE}">
      <dsp:nvSpPr>
        <dsp:cNvPr id="0" name=""/>
        <dsp:cNvSpPr/>
      </dsp:nvSpPr>
      <dsp:spPr>
        <a:xfrm>
          <a:off x="441114" y="2919747"/>
          <a:ext cx="572636" cy="572636"/>
        </a:xfrm>
        <a:prstGeom prst="ellipse">
          <a:avLst/>
        </a:prstGeom>
        <a:solidFill>
          <a:schemeClr val="lt1">
            <a:hueOff val="0"/>
            <a:satOff val="0"/>
            <a:lumOff val="0"/>
            <a:alphaOff val="0"/>
          </a:schemeClr>
        </a:solidFill>
        <a:ln w="6350" cap="flat" cmpd="sng" algn="ctr">
          <a:solidFill>
            <a:schemeClr val="accent3">
              <a:hueOff val="-6709451"/>
              <a:satOff val="-25928"/>
              <a:lumOff val="17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AD2C8F8-A743-43E3-A90A-D048ACAF41B4}">
      <dsp:nvSpPr>
        <dsp:cNvPr id="0" name=""/>
        <dsp:cNvSpPr/>
      </dsp:nvSpPr>
      <dsp:spPr>
        <a:xfrm>
          <a:off x="350606" y="3664087"/>
          <a:ext cx="6493062" cy="458108"/>
        </a:xfrm>
        <a:prstGeom prst="rect">
          <a:avLst/>
        </a:prstGeom>
        <a:gradFill rotWithShape="0">
          <a:gsLst>
            <a:gs pos="0">
              <a:schemeClr val="accent3">
                <a:hueOff val="-8386814"/>
                <a:satOff val="-32410"/>
                <a:lumOff val="22354"/>
                <a:alphaOff val="0"/>
                <a:satMod val="103000"/>
                <a:lumMod val="102000"/>
                <a:tint val="94000"/>
              </a:schemeClr>
            </a:gs>
            <a:gs pos="50000">
              <a:schemeClr val="accent3">
                <a:hueOff val="-8386814"/>
                <a:satOff val="-32410"/>
                <a:lumOff val="22354"/>
                <a:alphaOff val="0"/>
                <a:satMod val="110000"/>
                <a:lumMod val="100000"/>
                <a:shade val="100000"/>
              </a:schemeClr>
            </a:gs>
            <a:gs pos="100000">
              <a:schemeClr val="accent3">
                <a:hueOff val="-8386814"/>
                <a:satOff val="-32410"/>
                <a:lumOff val="2235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3624" tIns="60960" rIns="60960" bIns="60960" numCol="1" spcCol="1270" anchor="ctr" anchorCtr="0">
          <a:noAutofit/>
        </a:bodyPr>
        <a:lstStyle/>
        <a:p>
          <a:pPr lvl="0" algn="l" defTabSz="1066800" rtl="0">
            <a:lnSpc>
              <a:spcPct val="90000"/>
            </a:lnSpc>
            <a:spcBef>
              <a:spcPct val="0"/>
            </a:spcBef>
            <a:spcAft>
              <a:spcPct val="35000"/>
            </a:spcAft>
          </a:pPr>
          <a:r>
            <a:rPr lang="en-US" sz="2400" kern="1200" dirty="0" smtClean="0"/>
            <a:t>Create a Parameter Report</a:t>
          </a:r>
          <a:endParaRPr lang="en-US" sz="2400" kern="1200" dirty="0"/>
        </a:p>
      </dsp:txBody>
      <dsp:txXfrm>
        <a:off x="350606" y="3664087"/>
        <a:ext cx="6493062" cy="458108"/>
      </dsp:txXfrm>
    </dsp:sp>
    <dsp:sp modelId="{9197352F-9D5D-4841-8D23-E75B071C72EC}">
      <dsp:nvSpPr>
        <dsp:cNvPr id="0" name=""/>
        <dsp:cNvSpPr/>
      </dsp:nvSpPr>
      <dsp:spPr>
        <a:xfrm>
          <a:off x="64288" y="3606824"/>
          <a:ext cx="572636" cy="572636"/>
        </a:xfrm>
        <a:prstGeom prst="ellipse">
          <a:avLst/>
        </a:prstGeom>
        <a:solidFill>
          <a:schemeClr val="lt1">
            <a:hueOff val="0"/>
            <a:satOff val="0"/>
            <a:lumOff val="0"/>
            <a:alphaOff val="0"/>
          </a:schemeClr>
        </a:solidFill>
        <a:ln w="6350" cap="flat" cmpd="sng" algn="ctr">
          <a:solidFill>
            <a:schemeClr val="accent3">
              <a:hueOff val="-8386814"/>
              <a:satOff val="-32410"/>
              <a:lumOff val="2235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4F9A-6970-4BD3-BA0C-CA49B1E58075}">
      <dsp:nvSpPr>
        <dsp:cNvPr id="0" name=""/>
        <dsp:cNvSpPr/>
      </dsp:nvSpPr>
      <dsp:spPr>
        <a:xfrm>
          <a:off x="0" y="34144"/>
          <a:ext cx="8833022" cy="8611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Use a Running Total</a:t>
          </a:r>
          <a:endParaRPr lang="en-US" sz="3600" kern="1200" dirty="0"/>
        </a:p>
      </dsp:txBody>
      <dsp:txXfrm>
        <a:off x="42036" y="76180"/>
        <a:ext cx="8748950" cy="777048"/>
      </dsp:txXfrm>
    </dsp:sp>
    <dsp:sp modelId="{6E1F915E-6942-4F9C-B10D-258F1A59D135}">
      <dsp:nvSpPr>
        <dsp:cNvPr id="0" name=""/>
        <dsp:cNvSpPr/>
      </dsp:nvSpPr>
      <dsp:spPr>
        <a:xfrm>
          <a:off x="0" y="895264"/>
          <a:ext cx="8833022"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448"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Number Rows in a Report</a:t>
          </a:r>
          <a:endParaRPr lang="en-US" sz="2800" kern="1200" dirty="0"/>
        </a:p>
      </dsp:txBody>
      <dsp:txXfrm>
        <a:off x="0" y="895264"/>
        <a:ext cx="8833022" cy="761760"/>
      </dsp:txXfrm>
    </dsp:sp>
    <dsp:sp modelId="{D08EAD33-6B07-4AF9-AF0B-3723E170EABD}">
      <dsp:nvSpPr>
        <dsp:cNvPr id="0" name=""/>
        <dsp:cNvSpPr/>
      </dsp:nvSpPr>
      <dsp:spPr>
        <a:xfrm>
          <a:off x="0" y="1657024"/>
          <a:ext cx="8833022" cy="861120"/>
        </a:xfrm>
        <a:prstGeom prst="roundRect">
          <a:avLst/>
        </a:prstGeom>
        <a:gradFill rotWithShape="0">
          <a:gsLst>
            <a:gs pos="0">
              <a:schemeClr val="accent3">
                <a:hueOff val="-4193407"/>
                <a:satOff val="-16205"/>
                <a:lumOff val="11177"/>
                <a:alphaOff val="0"/>
                <a:satMod val="103000"/>
                <a:lumMod val="102000"/>
                <a:tint val="94000"/>
              </a:schemeClr>
            </a:gs>
            <a:gs pos="50000">
              <a:schemeClr val="accent3">
                <a:hueOff val="-4193407"/>
                <a:satOff val="-16205"/>
                <a:lumOff val="11177"/>
                <a:alphaOff val="0"/>
                <a:satMod val="110000"/>
                <a:lumMod val="100000"/>
                <a:shade val="100000"/>
              </a:schemeClr>
            </a:gs>
            <a:gs pos="100000">
              <a:schemeClr val="accent3">
                <a:hueOff val="-4193407"/>
                <a:satOff val="-16205"/>
                <a:lumOff val="1117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Concatenate Text Data</a:t>
          </a:r>
          <a:endParaRPr lang="en-US" sz="3600" kern="1200" dirty="0"/>
        </a:p>
      </dsp:txBody>
      <dsp:txXfrm>
        <a:off x="42036" y="1699060"/>
        <a:ext cx="8748950" cy="777048"/>
      </dsp:txXfrm>
    </dsp:sp>
    <dsp:sp modelId="{B34A1D46-799D-4683-B023-8793D72C8DA0}">
      <dsp:nvSpPr>
        <dsp:cNvPr id="0" name=""/>
        <dsp:cNvSpPr/>
      </dsp:nvSpPr>
      <dsp:spPr>
        <a:xfrm>
          <a:off x="0" y="2518144"/>
          <a:ext cx="8833022"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448"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Potential Problems</a:t>
          </a:r>
          <a:endParaRPr lang="en-US" sz="2800" kern="1200" dirty="0"/>
        </a:p>
      </dsp:txBody>
      <dsp:txXfrm>
        <a:off x="0" y="2518144"/>
        <a:ext cx="8833022" cy="761760"/>
      </dsp:txXfrm>
    </dsp:sp>
    <dsp:sp modelId="{C0C11776-17AA-4F42-A84F-299C9C19658D}">
      <dsp:nvSpPr>
        <dsp:cNvPr id="0" name=""/>
        <dsp:cNvSpPr/>
      </dsp:nvSpPr>
      <dsp:spPr>
        <a:xfrm>
          <a:off x="0" y="3279904"/>
          <a:ext cx="8833022" cy="861120"/>
        </a:xfrm>
        <a:prstGeom prst="roundRect">
          <a:avLst/>
        </a:prstGeom>
        <a:gradFill rotWithShape="0">
          <a:gsLst>
            <a:gs pos="0">
              <a:schemeClr val="accent3">
                <a:hueOff val="-8386814"/>
                <a:satOff val="-32410"/>
                <a:lumOff val="22354"/>
                <a:alphaOff val="0"/>
                <a:satMod val="103000"/>
                <a:lumMod val="102000"/>
                <a:tint val="94000"/>
              </a:schemeClr>
            </a:gs>
            <a:gs pos="50000">
              <a:schemeClr val="accent3">
                <a:hueOff val="-8386814"/>
                <a:satOff val="-32410"/>
                <a:lumOff val="22354"/>
                <a:alphaOff val="0"/>
                <a:satMod val="110000"/>
                <a:lumMod val="100000"/>
                <a:shade val="100000"/>
              </a:schemeClr>
            </a:gs>
            <a:gs pos="100000">
              <a:schemeClr val="accent3">
                <a:hueOff val="-8386814"/>
                <a:satOff val="-32410"/>
                <a:lumOff val="2235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Hide Repeated Values</a:t>
          </a:r>
          <a:endParaRPr lang="en-US" sz="3600" kern="1200" dirty="0"/>
        </a:p>
      </dsp:txBody>
      <dsp:txXfrm>
        <a:off x="42036" y="3321940"/>
        <a:ext cx="8748950" cy="7770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27A5E-B2FD-4C7E-8058-A71074EE5E3E}">
      <dsp:nvSpPr>
        <dsp:cNvPr id="0" name=""/>
        <dsp:cNvSpPr/>
      </dsp:nvSpPr>
      <dsp:spPr>
        <a:xfrm>
          <a:off x="933" y="797746"/>
          <a:ext cx="3640431" cy="2184258"/>
        </a:xfrm>
        <a:prstGeom prst="rect">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Create a report with a subreport</a:t>
          </a:r>
          <a:endParaRPr lang="en-US" sz="3200" kern="1200" dirty="0"/>
        </a:p>
      </dsp:txBody>
      <dsp:txXfrm>
        <a:off x="933" y="797746"/>
        <a:ext cx="3640431" cy="2184258"/>
      </dsp:txXfrm>
    </dsp:sp>
    <dsp:sp modelId="{DF3076B7-08EA-4103-BCC7-C3664394626D}">
      <dsp:nvSpPr>
        <dsp:cNvPr id="0" name=""/>
        <dsp:cNvSpPr/>
      </dsp:nvSpPr>
      <dsp:spPr>
        <a:xfrm>
          <a:off x="4005408" y="797746"/>
          <a:ext cx="3640431" cy="2184258"/>
        </a:xfrm>
        <a:prstGeom prst="rect">
          <a:avLst/>
        </a:prstGeom>
        <a:gradFill rotWithShape="0">
          <a:gsLst>
            <a:gs pos="0">
              <a:schemeClr val="accent6">
                <a:shade val="50000"/>
                <a:hueOff val="33600"/>
                <a:satOff val="-36925"/>
                <a:lumOff val="47939"/>
                <a:alphaOff val="0"/>
                <a:satMod val="103000"/>
                <a:lumMod val="102000"/>
                <a:tint val="94000"/>
              </a:schemeClr>
            </a:gs>
            <a:gs pos="50000">
              <a:schemeClr val="accent6">
                <a:shade val="50000"/>
                <a:hueOff val="33600"/>
                <a:satOff val="-36925"/>
                <a:lumOff val="47939"/>
                <a:alphaOff val="0"/>
                <a:satMod val="110000"/>
                <a:lumMod val="100000"/>
                <a:shade val="100000"/>
              </a:schemeClr>
            </a:gs>
            <a:gs pos="100000">
              <a:schemeClr val="accent6">
                <a:shade val="50000"/>
                <a:hueOff val="33600"/>
                <a:satOff val="-36925"/>
                <a:lumOff val="4793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Customize the main report and subreport</a:t>
          </a:r>
          <a:endParaRPr lang="en-US" sz="3200" kern="1200" dirty="0"/>
        </a:p>
      </dsp:txBody>
      <dsp:txXfrm>
        <a:off x="4005408" y="797746"/>
        <a:ext cx="3640431" cy="21842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5B1B4-4DC7-4254-8A11-FD95D1DDCBB9}" type="datetimeFigureOut">
              <a:rPr lang="en-US" smtClean="0"/>
              <a:t>9/22/2016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4BA6D-7CEE-4C8A-B841-62666A55D0AE}" type="slidenum">
              <a:rPr lang="en-US" smtClean="0"/>
              <a:t>‹#›</a:t>
            </a:fld>
            <a:endParaRPr lang="en-US" dirty="0"/>
          </a:p>
        </p:txBody>
      </p:sp>
    </p:spTree>
    <p:extLst>
      <p:ext uri="{BB962C8B-B14F-4D97-AF65-F5344CB8AC3E}">
        <p14:creationId xmlns:p14="http://schemas.microsoft.com/office/powerpoint/2010/main" val="380075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your databases continue to evolve, you will need to incorporate advanced queries and reports. This chapter addresses how to create and use action queries and how to create queries that perform more powerful tasks. In this chapter, you also learn how to use </a:t>
            </a:r>
            <a:r>
              <a:rPr lang="en-US" sz="1200" i="1" kern="1200" dirty="0" smtClean="0">
                <a:solidFill>
                  <a:schemeClr val="tx1"/>
                </a:solidFill>
                <a:effectLst/>
                <a:latin typeface="+mn-lt"/>
                <a:ea typeface="+mn-ea"/>
                <a:cs typeface="+mn-cs"/>
              </a:rPr>
              <a:t>Design</a:t>
            </a:r>
            <a:r>
              <a:rPr lang="en-US" sz="1200" kern="1200" dirty="0" smtClean="0">
                <a:solidFill>
                  <a:schemeClr val="tx1"/>
                </a:solidFill>
                <a:effectLst/>
                <a:latin typeface="+mn-lt"/>
                <a:ea typeface="+mn-ea"/>
                <a:cs typeface="+mn-cs"/>
              </a:rPr>
              <a:t> view to create and modify reports, including the use of subreports.</a:t>
            </a:r>
          </a:p>
          <a:p>
            <a:endParaRPr lang="en-US" dirty="0"/>
          </a:p>
        </p:txBody>
      </p:sp>
      <p:sp>
        <p:nvSpPr>
          <p:cNvPr id="4" name="Slide Number Placeholder 3"/>
          <p:cNvSpPr>
            <a:spLocks noGrp="1"/>
          </p:cNvSpPr>
          <p:nvPr>
            <p:ph type="sldNum" sz="quarter" idx="10"/>
          </p:nvPr>
        </p:nvSpPr>
        <p:spPr/>
        <p:txBody>
          <a:bodyPr/>
          <a:lstStyle/>
          <a:p>
            <a:fld id="{D3B4BA6D-7CEE-4C8A-B841-62666A55D0AE}" type="slidenum">
              <a:rPr lang="en-US" smtClean="0"/>
              <a:t>1</a:t>
            </a:fld>
            <a:endParaRPr lang="en-US" dirty="0"/>
          </a:p>
        </p:txBody>
      </p:sp>
    </p:spTree>
    <p:extLst>
      <p:ext uri="{BB962C8B-B14F-4D97-AF65-F5344CB8AC3E}">
        <p14:creationId xmlns:p14="http://schemas.microsoft.com/office/powerpoint/2010/main" val="2400266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SLO 6.3</a:t>
            </a:r>
            <a:r>
              <a:rPr lang="en-US" sz="1200" kern="1200" dirty="0" smtClean="0">
                <a:solidFill>
                  <a:schemeClr val="tx1"/>
                </a:solidFill>
                <a:effectLst/>
                <a:latin typeface="+mn-lt"/>
                <a:ea typeface="+mn-ea"/>
                <a:cs typeface="+mn-cs"/>
              </a:rPr>
              <a:t> Use the top values properly, explore and use date functions, and create a query with a subquery.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completing SLO</a:t>
            </a:r>
            <a:r>
              <a:rPr lang="en-US" sz="1200" kern="1200" baseline="0" dirty="0" smtClean="0">
                <a:solidFill>
                  <a:schemeClr val="tx1"/>
                </a:solidFill>
                <a:effectLst/>
                <a:latin typeface="+mn-lt"/>
                <a:ea typeface="+mn-ea"/>
                <a:cs typeface="+mn-cs"/>
              </a:rPr>
              <a:t> 6.3, complete Pause &amp; Practice 6-1.</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4BA6D-7CEE-4C8A-B841-62666A55D0AE}" type="slidenum">
              <a:rPr lang="en-US" smtClean="0"/>
              <a:t>10</a:t>
            </a:fld>
            <a:endParaRPr lang="en-US" dirty="0"/>
          </a:p>
        </p:txBody>
      </p:sp>
    </p:spTree>
    <p:extLst>
      <p:ext uri="{BB962C8B-B14F-4D97-AF65-F5344CB8AC3E}">
        <p14:creationId xmlns:p14="http://schemas.microsoft.com/office/powerpoint/2010/main" val="1447523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6.3</a:t>
            </a:r>
            <a:r>
              <a:rPr lang="en-US" sz="1200" kern="1200" dirty="0" smtClean="0">
                <a:solidFill>
                  <a:schemeClr val="tx1"/>
                </a:solidFill>
                <a:effectLst/>
                <a:latin typeface="+mn-lt"/>
                <a:ea typeface="+mn-ea"/>
                <a:cs typeface="+mn-cs"/>
              </a:rPr>
              <a:t> Use the top values properly, explore and use date functions, and create a query with a subquery.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Queries provide a great deal of power and flexibility to help you accomplish many tasks in your database. As the number of records in your database increases, you can use query properties to limit the number of records that display in a result. Additionally, as the processing of your database becomes more sophisticated, you may need to write queries that use more complex functions or queries that use other queries as their data source. In this section, you learn how to create queries to deal with these more complex situations.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Find the Top Values in a Query</a:t>
            </a:r>
          </a:p>
          <a:p>
            <a:r>
              <a:rPr lang="en-US" sz="120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Top Values</a:t>
            </a:r>
            <a:r>
              <a:rPr lang="en-US" sz="1200" kern="1200" dirty="0" smtClean="0">
                <a:solidFill>
                  <a:schemeClr val="tx1"/>
                </a:solidFill>
                <a:effectLst/>
                <a:latin typeface="+mn-lt"/>
                <a:ea typeface="+mn-ea"/>
                <a:cs typeface="+mn-cs"/>
              </a:rPr>
              <a:t> query property limits the number of records that display in a query answer. This can be helpful when you want to focus attention on certain aspects of a business. For example, an organization may want to find out who its top performing salespersons were in the past year.</a:t>
            </a:r>
          </a:p>
          <a:p>
            <a:r>
              <a:rPr lang="en-US" sz="1200" kern="1200" dirty="0" smtClean="0">
                <a:solidFill>
                  <a:schemeClr val="tx1"/>
                </a:solidFill>
                <a:effectLst/>
                <a:latin typeface="+mn-lt"/>
                <a:ea typeface="+mn-ea"/>
                <a:cs typeface="+mn-cs"/>
              </a:rPr>
              <a:t>The queries you have written so far have returned all of the records that meet the criteria. This is because the default setting of the </a:t>
            </a:r>
            <a:r>
              <a:rPr lang="en-US" sz="1200" i="1" kern="1200" dirty="0" smtClean="0">
                <a:solidFill>
                  <a:schemeClr val="tx1"/>
                </a:solidFill>
                <a:effectLst/>
                <a:latin typeface="+mn-lt"/>
                <a:ea typeface="+mn-ea"/>
                <a:cs typeface="+mn-cs"/>
              </a:rPr>
              <a:t>Top Values</a:t>
            </a:r>
            <a:r>
              <a:rPr lang="en-US" sz="1200" kern="1200" dirty="0" smtClean="0">
                <a:solidFill>
                  <a:schemeClr val="tx1"/>
                </a:solidFill>
                <a:effectLst/>
                <a:latin typeface="+mn-lt"/>
                <a:ea typeface="+mn-ea"/>
                <a:cs typeface="+mn-cs"/>
              </a:rPr>
              <a:t> property is </a:t>
            </a:r>
            <a:r>
              <a:rPr lang="en-US" sz="1200" i="1" kern="1200" dirty="0" smtClean="0">
                <a:solidFill>
                  <a:schemeClr val="tx1"/>
                </a:solidFill>
                <a:effectLst/>
                <a:latin typeface="+mn-lt"/>
                <a:ea typeface="+mn-ea"/>
                <a:cs typeface="+mn-cs"/>
              </a:rPr>
              <a:t>All.</a:t>
            </a:r>
            <a:r>
              <a:rPr lang="en-US" sz="1200" kern="1200" dirty="0" smtClean="0">
                <a:solidFill>
                  <a:schemeClr val="tx1"/>
                </a:solidFill>
                <a:effectLst/>
                <a:latin typeface="+mn-lt"/>
                <a:ea typeface="+mn-ea"/>
                <a:cs typeface="+mn-cs"/>
              </a:rPr>
              <a:t> For your top values query to function correctly, you must keep the following points in mind:</a:t>
            </a:r>
          </a:p>
          <a:p>
            <a:pPr lvl="0"/>
            <a:r>
              <a:rPr lang="en-US" sz="1200" kern="1200" dirty="0" smtClean="0">
                <a:solidFill>
                  <a:schemeClr val="tx1"/>
                </a:solidFill>
                <a:effectLst/>
                <a:latin typeface="+mn-lt"/>
                <a:ea typeface="+mn-ea"/>
                <a:cs typeface="+mn-cs"/>
              </a:rPr>
              <a:t>You must select either a fixed number of records or a percentage value.</a:t>
            </a:r>
          </a:p>
          <a:p>
            <a:pPr lvl="0"/>
            <a:r>
              <a:rPr lang="en-US" sz="1200" kern="1200" dirty="0" smtClean="0">
                <a:solidFill>
                  <a:schemeClr val="tx1"/>
                </a:solidFill>
                <a:effectLst/>
                <a:latin typeface="+mn-lt"/>
                <a:ea typeface="+mn-ea"/>
                <a:cs typeface="+mn-cs"/>
              </a:rPr>
              <a:t>The preset choices are </a:t>
            </a:r>
            <a:r>
              <a:rPr lang="en-US" sz="1200" i="1" kern="1200" dirty="0" smtClean="0">
                <a:solidFill>
                  <a:schemeClr val="tx1"/>
                </a:solidFill>
                <a:effectLst/>
                <a:latin typeface="+mn-lt"/>
                <a:ea typeface="+mn-ea"/>
                <a:cs typeface="+mn-cs"/>
              </a:rPr>
              <a:t>5, 25, 100, 5%, 25%,</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All.</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You can enter a different value if it is not one of the preset choices.</a:t>
            </a:r>
          </a:p>
          <a:p>
            <a:pPr lvl="0"/>
            <a:r>
              <a:rPr lang="en-US" sz="1200" kern="1200" dirty="0" smtClean="0">
                <a:solidFill>
                  <a:schemeClr val="tx1"/>
                </a:solidFill>
                <a:effectLst/>
                <a:latin typeface="+mn-lt"/>
                <a:ea typeface="+mn-ea"/>
                <a:cs typeface="+mn-cs"/>
              </a:rPr>
              <a:t>When the query executes, the selected number or percentage of records display, starting with the first record that is in the query result.</a:t>
            </a:r>
          </a:p>
          <a:p>
            <a:pPr lvl="0"/>
            <a:r>
              <a:rPr lang="en-US" sz="1200" kern="1200" dirty="0" smtClean="0">
                <a:solidFill>
                  <a:schemeClr val="tx1"/>
                </a:solidFill>
                <a:effectLst/>
                <a:latin typeface="+mn-lt"/>
                <a:ea typeface="+mn-ea"/>
                <a:cs typeface="+mn-cs"/>
              </a:rPr>
              <a:t>To have the query return the top values, you must sort the query results in descending order on the desired field.</a:t>
            </a:r>
          </a:p>
          <a:p>
            <a:pPr lvl="0"/>
            <a:r>
              <a:rPr lang="en-US" sz="1200" kern="1200" dirty="0" smtClean="0">
                <a:solidFill>
                  <a:schemeClr val="tx1"/>
                </a:solidFill>
                <a:effectLst/>
                <a:latin typeface="+mn-lt"/>
                <a:ea typeface="+mn-ea"/>
                <a:cs typeface="+mn-cs"/>
              </a:rPr>
              <a:t>To have the query return the bottom values, sort the query results in ascending order.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Understand and Use Date Functions in a Query</a:t>
            </a:r>
          </a:p>
          <a:p>
            <a:r>
              <a:rPr lang="en-US" sz="1200" kern="1200" dirty="0" smtClean="0">
                <a:solidFill>
                  <a:schemeClr val="tx1"/>
                </a:solidFill>
                <a:effectLst/>
                <a:latin typeface="+mn-lt"/>
                <a:ea typeface="+mn-ea"/>
                <a:cs typeface="+mn-cs"/>
              </a:rPr>
              <a:t>Access has a variety of functions that allow you to work with dates. For example, you can use date functions to write queries that find the properties listed in the current month, find students who are 18 years old, or find products that are nearing their expiration dates. In this section, the date functions are explained in the context of using them with a query. However, you can also use date functions in other objects and controls that use expressions.</a:t>
            </a:r>
          </a:p>
          <a:p>
            <a:r>
              <a:rPr lang="en-US" sz="1200" kern="1200" dirty="0" smtClean="0">
                <a:solidFill>
                  <a:schemeClr val="tx1"/>
                </a:solidFill>
                <a:effectLst/>
                <a:latin typeface="+mn-lt"/>
                <a:ea typeface="+mn-ea"/>
                <a:cs typeface="+mn-cs"/>
              </a:rPr>
              <a:t>As you start to work more with dates, it helps to know that Access internally represents each date as a serial number. The serial number is designated by the number of days the date is from January 1, 1900. For example, the serial number for 1/1/2017 is 42736, while the number for 1/2/2017 is 42737. This format allows Access to perform date arithmetic.</a:t>
            </a:r>
          </a:p>
          <a:p>
            <a:r>
              <a:rPr lang="en-US" sz="1200" kern="1200" dirty="0" smtClean="0">
                <a:solidFill>
                  <a:schemeClr val="tx1"/>
                </a:solidFill>
                <a:effectLst/>
                <a:latin typeface="+mn-lt"/>
                <a:ea typeface="+mn-ea"/>
                <a:cs typeface="+mn-cs"/>
              </a:rPr>
              <a:t>Additionally, when working with many of the date functions, it is important to understand how Access represents the intervals (pieces) of a date. These are explained in the following Access Date Intervals table: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Access Date Intervals</a:t>
            </a:r>
          </a:p>
          <a:p>
            <a:r>
              <a:rPr lang="en-US" sz="1200" kern="1200" dirty="0" smtClean="0">
                <a:solidFill>
                  <a:schemeClr val="tx1"/>
                </a:solidFill>
                <a:effectLst/>
                <a:latin typeface="+mn-lt"/>
                <a:ea typeface="+mn-ea"/>
                <a:cs typeface="+mn-cs"/>
              </a:rPr>
              <a:t>For 4/15/2017</a:t>
            </a:r>
          </a:p>
          <a:p>
            <a:r>
              <a:rPr lang="en-US" sz="1200" b="1" kern="1200" dirty="0" smtClean="0">
                <a:solidFill>
                  <a:schemeClr val="tx1"/>
                </a:solidFill>
                <a:effectLst/>
                <a:latin typeface="+mn-lt"/>
                <a:ea typeface="+mn-ea"/>
                <a:cs typeface="+mn-cs"/>
              </a:rPr>
              <a:t>yyyy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Year</a:t>
            </a:r>
          </a:p>
          <a:p>
            <a:r>
              <a:rPr lang="en-US" sz="1200" kern="1200" dirty="0" smtClean="0">
                <a:solidFill>
                  <a:schemeClr val="tx1"/>
                </a:solidFill>
                <a:effectLst/>
                <a:latin typeface="+mn-lt"/>
                <a:ea typeface="+mn-ea"/>
                <a:cs typeface="+mn-cs"/>
              </a:rPr>
              <a:t>2017</a:t>
            </a:r>
          </a:p>
          <a:p>
            <a:r>
              <a:rPr lang="en-US" sz="1200" b="1" kern="1200" dirty="0" smtClean="0">
                <a:solidFill>
                  <a:schemeClr val="tx1"/>
                </a:solidFill>
                <a:effectLst/>
                <a:latin typeface="+mn-lt"/>
                <a:ea typeface="+mn-ea"/>
                <a:cs typeface="+mn-cs"/>
              </a:rPr>
              <a:t>q</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Quarter (1-4)</a:t>
            </a:r>
          </a:p>
          <a:p>
            <a:r>
              <a:rPr lang="en-US" sz="1200" kern="1200" dirty="0" smtClean="0">
                <a:solidFill>
                  <a:schemeClr val="tx1"/>
                </a:solidFill>
                <a:effectLst/>
                <a:latin typeface="+mn-lt"/>
                <a:ea typeface="+mn-ea"/>
                <a:cs typeface="+mn-cs"/>
              </a:rPr>
              <a:t>2</a:t>
            </a:r>
          </a:p>
          <a:p>
            <a:r>
              <a:rPr lang="en-US" sz="1200" b="1" kern="1200" dirty="0" smtClean="0">
                <a:solidFill>
                  <a:schemeClr val="tx1"/>
                </a:solidFill>
                <a:effectLst/>
                <a:latin typeface="+mn-lt"/>
                <a:ea typeface="+mn-ea"/>
                <a:cs typeface="+mn-cs"/>
              </a:rPr>
              <a:t>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Month</a:t>
            </a:r>
          </a:p>
          <a:p>
            <a:r>
              <a:rPr lang="en-US" sz="1200" kern="1200" dirty="0" smtClean="0">
                <a:solidFill>
                  <a:schemeClr val="tx1"/>
                </a:solidFill>
                <a:effectLst/>
                <a:latin typeface="+mn-lt"/>
                <a:ea typeface="+mn-ea"/>
                <a:cs typeface="+mn-cs"/>
              </a:rPr>
              <a:t>4</a:t>
            </a:r>
          </a:p>
          <a:p>
            <a:r>
              <a:rPr lang="en-US" sz="1200" b="1" kern="1200" dirty="0" smtClean="0">
                <a:solidFill>
                  <a:schemeClr val="tx1"/>
                </a:solidFill>
                <a:effectLst/>
                <a:latin typeface="+mn-lt"/>
                <a:ea typeface="+mn-ea"/>
                <a:cs typeface="+mn-cs"/>
              </a:rPr>
              <a: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Day of year (1-365)</a:t>
            </a:r>
          </a:p>
          <a:p>
            <a:r>
              <a:rPr lang="en-US" sz="1200" kern="1200" dirty="0" smtClean="0">
                <a:solidFill>
                  <a:schemeClr val="tx1"/>
                </a:solidFill>
                <a:effectLst/>
                <a:latin typeface="+mn-lt"/>
                <a:ea typeface="+mn-ea"/>
                <a:cs typeface="+mn-cs"/>
              </a:rPr>
              <a:t>105</a:t>
            </a:r>
          </a:p>
          <a:p>
            <a:r>
              <a:rPr lang="en-US" sz="1200" b="1" kern="1200" dirty="0" smtClean="0">
                <a:solidFill>
                  <a:schemeClr val="tx1"/>
                </a:solidFill>
                <a:effectLst/>
                <a:latin typeface="+mn-lt"/>
                <a:ea typeface="+mn-ea"/>
                <a:cs typeface="+mn-cs"/>
              </a:rPr>
              <a:t>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Day (1-31)</a:t>
            </a:r>
          </a:p>
          <a:p>
            <a:r>
              <a:rPr lang="en-US" sz="1200" kern="1200" dirty="0" smtClean="0">
                <a:solidFill>
                  <a:schemeClr val="tx1"/>
                </a:solidFill>
                <a:effectLst/>
                <a:latin typeface="+mn-lt"/>
                <a:ea typeface="+mn-ea"/>
                <a:cs typeface="+mn-cs"/>
              </a:rPr>
              <a:t>15</a:t>
            </a:r>
          </a:p>
          <a:p>
            <a:r>
              <a:rPr lang="en-US" sz="1200" b="1" kern="1200" dirty="0" smtClean="0">
                <a:solidFill>
                  <a:schemeClr val="tx1"/>
                </a:solidFill>
                <a:effectLst/>
                <a:latin typeface="+mn-lt"/>
                <a:ea typeface="+mn-ea"/>
                <a:cs typeface="+mn-cs"/>
              </a:rPr>
              <a:t>w</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Weekday (1-7)</a:t>
            </a:r>
          </a:p>
          <a:p>
            <a:r>
              <a:rPr lang="en-US" sz="1200" kern="1200" dirty="0" smtClean="0">
                <a:solidFill>
                  <a:schemeClr val="tx1"/>
                </a:solidFill>
                <a:effectLst/>
                <a:latin typeface="+mn-lt"/>
                <a:ea typeface="+mn-ea"/>
                <a:cs typeface="+mn-cs"/>
              </a:rPr>
              <a:t>3</a:t>
            </a:r>
          </a:p>
          <a:p>
            <a:r>
              <a:rPr lang="en-US" sz="1200" b="1" kern="1200" dirty="0" smtClean="0">
                <a:solidFill>
                  <a:schemeClr val="tx1"/>
                </a:solidFill>
                <a:effectLst/>
                <a:latin typeface="+mn-lt"/>
                <a:ea typeface="+mn-ea"/>
                <a:cs typeface="+mn-cs"/>
              </a:rPr>
              <a:t>ww</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Week (1-52)</a:t>
            </a:r>
          </a:p>
          <a:p>
            <a:r>
              <a:rPr lang="en-US" sz="1200" kern="1200" dirty="0" smtClean="0">
                <a:solidFill>
                  <a:schemeClr val="tx1"/>
                </a:solidFill>
                <a:effectLst/>
                <a:latin typeface="+mn-lt"/>
                <a:ea typeface="+mn-ea"/>
                <a:cs typeface="+mn-cs"/>
              </a:rPr>
              <a:t>16</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Many times an expression combines several functions. For example, to display the name of today’s month, you write:</a:t>
            </a:r>
          </a:p>
          <a:p>
            <a:r>
              <a:rPr lang="en-US" sz="1200" kern="1200" dirty="0" smtClean="0">
                <a:solidFill>
                  <a:schemeClr val="tx1"/>
                </a:solidFill>
                <a:effectLst/>
                <a:latin typeface="+mn-lt"/>
                <a:ea typeface="+mn-ea"/>
                <a:cs typeface="+mn-cs"/>
              </a:rPr>
              <a:t>MonthName(DatePart(“m”,Date()))</a:t>
            </a:r>
          </a:p>
          <a:p>
            <a:r>
              <a:rPr lang="en-US" sz="1200" kern="1200" dirty="0" smtClean="0">
                <a:solidFill>
                  <a:schemeClr val="tx1"/>
                </a:solidFill>
                <a:effectLst/>
                <a:latin typeface="+mn-lt"/>
                <a:ea typeface="+mn-ea"/>
                <a:cs typeface="+mn-cs"/>
              </a:rPr>
              <a:t>This expression uses the </a:t>
            </a:r>
            <a:r>
              <a:rPr lang="en-US" sz="1200" i="1" kern="1200" dirty="0" smtClean="0">
                <a:solidFill>
                  <a:schemeClr val="tx1"/>
                </a:solidFill>
                <a:effectLst/>
                <a:latin typeface="+mn-lt"/>
                <a:ea typeface="+mn-ea"/>
                <a:cs typeface="+mn-cs"/>
              </a:rPr>
              <a:t>MonthName </a:t>
            </a:r>
            <a:r>
              <a:rPr lang="en-US" sz="1200" kern="1200" dirty="0" smtClean="0">
                <a:solidFill>
                  <a:schemeClr val="tx1"/>
                </a:solidFill>
                <a:effectLst/>
                <a:latin typeface="+mn-lt"/>
                <a:ea typeface="+mn-ea"/>
                <a:cs typeface="+mn-cs"/>
              </a:rPr>
              <a:t>function to determine the actual name of the month. However, that function needs the month number. The month number comes from the </a:t>
            </a:r>
            <a:r>
              <a:rPr lang="en-US" sz="1200" i="1" kern="1200" dirty="0" smtClean="0">
                <a:solidFill>
                  <a:schemeClr val="tx1"/>
                </a:solidFill>
                <a:effectLst/>
                <a:latin typeface="+mn-lt"/>
                <a:ea typeface="+mn-ea"/>
                <a:cs typeface="+mn-cs"/>
              </a:rPr>
              <a:t>DatePart </a:t>
            </a:r>
            <a:r>
              <a:rPr lang="en-US" sz="1200" kern="1200" dirty="0" smtClean="0">
                <a:solidFill>
                  <a:schemeClr val="tx1"/>
                </a:solidFill>
                <a:effectLst/>
                <a:latin typeface="+mn-lt"/>
                <a:ea typeface="+mn-ea"/>
                <a:cs typeface="+mn-cs"/>
              </a:rPr>
              <a:t>function, which retrieves the month from the</a:t>
            </a:r>
            <a:r>
              <a:rPr lang="en-US" sz="1200" i="1" kern="1200" dirty="0" smtClean="0">
                <a:solidFill>
                  <a:schemeClr val="tx1"/>
                </a:solidFill>
                <a:effectLst/>
                <a:latin typeface="+mn-lt"/>
                <a:ea typeface="+mn-ea"/>
                <a:cs typeface="+mn-cs"/>
              </a:rPr>
              <a:t> Date</a:t>
            </a:r>
            <a:r>
              <a:rPr lang="en-US" sz="1200" kern="1200" dirty="0" smtClean="0">
                <a:solidFill>
                  <a:schemeClr val="tx1"/>
                </a:solidFill>
                <a:effectLst/>
                <a:latin typeface="+mn-lt"/>
                <a:ea typeface="+mn-ea"/>
                <a:cs typeface="+mn-cs"/>
              </a:rPr>
              <a:t> function. As you know, the </a:t>
            </a:r>
            <a:r>
              <a:rPr lang="en-US" sz="1200" i="1" kern="1200" dirty="0" smtClean="0">
                <a:solidFill>
                  <a:schemeClr val="tx1"/>
                </a:solidFill>
                <a:effectLst/>
                <a:latin typeface="+mn-lt"/>
                <a:ea typeface="+mn-ea"/>
                <a:cs typeface="+mn-cs"/>
              </a:rPr>
              <a:t>Date </a:t>
            </a:r>
            <a:r>
              <a:rPr lang="en-US" sz="1200" kern="1200" dirty="0" smtClean="0">
                <a:solidFill>
                  <a:schemeClr val="tx1"/>
                </a:solidFill>
                <a:effectLst/>
                <a:latin typeface="+mn-lt"/>
                <a:ea typeface="+mn-ea"/>
                <a:cs typeface="+mn-cs"/>
              </a:rPr>
              <a:t>function retrieves today’s date from your computer. Don’t worry; the description makes the process seem more complicated than it really is.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Create a Subquery</a:t>
            </a:r>
          </a:p>
          <a:p>
            <a:r>
              <a:rPr lang="en-US" sz="1200" kern="1200" dirty="0" smtClean="0">
                <a:solidFill>
                  <a:schemeClr val="tx1"/>
                </a:solidFill>
                <a:effectLst/>
                <a:latin typeface="+mn-lt"/>
                <a:ea typeface="+mn-ea"/>
                <a:cs typeface="+mn-cs"/>
              </a:rPr>
              <a:t>The query examples used so far have all used a table as the data source for a query. A query can also use another query as the data source. A </a:t>
            </a:r>
            <a:r>
              <a:rPr lang="en-US" sz="1200" b="1" i="1" kern="1200" dirty="0" smtClean="0">
                <a:solidFill>
                  <a:schemeClr val="tx1"/>
                </a:solidFill>
                <a:effectLst/>
                <a:latin typeface="+mn-lt"/>
                <a:ea typeface="+mn-ea"/>
                <a:cs typeface="+mn-cs"/>
              </a:rPr>
              <a:t>subquery </a:t>
            </a:r>
            <a:r>
              <a:rPr lang="en-US" sz="1200" kern="1200" dirty="0" smtClean="0">
                <a:solidFill>
                  <a:schemeClr val="tx1"/>
                </a:solidFill>
                <a:effectLst/>
                <a:latin typeface="+mn-lt"/>
                <a:ea typeface="+mn-ea"/>
                <a:cs typeface="+mn-cs"/>
              </a:rPr>
              <a:t>is a query that is used inside another query. Creating a query and then using it inside another query can be helpful when you have a common starting point (the original query) but want to customize it for additional purposes (the additional query). Sometimes using a subquery is a more efficient way to get the results you are seeking, but it depends on the size of the database and the design of the query.</a:t>
            </a:r>
          </a:p>
          <a:p>
            <a:r>
              <a:rPr lang="en-US" sz="1200" kern="1200" dirty="0" smtClean="0">
                <a:solidFill>
                  <a:schemeClr val="tx1"/>
                </a:solidFill>
                <a:effectLst/>
                <a:latin typeface="+mn-lt"/>
                <a:ea typeface="+mn-ea"/>
                <a:cs typeface="+mn-cs"/>
              </a:rPr>
              <a:t>To incorporate a subquery, you follow the general process you have learned in this book to create a query. The only thing you do differently is to select the </a:t>
            </a:r>
            <a:r>
              <a:rPr lang="en-US" sz="1200" b="1" kern="1200" dirty="0" smtClean="0">
                <a:solidFill>
                  <a:schemeClr val="tx1"/>
                </a:solidFill>
                <a:effectLst/>
                <a:latin typeface="+mn-lt"/>
                <a:ea typeface="+mn-ea"/>
                <a:cs typeface="+mn-cs"/>
              </a:rPr>
              <a:t>Query Name</a:t>
            </a:r>
            <a:r>
              <a:rPr lang="en-US" sz="1200" kern="1200" dirty="0" smtClean="0">
                <a:solidFill>
                  <a:schemeClr val="tx1"/>
                </a:solidFill>
                <a:effectLst/>
                <a:latin typeface="+mn-lt"/>
                <a:ea typeface="+mn-ea"/>
                <a:cs typeface="+mn-cs"/>
              </a:rPr>
              <a:t> from the </a:t>
            </a:r>
            <a:r>
              <a:rPr lang="en-US" sz="1200" i="1" kern="1200" dirty="0" smtClean="0">
                <a:solidFill>
                  <a:schemeClr val="tx1"/>
                </a:solidFill>
                <a:effectLst/>
                <a:latin typeface="+mn-lt"/>
                <a:ea typeface="+mn-ea"/>
                <a:cs typeface="+mn-cs"/>
              </a:rPr>
              <a:t>Queries </a:t>
            </a:r>
            <a:r>
              <a:rPr lang="en-US" sz="1200" kern="1200" dirty="0" smtClean="0">
                <a:solidFill>
                  <a:schemeClr val="tx1"/>
                </a:solidFill>
                <a:effectLst/>
                <a:latin typeface="+mn-lt"/>
                <a:ea typeface="+mn-ea"/>
                <a:cs typeface="+mn-cs"/>
              </a:rPr>
              <a:t>tab of the </a:t>
            </a:r>
            <a:r>
              <a:rPr lang="en-US" sz="1200" i="1" kern="1200" dirty="0" smtClean="0">
                <a:solidFill>
                  <a:schemeClr val="tx1"/>
                </a:solidFill>
                <a:effectLst/>
                <a:latin typeface="+mn-lt"/>
                <a:ea typeface="+mn-ea"/>
                <a:cs typeface="+mn-cs"/>
              </a:rPr>
              <a:t>Show Table</a:t>
            </a:r>
            <a:r>
              <a:rPr lang="en-US" sz="1200" kern="1200" dirty="0" smtClean="0">
                <a:solidFill>
                  <a:schemeClr val="tx1"/>
                </a:solidFill>
                <a:effectLst/>
                <a:latin typeface="+mn-lt"/>
                <a:ea typeface="+mn-ea"/>
                <a:cs typeface="+mn-cs"/>
              </a:rPr>
              <a:t> dialog box, instead of selecting the </a:t>
            </a:r>
            <a:r>
              <a:rPr lang="en-US" sz="1200" b="1" kern="1200" dirty="0" smtClean="0">
                <a:solidFill>
                  <a:schemeClr val="tx1"/>
                </a:solidFill>
                <a:effectLst/>
                <a:latin typeface="+mn-lt"/>
                <a:ea typeface="+mn-ea"/>
                <a:cs typeface="+mn-cs"/>
              </a:rPr>
              <a:t>Table Name</a:t>
            </a:r>
            <a:r>
              <a:rPr lang="en-US" sz="1200" kern="1200" dirty="0" smtClean="0">
                <a:solidFill>
                  <a:schemeClr val="tx1"/>
                </a:solidFill>
                <a:effectLst/>
                <a:latin typeface="+mn-lt"/>
                <a:ea typeface="+mn-ea"/>
                <a:cs typeface="+mn-cs"/>
              </a:rPr>
              <a:t> from the</a:t>
            </a:r>
            <a:r>
              <a:rPr lang="en-US" sz="1200" i="1" kern="1200" dirty="0" smtClean="0">
                <a:solidFill>
                  <a:schemeClr val="tx1"/>
                </a:solidFill>
                <a:effectLst/>
                <a:latin typeface="+mn-lt"/>
                <a:ea typeface="+mn-ea"/>
                <a:cs typeface="+mn-cs"/>
              </a:rPr>
              <a:t> Tables</a:t>
            </a:r>
            <a:r>
              <a:rPr lang="en-US" sz="1200" kern="1200" dirty="0" smtClean="0">
                <a:solidFill>
                  <a:schemeClr val="tx1"/>
                </a:solidFill>
                <a:effectLst/>
                <a:latin typeface="+mn-lt"/>
                <a:ea typeface="+mn-ea"/>
                <a:cs typeface="+mn-cs"/>
              </a:rPr>
              <a:t> tab.</a:t>
            </a:r>
            <a:endParaRPr lang="en-US" sz="1200" kern="1200" dirty="0">
              <a:solidFill>
                <a:schemeClr val="tx1"/>
              </a:solidFill>
              <a:effectLst/>
              <a:latin typeface="+mn-lt"/>
              <a:ea typeface="+mn-ea"/>
              <a:cs typeface="+mn-cs"/>
            </a:endParaRP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B43031-2A35-44F1-B967-5B867A246C25}" type="slidenum">
              <a:rPr lang="en-US">
                <a:cs typeface="Arial" charset="0"/>
              </a:rPr>
              <a:pPr fontAlgn="base">
                <a:spcBef>
                  <a:spcPct val="0"/>
                </a:spcBef>
                <a:spcAft>
                  <a:spcPct val="0"/>
                </a:spcAft>
              </a:pPr>
              <a:t>11</a:t>
            </a:fld>
            <a:endParaRPr lang="en-US" dirty="0">
              <a:cs typeface="Arial" charset="0"/>
            </a:endParaRPr>
          </a:p>
        </p:txBody>
      </p:sp>
    </p:spTree>
    <p:extLst>
      <p:ext uri="{BB962C8B-B14F-4D97-AF65-F5344CB8AC3E}">
        <p14:creationId xmlns:p14="http://schemas.microsoft.com/office/powerpoint/2010/main" val="393889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SLO 6.3</a:t>
            </a:r>
            <a:r>
              <a:rPr lang="en-US" sz="1200" kern="1200" dirty="0" smtClean="0">
                <a:solidFill>
                  <a:schemeClr val="tx1"/>
                </a:solidFill>
                <a:effectLst/>
                <a:latin typeface="+mn-lt"/>
                <a:ea typeface="+mn-ea"/>
                <a:cs typeface="+mn-cs"/>
              </a:rPr>
              <a:t> Use the top values properly, explore and use date functions, and create a query with a subquery.</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Access Date Functions</a:t>
            </a:r>
          </a:p>
          <a:p>
            <a:r>
              <a:rPr lang="en-US" sz="1200" b="1" kern="1200" dirty="0" smtClean="0">
                <a:solidFill>
                  <a:schemeClr val="tx1"/>
                </a:solidFill>
                <a:effectLst/>
                <a:latin typeface="+mn-lt"/>
                <a:ea typeface="+mn-ea"/>
                <a:cs typeface="+mn-cs"/>
              </a:rPr>
              <a:t>Date()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Retrieves the current system date.</a:t>
            </a:r>
          </a:p>
          <a:p>
            <a:r>
              <a:rPr lang="en-US" sz="1200" kern="1200" dirty="0" smtClean="0">
                <a:solidFill>
                  <a:schemeClr val="tx1"/>
                </a:solidFill>
                <a:effectLst/>
                <a:latin typeface="+mn-lt"/>
                <a:ea typeface="+mn-ea"/>
                <a:cs typeface="+mn-cs"/>
              </a:rPr>
              <a:t>Date()</a:t>
            </a:r>
          </a:p>
          <a:p>
            <a:r>
              <a:rPr lang="en-US" sz="1200" kern="1200" dirty="0" smtClean="0">
                <a:solidFill>
                  <a:schemeClr val="tx1"/>
                </a:solidFill>
                <a:effectLst/>
                <a:latin typeface="+mn-lt"/>
                <a:ea typeface="+mn-ea"/>
                <a:cs typeface="+mn-cs"/>
              </a:rPr>
              <a:t>1/4/2017</a:t>
            </a:r>
          </a:p>
          <a:p>
            <a:r>
              <a:rPr lang="en-US" sz="1200" b="1" kern="1200" dirty="0" smtClean="0">
                <a:solidFill>
                  <a:schemeClr val="tx1"/>
                </a:solidFill>
                <a:effectLst/>
                <a:latin typeface="+mn-lt"/>
                <a:ea typeface="+mn-ea"/>
                <a:cs typeface="+mn-cs"/>
              </a:rPr>
              <a:t>DatePart()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Determines a specific piece, or interval, of a date.</a:t>
            </a:r>
          </a:p>
          <a:p>
            <a:r>
              <a:rPr lang="en-US" sz="1200" kern="1200" dirty="0" smtClean="0">
                <a:solidFill>
                  <a:schemeClr val="tx1"/>
                </a:solidFill>
                <a:effectLst/>
                <a:latin typeface="+mn-lt"/>
                <a:ea typeface="+mn-ea"/>
                <a:cs typeface="+mn-cs"/>
              </a:rPr>
              <a:t>DatePart(“q”,[DateListed])</a:t>
            </a:r>
          </a:p>
          <a:p>
            <a:r>
              <a:rPr lang="en-US" sz="1200" kern="1200" dirty="0" smtClean="0">
                <a:solidFill>
                  <a:schemeClr val="tx1"/>
                </a:solidFill>
                <a:effectLst/>
                <a:latin typeface="+mn-lt"/>
                <a:ea typeface="+mn-ea"/>
                <a:cs typeface="+mn-cs"/>
              </a:rPr>
              <a:t>DatePart(“yyyy”,#4/15/2017#)</a:t>
            </a:r>
          </a:p>
          <a:p>
            <a:r>
              <a:rPr lang="en-US" sz="1200" kern="1200" dirty="0" smtClean="0">
                <a:solidFill>
                  <a:schemeClr val="tx1"/>
                </a:solidFill>
                <a:effectLst/>
                <a:latin typeface="+mn-lt"/>
                <a:ea typeface="+mn-ea"/>
                <a:cs typeface="+mn-cs"/>
              </a:rPr>
              <a:t>4 2017</a:t>
            </a:r>
          </a:p>
          <a:p>
            <a:r>
              <a:rPr lang="en-US" sz="1200" b="1" kern="1200" dirty="0" smtClean="0">
                <a:solidFill>
                  <a:schemeClr val="tx1"/>
                </a:solidFill>
                <a:effectLst/>
                <a:latin typeface="+mn-lt"/>
                <a:ea typeface="+mn-ea"/>
                <a:cs typeface="+mn-cs"/>
              </a:rPr>
              <a:t>DateSerial()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Converts values into a date value</a:t>
            </a:r>
          </a:p>
          <a:p>
            <a:r>
              <a:rPr lang="en-US" sz="1200" kern="1200" dirty="0" smtClean="0">
                <a:solidFill>
                  <a:schemeClr val="tx1"/>
                </a:solidFill>
                <a:effectLst/>
                <a:latin typeface="+mn-lt"/>
                <a:ea typeface="+mn-ea"/>
                <a:cs typeface="+mn-cs"/>
              </a:rPr>
              <a:t>DateSerial(2017,2,20)</a:t>
            </a:r>
          </a:p>
          <a:p>
            <a:r>
              <a:rPr lang="en-US" sz="1200" kern="1200" dirty="0" smtClean="0">
                <a:solidFill>
                  <a:schemeClr val="tx1"/>
                </a:solidFill>
                <a:effectLst/>
                <a:latin typeface="+mn-lt"/>
                <a:ea typeface="+mn-ea"/>
                <a:cs typeface="+mn-cs"/>
              </a:rPr>
              <a:t>2/20/2017</a:t>
            </a:r>
          </a:p>
          <a:p>
            <a:r>
              <a:rPr lang="en-US" sz="1200" b="1" kern="1200" dirty="0" smtClean="0">
                <a:solidFill>
                  <a:schemeClr val="tx1"/>
                </a:solidFill>
                <a:effectLst/>
                <a:latin typeface="+mn-lt"/>
                <a:ea typeface="+mn-ea"/>
                <a:cs typeface="+mn-cs"/>
              </a:rPr>
              <a:t>DateAdd()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Adds to a date. You must specify the value along with the interval.</a:t>
            </a:r>
          </a:p>
          <a:p>
            <a:r>
              <a:rPr lang="en-US" sz="1200" kern="1200" dirty="0" smtClean="0">
                <a:solidFill>
                  <a:schemeClr val="tx1"/>
                </a:solidFill>
                <a:effectLst/>
                <a:latin typeface="+mn-lt"/>
                <a:ea typeface="+mn-ea"/>
                <a:cs typeface="+mn-cs"/>
              </a:rPr>
              <a:t>DateAdd(“yyyy”, 3, [DateListed])</a:t>
            </a:r>
          </a:p>
          <a:p>
            <a:r>
              <a:rPr lang="en-US" sz="1200" kern="1200" dirty="0" smtClean="0">
                <a:solidFill>
                  <a:schemeClr val="tx1"/>
                </a:solidFill>
                <a:effectLst/>
                <a:latin typeface="+mn-lt"/>
                <a:ea typeface="+mn-ea"/>
                <a:cs typeface="+mn-cs"/>
              </a:rPr>
              <a:t>12/17/2019</a:t>
            </a:r>
          </a:p>
          <a:p>
            <a:r>
              <a:rPr lang="en-US" sz="1200" kern="1200" dirty="0" smtClean="0">
                <a:solidFill>
                  <a:schemeClr val="tx1"/>
                </a:solidFill>
                <a:effectLst/>
                <a:latin typeface="+mn-lt"/>
                <a:ea typeface="+mn-ea"/>
                <a:cs typeface="+mn-cs"/>
              </a:rPr>
              <a:t>This example added 3 years to the DateListed.</a:t>
            </a:r>
          </a:p>
          <a:p>
            <a:r>
              <a:rPr lang="en-US" sz="1200" b="1" kern="1200" dirty="0" smtClean="0">
                <a:solidFill>
                  <a:schemeClr val="tx1"/>
                </a:solidFill>
                <a:effectLst/>
                <a:latin typeface="+mn-lt"/>
                <a:ea typeface="+mn-ea"/>
                <a:cs typeface="+mn-cs"/>
              </a:rPr>
              <a:t>DateDiff()</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Determines the difference between two dates. You must specify the interval.</a:t>
            </a:r>
          </a:p>
          <a:p>
            <a:r>
              <a:rPr lang="en-US" sz="1200" kern="1200" dirty="0" smtClean="0">
                <a:solidFill>
                  <a:schemeClr val="tx1"/>
                </a:solidFill>
                <a:effectLst/>
                <a:latin typeface="+mn-lt"/>
                <a:ea typeface="+mn-ea"/>
                <a:cs typeface="+mn-cs"/>
              </a:rPr>
              <a:t>DateDiff(“d”, [DateListed], Date())</a:t>
            </a:r>
          </a:p>
          <a:p>
            <a:r>
              <a:rPr lang="en-US" sz="1200" kern="1200" dirty="0" smtClean="0">
                <a:solidFill>
                  <a:schemeClr val="tx1"/>
                </a:solidFill>
                <a:effectLst/>
                <a:latin typeface="+mn-lt"/>
                <a:ea typeface="+mn-ea"/>
                <a:cs typeface="+mn-cs"/>
              </a:rPr>
              <a:t>18</a:t>
            </a:r>
          </a:p>
          <a:p>
            <a:r>
              <a:rPr lang="en-US" sz="1200" kern="1200" dirty="0" smtClean="0">
                <a:solidFill>
                  <a:schemeClr val="tx1"/>
                </a:solidFill>
                <a:effectLst/>
                <a:latin typeface="+mn-lt"/>
                <a:ea typeface="+mn-ea"/>
                <a:cs typeface="+mn-cs"/>
              </a:rPr>
              <a:t>This example calculated how many days It has been since the property was listed.</a:t>
            </a:r>
          </a:p>
          <a:p>
            <a:r>
              <a:rPr lang="en-US" sz="1200" b="1" kern="1200" dirty="0" smtClean="0">
                <a:solidFill>
                  <a:schemeClr val="tx1"/>
                </a:solidFill>
                <a:effectLst/>
                <a:latin typeface="+mn-lt"/>
                <a:ea typeface="+mn-ea"/>
                <a:cs typeface="+mn-cs"/>
              </a:rPr>
              <a:t>MonthName()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Retrieves the name of the month number.</a:t>
            </a:r>
          </a:p>
          <a:p>
            <a:r>
              <a:rPr lang="en-US" sz="1200" kern="1200" dirty="0" smtClean="0">
                <a:solidFill>
                  <a:schemeClr val="tx1"/>
                </a:solidFill>
                <a:effectLst/>
                <a:latin typeface="+mn-lt"/>
                <a:ea typeface="+mn-ea"/>
                <a:cs typeface="+mn-cs"/>
              </a:rPr>
              <a:t>MonthName(2)</a:t>
            </a:r>
          </a:p>
          <a:p>
            <a:r>
              <a:rPr lang="en-US" sz="1200" kern="1200" dirty="0" smtClean="0">
                <a:solidFill>
                  <a:schemeClr val="tx1"/>
                </a:solidFill>
                <a:effectLst/>
                <a:latin typeface="+mn-lt"/>
                <a:ea typeface="+mn-ea"/>
                <a:cs typeface="+mn-cs"/>
              </a:rPr>
              <a:t>February</a:t>
            </a:r>
          </a:p>
          <a:p>
            <a:r>
              <a:rPr lang="en-US" sz="1200" b="1" kern="1200" dirty="0" smtClean="0">
                <a:solidFill>
                  <a:schemeClr val="tx1"/>
                </a:solidFill>
                <a:effectLst/>
                <a:latin typeface="+mn-lt"/>
                <a:ea typeface="+mn-ea"/>
                <a:cs typeface="+mn-cs"/>
              </a:rPr>
              <a:t>WeekdayName()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Retrieves the name of the weekday number.</a:t>
            </a:r>
          </a:p>
          <a:p>
            <a:r>
              <a:rPr lang="en-US" sz="1200" kern="1200" dirty="0" smtClean="0">
                <a:solidFill>
                  <a:schemeClr val="tx1"/>
                </a:solidFill>
                <a:effectLst/>
                <a:latin typeface="+mn-lt"/>
                <a:ea typeface="+mn-ea"/>
                <a:cs typeface="+mn-cs"/>
              </a:rPr>
              <a:t>WeekdayName(7)</a:t>
            </a:r>
          </a:p>
          <a:p>
            <a:r>
              <a:rPr lang="en-US" sz="1200" kern="1200" dirty="0" smtClean="0">
                <a:solidFill>
                  <a:schemeClr val="tx1"/>
                </a:solidFill>
                <a:effectLst/>
                <a:latin typeface="+mn-lt"/>
                <a:ea typeface="+mn-ea"/>
                <a:cs typeface="+mn-cs"/>
              </a:rPr>
              <a:t>Saturday</a:t>
            </a:r>
          </a:p>
          <a:p>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E45716-5425-405E-9BDE-D253547908D1}" type="slidenum">
              <a:rPr lang="en-US">
                <a:cs typeface="Arial" charset="0"/>
              </a:rPr>
              <a:pPr fontAlgn="base">
                <a:spcBef>
                  <a:spcPct val="0"/>
                </a:spcBef>
                <a:spcAft>
                  <a:spcPct val="0"/>
                </a:spcAft>
              </a:pPr>
              <a:t>12</a:t>
            </a:fld>
            <a:endParaRPr lang="en-US" dirty="0">
              <a:cs typeface="Arial" charset="0"/>
            </a:endParaRPr>
          </a:p>
        </p:txBody>
      </p:sp>
    </p:spTree>
    <p:extLst>
      <p:ext uri="{BB962C8B-B14F-4D97-AF65-F5344CB8AC3E}">
        <p14:creationId xmlns:p14="http://schemas.microsoft.com/office/powerpoint/2010/main" val="3765864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SLO 6.4</a:t>
            </a:r>
            <a:r>
              <a:rPr lang="en-US" sz="1200" kern="1200" dirty="0" smtClean="0">
                <a:solidFill>
                  <a:schemeClr val="tx1"/>
                </a:solidFill>
                <a:effectLst/>
                <a:latin typeface="+mn-lt"/>
                <a:ea typeface="+mn-ea"/>
                <a:cs typeface="+mn-cs"/>
              </a:rPr>
              <a:t> Understand report sections, build a report and add and delete fields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understand the data source of a report, and create a parameter report.</a:t>
            </a:r>
          </a:p>
        </p:txBody>
      </p:sp>
      <p:sp>
        <p:nvSpPr>
          <p:cNvPr id="4" name="Slide Number Placeholder 3"/>
          <p:cNvSpPr>
            <a:spLocks noGrp="1"/>
          </p:cNvSpPr>
          <p:nvPr>
            <p:ph type="sldNum" sz="quarter" idx="10"/>
          </p:nvPr>
        </p:nvSpPr>
        <p:spPr/>
        <p:txBody>
          <a:bodyPr/>
          <a:lstStyle/>
          <a:p>
            <a:fld id="{D3B4BA6D-7CEE-4C8A-B841-62666A55D0AE}" type="slidenum">
              <a:rPr lang="en-US" smtClean="0"/>
              <a:t>13</a:t>
            </a:fld>
            <a:endParaRPr lang="en-US" dirty="0"/>
          </a:p>
        </p:txBody>
      </p:sp>
    </p:spTree>
    <p:extLst>
      <p:ext uri="{BB962C8B-B14F-4D97-AF65-F5344CB8AC3E}">
        <p14:creationId xmlns:p14="http://schemas.microsoft.com/office/powerpoint/2010/main" val="93376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6.4</a:t>
            </a:r>
            <a:r>
              <a:rPr lang="en-US" sz="1200" kern="1200" dirty="0" smtClean="0">
                <a:solidFill>
                  <a:schemeClr val="tx1"/>
                </a:solidFill>
                <a:effectLst/>
                <a:latin typeface="+mn-lt"/>
                <a:ea typeface="+mn-ea"/>
                <a:cs typeface="+mn-cs"/>
              </a:rPr>
              <a:t> Understand report sections, build a report and add and delete fields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understand the data source of a report, and create a parameter report.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While the skills you have previously learned while creating and editing reports with the </a:t>
            </a:r>
            <a:r>
              <a:rPr lang="en-US" sz="1200" i="1" kern="1200" dirty="0" smtClean="0">
                <a:solidFill>
                  <a:schemeClr val="tx1"/>
                </a:solidFill>
                <a:effectLst/>
                <a:latin typeface="+mn-lt"/>
                <a:ea typeface="+mn-ea"/>
                <a:cs typeface="+mn-cs"/>
              </a:rPr>
              <a:t>Report Wizard</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Layout </a:t>
            </a:r>
            <a:r>
              <a:rPr lang="en-US" sz="1200" kern="1200" dirty="0" smtClean="0">
                <a:solidFill>
                  <a:schemeClr val="tx1"/>
                </a:solidFill>
                <a:effectLst/>
                <a:latin typeface="+mn-lt"/>
                <a:ea typeface="+mn-ea"/>
                <a:cs typeface="+mn-cs"/>
              </a:rPr>
              <a:t>view still apply. Design view provides additional flexibility and tools for creating and editing a report.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Understand Report Sections </a:t>
            </a:r>
          </a:p>
          <a:p>
            <a:r>
              <a:rPr lang="en-US" sz="1200" kern="1200" dirty="0" smtClean="0">
                <a:solidFill>
                  <a:schemeClr val="tx1"/>
                </a:solidFill>
                <a:effectLst/>
                <a:latin typeface="+mn-lt"/>
                <a:ea typeface="+mn-ea"/>
                <a:cs typeface="+mn-cs"/>
              </a:rPr>
              <a:t>A report can contain many different sections, explained in the </a:t>
            </a:r>
            <a:r>
              <a:rPr lang="en-US" sz="1200" i="1" kern="1200" dirty="0" smtClean="0">
                <a:solidFill>
                  <a:schemeClr val="tx1"/>
                </a:solidFill>
                <a:effectLst/>
                <a:latin typeface="+mn-lt"/>
                <a:ea typeface="+mn-ea"/>
                <a:cs typeface="+mn-cs"/>
              </a:rPr>
              <a:t>Report Sections</a:t>
            </a:r>
            <a:r>
              <a:rPr lang="en-US" sz="1200" kern="1200" dirty="0" smtClean="0">
                <a:solidFill>
                  <a:schemeClr val="tx1"/>
                </a:solidFill>
                <a:effectLst/>
                <a:latin typeface="+mn-lt"/>
                <a:ea typeface="+mn-ea"/>
                <a:cs typeface="+mn-cs"/>
              </a:rPr>
              <a:t> table. When you are viewing a report in </a:t>
            </a:r>
            <a:r>
              <a:rPr lang="en-US" sz="1200" i="1" kern="1200" dirty="0" smtClean="0">
                <a:solidFill>
                  <a:schemeClr val="tx1"/>
                </a:solidFill>
                <a:effectLst/>
                <a:latin typeface="+mn-lt"/>
                <a:ea typeface="+mn-ea"/>
                <a:cs typeface="+mn-cs"/>
              </a:rPr>
              <a:t>Layout </a:t>
            </a:r>
            <a:r>
              <a:rPr lang="en-US" sz="1200" kern="1200" dirty="0" smtClean="0">
                <a:solidFill>
                  <a:schemeClr val="tx1"/>
                </a:solidFill>
                <a:effectLst/>
                <a:latin typeface="+mn-lt"/>
                <a:ea typeface="+mn-ea"/>
                <a:cs typeface="+mn-cs"/>
              </a:rPr>
              <a:t>or </a:t>
            </a:r>
            <a:r>
              <a:rPr lang="en-US" sz="1200" i="1" kern="1200" dirty="0" smtClean="0">
                <a:solidFill>
                  <a:schemeClr val="tx1"/>
                </a:solidFill>
                <a:effectLst/>
                <a:latin typeface="+mn-lt"/>
                <a:ea typeface="+mn-ea"/>
                <a:cs typeface="+mn-cs"/>
              </a:rPr>
              <a:t>Print Preview</a:t>
            </a:r>
            <a:r>
              <a:rPr lang="en-US" sz="1200" kern="1200" dirty="0" smtClean="0">
                <a:solidFill>
                  <a:schemeClr val="tx1"/>
                </a:solidFill>
                <a:effectLst/>
                <a:latin typeface="+mn-lt"/>
                <a:ea typeface="+mn-ea"/>
                <a:cs typeface="+mn-cs"/>
              </a:rPr>
              <a:t> view, the sections are not as obvious as they are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You need to understand how each section works in order to build your reports correctly.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Report Sections </a:t>
            </a:r>
          </a:p>
          <a:p>
            <a:r>
              <a:rPr lang="en-US" sz="1200" b="1" kern="1200" dirty="0" smtClean="0">
                <a:solidFill>
                  <a:schemeClr val="tx1"/>
                </a:solidFill>
                <a:effectLst/>
                <a:latin typeface="+mn-lt"/>
                <a:ea typeface="+mn-ea"/>
                <a:cs typeface="+mn-cs"/>
              </a:rPr>
              <a:t>Report Header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Print a report title or logo.</a:t>
            </a:r>
          </a:p>
          <a:p>
            <a:r>
              <a:rPr lang="en-US" sz="1200" kern="1200" dirty="0" smtClean="0">
                <a:solidFill>
                  <a:schemeClr val="tx1"/>
                </a:solidFill>
                <a:effectLst/>
                <a:latin typeface="+mn-lt"/>
                <a:ea typeface="+mn-ea"/>
                <a:cs typeface="+mn-cs"/>
              </a:rPr>
              <a:t>Once, at the top of the first page.</a:t>
            </a:r>
          </a:p>
          <a:p>
            <a:r>
              <a:rPr lang="en-US" sz="1200" b="1" kern="1200" dirty="0" smtClean="0">
                <a:solidFill>
                  <a:schemeClr val="tx1"/>
                </a:solidFill>
                <a:effectLst/>
                <a:latin typeface="+mn-lt"/>
                <a:ea typeface="+mn-ea"/>
                <a:cs typeface="+mn-cs"/>
              </a:rPr>
              <a:t>Report Footer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Print report totals or other information at the end of the report. (In Design view, this section appears below the page footer, but in other views, and when the report is printed, this section prints above the page footer.)</a:t>
            </a:r>
          </a:p>
          <a:p>
            <a:r>
              <a:rPr lang="en-US" sz="1200" kern="1200" dirty="0" smtClean="0">
                <a:solidFill>
                  <a:schemeClr val="tx1"/>
                </a:solidFill>
                <a:effectLst/>
                <a:latin typeface="+mn-lt"/>
                <a:ea typeface="+mn-ea"/>
                <a:cs typeface="+mn-cs"/>
              </a:rPr>
              <a:t>Once, at the bottom of the last page above the page footer.</a:t>
            </a:r>
          </a:p>
          <a:p>
            <a:r>
              <a:rPr lang="en-US" sz="1200" b="1" kern="1200" dirty="0" smtClean="0">
                <a:solidFill>
                  <a:schemeClr val="tx1"/>
                </a:solidFill>
                <a:effectLst/>
                <a:latin typeface="+mn-lt"/>
                <a:ea typeface="+mn-ea"/>
                <a:cs typeface="+mn-cs"/>
              </a:rPr>
              <a:t>Page Header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Print column headings, page numbers, or dates.</a:t>
            </a:r>
          </a:p>
          <a:p>
            <a:r>
              <a:rPr lang="en-US" sz="1200" kern="1200" dirty="0" smtClean="0">
                <a:solidFill>
                  <a:schemeClr val="tx1"/>
                </a:solidFill>
                <a:effectLst/>
                <a:latin typeface="+mn-lt"/>
                <a:ea typeface="+mn-ea"/>
                <a:cs typeface="+mn-cs"/>
              </a:rPr>
              <a:t>At the top of every page. (Prints below the report header on page 1.)</a:t>
            </a:r>
          </a:p>
          <a:p>
            <a:r>
              <a:rPr lang="en-US" sz="1200" b="1" kern="1200" dirty="0" smtClean="0">
                <a:solidFill>
                  <a:schemeClr val="tx1"/>
                </a:solidFill>
                <a:effectLst/>
                <a:latin typeface="+mn-lt"/>
                <a:ea typeface="+mn-ea"/>
                <a:cs typeface="+mn-cs"/>
              </a:rPr>
              <a:t>Page Footer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Print page numbers or dates</a:t>
            </a:r>
          </a:p>
          <a:p>
            <a:r>
              <a:rPr lang="en-US" sz="1200" kern="1200" dirty="0" smtClean="0">
                <a:solidFill>
                  <a:schemeClr val="tx1"/>
                </a:solidFill>
                <a:effectLst/>
                <a:latin typeface="+mn-lt"/>
                <a:ea typeface="+mn-ea"/>
                <a:cs typeface="+mn-cs"/>
              </a:rPr>
              <a:t>At the bottom of each page.</a:t>
            </a:r>
          </a:p>
          <a:p>
            <a:r>
              <a:rPr lang="en-US" sz="1200" b="1" kern="1200" dirty="0" smtClean="0">
                <a:solidFill>
                  <a:schemeClr val="tx1"/>
                </a:solidFill>
                <a:effectLst/>
                <a:latin typeface="+mn-lt"/>
                <a:ea typeface="+mn-ea"/>
                <a:cs typeface="+mn-cs"/>
              </a:rPr>
              <a:t>Group Header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Print the group title/value.</a:t>
            </a:r>
          </a:p>
          <a:p>
            <a:r>
              <a:rPr lang="en-US" sz="1200" kern="1200" dirty="0" smtClean="0">
                <a:solidFill>
                  <a:schemeClr val="tx1"/>
                </a:solidFill>
                <a:effectLst/>
                <a:latin typeface="+mn-lt"/>
                <a:ea typeface="+mn-ea"/>
                <a:cs typeface="+mn-cs"/>
              </a:rPr>
              <a:t>At the top of each group.</a:t>
            </a:r>
          </a:p>
          <a:p>
            <a:r>
              <a:rPr lang="en-US" sz="1200" b="1" kern="1200" dirty="0" smtClean="0">
                <a:solidFill>
                  <a:schemeClr val="tx1"/>
                </a:solidFill>
                <a:effectLst/>
                <a:latin typeface="+mn-lt"/>
                <a:ea typeface="+mn-ea"/>
                <a:cs typeface="+mn-cs"/>
              </a:rPr>
              <a:t>Group Footer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Print aggregate calculations for each group.</a:t>
            </a:r>
          </a:p>
          <a:p>
            <a:r>
              <a:rPr lang="en-US" sz="1200" kern="1200" dirty="0" smtClean="0">
                <a:solidFill>
                  <a:schemeClr val="tx1"/>
                </a:solidFill>
                <a:effectLst/>
                <a:latin typeface="+mn-lt"/>
                <a:ea typeface="+mn-ea"/>
                <a:cs typeface="+mn-cs"/>
              </a:rPr>
              <a:t>At the bottom of each group.</a:t>
            </a:r>
          </a:p>
          <a:p>
            <a:r>
              <a:rPr lang="en-US" sz="1200" b="1" kern="1200" dirty="0" smtClean="0">
                <a:solidFill>
                  <a:schemeClr val="tx1"/>
                </a:solidFill>
                <a:effectLst/>
                <a:latin typeface="+mn-lt"/>
                <a:ea typeface="+mn-ea"/>
                <a:cs typeface="+mn-cs"/>
              </a:rPr>
              <a:t>Detail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Print the fields from each record.</a:t>
            </a:r>
          </a:p>
          <a:p>
            <a:r>
              <a:rPr lang="en-US" sz="1200" kern="1200" dirty="0" smtClean="0">
                <a:solidFill>
                  <a:schemeClr val="tx1"/>
                </a:solidFill>
                <a:effectLst/>
                <a:latin typeface="+mn-lt"/>
                <a:ea typeface="+mn-ea"/>
                <a:cs typeface="+mn-cs"/>
              </a:rPr>
              <a:t>Once for every record.</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058E4E7-3476-4029-81AE-3014ECE74749}" type="slidenum">
              <a:rPr lang="en-US">
                <a:cs typeface="Arial" charset="0"/>
              </a:rPr>
              <a:pPr fontAlgn="base">
                <a:spcBef>
                  <a:spcPct val="0"/>
                </a:spcBef>
                <a:spcAft>
                  <a:spcPct val="0"/>
                </a:spcAft>
              </a:pPr>
              <a:t>14</a:t>
            </a:fld>
            <a:endParaRPr lang="en-US" dirty="0">
              <a:cs typeface="Arial" charset="0"/>
            </a:endParaRPr>
          </a:p>
        </p:txBody>
      </p:sp>
    </p:spTree>
    <p:extLst>
      <p:ext uri="{BB962C8B-B14F-4D97-AF65-F5344CB8AC3E}">
        <p14:creationId xmlns:p14="http://schemas.microsoft.com/office/powerpoint/2010/main" val="26910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SLO 6.4 Understand report sections, build a report and add and delete fields in </a:t>
            </a:r>
            <a:r>
              <a:rPr lang="en-US" i="1" dirty="0" smtClean="0"/>
              <a:t>Design</a:t>
            </a:r>
            <a:r>
              <a:rPr lang="en-US" dirty="0" smtClean="0"/>
              <a:t> view, understand the data source of a report, and create a parameter report</a:t>
            </a:r>
          </a:p>
          <a:p>
            <a:pPr>
              <a:spcBef>
                <a:spcPct val="0"/>
              </a:spcBef>
            </a:pPr>
            <a:endParaRPr lang="en-US" dirty="0" smtClean="0"/>
          </a:p>
          <a:p>
            <a:pPr>
              <a:spcBef>
                <a:spcPct val="0"/>
              </a:spcBef>
            </a:pPr>
            <a:r>
              <a:rPr lang="en-US" dirty="0" smtClean="0"/>
              <a:t>Review the different sections and their placement in </a:t>
            </a:r>
            <a:r>
              <a:rPr lang="en-US" i="1" dirty="0" smtClean="0"/>
              <a:t>Design</a:t>
            </a:r>
            <a:r>
              <a:rPr lang="en-US" dirty="0" smtClean="0"/>
              <a:t> view and in </a:t>
            </a:r>
            <a:r>
              <a:rPr lang="en-US" i="1" dirty="0" smtClean="0"/>
              <a:t>Print Preview</a:t>
            </a:r>
            <a:r>
              <a:rPr lang="en-US" dirty="0" smtClean="0"/>
              <a:t>.</a:t>
            </a:r>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3C3DD9-CEB8-469B-838F-678B2EC6CC83}" type="slidenum">
              <a:rPr lang="en-US">
                <a:cs typeface="Arial" charset="0"/>
              </a:rPr>
              <a:pPr fontAlgn="base">
                <a:spcBef>
                  <a:spcPct val="0"/>
                </a:spcBef>
                <a:spcAft>
                  <a:spcPct val="0"/>
                </a:spcAft>
              </a:pPr>
              <a:t>15</a:t>
            </a:fld>
            <a:endParaRPr lang="en-US" dirty="0">
              <a:cs typeface="Arial" charset="0"/>
            </a:endParaRPr>
          </a:p>
        </p:txBody>
      </p:sp>
    </p:spTree>
    <p:extLst>
      <p:ext uri="{BB962C8B-B14F-4D97-AF65-F5344CB8AC3E}">
        <p14:creationId xmlns:p14="http://schemas.microsoft.com/office/powerpoint/2010/main" val="534538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6.4</a:t>
            </a:r>
            <a:r>
              <a:rPr lang="en-US" sz="1200" kern="1200" dirty="0" smtClean="0">
                <a:solidFill>
                  <a:schemeClr val="tx1"/>
                </a:solidFill>
                <a:effectLst/>
                <a:latin typeface="+mn-lt"/>
                <a:ea typeface="+mn-ea"/>
                <a:cs typeface="+mn-cs"/>
              </a:rPr>
              <a:t> Understand report sections, build a report and add and delete fields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understand the data source of a report, and create a parameter report.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Add or Delete Page and Report Sections in Design View</a:t>
            </a:r>
          </a:p>
          <a:p>
            <a:r>
              <a:rPr lang="en-US" sz="1200" kern="1200" dirty="0" smtClean="0">
                <a:solidFill>
                  <a:schemeClr val="tx1"/>
                </a:solidFill>
                <a:effectLst/>
                <a:latin typeface="+mn-lt"/>
                <a:ea typeface="+mn-ea"/>
                <a:cs typeface="+mn-cs"/>
              </a:rPr>
              <a:t>When you create a report in Design view, Access automatically includes Page Header, Detail, and Page Footer sections. You can add or remove sections in a report as needed.</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Add or Delete Group Sections in Design View</a:t>
            </a:r>
          </a:p>
          <a:p>
            <a:r>
              <a:rPr lang="en-US" sz="1200" kern="1200" dirty="0" smtClean="0">
                <a:solidFill>
                  <a:schemeClr val="tx1"/>
                </a:solidFill>
                <a:effectLst/>
                <a:latin typeface="+mn-lt"/>
                <a:ea typeface="+mn-ea"/>
                <a:cs typeface="+mn-cs"/>
              </a:rPr>
              <a:t>As you learned in Chapter 4, a report can have more than one </a:t>
            </a:r>
            <a:r>
              <a:rPr lang="en-US" sz="1200" i="1" kern="1200" dirty="0" smtClean="0">
                <a:solidFill>
                  <a:schemeClr val="tx1"/>
                </a:solidFill>
                <a:effectLst/>
                <a:latin typeface="+mn-lt"/>
                <a:ea typeface="+mn-ea"/>
                <a:cs typeface="+mn-cs"/>
              </a:rPr>
              <a:t>Group Header</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Group Footer</a:t>
            </a:r>
            <a:r>
              <a:rPr lang="en-US" sz="1200" kern="1200" dirty="0" smtClean="0">
                <a:solidFill>
                  <a:schemeClr val="tx1"/>
                </a:solidFill>
                <a:effectLst/>
                <a:latin typeface="+mn-lt"/>
                <a:ea typeface="+mn-ea"/>
                <a:cs typeface="+mn-cs"/>
              </a:rPr>
              <a:t> section if you have multiple fields on which you want to group. Additionally, you add the </a:t>
            </a:r>
            <a:r>
              <a:rPr lang="en-US" sz="1200" i="1" kern="1200" dirty="0" smtClean="0">
                <a:solidFill>
                  <a:schemeClr val="tx1"/>
                </a:solidFill>
                <a:effectLst/>
                <a:latin typeface="+mn-lt"/>
                <a:ea typeface="+mn-ea"/>
                <a:cs typeface="+mn-cs"/>
              </a:rPr>
              <a:t>Group Header</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Group Footer</a:t>
            </a:r>
            <a:r>
              <a:rPr lang="en-US" sz="1200" kern="1200" dirty="0" smtClean="0">
                <a:solidFill>
                  <a:schemeClr val="tx1"/>
                </a:solidFill>
                <a:effectLst/>
                <a:latin typeface="+mn-lt"/>
                <a:ea typeface="+mn-ea"/>
                <a:cs typeface="+mn-cs"/>
              </a:rPr>
              <a:t> sections independently, so you are not required to have both.</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Create a Report in Design View</a:t>
            </a:r>
          </a:p>
          <a:p>
            <a:r>
              <a:rPr lang="en-US" sz="1200" kern="1200" dirty="0" smtClean="0">
                <a:solidFill>
                  <a:schemeClr val="tx1"/>
                </a:solidFill>
                <a:effectLst/>
                <a:latin typeface="+mn-lt"/>
                <a:ea typeface="+mn-ea"/>
                <a:cs typeface="+mn-cs"/>
              </a:rPr>
              <a:t>Creating a report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provides you with the most flexibility. After you create the report, you can edit it to add the fields, labels, or other controls that you need. You can also add or remove sections on the report.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Understand the Report Data Source</a:t>
            </a:r>
          </a:p>
          <a:p>
            <a:r>
              <a:rPr lang="en-US" sz="120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of a report regulates which database fields are available in the report. When a report is first created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the </a:t>
            </a:r>
            <a:r>
              <a:rPr lang="en-US" sz="1200"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is blank. When a record source is assigned, all of the fields that are included in the record source become accessible to the report. This allows you to reference the contents of a field without including it on the report. For example, consider a report in the Placer Hills database in which the </a:t>
            </a:r>
            <a:r>
              <a:rPr lang="en-US" sz="1200" i="1" kern="1200" dirty="0" smtClean="0">
                <a:solidFill>
                  <a:schemeClr val="tx1"/>
                </a:solidFill>
                <a:effectLst/>
                <a:latin typeface="+mn-lt"/>
                <a:ea typeface="+mn-ea"/>
                <a:cs typeface="+mn-cs"/>
              </a:rPr>
              <a:t>Listings</a:t>
            </a:r>
            <a:r>
              <a:rPr lang="en-US" sz="1200" kern="1200" dirty="0" smtClean="0">
                <a:solidFill>
                  <a:schemeClr val="tx1"/>
                </a:solidFill>
                <a:effectLst/>
                <a:latin typeface="+mn-lt"/>
                <a:ea typeface="+mn-ea"/>
                <a:cs typeface="+mn-cs"/>
              </a:rPr>
              <a:t> table is the record source. A text box on the report contains a formula to calculate the potential commission of a property listing. This formula uses the </a:t>
            </a:r>
            <a:r>
              <a:rPr lang="en-US" sz="1200" i="1" kern="1200" dirty="0" smtClean="0">
                <a:solidFill>
                  <a:schemeClr val="tx1"/>
                </a:solidFill>
                <a:effectLst/>
                <a:latin typeface="+mn-lt"/>
                <a:ea typeface="+mn-ea"/>
                <a:cs typeface="+mn-cs"/>
              </a:rPr>
              <a:t>ListPrice </a:t>
            </a:r>
            <a:r>
              <a:rPr lang="en-US" sz="1200" kern="1200" dirty="0" smtClean="0">
                <a:solidFill>
                  <a:schemeClr val="tx1"/>
                </a:solidFill>
                <a:effectLst/>
                <a:latin typeface="+mn-lt"/>
                <a:ea typeface="+mn-ea"/>
                <a:cs typeface="+mn-cs"/>
              </a:rPr>
              <a:t>field from the table; however, that field is not displayed in the report. Because the field is accessible through the record source, the calculation works correctly.</a:t>
            </a:r>
          </a:p>
          <a:p>
            <a:r>
              <a:rPr lang="en-US" sz="1200" kern="1200" dirty="0" smtClean="0">
                <a:solidFill>
                  <a:schemeClr val="tx1"/>
                </a:solidFill>
                <a:effectLst/>
                <a:latin typeface="+mn-lt"/>
                <a:ea typeface="+mn-ea"/>
                <a:cs typeface="+mn-cs"/>
              </a:rPr>
              <a:t>After setting the </a:t>
            </a:r>
            <a:r>
              <a:rPr lang="en-US" sz="1200"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you can add fields to the report.</a:t>
            </a:r>
          </a:p>
          <a:p>
            <a:r>
              <a:rPr lang="en-US" sz="1200" kern="1200" dirty="0" smtClean="0">
                <a:solidFill>
                  <a:schemeClr val="tx1"/>
                </a:solidFill>
                <a:effectLst/>
                <a:latin typeface="+mn-lt"/>
                <a:ea typeface="+mn-ea"/>
                <a:cs typeface="+mn-cs"/>
              </a:rPr>
              <a:t>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you can also add table fields directly to the report from the </a:t>
            </a:r>
            <a:r>
              <a:rPr lang="en-US" sz="1200" b="1" i="1" kern="1200" dirty="0" smtClean="0">
                <a:solidFill>
                  <a:schemeClr val="tx1"/>
                </a:solidFill>
                <a:effectLst/>
                <a:latin typeface="+mn-lt"/>
                <a:ea typeface="+mn-ea"/>
                <a:cs typeface="+mn-cs"/>
              </a:rPr>
              <a:t>Field List</a:t>
            </a:r>
            <a:r>
              <a:rPr lang="en-US" sz="1200" kern="1200" dirty="0" smtClean="0">
                <a:solidFill>
                  <a:schemeClr val="tx1"/>
                </a:solidFill>
                <a:effectLst/>
                <a:latin typeface="+mn-lt"/>
                <a:ea typeface="+mn-ea"/>
                <a:cs typeface="+mn-cs"/>
              </a:rPr>
              <a:t> without first setting the </a:t>
            </a:r>
            <a:r>
              <a:rPr lang="en-US" sz="1200"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In this case, Access automatically sets the value of the </a:t>
            </a:r>
            <a:r>
              <a:rPr lang="en-US" sz="1200"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to an embedded query, written in </a:t>
            </a:r>
            <a:r>
              <a:rPr lang="en-US" sz="1200" i="1" kern="1200" dirty="0"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Recall that </a:t>
            </a:r>
            <a:r>
              <a:rPr lang="en-US" sz="1200" b="1" i="1" kern="1200" dirty="0"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stands for </a:t>
            </a:r>
            <a:r>
              <a:rPr lang="en-US" sz="1200" i="1" kern="1200" dirty="0" smtClean="0">
                <a:solidFill>
                  <a:schemeClr val="tx1"/>
                </a:solidFill>
                <a:effectLst/>
                <a:latin typeface="+mn-lt"/>
                <a:ea typeface="+mn-ea"/>
                <a:cs typeface="+mn-cs"/>
              </a:rPr>
              <a:t>Structured Query Language</a:t>
            </a:r>
            <a:r>
              <a:rPr lang="en-US" sz="1200" kern="1200" dirty="0" smtClean="0">
                <a:solidFill>
                  <a:schemeClr val="tx1"/>
                </a:solidFill>
                <a:effectLst/>
                <a:latin typeface="+mn-lt"/>
                <a:ea typeface="+mn-ea"/>
                <a:cs typeface="+mn-cs"/>
              </a:rPr>
              <a:t>, the underlying language in a relational database system. </a:t>
            </a:r>
          </a:p>
          <a:p>
            <a:r>
              <a:rPr lang="en-US" sz="1200" kern="1200" dirty="0" smtClean="0">
                <a:solidFill>
                  <a:schemeClr val="tx1"/>
                </a:solidFill>
                <a:effectLst/>
                <a:latin typeface="+mn-lt"/>
                <a:ea typeface="+mn-ea"/>
                <a:cs typeface="+mn-cs"/>
              </a:rPr>
              <a:t>An embedded query automatically updates as you add and remove fields from the report. Only the fields that are included in the embedded query are accessible to the report. You can also add fields to an embedded query to make them accessible without having to add them as a field on the report.</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Add and Delete Fields in Design View</a:t>
            </a:r>
          </a:p>
          <a:p>
            <a:r>
              <a:rPr lang="en-US" sz="1200" kern="1200" dirty="0" smtClean="0">
                <a:solidFill>
                  <a:schemeClr val="tx1"/>
                </a:solidFill>
                <a:effectLst/>
                <a:latin typeface="+mn-lt"/>
                <a:ea typeface="+mn-ea"/>
                <a:cs typeface="+mn-cs"/>
              </a:rPr>
              <a:t>Usually, one of the first tasks in building a report is to add the data fields. The data fields can come from tables or queries. </a:t>
            </a:r>
          </a:p>
          <a:p>
            <a:r>
              <a:rPr lang="en-US" sz="1200" kern="1200" dirty="0" smtClean="0">
                <a:solidFill>
                  <a:schemeClr val="tx1"/>
                </a:solidFill>
                <a:effectLst/>
                <a:latin typeface="+mn-lt"/>
                <a:ea typeface="+mn-ea"/>
                <a:cs typeface="+mn-cs"/>
              </a:rPr>
              <a:t>When you add a field into a report, both a control bound to the table field and a label are created. Visually, the label has a transparent background while the control bound to the data field has a white background. Most of the controls are text boxes, but some are combo boxes or check boxes depending on the data type of the field. Recall that a label displays the name of the field if a value has not been entered into the</a:t>
            </a:r>
            <a:r>
              <a:rPr lang="en-US" sz="1200" i="1" kern="1200" dirty="0" smtClean="0">
                <a:solidFill>
                  <a:schemeClr val="tx1"/>
                </a:solidFill>
                <a:effectLst/>
                <a:latin typeface="+mn-lt"/>
                <a:ea typeface="+mn-ea"/>
                <a:cs typeface="+mn-cs"/>
              </a:rPr>
              <a:t> Caption</a:t>
            </a:r>
            <a:r>
              <a:rPr lang="en-US" sz="1200" kern="1200" dirty="0" smtClean="0">
                <a:solidFill>
                  <a:schemeClr val="tx1"/>
                </a:solidFill>
                <a:effectLst/>
                <a:latin typeface="+mn-lt"/>
                <a:ea typeface="+mn-ea"/>
                <a:cs typeface="+mn-cs"/>
              </a:rPr>
              <a:t> property.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the bound control displays the field name.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Create a Parameter Report</a:t>
            </a:r>
          </a:p>
          <a:p>
            <a:r>
              <a:rPr lang="en-US" sz="1200" kern="1200" dirty="0" smtClean="0">
                <a:solidFill>
                  <a:schemeClr val="tx1"/>
                </a:solidFill>
                <a:effectLst/>
                <a:latin typeface="+mn-lt"/>
                <a:ea typeface="+mn-ea"/>
                <a:cs typeface="+mn-cs"/>
              </a:rPr>
              <a:t>You have learned about using parameter queries to increase the efficiency and flexibility of your database. By creating a parameter report, you can also apply those benefits to the reports in your database. A </a:t>
            </a:r>
            <a:r>
              <a:rPr lang="en-US" sz="1200" b="1" i="1" kern="1200" dirty="0" smtClean="0">
                <a:solidFill>
                  <a:schemeClr val="tx1"/>
                </a:solidFill>
                <a:effectLst/>
                <a:latin typeface="+mn-lt"/>
                <a:ea typeface="+mn-ea"/>
                <a:cs typeface="+mn-cs"/>
              </a:rPr>
              <a:t>parameter report</a:t>
            </a:r>
            <a:r>
              <a:rPr lang="en-US" sz="1200" kern="1200" dirty="0" smtClean="0">
                <a:solidFill>
                  <a:schemeClr val="tx1"/>
                </a:solidFill>
                <a:effectLst/>
                <a:latin typeface="+mn-lt"/>
                <a:ea typeface="+mn-ea"/>
                <a:cs typeface="+mn-cs"/>
              </a:rPr>
              <a:t> asks the user to enter the specific criteria value for a field when the report is run. This allows you to create one report but have the contents displayed vary based on the value of the parameter that is entered. </a:t>
            </a:r>
          </a:p>
          <a:p>
            <a:r>
              <a:rPr lang="en-US" sz="1200" kern="1200" dirty="0" smtClean="0">
                <a:solidFill>
                  <a:schemeClr val="tx1"/>
                </a:solidFill>
                <a:effectLst/>
                <a:latin typeface="+mn-lt"/>
                <a:ea typeface="+mn-ea"/>
                <a:cs typeface="+mn-cs"/>
              </a:rPr>
              <a:t>If a </a:t>
            </a:r>
            <a:r>
              <a:rPr lang="en-US" sz="1200" i="1" kern="1200" dirty="0" smtClean="0">
                <a:solidFill>
                  <a:schemeClr val="tx1"/>
                </a:solidFill>
                <a:effectLst/>
                <a:latin typeface="+mn-lt"/>
                <a:ea typeface="+mn-ea"/>
                <a:cs typeface="+mn-cs"/>
              </a:rPr>
              <a:t>parameter query</a:t>
            </a:r>
            <a:r>
              <a:rPr lang="en-US" sz="1200" kern="1200" dirty="0" smtClean="0">
                <a:solidFill>
                  <a:schemeClr val="tx1"/>
                </a:solidFill>
                <a:effectLst/>
                <a:latin typeface="+mn-lt"/>
                <a:ea typeface="+mn-ea"/>
                <a:cs typeface="+mn-cs"/>
              </a:rPr>
              <a:t> has already been created, you can assign that query to the </a:t>
            </a:r>
            <a:r>
              <a:rPr lang="en-US" sz="1200"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of the report. When you view the report, the </a:t>
            </a:r>
            <a:r>
              <a:rPr lang="en-US" sz="1200" i="1" kern="1200" dirty="0" smtClean="0">
                <a:solidFill>
                  <a:schemeClr val="tx1"/>
                </a:solidFill>
                <a:effectLst/>
                <a:latin typeface="+mn-lt"/>
                <a:ea typeface="+mn-ea"/>
                <a:cs typeface="+mn-cs"/>
              </a:rPr>
              <a:t>Enter Parameter Value</a:t>
            </a:r>
            <a:r>
              <a:rPr lang="en-US" sz="1200" kern="1200" dirty="0" smtClean="0">
                <a:solidFill>
                  <a:schemeClr val="tx1"/>
                </a:solidFill>
                <a:effectLst/>
                <a:latin typeface="+mn-lt"/>
                <a:ea typeface="+mn-ea"/>
                <a:cs typeface="+mn-cs"/>
              </a:rPr>
              <a:t> dialog box displays, allowing you to enter the desired value. If a parameter query does not exist, in</a:t>
            </a:r>
            <a:r>
              <a:rPr lang="en-US" sz="1200" i="1" kern="1200" dirty="0" smtClean="0">
                <a:solidFill>
                  <a:schemeClr val="tx1"/>
                </a:solidFill>
                <a:effectLst/>
                <a:latin typeface="+mn-lt"/>
                <a:ea typeface="+mn-ea"/>
                <a:cs typeface="+mn-cs"/>
              </a:rPr>
              <a:t> Design</a:t>
            </a:r>
            <a:r>
              <a:rPr lang="en-US" sz="1200" kern="1200" dirty="0" smtClean="0">
                <a:solidFill>
                  <a:schemeClr val="tx1"/>
                </a:solidFill>
                <a:effectLst/>
                <a:latin typeface="+mn-lt"/>
                <a:ea typeface="+mn-ea"/>
                <a:cs typeface="+mn-cs"/>
              </a:rPr>
              <a:t> view you can open the </a:t>
            </a:r>
            <a:r>
              <a:rPr lang="en-US" sz="1200" i="1" kern="1200" dirty="0" smtClean="0">
                <a:solidFill>
                  <a:schemeClr val="tx1"/>
                </a:solidFill>
                <a:effectLst/>
                <a:latin typeface="+mn-lt"/>
                <a:ea typeface="+mn-ea"/>
                <a:cs typeface="+mn-cs"/>
              </a:rPr>
              <a:t>Query Builder</a:t>
            </a:r>
            <a:r>
              <a:rPr lang="en-US" sz="1200" kern="1200" dirty="0" smtClean="0">
                <a:solidFill>
                  <a:schemeClr val="tx1"/>
                </a:solidFill>
                <a:effectLst/>
                <a:latin typeface="+mn-lt"/>
                <a:ea typeface="+mn-ea"/>
                <a:cs typeface="+mn-cs"/>
              </a:rPr>
              <a:t> of the </a:t>
            </a:r>
            <a:r>
              <a:rPr lang="en-US" sz="1200"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to add a parameter to the report.</a:t>
            </a:r>
            <a:endParaRPr lang="en-US" sz="1200" kern="1200" dirty="0">
              <a:solidFill>
                <a:schemeClr val="tx1"/>
              </a:solidFill>
              <a:effectLst/>
              <a:latin typeface="+mn-lt"/>
              <a:ea typeface="+mn-ea"/>
              <a:cs typeface="+mn-cs"/>
            </a:endParaRPr>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624C1A-E506-48A5-97F3-98A6F0FBEEC7}" type="slidenum">
              <a:rPr lang="en-US">
                <a:cs typeface="Arial" charset="0"/>
              </a:rPr>
              <a:pPr fontAlgn="base">
                <a:spcBef>
                  <a:spcPct val="0"/>
                </a:spcBef>
                <a:spcAft>
                  <a:spcPct val="0"/>
                </a:spcAft>
              </a:pPr>
              <a:t>16</a:t>
            </a:fld>
            <a:endParaRPr lang="en-US" dirty="0">
              <a:cs typeface="Arial" charset="0"/>
            </a:endParaRPr>
          </a:p>
        </p:txBody>
      </p:sp>
    </p:spTree>
    <p:extLst>
      <p:ext uri="{BB962C8B-B14F-4D97-AF65-F5344CB8AC3E}">
        <p14:creationId xmlns:p14="http://schemas.microsoft.com/office/powerpoint/2010/main" val="3673895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SLO 6.5</a:t>
            </a:r>
            <a:r>
              <a:rPr lang="en-US" sz="1200" kern="1200" dirty="0" smtClean="0">
                <a:solidFill>
                  <a:schemeClr val="tx1"/>
                </a:solidFill>
                <a:effectLst/>
                <a:latin typeface="+mn-lt"/>
                <a:ea typeface="+mn-ea"/>
                <a:cs typeface="+mn-cs"/>
              </a:rPr>
              <a:t> Use</a:t>
            </a:r>
            <a:r>
              <a:rPr lang="en-US" sz="1200" i="1" kern="1200" dirty="0" smtClean="0">
                <a:solidFill>
                  <a:schemeClr val="tx1"/>
                </a:solidFill>
                <a:effectLst/>
                <a:latin typeface="+mn-lt"/>
                <a:ea typeface="+mn-ea"/>
                <a:cs typeface="+mn-cs"/>
              </a:rPr>
              <a:t> Design</a:t>
            </a:r>
            <a:r>
              <a:rPr lang="en-US" sz="1200" kern="1200" dirty="0" smtClean="0">
                <a:solidFill>
                  <a:schemeClr val="tx1"/>
                </a:solidFill>
                <a:effectLst/>
                <a:latin typeface="+mn-lt"/>
                <a:ea typeface="+mn-ea"/>
                <a:cs typeface="+mn-cs"/>
              </a:rPr>
              <a:t> view to add a control to a report; modify the size, location, font characteristics, and formatting properties of a control; and change properties of multiple controls.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completing SLO 6.5, assign Guided Projects 6-2 and 6-3.</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4BA6D-7CEE-4C8A-B841-62666A55D0AE}" type="slidenum">
              <a:rPr lang="en-US" smtClean="0"/>
              <a:t>17</a:t>
            </a:fld>
            <a:endParaRPr lang="en-US" dirty="0"/>
          </a:p>
        </p:txBody>
      </p:sp>
    </p:spTree>
    <p:extLst>
      <p:ext uri="{BB962C8B-B14F-4D97-AF65-F5344CB8AC3E}">
        <p14:creationId xmlns:p14="http://schemas.microsoft.com/office/powerpoint/2010/main" val="779806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6.5</a:t>
            </a:r>
            <a:r>
              <a:rPr lang="en-US" sz="1200" kern="1200" dirty="0" smtClean="0">
                <a:solidFill>
                  <a:schemeClr val="tx1"/>
                </a:solidFill>
                <a:effectLst/>
                <a:latin typeface="+mn-lt"/>
                <a:ea typeface="+mn-ea"/>
                <a:cs typeface="+mn-cs"/>
              </a:rPr>
              <a:t> Use</a:t>
            </a:r>
            <a:r>
              <a:rPr lang="en-US" sz="1200" i="1" kern="1200" dirty="0" smtClean="0">
                <a:solidFill>
                  <a:schemeClr val="tx1"/>
                </a:solidFill>
                <a:effectLst/>
                <a:latin typeface="+mn-lt"/>
                <a:ea typeface="+mn-ea"/>
                <a:cs typeface="+mn-cs"/>
              </a:rPr>
              <a:t> Design</a:t>
            </a:r>
            <a:r>
              <a:rPr lang="en-US" sz="1200" kern="1200" dirty="0" smtClean="0">
                <a:solidFill>
                  <a:schemeClr val="tx1"/>
                </a:solidFill>
                <a:effectLst/>
                <a:latin typeface="+mn-lt"/>
                <a:ea typeface="+mn-ea"/>
                <a:cs typeface="+mn-cs"/>
              </a:rPr>
              <a:t> view to add a control to a report; modify the size, location, font characteristics, and formatting properties of a control; and change properties of multiple controls.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After adding the required fields, you typically will want to enhance the design of the report. Common improvements include adding titles and page numbers. As appropriate, you may also want to change the size or font of fields or the size or color of sections. </a:t>
            </a:r>
          </a:p>
          <a:p>
            <a:r>
              <a:rPr lang="en-US" sz="1200" kern="1200" dirty="0" smtClean="0">
                <a:solidFill>
                  <a:schemeClr val="tx1"/>
                </a:solidFill>
                <a:effectLst/>
                <a:latin typeface="+mn-lt"/>
                <a:ea typeface="+mn-ea"/>
                <a:cs typeface="+mn-cs"/>
              </a:rPr>
              <a:t>Many times the modification can be made either by directly editing the control or section or by changing the corresponding property on the </a:t>
            </a:r>
            <a:r>
              <a:rPr lang="en-US" sz="1200" i="1" kern="1200" dirty="0" smtClean="0">
                <a:solidFill>
                  <a:schemeClr val="tx1"/>
                </a:solidFill>
                <a:effectLst/>
                <a:latin typeface="+mn-lt"/>
                <a:ea typeface="+mn-ea"/>
                <a:cs typeface="+mn-cs"/>
              </a:rPr>
              <a:t>Property Sheet</a:t>
            </a:r>
            <a:r>
              <a:rPr lang="en-US" sz="1200" kern="1200" dirty="0" smtClean="0">
                <a:solidFill>
                  <a:schemeClr val="tx1"/>
                </a:solidFill>
                <a:effectLst/>
                <a:latin typeface="+mn-lt"/>
                <a:ea typeface="+mn-ea"/>
                <a:cs typeface="+mn-cs"/>
              </a:rPr>
              <a:t>. The choice often depends on the precision needed, and both methods will be introduced in this section. For example, if you need a text box to be exactly 1” wide you should set the value in the </a:t>
            </a:r>
            <a:r>
              <a:rPr lang="en-US" sz="1200" i="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property. If you just need it big enough to show the data, use the sizing handles to change the width.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Add a Control to a Report</a:t>
            </a:r>
          </a:p>
          <a:p>
            <a:r>
              <a:rPr lang="en-US" sz="1200" kern="1200" dirty="0" smtClean="0">
                <a:solidFill>
                  <a:schemeClr val="tx1"/>
                </a:solidFill>
                <a:effectLst/>
                <a:latin typeface="+mn-lt"/>
                <a:ea typeface="+mn-ea"/>
                <a:cs typeface="+mn-cs"/>
              </a:rPr>
              <a:t>One of the first modifications you often make is to add controls not associated with table fields. You can add </a:t>
            </a:r>
            <a:r>
              <a:rPr lang="en-US" sz="1200" b="1" i="1" kern="1200" dirty="0" smtClean="0">
                <a:solidFill>
                  <a:schemeClr val="tx1"/>
                </a:solidFill>
                <a:effectLst/>
                <a:latin typeface="+mn-lt"/>
                <a:ea typeface="+mn-ea"/>
                <a:cs typeface="+mn-cs"/>
              </a:rPr>
              <a:t>controls </a:t>
            </a:r>
            <a:r>
              <a:rPr lang="en-US" sz="1200" kern="1200" dirty="0" smtClean="0">
                <a:solidFill>
                  <a:schemeClr val="tx1"/>
                </a:solidFill>
                <a:effectLst/>
                <a:latin typeface="+mn-lt"/>
                <a:ea typeface="+mn-ea"/>
                <a:cs typeface="+mn-cs"/>
              </a:rPr>
              <a:t>such as text boxes, labels, images or lines to a report. Remember that each control you add to a report is assigned a default name that combines the type of control along with a sequential number, such as </a:t>
            </a:r>
            <a:r>
              <a:rPr lang="en-US" sz="1200" i="1" kern="1200" dirty="0" smtClean="0">
                <a:solidFill>
                  <a:schemeClr val="tx1"/>
                </a:solidFill>
                <a:effectLst/>
                <a:latin typeface="+mn-lt"/>
                <a:ea typeface="+mn-ea"/>
                <a:cs typeface="+mn-cs"/>
              </a:rPr>
              <a:t>Text3, Label10</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Line8.</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Adjust the Size of a Control</a:t>
            </a:r>
          </a:p>
          <a:p>
            <a:r>
              <a:rPr lang="en-US" sz="1200" kern="1200" dirty="0" smtClean="0">
                <a:solidFill>
                  <a:schemeClr val="tx1"/>
                </a:solidFill>
                <a:effectLst/>
                <a:latin typeface="+mn-lt"/>
                <a:ea typeface="+mn-ea"/>
                <a:cs typeface="+mn-cs"/>
              </a:rPr>
              <a:t>As you continue to work with the report, you may find that you need to adjust the size of the controls. You can either use the sizing handles or set the </a:t>
            </a:r>
            <a:r>
              <a:rPr lang="en-US" sz="1200" i="1" kern="1200" dirty="0" smtClean="0">
                <a:solidFill>
                  <a:schemeClr val="tx1"/>
                </a:solidFill>
                <a:effectLst/>
                <a:latin typeface="+mn-lt"/>
                <a:ea typeface="+mn-ea"/>
                <a:cs typeface="+mn-cs"/>
              </a:rPr>
              <a:t>Height </a:t>
            </a:r>
            <a:r>
              <a:rPr lang="en-US" sz="1200" kern="1200" dirty="0" smtClean="0">
                <a:solidFill>
                  <a:schemeClr val="tx1"/>
                </a:solidFill>
                <a:effectLst/>
                <a:latin typeface="+mn-lt"/>
                <a:ea typeface="+mn-ea"/>
                <a:cs typeface="+mn-cs"/>
              </a:rPr>
              <a:t>or </a:t>
            </a:r>
            <a:r>
              <a:rPr lang="en-US" sz="1200" i="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properties to change the size.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Move a Control</a:t>
            </a:r>
          </a:p>
          <a:p>
            <a:r>
              <a:rPr lang="en-US" sz="1200" kern="1200" dirty="0" smtClean="0">
                <a:solidFill>
                  <a:schemeClr val="tx1"/>
                </a:solidFill>
                <a:effectLst/>
                <a:latin typeface="+mn-lt"/>
                <a:ea typeface="+mn-ea"/>
                <a:cs typeface="+mn-cs"/>
              </a:rPr>
              <a:t>Often you need to move a control from one location to another. You can either use the move arrow to drag the control or set the </a:t>
            </a:r>
            <a:r>
              <a:rPr lang="en-US" sz="1200" i="1" kern="1200" dirty="0" smtClean="0">
                <a:solidFill>
                  <a:schemeClr val="tx1"/>
                </a:solidFill>
                <a:effectLst/>
                <a:latin typeface="+mn-lt"/>
                <a:ea typeface="+mn-ea"/>
                <a:cs typeface="+mn-cs"/>
              </a:rPr>
              <a:t>Top</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Left </a:t>
            </a:r>
            <a:r>
              <a:rPr lang="en-US" sz="1200" kern="1200" dirty="0" smtClean="0">
                <a:solidFill>
                  <a:schemeClr val="tx1"/>
                </a:solidFill>
                <a:effectLst/>
                <a:latin typeface="+mn-lt"/>
                <a:ea typeface="+mn-ea"/>
                <a:cs typeface="+mn-cs"/>
              </a:rPr>
              <a:t>properties to change the location. Note that the value entered into the </a:t>
            </a:r>
            <a:r>
              <a:rPr lang="en-US" sz="1200" i="1" kern="1200" dirty="0" smtClean="0">
                <a:solidFill>
                  <a:schemeClr val="tx1"/>
                </a:solidFill>
                <a:effectLst/>
                <a:latin typeface="+mn-lt"/>
                <a:ea typeface="+mn-ea"/>
                <a:cs typeface="+mn-cs"/>
              </a:rPr>
              <a:t>Top</a:t>
            </a:r>
            <a:r>
              <a:rPr lang="en-US" sz="1200" kern="1200" dirty="0" smtClean="0">
                <a:solidFill>
                  <a:schemeClr val="tx1"/>
                </a:solidFill>
                <a:effectLst/>
                <a:latin typeface="+mn-lt"/>
                <a:ea typeface="+mn-ea"/>
                <a:cs typeface="+mn-cs"/>
              </a:rPr>
              <a:t> property is relative to the particular section. For example, you can have a text box in the </a:t>
            </a:r>
            <a:r>
              <a:rPr lang="en-US" sz="1200" i="1" kern="1200" dirty="0" smtClean="0">
                <a:solidFill>
                  <a:schemeClr val="tx1"/>
                </a:solidFill>
                <a:effectLst/>
                <a:latin typeface="+mn-lt"/>
                <a:ea typeface="+mn-ea"/>
                <a:cs typeface="+mn-cs"/>
              </a:rPr>
              <a:t>Report Header</a:t>
            </a:r>
            <a:r>
              <a:rPr lang="en-US" sz="1200" kern="1200" dirty="0" smtClean="0">
                <a:solidFill>
                  <a:schemeClr val="tx1"/>
                </a:solidFill>
                <a:effectLst/>
                <a:latin typeface="+mn-lt"/>
                <a:ea typeface="+mn-ea"/>
                <a:cs typeface="+mn-cs"/>
              </a:rPr>
              <a:t> section with a .25" value in the </a:t>
            </a:r>
            <a:r>
              <a:rPr lang="en-US" sz="1200" i="1" kern="1200" dirty="0" smtClean="0">
                <a:solidFill>
                  <a:schemeClr val="tx1"/>
                </a:solidFill>
                <a:effectLst/>
                <a:latin typeface="+mn-lt"/>
                <a:ea typeface="+mn-ea"/>
                <a:cs typeface="+mn-cs"/>
              </a:rPr>
              <a:t>Top</a:t>
            </a:r>
            <a:r>
              <a:rPr lang="en-US" sz="1200" kern="1200" dirty="0" smtClean="0">
                <a:solidFill>
                  <a:schemeClr val="tx1"/>
                </a:solidFill>
                <a:effectLst/>
                <a:latin typeface="+mn-lt"/>
                <a:ea typeface="+mn-ea"/>
                <a:cs typeface="+mn-cs"/>
              </a:rPr>
              <a:t> property and a text box in the Detail section with a .25" value in the </a:t>
            </a:r>
            <a:r>
              <a:rPr lang="en-US" sz="1200" i="1" kern="1200" dirty="0" smtClean="0">
                <a:solidFill>
                  <a:schemeClr val="tx1"/>
                </a:solidFill>
                <a:effectLst/>
                <a:latin typeface="+mn-lt"/>
                <a:ea typeface="+mn-ea"/>
                <a:cs typeface="+mn-cs"/>
              </a:rPr>
              <a:t>Top </a:t>
            </a:r>
            <a:r>
              <a:rPr lang="en-US" sz="1200" kern="1200" dirty="0" smtClean="0">
                <a:solidFill>
                  <a:schemeClr val="tx1"/>
                </a:solidFill>
                <a:effectLst/>
                <a:latin typeface="+mn-lt"/>
                <a:ea typeface="+mn-ea"/>
                <a:cs typeface="+mn-cs"/>
              </a:rPr>
              <a:t>property. The .25" indicates the distance from the top of that section.</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Change the Font Characteristics of a Control</a:t>
            </a:r>
          </a:p>
          <a:p>
            <a:r>
              <a:rPr lang="en-US" sz="1200" kern="1200" dirty="0" smtClean="0">
                <a:solidFill>
                  <a:schemeClr val="tx1"/>
                </a:solidFill>
                <a:effectLst/>
                <a:latin typeface="+mn-lt"/>
                <a:ea typeface="+mn-ea"/>
                <a:cs typeface="+mn-cs"/>
              </a:rPr>
              <a:t>You can easily change the default font used in a label or text box using the font options in the </a:t>
            </a:r>
            <a:r>
              <a:rPr lang="en-US" sz="1200" i="1" kern="1200" dirty="0" smtClean="0">
                <a:solidFill>
                  <a:schemeClr val="tx1"/>
                </a:solidFill>
                <a:effectLst/>
                <a:latin typeface="+mn-lt"/>
                <a:ea typeface="+mn-ea"/>
                <a:cs typeface="+mn-cs"/>
              </a:rPr>
              <a:t>Report Design Tools Format</a:t>
            </a:r>
            <a:r>
              <a:rPr lang="en-US" sz="1200" kern="1200" dirty="0" smtClean="0">
                <a:solidFill>
                  <a:schemeClr val="tx1"/>
                </a:solidFill>
                <a:effectLst/>
                <a:latin typeface="+mn-lt"/>
                <a:ea typeface="+mn-ea"/>
                <a:cs typeface="+mn-cs"/>
              </a:rPr>
              <a:t> tab, </a:t>
            </a:r>
            <a:r>
              <a:rPr lang="en-US" sz="1200" i="1" kern="1200" dirty="0" smtClean="0">
                <a:solidFill>
                  <a:schemeClr val="tx1"/>
                </a:solidFill>
                <a:effectLst/>
                <a:latin typeface="+mn-lt"/>
                <a:ea typeface="+mn-ea"/>
                <a:cs typeface="+mn-cs"/>
              </a:rPr>
              <a:t>Font </a:t>
            </a:r>
            <a:r>
              <a:rPr lang="en-US" sz="1200" kern="1200" dirty="0" smtClean="0">
                <a:solidFill>
                  <a:schemeClr val="tx1"/>
                </a:solidFill>
                <a:effectLst/>
                <a:latin typeface="+mn-lt"/>
                <a:ea typeface="+mn-ea"/>
                <a:cs typeface="+mn-cs"/>
              </a:rPr>
              <a:t>group.</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Change the Height of a Section</a:t>
            </a:r>
          </a:p>
          <a:p>
            <a:r>
              <a:rPr lang="en-US" sz="1200" kern="1200" dirty="0" smtClean="0">
                <a:solidFill>
                  <a:schemeClr val="tx1"/>
                </a:solidFill>
                <a:effectLst/>
                <a:latin typeface="+mn-lt"/>
                <a:ea typeface="+mn-ea"/>
                <a:cs typeface="+mn-cs"/>
              </a:rPr>
              <a:t>Many times the initial size of a section is larger or smaller than you need it to be. Additionally, as you add controls into a section or modify the sizes of various controls, you may need to adjust the height of a section. In particular, you should pay attention to the height of the detail section since that section repeats once for each record in the report.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Change Formatting Properties of a Control</a:t>
            </a:r>
          </a:p>
          <a:p>
            <a:r>
              <a:rPr lang="en-US" sz="1200" kern="1200" dirty="0" smtClean="0">
                <a:solidFill>
                  <a:schemeClr val="tx1"/>
                </a:solidFill>
                <a:effectLst/>
                <a:latin typeface="+mn-lt"/>
                <a:ea typeface="+mn-ea"/>
                <a:cs typeface="+mn-cs"/>
              </a:rPr>
              <a:t>Many modifications to a control can be made directly on the control or by setting a property of the control. However, some modifications can only be made in the Property Sheet.</a:t>
            </a:r>
          </a:p>
          <a:p>
            <a:r>
              <a:rPr lang="en-US" sz="1200" kern="1200" dirty="0" smtClean="0">
                <a:solidFill>
                  <a:schemeClr val="tx1"/>
                </a:solidFill>
                <a:effectLst/>
                <a:latin typeface="+mn-lt"/>
                <a:ea typeface="+mn-ea"/>
                <a:cs typeface="+mn-cs"/>
              </a:rPr>
              <a:t>Recall that the specific properties vary by the type of control, but many controls share common formatting properties.</a:t>
            </a:r>
          </a:p>
          <a:p>
            <a:r>
              <a:rPr lang="en-US" sz="1200" b="1" kern="1200" dirty="0" smtClean="0">
                <a:solidFill>
                  <a:schemeClr val="tx1"/>
                </a:solidFill>
                <a:effectLst/>
                <a:latin typeface="+mn-lt"/>
                <a:ea typeface="+mn-ea"/>
                <a:cs typeface="+mn-cs"/>
              </a:rPr>
              <a:t>Change Multiple Controls Simultaneously</a:t>
            </a:r>
          </a:p>
          <a:p>
            <a:r>
              <a:rPr lang="en-US" sz="1200" kern="1200" dirty="0" smtClean="0">
                <a:solidFill>
                  <a:schemeClr val="tx1"/>
                </a:solidFill>
                <a:effectLst/>
                <a:latin typeface="+mn-lt"/>
                <a:ea typeface="+mn-ea"/>
                <a:cs typeface="+mn-cs"/>
              </a:rPr>
              <a:t>If you want to perform the same modification on several controls, select them all before performing the change.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Use the Size/Space Button with Multiple Controls</a:t>
            </a:r>
          </a:p>
          <a:p>
            <a:r>
              <a:rPr lang="en-US" sz="120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Size/Space</a:t>
            </a:r>
            <a:r>
              <a:rPr lang="en-US" sz="1200" kern="1200" dirty="0" smtClean="0">
                <a:solidFill>
                  <a:schemeClr val="tx1"/>
                </a:solidFill>
                <a:effectLst/>
                <a:latin typeface="+mn-lt"/>
                <a:ea typeface="+mn-ea"/>
                <a:cs typeface="+mn-cs"/>
              </a:rPr>
              <a:t> button allows you to set the size or the spacing of a group of controls. For example, with the Size options you can change all the controls to match the tallest or widest of the group. The </a:t>
            </a:r>
            <a:r>
              <a:rPr lang="en-US" sz="1200" i="1" kern="1200" dirty="0" smtClean="0">
                <a:solidFill>
                  <a:schemeClr val="tx1"/>
                </a:solidFill>
                <a:effectLst/>
                <a:latin typeface="+mn-lt"/>
                <a:ea typeface="+mn-ea"/>
                <a:cs typeface="+mn-cs"/>
              </a:rPr>
              <a:t>Spacing </a:t>
            </a:r>
            <a:r>
              <a:rPr lang="en-US" sz="1200" kern="1200" dirty="0" smtClean="0">
                <a:solidFill>
                  <a:schemeClr val="tx1"/>
                </a:solidFill>
                <a:effectLst/>
                <a:latin typeface="+mn-lt"/>
                <a:ea typeface="+mn-ea"/>
                <a:cs typeface="+mn-cs"/>
              </a:rPr>
              <a:t>options allow you to easily adjust the horizontal or vertical spacing between the controls.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Use the Align Button with Multiple Controls</a:t>
            </a:r>
          </a:p>
          <a:p>
            <a:r>
              <a:rPr lang="en-US" sz="1200" kern="1200" dirty="0" smtClean="0">
                <a:solidFill>
                  <a:schemeClr val="tx1"/>
                </a:solidFill>
                <a:effectLst/>
                <a:latin typeface="+mn-lt"/>
                <a:ea typeface="+mn-ea"/>
                <a:cs typeface="+mn-cs"/>
              </a:rPr>
              <a:t>To align multiple controls to the same reference point, use the </a:t>
            </a:r>
            <a:r>
              <a:rPr lang="en-US" sz="1200" b="1" i="1" kern="1200" dirty="0" smtClean="0">
                <a:solidFill>
                  <a:schemeClr val="tx1"/>
                </a:solidFill>
                <a:effectLst/>
                <a:latin typeface="+mn-lt"/>
                <a:ea typeface="+mn-ea"/>
                <a:cs typeface="+mn-cs"/>
              </a:rPr>
              <a:t>Align </a:t>
            </a:r>
            <a:r>
              <a:rPr lang="en-US" sz="1200" kern="1200" dirty="0" smtClean="0">
                <a:solidFill>
                  <a:schemeClr val="tx1"/>
                </a:solidFill>
                <a:effectLst/>
                <a:latin typeface="+mn-lt"/>
                <a:ea typeface="+mn-ea"/>
                <a:cs typeface="+mn-cs"/>
              </a:rPr>
              <a:t>button. For example, if you want all of the text boxes to be aligned to the one furthest to the left, select them all and choose the alignment option. </a:t>
            </a:r>
            <a:endParaRPr lang="en-US" sz="1200" kern="1200" dirty="0">
              <a:solidFill>
                <a:schemeClr val="tx1"/>
              </a:solidFill>
              <a:effectLst/>
              <a:latin typeface="+mn-lt"/>
              <a:ea typeface="+mn-ea"/>
              <a:cs typeface="+mn-cs"/>
            </a:endParaRP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98235D-CC10-4275-BF2C-1E60893293CE}" type="slidenum">
              <a:rPr lang="en-US">
                <a:cs typeface="Arial" charset="0"/>
              </a:rPr>
              <a:pPr fontAlgn="base">
                <a:spcBef>
                  <a:spcPct val="0"/>
                </a:spcBef>
                <a:spcAft>
                  <a:spcPct val="0"/>
                </a:spcAft>
              </a:pPr>
              <a:t>18</a:t>
            </a:fld>
            <a:endParaRPr lang="en-US" dirty="0">
              <a:cs typeface="Arial" charset="0"/>
            </a:endParaRPr>
          </a:p>
        </p:txBody>
      </p:sp>
    </p:spTree>
    <p:extLst>
      <p:ext uri="{BB962C8B-B14F-4D97-AF65-F5344CB8AC3E}">
        <p14:creationId xmlns:p14="http://schemas.microsoft.com/office/powerpoint/2010/main" val="1708827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SLO 6.6</a:t>
            </a:r>
            <a:r>
              <a:rPr lang="en-US" sz="1200" kern="1200" dirty="0" smtClean="0">
                <a:solidFill>
                  <a:schemeClr val="tx1"/>
                </a:solidFill>
                <a:effectLst/>
                <a:latin typeface="+mn-lt"/>
                <a:ea typeface="+mn-ea"/>
                <a:cs typeface="+mn-cs"/>
              </a:rPr>
              <a:t> Use calculations in a control on a report, create a running total in a control, and concatenate text data in a report.</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completing SLO 6.6, complete</a:t>
            </a:r>
            <a:r>
              <a:rPr lang="en-US" sz="1200" kern="1200" baseline="0" dirty="0" smtClean="0">
                <a:solidFill>
                  <a:schemeClr val="tx1"/>
                </a:solidFill>
                <a:effectLst/>
                <a:latin typeface="+mn-lt"/>
                <a:ea typeface="+mn-ea"/>
                <a:cs typeface="+mn-cs"/>
              </a:rPr>
              <a:t> Pause &amp; Practice 6-2; assign Independent Projects 6-4 and 6-6; Improve It Project 6-7; and Challenge Projects 6-8, 6-9, and 6-10.</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4BA6D-7CEE-4C8A-B841-62666A55D0AE}" type="slidenum">
              <a:rPr lang="en-US" smtClean="0"/>
              <a:t>19</a:t>
            </a:fld>
            <a:endParaRPr lang="en-US" dirty="0"/>
          </a:p>
        </p:txBody>
      </p:sp>
    </p:spTree>
    <p:extLst>
      <p:ext uri="{BB962C8B-B14F-4D97-AF65-F5344CB8AC3E}">
        <p14:creationId xmlns:p14="http://schemas.microsoft.com/office/powerpoint/2010/main" val="48851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Student Learning Outcomes (SLOs)</a:t>
            </a:r>
          </a:p>
          <a:p>
            <a:r>
              <a:rPr lang="en-US" sz="1200" b="1" kern="1200" dirty="0" smtClean="0">
                <a:solidFill>
                  <a:schemeClr val="tx1"/>
                </a:solidFill>
                <a:effectLst/>
                <a:latin typeface="+mn-lt"/>
                <a:ea typeface="+mn-ea"/>
                <a:cs typeface="+mn-cs"/>
              </a:rPr>
              <a:t>SLO 6.1</a:t>
            </a:r>
            <a:r>
              <a:rPr lang="en-US" sz="1200" kern="1200" dirty="0" smtClean="0">
                <a:solidFill>
                  <a:schemeClr val="tx1"/>
                </a:solidFill>
                <a:effectLst/>
                <a:latin typeface="+mn-lt"/>
                <a:ea typeface="+mn-ea"/>
                <a:cs typeface="+mn-cs"/>
              </a:rPr>
              <a:t> Understand action queries; create and use </a:t>
            </a:r>
            <a:r>
              <a:rPr lang="en-US" sz="1200" i="1" kern="1200" dirty="0" smtClean="0">
                <a:solidFill>
                  <a:schemeClr val="tx1"/>
                </a:solidFill>
                <a:effectLst/>
                <a:latin typeface="+mn-lt"/>
                <a:ea typeface="+mn-ea"/>
                <a:cs typeface="+mn-cs"/>
              </a:rPr>
              <a:t>Update, Append, Delete,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Make Table</a:t>
            </a:r>
            <a:r>
              <a:rPr lang="en-US" sz="1200" kern="1200" dirty="0" smtClean="0">
                <a:solidFill>
                  <a:schemeClr val="tx1"/>
                </a:solidFill>
                <a:effectLst/>
                <a:latin typeface="+mn-lt"/>
                <a:ea typeface="+mn-ea"/>
                <a:cs typeface="+mn-cs"/>
              </a:rPr>
              <a:t> queries.</a:t>
            </a:r>
          </a:p>
          <a:p>
            <a:r>
              <a:rPr lang="en-US" sz="1200" b="1" kern="1200" dirty="0" smtClean="0">
                <a:solidFill>
                  <a:schemeClr val="tx1"/>
                </a:solidFill>
                <a:effectLst/>
                <a:latin typeface="+mn-lt"/>
                <a:ea typeface="+mn-ea"/>
                <a:cs typeface="+mn-cs"/>
              </a:rPr>
              <a:t>SLO 6.2</a:t>
            </a:r>
            <a:r>
              <a:rPr lang="en-US" sz="1200" kern="1200" dirty="0" smtClean="0">
                <a:solidFill>
                  <a:schemeClr val="tx1"/>
                </a:solidFill>
                <a:effectLst/>
                <a:latin typeface="+mn-lt"/>
                <a:ea typeface="+mn-ea"/>
                <a:cs typeface="+mn-cs"/>
              </a:rPr>
              <a:t> Use the </a:t>
            </a:r>
            <a:r>
              <a:rPr lang="en-US" sz="1200" i="1" kern="1200" dirty="0" smtClean="0">
                <a:solidFill>
                  <a:schemeClr val="tx1"/>
                </a:solidFill>
                <a:effectLst/>
                <a:latin typeface="+mn-lt"/>
                <a:ea typeface="+mn-ea"/>
                <a:cs typeface="+mn-cs"/>
              </a:rPr>
              <a:t>Query Wizard</a:t>
            </a:r>
            <a:r>
              <a:rPr lang="en-US" sz="1200" kern="1200" dirty="0" smtClean="0">
                <a:solidFill>
                  <a:schemeClr val="tx1"/>
                </a:solidFill>
                <a:effectLst/>
                <a:latin typeface="+mn-lt"/>
                <a:ea typeface="+mn-ea"/>
                <a:cs typeface="+mn-cs"/>
              </a:rPr>
              <a:t> to create a crosstab query, a find duplicate records query, and a find unmatched records query.</a:t>
            </a:r>
          </a:p>
          <a:p>
            <a:r>
              <a:rPr lang="en-US" sz="1200" b="1" kern="1200" dirty="0" smtClean="0">
                <a:solidFill>
                  <a:schemeClr val="tx1"/>
                </a:solidFill>
                <a:effectLst/>
                <a:latin typeface="+mn-lt"/>
                <a:ea typeface="+mn-ea"/>
                <a:cs typeface="+mn-cs"/>
              </a:rPr>
              <a:t>SLO 6.3</a:t>
            </a:r>
            <a:r>
              <a:rPr lang="en-US" sz="1200" kern="1200" dirty="0" smtClean="0">
                <a:solidFill>
                  <a:schemeClr val="tx1"/>
                </a:solidFill>
                <a:effectLst/>
                <a:latin typeface="+mn-lt"/>
                <a:ea typeface="+mn-ea"/>
                <a:cs typeface="+mn-cs"/>
              </a:rPr>
              <a:t> Use the top values properly, explore and use date functions, and create a query with a subquery.</a:t>
            </a:r>
          </a:p>
          <a:p>
            <a:r>
              <a:rPr lang="en-US" sz="1200" b="1" kern="1200" dirty="0" smtClean="0">
                <a:solidFill>
                  <a:schemeClr val="tx1"/>
                </a:solidFill>
                <a:effectLst/>
                <a:latin typeface="+mn-lt"/>
                <a:ea typeface="+mn-ea"/>
                <a:cs typeface="+mn-cs"/>
              </a:rPr>
              <a:t>SLO 6.4</a:t>
            </a:r>
            <a:r>
              <a:rPr lang="en-US" sz="1200" kern="1200" dirty="0" smtClean="0">
                <a:solidFill>
                  <a:schemeClr val="tx1"/>
                </a:solidFill>
                <a:effectLst/>
                <a:latin typeface="+mn-lt"/>
                <a:ea typeface="+mn-ea"/>
                <a:cs typeface="+mn-cs"/>
              </a:rPr>
              <a:t> Understand report sections, build a report and add and delete fields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understand the data source of a report, and create a parameter report.</a:t>
            </a:r>
          </a:p>
          <a:p>
            <a:r>
              <a:rPr lang="en-US" sz="1200" b="1" kern="1200" dirty="0" smtClean="0">
                <a:solidFill>
                  <a:schemeClr val="tx1"/>
                </a:solidFill>
                <a:effectLst/>
                <a:latin typeface="+mn-lt"/>
                <a:ea typeface="+mn-ea"/>
                <a:cs typeface="+mn-cs"/>
              </a:rPr>
              <a:t>SLO 6.5</a:t>
            </a:r>
            <a:r>
              <a:rPr lang="en-US" sz="1200" kern="1200" dirty="0" smtClean="0">
                <a:solidFill>
                  <a:schemeClr val="tx1"/>
                </a:solidFill>
                <a:effectLst/>
                <a:latin typeface="+mn-lt"/>
                <a:ea typeface="+mn-ea"/>
                <a:cs typeface="+mn-cs"/>
              </a:rPr>
              <a:t> Use</a:t>
            </a:r>
            <a:r>
              <a:rPr lang="en-US" sz="1200" i="1" kern="1200" dirty="0" smtClean="0">
                <a:solidFill>
                  <a:schemeClr val="tx1"/>
                </a:solidFill>
                <a:effectLst/>
                <a:latin typeface="+mn-lt"/>
                <a:ea typeface="+mn-ea"/>
                <a:cs typeface="+mn-cs"/>
              </a:rPr>
              <a:t> Design</a:t>
            </a:r>
            <a:r>
              <a:rPr lang="en-US" sz="1200" kern="1200" dirty="0" smtClean="0">
                <a:solidFill>
                  <a:schemeClr val="tx1"/>
                </a:solidFill>
                <a:effectLst/>
                <a:latin typeface="+mn-lt"/>
                <a:ea typeface="+mn-ea"/>
                <a:cs typeface="+mn-cs"/>
              </a:rPr>
              <a:t> view to add a control to a report; modify the size, location, font characteristics, and formatting properties of a control; and change properties of multiple controls.</a:t>
            </a:r>
          </a:p>
          <a:p>
            <a:r>
              <a:rPr lang="en-US" sz="1200" b="1" kern="1200" dirty="0" smtClean="0">
                <a:solidFill>
                  <a:schemeClr val="tx1"/>
                </a:solidFill>
                <a:effectLst/>
                <a:latin typeface="+mn-lt"/>
                <a:ea typeface="+mn-ea"/>
                <a:cs typeface="+mn-cs"/>
              </a:rPr>
              <a:t>SLO 6.6</a:t>
            </a:r>
            <a:r>
              <a:rPr lang="en-US" sz="1200" kern="1200" dirty="0" smtClean="0">
                <a:solidFill>
                  <a:schemeClr val="tx1"/>
                </a:solidFill>
                <a:effectLst/>
                <a:latin typeface="+mn-lt"/>
                <a:ea typeface="+mn-ea"/>
                <a:cs typeface="+mn-cs"/>
              </a:rPr>
              <a:t> Use calculations in a control on a report, create a running total in a control, and concatenate text data in a report.</a:t>
            </a:r>
          </a:p>
          <a:p>
            <a:r>
              <a:rPr lang="en-US" sz="1200" b="1" kern="1200" dirty="0" smtClean="0">
                <a:solidFill>
                  <a:schemeClr val="tx1"/>
                </a:solidFill>
                <a:effectLst/>
                <a:latin typeface="+mn-lt"/>
                <a:ea typeface="+mn-ea"/>
                <a:cs typeface="+mn-cs"/>
              </a:rPr>
              <a:t>SLO 6.7</a:t>
            </a:r>
            <a:r>
              <a:rPr lang="en-US" sz="1200" kern="1200" dirty="0" smtClean="0">
                <a:solidFill>
                  <a:schemeClr val="tx1"/>
                </a:solidFill>
                <a:effectLst/>
                <a:latin typeface="+mn-lt"/>
                <a:ea typeface="+mn-ea"/>
                <a:cs typeface="+mn-cs"/>
              </a:rPr>
              <a:t> Understand when to use a subreport, create a main report and a subreport, add a subreport onto a main report, and customize a subreport.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675868-2892-4701-8628-FE0CFCB1B35B}" type="slidenum">
              <a:rPr lang="en-US" smtClean="0"/>
              <a:t>2</a:t>
            </a:fld>
            <a:endParaRPr lang="en-US" dirty="0"/>
          </a:p>
        </p:txBody>
      </p:sp>
    </p:spTree>
    <p:extLst>
      <p:ext uri="{BB962C8B-B14F-4D97-AF65-F5344CB8AC3E}">
        <p14:creationId xmlns:p14="http://schemas.microsoft.com/office/powerpoint/2010/main" val="208676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6.6</a:t>
            </a:r>
            <a:r>
              <a:rPr lang="en-US" sz="1200" kern="1200" dirty="0" smtClean="0">
                <a:solidFill>
                  <a:schemeClr val="tx1"/>
                </a:solidFill>
                <a:effectLst/>
                <a:latin typeface="+mn-lt"/>
                <a:ea typeface="+mn-ea"/>
                <a:cs typeface="+mn-cs"/>
              </a:rPr>
              <a:t> Use calculations in a control on a report, create a running total in a control, and concatenate text data in a report.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calculated control</a:t>
            </a:r>
            <a:r>
              <a:rPr lang="en-US" sz="1200" kern="1200" dirty="0" smtClean="0">
                <a:solidFill>
                  <a:schemeClr val="tx1"/>
                </a:solidFill>
                <a:effectLst/>
                <a:latin typeface="+mn-lt"/>
                <a:ea typeface="+mn-ea"/>
                <a:cs typeface="+mn-cs"/>
              </a:rPr>
              <a:t> contains an expression in the </a:t>
            </a:r>
            <a:r>
              <a:rPr lang="en-US" sz="1200" i="1" kern="1200" dirty="0" smtClean="0">
                <a:solidFill>
                  <a:schemeClr val="tx1"/>
                </a:solidFill>
                <a:effectLst/>
                <a:latin typeface="+mn-lt"/>
                <a:ea typeface="+mn-ea"/>
                <a:cs typeface="+mn-cs"/>
              </a:rPr>
              <a:t>Control Source</a:t>
            </a:r>
            <a:r>
              <a:rPr lang="en-US" sz="1200" kern="1200" dirty="0" smtClean="0">
                <a:solidFill>
                  <a:schemeClr val="tx1"/>
                </a:solidFill>
                <a:effectLst/>
                <a:latin typeface="+mn-lt"/>
                <a:ea typeface="+mn-ea"/>
                <a:cs typeface="+mn-cs"/>
              </a:rPr>
              <a:t> property. You can use calculated controls to show the results of a mathematical equation, an aggregate function, or a text-based equation. You can use a calculated control in any report section. While there are several controls you can use as calculated controls, the most common choice is a text box.</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Understand and Perform Calculations</a:t>
            </a:r>
          </a:p>
          <a:p>
            <a:r>
              <a:rPr lang="en-US" sz="1200" kern="1200" dirty="0" smtClean="0">
                <a:solidFill>
                  <a:schemeClr val="tx1"/>
                </a:solidFill>
                <a:effectLst/>
                <a:latin typeface="+mn-lt"/>
                <a:ea typeface="+mn-ea"/>
                <a:cs typeface="+mn-cs"/>
              </a:rPr>
              <a:t>Access evaluates expressions with the standard order of operations. </a:t>
            </a:r>
          </a:p>
          <a:p>
            <a:r>
              <a:rPr lang="en-US" sz="1200" kern="1200" dirty="0" smtClean="0">
                <a:solidFill>
                  <a:schemeClr val="tx1"/>
                </a:solidFill>
                <a:effectLst/>
                <a:latin typeface="+mn-lt"/>
                <a:ea typeface="+mn-ea"/>
                <a:cs typeface="+mn-cs"/>
              </a:rPr>
              <a:t>Follow these rules when you enter an expression into a control:</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Enter the expression directly into the </a:t>
            </a:r>
            <a:r>
              <a:rPr lang="en-US" sz="1200" i="1" kern="1200" dirty="0" smtClean="0">
                <a:solidFill>
                  <a:schemeClr val="tx1"/>
                </a:solidFill>
                <a:effectLst/>
                <a:latin typeface="+mn-lt"/>
                <a:ea typeface="+mn-ea"/>
                <a:cs typeface="+mn-cs"/>
              </a:rPr>
              <a:t>Control Source</a:t>
            </a:r>
            <a:r>
              <a:rPr lang="en-US" sz="1200" kern="1200" dirty="0" smtClean="0">
                <a:solidFill>
                  <a:schemeClr val="tx1"/>
                </a:solidFill>
                <a:effectLst/>
                <a:latin typeface="+mn-lt"/>
                <a:ea typeface="+mn-ea"/>
                <a:cs typeface="+mn-cs"/>
              </a:rPr>
              <a:t> property [</a:t>
            </a:r>
            <a:r>
              <a:rPr lang="en-US" sz="1200" i="1" kern="1200" dirty="0" smtClean="0">
                <a:solidFill>
                  <a:schemeClr val="tx1"/>
                </a:solidFill>
                <a:effectLst/>
                <a:latin typeface="+mn-lt"/>
                <a:ea typeface="+mn-ea"/>
                <a:cs typeface="+mn-cs"/>
              </a:rPr>
              <a:t>Property Sheet Data</a:t>
            </a:r>
            <a:r>
              <a:rPr lang="en-US" sz="1200" kern="1200" dirty="0" smtClean="0">
                <a:solidFill>
                  <a:schemeClr val="tx1"/>
                </a:solidFill>
                <a:effectLst/>
                <a:latin typeface="+mn-lt"/>
                <a:ea typeface="+mn-ea"/>
                <a:cs typeface="+mn-cs"/>
              </a:rPr>
              <a:t> tab].</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If you need more space to enter the expression, you can open the </a:t>
            </a:r>
            <a:r>
              <a:rPr lang="en-US" sz="1200" i="1" kern="1200" dirty="0" smtClean="0">
                <a:solidFill>
                  <a:schemeClr val="tx1"/>
                </a:solidFill>
                <a:effectLst/>
                <a:latin typeface="+mn-lt"/>
                <a:ea typeface="+mn-ea"/>
                <a:cs typeface="+mn-cs"/>
              </a:rPr>
              <a:t>Expression Builder</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Zoom </a:t>
            </a:r>
            <a:r>
              <a:rPr lang="en-US" sz="1200" kern="1200" dirty="0" smtClean="0">
                <a:solidFill>
                  <a:schemeClr val="tx1"/>
                </a:solidFill>
                <a:effectLst/>
                <a:latin typeface="+mn-lt"/>
                <a:ea typeface="+mn-ea"/>
                <a:cs typeface="+mn-cs"/>
              </a:rPr>
              <a:t>window.</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Start each expression with an equals sign.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Assign a name to the control in the </a:t>
            </a:r>
            <a:r>
              <a:rPr lang="en-US" sz="1200" i="1" kern="1200" dirty="0" smtClean="0">
                <a:solidFill>
                  <a:schemeClr val="tx1"/>
                </a:solidFill>
                <a:effectLst/>
                <a:latin typeface="+mn-lt"/>
                <a:ea typeface="+mn-ea"/>
                <a:cs typeface="+mn-cs"/>
              </a:rPr>
              <a:t>Name </a:t>
            </a:r>
            <a:r>
              <a:rPr lang="en-US" sz="1200" kern="1200" dirty="0" smtClean="0">
                <a:solidFill>
                  <a:schemeClr val="tx1"/>
                </a:solidFill>
                <a:effectLst/>
                <a:latin typeface="+mn-lt"/>
                <a:ea typeface="+mn-ea"/>
                <a:cs typeface="+mn-cs"/>
              </a:rPr>
              <a:t>property [</a:t>
            </a:r>
            <a:r>
              <a:rPr lang="en-US" sz="1200" i="1" kern="1200" dirty="0" smtClean="0">
                <a:solidFill>
                  <a:schemeClr val="tx1"/>
                </a:solidFill>
                <a:effectLst/>
                <a:latin typeface="+mn-lt"/>
                <a:ea typeface="+mn-ea"/>
                <a:cs typeface="+mn-cs"/>
              </a:rPr>
              <a:t>Property Sheet Other</a:t>
            </a:r>
            <a:r>
              <a:rPr lang="en-US" sz="1200" kern="1200" dirty="0" smtClean="0">
                <a:solidFill>
                  <a:schemeClr val="tx1"/>
                </a:solidFill>
                <a:effectLst/>
                <a:latin typeface="+mn-lt"/>
                <a:ea typeface="+mn-ea"/>
                <a:cs typeface="+mn-cs"/>
              </a:rPr>
              <a:t> tab].</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Enclose any fields used in the expression inside square brackets [].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If you include a function in the expression, such as </a:t>
            </a:r>
            <a:r>
              <a:rPr lang="en-US" sz="1200" i="1" kern="1200" dirty="0" smtClean="0">
                <a:solidFill>
                  <a:schemeClr val="tx1"/>
                </a:solidFill>
                <a:effectLst/>
                <a:latin typeface="+mn-lt"/>
                <a:ea typeface="+mn-ea"/>
                <a:cs typeface="+mn-cs"/>
              </a:rPr>
              <a:t>DatePart()</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UCase(),</a:t>
            </a:r>
            <a:r>
              <a:rPr lang="en-US" sz="1200" kern="1200" dirty="0" smtClean="0">
                <a:solidFill>
                  <a:schemeClr val="tx1"/>
                </a:solidFill>
                <a:effectLst/>
                <a:latin typeface="+mn-lt"/>
                <a:ea typeface="+mn-ea"/>
                <a:cs typeface="+mn-cs"/>
              </a:rPr>
              <a:t> you must follow the usage rules for that function.</a:t>
            </a:r>
          </a:p>
          <a:p>
            <a:r>
              <a:rPr lang="en-US" sz="1200" kern="1200" dirty="0" smtClean="0">
                <a:solidFill>
                  <a:schemeClr val="tx1"/>
                </a:solidFill>
                <a:effectLst/>
                <a:latin typeface="+mn-lt"/>
                <a:ea typeface="+mn-ea"/>
                <a:cs typeface="+mn-cs"/>
              </a:rPr>
              <a:t>The expression is visible inside the control when the report is 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and it also displays in the </a:t>
            </a:r>
            <a:r>
              <a:rPr lang="en-US" sz="1200" i="1" kern="1200" dirty="0" smtClean="0">
                <a:solidFill>
                  <a:schemeClr val="tx1"/>
                </a:solidFill>
                <a:effectLst/>
                <a:latin typeface="+mn-lt"/>
                <a:ea typeface="+mn-ea"/>
                <a:cs typeface="+mn-cs"/>
              </a:rPr>
              <a:t>Control </a:t>
            </a:r>
            <a:r>
              <a:rPr lang="en-US" sz="1200" kern="1200" dirty="0" smtClean="0">
                <a:solidFill>
                  <a:schemeClr val="tx1"/>
                </a:solidFill>
                <a:effectLst/>
                <a:latin typeface="+mn-lt"/>
                <a:ea typeface="+mn-ea"/>
                <a:cs typeface="+mn-cs"/>
              </a:rPr>
              <a:t>Source property if the </a:t>
            </a:r>
            <a:r>
              <a:rPr lang="en-US" sz="1200" i="1" kern="1200" dirty="0" smtClean="0">
                <a:solidFill>
                  <a:schemeClr val="tx1"/>
                </a:solidFill>
                <a:effectLst/>
                <a:latin typeface="+mn-lt"/>
                <a:ea typeface="+mn-ea"/>
                <a:cs typeface="+mn-cs"/>
              </a:rPr>
              <a:t>Property Sheet</a:t>
            </a:r>
            <a:r>
              <a:rPr lang="en-US" sz="1200" kern="1200" dirty="0" smtClean="0">
                <a:solidFill>
                  <a:schemeClr val="tx1"/>
                </a:solidFill>
                <a:effectLst/>
                <a:latin typeface="+mn-lt"/>
                <a:ea typeface="+mn-ea"/>
                <a:cs typeface="+mn-cs"/>
              </a:rPr>
              <a:t> is displayed. However, most expressions are longer than the size of the control. This means that you cannot read the entire expression in either the control or the property box.</a:t>
            </a:r>
          </a:p>
          <a:p>
            <a:r>
              <a:rPr lang="en-US" sz="1200" kern="1200" dirty="0" smtClean="0">
                <a:solidFill>
                  <a:schemeClr val="tx1"/>
                </a:solidFill>
                <a:effectLst/>
                <a:latin typeface="+mn-lt"/>
                <a:ea typeface="+mn-ea"/>
                <a:cs typeface="+mn-cs"/>
              </a:rPr>
              <a:t>Any fields you use in the expression must be included in the query or table used as the record source of the report. Fields that you have added onto the report are automatically included in the record source. Occasionally, you have an expression that needs to reference a field that you don’t want to display on the report. In this case, you can either edit the </a:t>
            </a:r>
            <a:r>
              <a:rPr lang="en-US" sz="1200"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and add the field into the query or you can add the field to the report but set the</a:t>
            </a:r>
            <a:r>
              <a:rPr lang="en-US" sz="1200" i="1" kern="1200" dirty="0" smtClean="0">
                <a:solidFill>
                  <a:schemeClr val="tx1"/>
                </a:solidFill>
                <a:effectLst/>
                <a:latin typeface="+mn-lt"/>
                <a:ea typeface="+mn-ea"/>
                <a:cs typeface="+mn-cs"/>
              </a:rPr>
              <a:t> Visible</a:t>
            </a:r>
            <a:r>
              <a:rPr lang="en-US" sz="1200" kern="1200" dirty="0" smtClean="0">
                <a:solidFill>
                  <a:schemeClr val="tx1"/>
                </a:solidFill>
                <a:effectLst/>
                <a:latin typeface="+mn-lt"/>
                <a:ea typeface="+mn-ea"/>
                <a:cs typeface="+mn-cs"/>
              </a:rPr>
              <a:t> property to </a:t>
            </a:r>
            <a:r>
              <a:rPr lang="en-US" sz="1200" i="1" kern="1200" dirty="0" smtClean="0">
                <a:solidFill>
                  <a:schemeClr val="tx1"/>
                </a:solidFill>
                <a:effectLst/>
                <a:latin typeface="+mn-lt"/>
                <a:ea typeface="+mn-ea"/>
                <a:cs typeface="+mn-cs"/>
              </a:rPr>
              <a:t>No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You can place calculated controls in any section of a report. However, if you use an aggregate function in a control, the result of the calculation depends on where the control is placed. Recall that aggregate functions, such as </a:t>
            </a:r>
            <a:r>
              <a:rPr lang="en-US" sz="1200" i="1" kern="1200" dirty="0" smtClean="0">
                <a:solidFill>
                  <a:schemeClr val="tx1"/>
                </a:solidFill>
                <a:effectLst/>
                <a:latin typeface="+mn-lt"/>
                <a:ea typeface="+mn-ea"/>
                <a:cs typeface="+mn-cs"/>
              </a:rPr>
              <a:t>Sum </a:t>
            </a:r>
            <a:r>
              <a:rPr lang="en-US" sz="1200" kern="1200" dirty="0" smtClean="0">
                <a:solidFill>
                  <a:schemeClr val="tx1"/>
                </a:solidFill>
                <a:effectLst/>
                <a:latin typeface="+mn-lt"/>
                <a:ea typeface="+mn-ea"/>
                <a:cs typeface="+mn-cs"/>
              </a:rPr>
              <a:t>or </a:t>
            </a:r>
            <a:r>
              <a:rPr lang="en-US" sz="1200" i="1" kern="1200" dirty="0" smtClean="0">
                <a:solidFill>
                  <a:schemeClr val="tx1"/>
                </a:solidFill>
                <a:effectLst/>
                <a:latin typeface="+mn-lt"/>
                <a:ea typeface="+mn-ea"/>
                <a:cs typeface="+mn-cs"/>
              </a:rPr>
              <a:t>Count,</a:t>
            </a:r>
            <a:r>
              <a:rPr lang="en-US" sz="1200" kern="1200" dirty="0" smtClean="0">
                <a:solidFill>
                  <a:schemeClr val="tx1"/>
                </a:solidFill>
                <a:effectLst/>
                <a:latin typeface="+mn-lt"/>
                <a:ea typeface="+mn-ea"/>
                <a:cs typeface="+mn-cs"/>
              </a:rPr>
              <a:t> perform calculations over a group of records. An example of an expression using the Count aggregate function is </a:t>
            </a:r>
            <a:r>
              <a:rPr lang="en-US" sz="1200" i="1" kern="1200" dirty="0" smtClean="0">
                <a:solidFill>
                  <a:schemeClr val="tx1"/>
                </a:solidFill>
                <a:effectLst/>
                <a:latin typeface="+mn-lt"/>
                <a:ea typeface="+mn-ea"/>
                <a:cs typeface="+mn-cs"/>
              </a:rPr>
              <a:t>=Count([ListingID]).</a:t>
            </a:r>
            <a:r>
              <a:rPr lang="en-US" sz="1200" kern="1200" dirty="0" smtClean="0">
                <a:solidFill>
                  <a:schemeClr val="tx1"/>
                </a:solidFill>
                <a:effectLst/>
                <a:latin typeface="+mn-lt"/>
                <a:ea typeface="+mn-ea"/>
                <a:cs typeface="+mn-cs"/>
              </a:rPr>
              <a:t> If the control containing that formula is in a group header or group footer, the function aggregates the value of only the records that are in that group. For example, if the report is grouped by city, the </a:t>
            </a:r>
            <a:r>
              <a:rPr lang="en-US" sz="1200" i="1" kern="1200" dirty="0" smtClean="0">
                <a:solidFill>
                  <a:schemeClr val="tx1"/>
                </a:solidFill>
                <a:effectLst/>
                <a:latin typeface="+mn-lt"/>
                <a:ea typeface="+mn-ea"/>
                <a:cs typeface="+mn-cs"/>
              </a:rPr>
              <a:t>Count </a:t>
            </a:r>
            <a:r>
              <a:rPr lang="en-US" sz="1200" kern="1200" dirty="0" smtClean="0">
                <a:solidFill>
                  <a:schemeClr val="tx1"/>
                </a:solidFill>
                <a:effectLst/>
                <a:latin typeface="+mn-lt"/>
                <a:ea typeface="+mn-ea"/>
                <a:cs typeface="+mn-cs"/>
              </a:rPr>
              <a:t>function counts the total number of listings in each city. If the control is in a report header or report footer, the function aggregates the value of all the records in the report. In the previous example, the </a:t>
            </a:r>
            <a:r>
              <a:rPr lang="en-US" sz="1200" i="1" kern="1200" dirty="0" smtClean="0">
                <a:solidFill>
                  <a:schemeClr val="tx1"/>
                </a:solidFill>
                <a:effectLst/>
                <a:latin typeface="+mn-lt"/>
                <a:ea typeface="+mn-ea"/>
                <a:cs typeface="+mn-cs"/>
              </a:rPr>
              <a:t>Count</a:t>
            </a:r>
            <a:r>
              <a:rPr lang="en-US" sz="1200" kern="1200" dirty="0" smtClean="0">
                <a:solidFill>
                  <a:schemeClr val="tx1"/>
                </a:solidFill>
                <a:effectLst/>
                <a:latin typeface="+mn-lt"/>
                <a:ea typeface="+mn-ea"/>
                <a:cs typeface="+mn-cs"/>
              </a:rPr>
              <a:t> function would count the total number of listings. Do not include aggregate functions in the </a:t>
            </a:r>
            <a:r>
              <a:rPr lang="en-US" sz="1200" i="1" kern="1200" dirty="0" smtClean="0">
                <a:solidFill>
                  <a:schemeClr val="tx1"/>
                </a:solidFill>
                <a:effectLst/>
                <a:latin typeface="+mn-lt"/>
                <a:ea typeface="+mn-ea"/>
                <a:cs typeface="+mn-cs"/>
              </a:rPr>
              <a:t>Page Header</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Page Footer</a:t>
            </a:r>
            <a:r>
              <a:rPr lang="en-US" sz="1200" kern="1200" dirty="0" smtClean="0">
                <a:solidFill>
                  <a:schemeClr val="tx1"/>
                </a:solidFill>
                <a:effectLst/>
                <a:latin typeface="+mn-lt"/>
                <a:ea typeface="+mn-ea"/>
                <a:cs typeface="+mn-cs"/>
              </a:rPr>
              <a:t> sections. If you do, an error results when you try to view the report.</a:t>
            </a:r>
            <a:endParaRPr lang="en-US" sz="1200" kern="1200" dirty="0">
              <a:solidFill>
                <a:schemeClr val="tx1"/>
              </a:solidFill>
              <a:effectLst/>
              <a:latin typeface="+mn-lt"/>
              <a:ea typeface="+mn-ea"/>
              <a:cs typeface="+mn-cs"/>
            </a:endParaRPr>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6E9003-B8EF-452A-903F-81BAEA13C493}" type="slidenum">
              <a:rPr lang="en-US">
                <a:cs typeface="Arial" charset="0"/>
              </a:rPr>
              <a:pPr fontAlgn="base">
                <a:spcBef>
                  <a:spcPct val="0"/>
                </a:spcBef>
                <a:spcAft>
                  <a:spcPct val="0"/>
                </a:spcAft>
              </a:pPr>
              <a:t>20</a:t>
            </a:fld>
            <a:endParaRPr lang="en-US" dirty="0">
              <a:cs typeface="Arial" charset="0"/>
            </a:endParaRPr>
          </a:p>
        </p:txBody>
      </p:sp>
    </p:spTree>
    <p:extLst>
      <p:ext uri="{BB962C8B-B14F-4D97-AF65-F5344CB8AC3E}">
        <p14:creationId xmlns:p14="http://schemas.microsoft.com/office/powerpoint/2010/main" val="2798957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6.6</a:t>
            </a:r>
            <a:r>
              <a:rPr lang="en-US" sz="1200" kern="1200" dirty="0" smtClean="0">
                <a:solidFill>
                  <a:schemeClr val="tx1"/>
                </a:solidFill>
                <a:effectLst/>
                <a:latin typeface="+mn-lt"/>
                <a:ea typeface="+mn-ea"/>
                <a:cs typeface="+mn-cs"/>
              </a:rPr>
              <a:t> Use calculations in a control on a report, create a running total in a control, and concatenate text data in a report.</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Use a Running Total</a:t>
            </a:r>
          </a:p>
          <a:p>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running total</a:t>
            </a:r>
            <a:r>
              <a:rPr lang="en-US" sz="1200" kern="1200" dirty="0" smtClean="0">
                <a:solidFill>
                  <a:schemeClr val="tx1"/>
                </a:solidFill>
                <a:effectLst/>
                <a:latin typeface="+mn-lt"/>
                <a:ea typeface="+mn-ea"/>
                <a:cs typeface="+mn-cs"/>
              </a:rPr>
              <a:t> is a field that gets its value by accumulating a total over a set of records. You can use a running total field to show a running balance, cumulative total, or counting. A running total is not the same as an aggregate function. With a running total, a value shows for each record instead of just the overall total value at the end of a group.</a:t>
            </a:r>
          </a:p>
          <a:p>
            <a:r>
              <a:rPr lang="en-US" sz="1200" kern="1200" dirty="0" smtClean="0">
                <a:solidFill>
                  <a:schemeClr val="tx1"/>
                </a:solidFill>
                <a:effectLst/>
                <a:latin typeface="+mn-lt"/>
                <a:ea typeface="+mn-ea"/>
                <a:cs typeface="+mn-cs"/>
              </a:rPr>
              <a:t>To create a running total, use the </a:t>
            </a:r>
            <a:r>
              <a:rPr lang="en-US" sz="1200" b="1" i="1" kern="1200" dirty="0" smtClean="0">
                <a:solidFill>
                  <a:schemeClr val="tx1"/>
                </a:solidFill>
                <a:effectLst/>
                <a:latin typeface="+mn-lt"/>
                <a:ea typeface="+mn-ea"/>
                <a:cs typeface="+mn-cs"/>
              </a:rPr>
              <a:t>Running Sum</a:t>
            </a:r>
            <a:r>
              <a:rPr lang="en-US" sz="1200" kern="1200" dirty="0" smtClean="0">
                <a:solidFill>
                  <a:schemeClr val="tx1"/>
                </a:solidFill>
                <a:effectLst/>
                <a:latin typeface="+mn-lt"/>
                <a:ea typeface="+mn-ea"/>
                <a:cs typeface="+mn-cs"/>
              </a:rPr>
              <a:t> property of the text box. The property has three possible values:</a:t>
            </a:r>
          </a:p>
          <a:p>
            <a:pPr lvl="0"/>
            <a:r>
              <a:rPr lang="en-US" sz="1200" b="1" i="1" kern="1200" dirty="0" smtClean="0">
                <a:solidFill>
                  <a:schemeClr val="tx1"/>
                </a:solidFill>
                <a:effectLst/>
                <a:latin typeface="+mn-lt"/>
                <a:ea typeface="+mn-ea"/>
                <a:cs typeface="+mn-cs"/>
              </a:rPr>
              <a:t>No </a:t>
            </a:r>
            <a:r>
              <a:rPr lang="en-US" sz="1200" kern="1200" dirty="0" smtClean="0">
                <a:solidFill>
                  <a:schemeClr val="tx1"/>
                </a:solidFill>
                <a:effectLst/>
                <a:latin typeface="+mn-lt"/>
                <a:ea typeface="+mn-ea"/>
                <a:cs typeface="+mn-cs"/>
              </a:rPr>
              <a:t>is the default value in this property, indicating that the text box is not a running total.</a:t>
            </a:r>
          </a:p>
          <a:p>
            <a:pPr lvl="0"/>
            <a:r>
              <a:rPr lang="en-US" sz="1200" b="1" i="1" kern="1200" dirty="0" smtClean="0">
                <a:solidFill>
                  <a:schemeClr val="tx1"/>
                </a:solidFill>
                <a:effectLst/>
                <a:latin typeface="+mn-lt"/>
                <a:ea typeface="+mn-ea"/>
                <a:cs typeface="+mn-cs"/>
              </a:rPr>
              <a:t>Over Group</a:t>
            </a:r>
            <a:r>
              <a:rPr lang="en-US" sz="1200" kern="1200" dirty="0" smtClean="0">
                <a:solidFill>
                  <a:schemeClr val="tx1"/>
                </a:solidFill>
                <a:effectLst/>
                <a:latin typeface="+mn-lt"/>
                <a:ea typeface="+mn-ea"/>
                <a:cs typeface="+mn-cs"/>
              </a:rPr>
              <a:t> accumulates the total within the same group level. When a new group starts, the value is reset. </a:t>
            </a:r>
          </a:p>
          <a:p>
            <a:pPr lvl="0"/>
            <a:r>
              <a:rPr lang="en-US" sz="1200" b="1" i="1" kern="1200" dirty="0" smtClean="0">
                <a:solidFill>
                  <a:schemeClr val="tx1"/>
                </a:solidFill>
                <a:effectLst/>
                <a:latin typeface="+mn-lt"/>
                <a:ea typeface="+mn-ea"/>
                <a:cs typeface="+mn-cs"/>
              </a:rPr>
              <a:t>Over All</a:t>
            </a:r>
            <a:r>
              <a:rPr lang="en-US" sz="1200" kern="1200" dirty="0" smtClean="0">
                <a:solidFill>
                  <a:schemeClr val="tx1"/>
                </a:solidFill>
                <a:effectLst/>
                <a:latin typeface="+mn-lt"/>
                <a:ea typeface="+mn-ea"/>
                <a:cs typeface="+mn-cs"/>
              </a:rPr>
              <a:t> accumulates the total across all of the records in the report.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Set the </a:t>
            </a:r>
            <a:r>
              <a:rPr lang="en-US" sz="1200" b="1" i="1" kern="1200" dirty="0" smtClean="0">
                <a:solidFill>
                  <a:schemeClr val="tx1"/>
                </a:solidFill>
                <a:effectLst/>
                <a:latin typeface="+mn-lt"/>
                <a:ea typeface="+mn-ea"/>
                <a:cs typeface="+mn-cs"/>
              </a:rPr>
              <a:t>Control Source</a:t>
            </a:r>
            <a:r>
              <a:rPr lang="en-US" sz="1200" kern="1200" dirty="0" smtClean="0">
                <a:solidFill>
                  <a:schemeClr val="tx1"/>
                </a:solidFill>
                <a:effectLst/>
                <a:latin typeface="+mn-lt"/>
                <a:ea typeface="+mn-ea"/>
                <a:cs typeface="+mn-cs"/>
              </a:rPr>
              <a:t> property of the text box to the field name you wish to accumulate. If necessary, you can also enter an expression in the </a:t>
            </a:r>
            <a:r>
              <a:rPr lang="en-US" sz="1200" i="1" kern="1200" dirty="0" smtClean="0">
                <a:solidFill>
                  <a:schemeClr val="tx1"/>
                </a:solidFill>
                <a:effectLst/>
                <a:latin typeface="+mn-lt"/>
                <a:ea typeface="+mn-ea"/>
                <a:cs typeface="+mn-cs"/>
              </a:rPr>
              <a:t>Control Source</a:t>
            </a:r>
            <a:r>
              <a:rPr lang="en-US" sz="1200" kern="1200" dirty="0" smtClean="0">
                <a:solidFill>
                  <a:schemeClr val="tx1"/>
                </a:solidFill>
                <a:effectLst/>
                <a:latin typeface="+mn-lt"/>
                <a:ea typeface="+mn-ea"/>
                <a:cs typeface="+mn-cs"/>
              </a:rPr>
              <a:t> property.</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Number Rows in a Report</a:t>
            </a:r>
          </a:p>
          <a:p>
            <a:r>
              <a:rPr lang="en-US" sz="1200" kern="1200" dirty="0" smtClean="0">
                <a:solidFill>
                  <a:schemeClr val="tx1"/>
                </a:solidFill>
                <a:effectLst/>
                <a:latin typeface="+mn-lt"/>
                <a:ea typeface="+mn-ea"/>
                <a:cs typeface="+mn-cs"/>
              </a:rPr>
              <a:t>One good way to use a running total is to number the rows in a report.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Concatenate Text Data </a:t>
            </a:r>
          </a:p>
          <a:p>
            <a:r>
              <a:rPr lang="en-US" sz="1200" b="1" i="1" kern="1200" dirty="0" smtClean="0">
                <a:solidFill>
                  <a:schemeClr val="tx1"/>
                </a:solidFill>
                <a:effectLst/>
                <a:latin typeface="+mn-lt"/>
                <a:ea typeface="+mn-ea"/>
                <a:cs typeface="+mn-cs"/>
              </a:rPr>
              <a:t>Concatenation</a:t>
            </a:r>
            <a:r>
              <a:rPr lang="en-US" sz="1200" kern="1200" dirty="0" smtClean="0">
                <a:solidFill>
                  <a:schemeClr val="tx1"/>
                </a:solidFill>
                <a:effectLst/>
                <a:latin typeface="+mn-lt"/>
                <a:ea typeface="+mn-ea"/>
                <a:cs typeface="+mn-cs"/>
              </a:rPr>
              <a:t> combines different parts of an expression using the </a:t>
            </a:r>
            <a:r>
              <a:rPr lang="en-US" sz="1200" b="1" i="1" kern="1200" dirty="0" smtClean="0">
                <a:solidFill>
                  <a:schemeClr val="tx1"/>
                </a:solidFill>
                <a:effectLst/>
                <a:latin typeface="+mn-lt"/>
                <a:ea typeface="+mn-ea"/>
                <a:cs typeface="+mn-cs"/>
              </a:rPr>
              <a:t>&amp;</a:t>
            </a:r>
            <a:r>
              <a:rPr lang="en-US" sz="1200" kern="1200" dirty="0" smtClean="0">
                <a:solidFill>
                  <a:schemeClr val="tx1"/>
                </a:solidFill>
                <a:effectLst/>
                <a:latin typeface="+mn-lt"/>
                <a:ea typeface="+mn-ea"/>
                <a:cs typeface="+mn-cs"/>
              </a:rPr>
              <a:t> operator. In a report, you may wish to concatenate different fields to improve the way the results appear. For example, combining the first and last name, or the city, state, and ZIP code together, can produce a more readable report.</a:t>
            </a:r>
          </a:p>
          <a:p>
            <a:r>
              <a:rPr lang="en-US" sz="1200" kern="1200" dirty="0" smtClean="0">
                <a:solidFill>
                  <a:schemeClr val="tx1"/>
                </a:solidFill>
                <a:effectLst/>
                <a:latin typeface="+mn-lt"/>
                <a:ea typeface="+mn-ea"/>
                <a:cs typeface="+mn-cs"/>
              </a:rPr>
              <a:t>A concatenated expression can combine fields from a table or query, along with constants. Include a constant, such as a specific word or punctuation mark inside quotation marks. Recall that a constant is a hard coded value.</a:t>
            </a:r>
          </a:p>
          <a:p>
            <a:r>
              <a:rPr lang="en-US" sz="1200" kern="1200" dirty="0" smtClean="0">
                <a:solidFill>
                  <a:schemeClr val="tx1"/>
                </a:solidFill>
                <a:effectLst/>
                <a:latin typeface="+mn-lt"/>
                <a:ea typeface="+mn-ea"/>
                <a:cs typeface="+mn-cs"/>
              </a:rPr>
              <a:t>Examples of concatenation formulas include:</a:t>
            </a:r>
          </a:p>
          <a:p>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=[FirstName] &amp; " " &amp; [LastName]</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=[City] &amp; "," &amp; [State] &amp; " " &amp; [Zip]</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you must include all required spacing and punctuation within the formula. For example, the &amp; " " &amp; part of the first formula example inserts a blank space between the first and last names while the &amp; ", " &amp; part of the second example formula inserts a comma and a blank space between the city and state.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Potential Problems with Concatenation Formulas </a:t>
            </a:r>
          </a:p>
          <a:p>
            <a:r>
              <a:rPr lang="en-US" sz="1200" kern="1200" dirty="0" smtClean="0">
                <a:solidFill>
                  <a:schemeClr val="tx1"/>
                </a:solidFill>
                <a:effectLst/>
                <a:latin typeface="+mn-lt"/>
                <a:ea typeface="+mn-ea"/>
                <a:cs typeface="+mn-cs"/>
              </a:rPr>
              <a:t>A common problem in writing concatenation formulas is misspelling the field names. If fields are misspelled, when you try to view the report in </a:t>
            </a:r>
            <a:r>
              <a:rPr lang="en-US" sz="1200" i="1" kern="1200" dirty="0" smtClean="0">
                <a:solidFill>
                  <a:schemeClr val="tx1"/>
                </a:solidFill>
                <a:effectLst/>
                <a:latin typeface="+mn-lt"/>
                <a:ea typeface="+mn-ea"/>
                <a:cs typeface="+mn-cs"/>
              </a:rPr>
              <a:t>Layout </a:t>
            </a:r>
            <a:r>
              <a:rPr lang="en-US" sz="1200" kern="1200" dirty="0" smtClean="0">
                <a:solidFill>
                  <a:schemeClr val="tx1"/>
                </a:solidFill>
                <a:effectLst/>
                <a:latin typeface="+mn-lt"/>
                <a:ea typeface="+mn-ea"/>
                <a:cs typeface="+mn-cs"/>
              </a:rPr>
              <a:t>view, </a:t>
            </a:r>
            <a:r>
              <a:rPr lang="en-US" sz="1200" i="1" kern="1200" dirty="0" smtClean="0">
                <a:solidFill>
                  <a:schemeClr val="tx1"/>
                </a:solidFill>
                <a:effectLst/>
                <a:latin typeface="+mn-lt"/>
                <a:ea typeface="+mn-ea"/>
                <a:cs typeface="+mn-cs"/>
              </a:rPr>
              <a:t>Report </a:t>
            </a:r>
            <a:r>
              <a:rPr lang="en-US" sz="1200" kern="1200" dirty="0" smtClean="0">
                <a:solidFill>
                  <a:schemeClr val="tx1"/>
                </a:solidFill>
                <a:effectLst/>
                <a:latin typeface="+mn-lt"/>
                <a:ea typeface="+mn-ea"/>
                <a:cs typeface="+mn-cs"/>
              </a:rPr>
              <a:t>view, or </a:t>
            </a:r>
            <a:r>
              <a:rPr lang="en-US" sz="1200" i="1" kern="1200" dirty="0" smtClean="0">
                <a:solidFill>
                  <a:schemeClr val="tx1"/>
                </a:solidFill>
                <a:effectLst/>
                <a:latin typeface="+mn-lt"/>
                <a:ea typeface="+mn-ea"/>
                <a:cs typeface="+mn-cs"/>
              </a:rPr>
              <a:t>Print Preview</a:t>
            </a:r>
            <a:r>
              <a:rPr lang="en-US" sz="1200" kern="1200" dirty="0" smtClean="0">
                <a:solidFill>
                  <a:schemeClr val="tx1"/>
                </a:solidFill>
                <a:effectLst/>
                <a:latin typeface="+mn-lt"/>
                <a:ea typeface="+mn-ea"/>
                <a:cs typeface="+mn-cs"/>
              </a:rPr>
              <a:t> view, </a:t>
            </a:r>
            <a:r>
              <a:rPr lang="en-US" sz="1200" i="1" kern="1200" dirty="0" smtClean="0">
                <a:solidFill>
                  <a:schemeClr val="tx1"/>
                </a:solidFill>
                <a:effectLst/>
                <a:latin typeface="+mn-lt"/>
                <a:ea typeface="+mn-ea"/>
                <a:cs typeface="+mn-cs"/>
              </a:rPr>
              <a:t>an Enter Parameter Value</a:t>
            </a:r>
            <a:r>
              <a:rPr lang="en-US" sz="1200" kern="1200" dirty="0" smtClean="0">
                <a:solidFill>
                  <a:schemeClr val="tx1"/>
                </a:solidFill>
                <a:effectLst/>
                <a:latin typeface="+mn-lt"/>
                <a:ea typeface="+mn-ea"/>
                <a:cs typeface="+mn-cs"/>
              </a:rPr>
              <a:t> dialog box displays. Remember that sometimes you have created a query where the dialog box should display when you run the query. However, if you are not expecting an </a:t>
            </a:r>
            <a:r>
              <a:rPr lang="en-US" sz="1200" i="1" kern="1200" dirty="0" smtClean="0">
                <a:solidFill>
                  <a:schemeClr val="tx1"/>
                </a:solidFill>
                <a:effectLst/>
                <a:latin typeface="+mn-lt"/>
                <a:ea typeface="+mn-ea"/>
                <a:cs typeface="+mn-cs"/>
              </a:rPr>
              <a:t>Enter Parameter Value</a:t>
            </a:r>
            <a:r>
              <a:rPr lang="en-US" sz="1200" kern="1200" dirty="0" smtClean="0">
                <a:solidFill>
                  <a:schemeClr val="tx1"/>
                </a:solidFill>
                <a:effectLst/>
                <a:latin typeface="+mn-lt"/>
                <a:ea typeface="+mn-ea"/>
                <a:cs typeface="+mn-cs"/>
              </a:rPr>
              <a:t> dialog box to display, pay attention to the name of the parameter displayed in the dialog box</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Hide Repeated Values</a:t>
            </a:r>
          </a:p>
          <a:p>
            <a:r>
              <a:rPr lang="en-US" sz="1200" kern="1200" dirty="0" smtClean="0">
                <a:solidFill>
                  <a:schemeClr val="tx1"/>
                </a:solidFill>
                <a:effectLst/>
                <a:latin typeface="+mn-lt"/>
                <a:ea typeface="+mn-ea"/>
                <a:cs typeface="+mn-cs"/>
              </a:rPr>
              <a:t>Sometimes, when you view a report, you see repeated values.</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3A385B-7BAB-41F4-95D1-4F490A9D92D5}" type="slidenum">
              <a:rPr lang="en-US">
                <a:cs typeface="Arial" charset="0"/>
              </a:rPr>
              <a:pPr fontAlgn="base">
                <a:spcBef>
                  <a:spcPct val="0"/>
                </a:spcBef>
                <a:spcAft>
                  <a:spcPct val="0"/>
                </a:spcAft>
              </a:pPr>
              <a:t>21</a:t>
            </a:fld>
            <a:endParaRPr lang="en-US" dirty="0">
              <a:cs typeface="Arial" charset="0"/>
            </a:endParaRPr>
          </a:p>
        </p:txBody>
      </p:sp>
    </p:spTree>
    <p:extLst>
      <p:ext uri="{BB962C8B-B14F-4D97-AF65-F5344CB8AC3E}">
        <p14:creationId xmlns:p14="http://schemas.microsoft.com/office/powerpoint/2010/main" val="3222013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SLO 6.7</a:t>
            </a:r>
            <a:r>
              <a:rPr lang="en-US" sz="1200" kern="1200" dirty="0" smtClean="0">
                <a:solidFill>
                  <a:schemeClr val="tx1"/>
                </a:solidFill>
                <a:effectLst/>
                <a:latin typeface="+mn-lt"/>
                <a:ea typeface="+mn-ea"/>
                <a:cs typeface="+mn-cs"/>
              </a:rPr>
              <a:t> Understand when to use a subreport, create a main report and a subreport, add a subreport onto a main report, and customize a subreport.</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completing SLO 6.7, complete</a:t>
            </a:r>
            <a:r>
              <a:rPr lang="en-US" sz="1200" kern="1200" baseline="0" dirty="0" smtClean="0">
                <a:solidFill>
                  <a:schemeClr val="tx1"/>
                </a:solidFill>
                <a:effectLst/>
                <a:latin typeface="+mn-lt"/>
                <a:ea typeface="+mn-ea"/>
                <a:cs typeface="+mn-cs"/>
              </a:rPr>
              <a:t> Pause &amp; Practice 6-3; assign Guided Project 6-1 and Independent Project 6-5.</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4BA6D-7CEE-4C8A-B841-62666A55D0AE}" type="slidenum">
              <a:rPr lang="en-US" smtClean="0"/>
              <a:t>22</a:t>
            </a:fld>
            <a:endParaRPr lang="en-US" dirty="0"/>
          </a:p>
        </p:txBody>
      </p:sp>
    </p:spTree>
    <p:extLst>
      <p:ext uri="{BB962C8B-B14F-4D97-AF65-F5344CB8AC3E}">
        <p14:creationId xmlns:p14="http://schemas.microsoft.com/office/powerpoint/2010/main" val="2452138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6.7</a:t>
            </a:r>
            <a:r>
              <a:rPr lang="en-US" sz="1200" kern="1200" dirty="0" smtClean="0">
                <a:solidFill>
                  <a:schemeClr val="tx1"/>
                </a:solidFill>
                <a:effectLst/>
                <a:latin typeface="+mn-lt"/>
                <a:ea typeface="+mn-ea"/>
                <a:cs typeface="+mn-cs"/>
              </a:rPr>
              <a:t> Understand when to use a subreport, create a main report and a subreport, add a subreport onto a main report, and customize a subreport.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Sometimes you need to create a report that shows data from tables that have a one-to-many relationship. For example, you may want to see a report of the Placer Hills Real Estate agents that also includes some data about the agents’ current property listings. In this section, you learn how to use a subreport to accomplish this task.</a:t>
            </a:r>
          </a:p>
          <a:p>
            <a:r>
              <a:rPr lang="en-US" sz="1200" b="1" kern="1200" dirty="0" smtClean="0">
                <a:solidFill>
                  <a:schemeClr val="tx1"/>
                </a:solidFill>
                <a:effectLst/>
                <a:latin typeface="+mn-lt"/>
                <a:ea typeface="+mn-ea"/>
                <a:cs typeface="+mn-cs"/>
              </a:rPr>
              <a:t>Understand Subreports</a:t>
            </a:r>
          </a:p>
          <a:p>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subreport</a:t>
            </a:r>
            <a:r>
              <a:rPr lang="en-US" sz="1200" kern="1200" dirty="0" smtClean="0">
                <a:solidFill>
                  <a:schemeClr val="tx1"/>
                </a:solidFill>
                <a:effectLst/>
                <a:latin typeface="+mn-lt"/>
                <a:ea typeface="+mn-ea"/>
                <a:cs typeface="+mn-cs"/>
              </a:rPr>
              <a:t> is a report inserted within another report. To work correctly, there must be a relationship between the two reports. Typically, the reports represent the different sides of a one-to-many relationship. The report from the “one” side of the relationship is the </a:t>
            </a:r>
            <a:r>
              <a:rPr lang="en-US" sz="1200" b="1" i="1" kern="1200" dirty="0" smtClean="0">
                <a:solidFill>
                  <a:schemeClr val="tx1"/>
                </a:solidFill>
                <a:effectLst/>
                <a:latin typeface="+mn-lt"/>
                <a:ea typeface="+mn-ea"/>
                <a:cs typeface="+mn-cs"/>
              </a:rPr>
              <a:t>main report,</a:t>
            </a:r>
            <a:r>
              <a:rPr lang="en-US" sz="1200" kern="1200" dirty="0" smtClean="0">
                <a:solidFill>
                  <a:schemeClr val="tx1"/>
                </a:solidFill>
                <a:effectLst/>
                <a:latin typeface="+mn-lt"/>
                <a:ea typeface="+mn-ea"/>
                <a:cs typeface="+mn-cs"/>
              </a:rPr>
              <a:t> while the report from the “many” side of the relationship is the subreport.</a:t>
            </a:r>
          </a:p>
          <a:p>
            <a:r>
              <a:rPr lang="en-US" sz="1200" kern="1200" dirty="0" smtClean="0">
                <a:solidFill>
                  <a:schemeClr val="tx1"/>
                </a:solidFill>
                <a:effectLst/>
                <a:latin typeface="+mn-lt"/>
                <a:ea typeface="+mn-ea"/>
                <a:cs typeface="+mn-cs"/>
              </a:rPr>
              <a:t>You create the main report and subreport as two separate reports. Then you add the subreport to the main report. Once you add the subreport, it still exists as a separate object. The main report, however, contains both the original “one” side fields from the main report, plus all of the “many” side fields on the subreport.</a:t>
            </a:r>
          </a:p>
          <a:p>
            <a:r>
              <a:rPr lang="en-US" sz="1200" kern="1200" dirty="0" smtClean="0">
                <a:solidFill>
                  <a:schemeClr val="tx1"/>
                </a:solidFill>
                <a:effectLst/>
                <a:latin typeface="+mn-lt"/>
                <a:ea typeface="+mn-ea"/>
                <a:cs typeface="+mn-cs"/>
              </a:rPr>
              <a:t>Before you create a subreport, you need to plan the design of the finished report. Determine what tables or fields will be on the main report and what tables or fields will be on the subreport.</a:t>
            </a:r>
            <a:endParaRPr lang="en-US" sz="1200" kern="1200" dirty="0">
              <a:solidFill>
                <a:schemeClr val="tx1"/>
              </a:solidFill>
              <a:effectLst/>
              <a:latin typeface="+mn-lt"/>
              <a:ea typeface="+mn-ea"/>
              <a:cs typeface="+mn-cs"/>
            </a:endParaRPr>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CE6081-92EB-4869-8795-26CBA57A19D9}" type="slidenum">
              <a:rPr lang="en-US">
                <a:cs typeface="Arial" charset="0"/>
              </a:rPr>
              <a:pPr fontAlgn="base">
                <a:spcBef>
                  <a:spcPct val="0"/>
                </a:spcBef>
                <a:spcAft>
                  <a:spcPct val="0"/>
                </a:spcAft>
              </a:pPr>
              <a:t>23</a:t>
            </a:fld>
            <a:endParaRPr lang="en-US" dirty="0">
              <a:cs typeface="Arial" charset="0"/>
            </a:endParaRPr>
          </a:p>
        </p:txBody>
      </p:sp>
    </p:spTree>
    <p:extLst>
      <p:ext uri="{BB962C8B-B14F-4D97-AF65-F5344CB8AC3E}">
        <p14:creationId xmlns:p14="http://schemas.microsoft.com/office/powerpoint/2010/main" val="207166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6.7</a:t>
            </a:r>
            <a:r>
              <a:rPr lang="en-US" sz="1200" kern="1200" dirty="0" smtClean="0">
                <a:solidFill>
                  <a:schemeClr val="tx1"/>
                </a:solidFill>
                <a:effectLst/>
                <a:latin typeface="+mn-lt"/>
                <a:ea typeface="+mn-ea"/>
                <a:cs typeface="+mn-cs"/>
              </a:rPr>
              <a:t> Understand when to use a subreport, create a main report and a subreport, add a subreport onto a main report, and customize a subreport.</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Create a Report That Includes a Subreport</a:t>
            </a:r>
          </a:p>
          <a:p>
            <a:r>
              <a:rPr lang="en-US" sz="1200" kern="1200" dirty="0" smtClean="0">
                <a:solidFill>
                  <a:schemeClr val="tx1"/>
                </a:solidFill>
                <a:effectLst/>
                <a:latin typeface="+mn-lt"/>
                <a:ea typeface="+mn-ea"/>
                <a:cs typeface="+mn-cs"/>
              </a:rPr>
              <a:t>You can build both the main report and the subreport using any of the report tools that you have learned. Three main tasks are involved in creating a report that includes a subreport: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 the main report.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 the subreport.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Add the subreport to the main report.</a:t>
            </a:r>
          </a:p>
          <a:p>
            <a:r>
              <a:rPr lang="en-US" sz="1200" kern="1200" dirty="0" smtClean="0">
                <a:solidFill>
                  <a:schemeClr val="tx1"/>
                </a:solidFill>
                <a:effectLst/>
                <a:latin typeface="+mn-lt"/>
                <a:ea typeface="+mn-ea"/>
                <a:cs typeface="+mn-cs"/>
              </a:rPr>
              <a:t>You can build the main report and the subreport in any order, but the most common approach is to build the main report first.</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Customize the Main Report and Subreport</a:t>
            </a:r>
          </a:p>
          <a:p>
            <a:r>
              <a:rPr lang="en-US" sz="1200" kern="1200" dirty="0" smtClean="0">
                <a:solidFill>
                  <a:schemeClr val="tx1"/>
                </a:solidFill>
                <a:effectLst/>
                <a:latin typeface="+mn-lt"/>
                <a:ea typeface="+mn-ea"/>
                <a:cs typeface="+mn-cs"/>
              </a:rPr>
              <a:t>After you add the subreport to the main report, you should customize the overall report so that it has a professional appearance. When you open the main report, the subreport opens automatically because the objects are now attached. This allows you to edit both objects together and create a cohesive report. Alternatively, you can open the subreport separately and edit just that object.</a:t>
            </a:r>
          </a:p>
          <a:p>
            <a:r>
              <a:rPr lang="en-US" sz="1200" kern="1200" dirty="0" smtClean="0">
                <a:solidFill>
                  <a:schemeClr val="tx1"/>
                </a:solidFill>
                <a:effectLst/>
                <a:latin typeface="+mn-lt"/>
                <a:ea typeface="+mn-ea"/>
                <a:cs typeface="+mn-cs"/>
              </a:rPr>
              <a:t>Anticipate switching back and forth frequently between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a:t>
            </a:r>
            <a:r>
              <a:rPr lang="en-US" sz="1200" i="1" kern="1200" dirty="0" smtClean="0">
                <a:solidFill>
                  <a:schemeClr val="tx1"/>
                </a:solidFill>
                <a:effectLst/>
                <a:latin typeface="+mn-lt"/>
                <a:ea typeface="+mn-ea"/>
                <a:cs typeface="+mn-cs"/>
              </a:rPr>
              <a:t> Layout </a:t>
            </a:r>
            <a:r>
              <a:rPr lang="en-US" sz="1200" kern="1200" dirty="0" smtClean="0">
                <a:solidFill>
                  <a:schemeClr val="tx1"/>
                </a:solidFill>
                <a:effectLst/>
                <a:latin typeface="+mn-lt"/>
                <a:ea typeface="+mn-ea"/>
                <a:cs typeface="+mn-cs"/>
              </a:rPr>
              <a:t>view, and </a:t>
            </a:r>
            <a:r>
              <a:rPr lang="en-US" sz="1200" i="1" kern="1200" dirty="0" smtClean="0">
                <a:solidFill>
                  <a:schemeClr val="tx1"/>
                </a:solidFill>
                <a:effectLst/>
                <a:latin typeface="+mn-lt"/>
                <a:ea typeface="+mn-ea"/>
                <a:cs typeface="+mn-cs"/>
              </a:rPr>
              <a:t>Print Preview</a:t>
            </a:r>
            <a:r>
              <a:rPr lang="en-US" sz="1200" kern="1200" dirty="0" smtClean="0">
                <a:solidFill>
                  <a:schemeClr val="tx1"/>
                </a:solidFill>
                <a:effectLst/>
                <a:latin typeface="+mn-lt"/>
                <a:ea typeface="+mn-ea"/>
                <a:cs typeface="+mn-cs"/>
              </a:rPr>
              <a:t> view as you work to edit the report.</a:t>
            </a:r>
          </a:p>
          <a:p>
            <a:r>
              <a:rPr lang="en-US" sz="1200" kern="1200" dirty="0" smtClean="0">
                <a:solidFill>
                  <a:schemeClr val="tx1"/>
                </a:solidFill>
                <a:effectLst/>
                <a:latin typeface="+mn-lt"/>
                <a:ea typeface="+mn-ea"/>
                <a:cs typeface="+mn-cs"/>
              </a:rPr>
              <a:t>Common modifications to the report, which you already know how to do, include the following:</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Adjust the size and spacing of the text box and label controls.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Modify font characteristics or formatting of the text boxes and label controls.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Change the border property or back color property of the controls or sections.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Adjust the size of the subreport or the sections on both the main report and subreport.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Remove the label attached to the subreport.</a:t>
            </a:r>
          </a:p>
          <a:p>
            <a:r>
              <a:rPr lang="en-US" sz="1200" kern="1200" dirty="0" smtClean="0">
                <a:solidFill>
                  <a:schemeClr val="tx1"/>
                </a:solidFill>
                <a:effectLst/>
                <a:latin typeface="+mn-lt"/>
                <a:ea typeface="+mn-ea"/>
                <a:cs typeface="+mn-cs"/>
              </a:rPr>
              <a:t>Adding an aggregate function to a main report with a subreport involves special considerations. You can add calculated controls to a subreport using the skills you have learned. However, if you want to use an aggregate function to calculate a value over a group of records, you need to adjust the placement of that control. Your subreport most likely does not contain a </a:t>
            </a:r>
            <a:r>
              <a:rPr lang="en-US" sz="1200" i="1" kern="1200" dirty="0" smtClean="0">
                <a:solidFill>
                  <a:schemeClr val="tx1"/>
                </a:solidFill>
                <a:effectLst/>
                <a:latin typeface="+mn-lt"/>
                <a:ea typeface="+mn-ea"/>
                <a:cs typeface="+mn-cs"/>
              </a:rPr>
              <a:t>Group Header</a:t>
            </a:r>
            <a:r>
              <a:rPr lang="en-US" sz="1200" kern="1200" dirty="0" smtClean="0">
                <a:solidFill>
                  <a:schemeClr val="tx1"/>
                </a:solidFill>
                <a:effectLst/>
                <a:latin typeface="+mn-lt"/>
                <a:ea typeface="+mn-ea"/>
                <a:cs typeface="+mn-cs"/>
              </a:rPr>
              <a:t> or a </a:t>
            </a:r>
            <a:r>
              <a:rPr lang="en-US" sz="1200" i="1" kern="1200" dirty="0" smtClean="0">
                <a:solidFill>
                  <a:schemeClr val="tx1"/>
                </a:solidFill>
                <a:effectLst/>
                <a:latin typeface="+mn-lt"/>
                <a:ea typeface="+mn-ea"/>
                <a:cs typeface="+mn-cs"/>
              </a:rPr>
              <a:t>Group Footer</a:t>
            </a:r>
            <a:r>
              <a:rPr lang="en-US" sz="1200" kern="1200" dirty="0" smtClean="0">
                <a:solidFill>
                  <a:schemeClr val="tx1"/>
                </a:solidFill>
                <a:effectLst/>
                <a:latin typeface="+mn-lt"/>
                <a:ea typeface="+mn-ea"/>
                <a:cs typeface="+mn-cs"/>
              </a:rPr>
              <a:t> section. Instead, the grouping occurs as a result of the way the subreport functions when it is attached to the main report.</a:t>
            </a:r>
          </a:p>
          <a:p>
            <a:r>
              <a:rPr lang="en-US" sz="1200" kern="1200" dirty="0" smtClean="0">
                <a:solidFill>
                  <a:schemeClr val="tx1"/>
                </a:solidFill>
                <a:effectLst/>
                <a:latin typeface="+mn-lt"/>
                <a:ea typeface="+mn-ea"/>
                <a:cs typeface="+mn-cs"/>
              </a:rPr>
              <a:t>To use an aggregate function, place the calculation in either the </a:t>
            </a:r>
            <a:r>
              <a:rPr lang="en-US" sz="1200" i="1" kern="1200" dirty="0" smtClean="0">
                <a:solidFill>
                  <a:schemeClr val="tx1"/>
                </a:solidFill>
                <a:effectLst/>
                <a:latin typeface="+mn-lt"/>
                <a:ea typeface="+mn-ea"/>
                <a:cs typeface="+mn-cs"/>
              </a:rPr>
              <a:t>Report Header</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Report Footer</a:t>
            </a:r>
            <a:r>
              <a:rPr lang="en-US" sz="1200" kern="1200" dirty="0" smtClean="0">
                <a:solidFill>
                  <a:schemeClr val="tx1"/>
                </a:solidFill>
                <a:effectLst/>
                <a:latin typeface="+mn-lt"/>
                <a:ea typeface="+mn-ea"/>
                <a:cs typeface="+mn-cs"/>
              </a:rPr>
              <a:t> section of the subreport. When the finished report displays, that value is calculated on each grouping in the subreport.</a:t>
            </a:r>
            <a:endParaRPr lang="en-US" sz="1200" kern="1200" dirty="0">
              <a:solidFill>
                <a:schemeClr val="tx1"/>
              </a:solidFill>
              <a:effectLst/>
              <a:latin typeface="+mn-lt"/>
              <a:ea typeface="+mn-ea"/>
              <a:cs typeface="+mn-cs"/>
            </a:endParaRPr>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CAF97A-49E2-467B-93D9-BBCFF81A8880}" type="slidenum">
              <a:rPr lang="en-US">
                <a:cs typeface="Arial" charset="0"/>
              </a:rPr>
              <a:pPr fontAlgn="base">
                <a:spcBef>
                  <a:spcPct val="0"/>
                </a:spcBef>
                <a:spcAft>
                  <a:spcPct val="0"/>
                </a:spcAft>
              </a:pPr>
              <a:t>24</a:t>
            </a:fld>
            <a:endParaRPr lang="en-US" dirty="0">
              <a:cs typeface="Arial" charset="0"/>
            </a:endParaRPr>
          </a:p>
        </p:txBody>
      </p:sp>
    </p:spTree>
    <p:extLst>
      <p:ext uri="{BB962C8B-B14F-4D97-AF65-F5344CB8AC3E}">
        <p14:creationId xmlns:p14="http://schemas.microsoft.com/office/powerpoint/2010/main" val="592046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	Understand action queries; create and use </a:t>
            </a:r>
            <a:r>
              <a:rPr lang="en-US" sz="1200" b="1" i="1" kern="1200" dirty="0" smtClean="0">
                <a:solidFill>
                  <a:schemeClr val="tx1"/>
                </a:solidFill>
                <a:effectLst/>
                <a:latin typeface="+mn-lt"/>
                <a:ea typeface="+mn-ea"/>
                <a:cs typeface="+mn-cs"/>
              </a:rPr>
              <a:t>Update, Append, Delete,</a:t>
            </a:r>
            <a:r>
              <a:rPr lang="en-US" sz="1200" b="1" kern="1200" dirty="0" smtClean="0">
                <a:solidFill>
                  <a:schemeClr val="tx1"/>
                </a:solidFill>
                <a:effectLst/>
                <a:latin typeface="+mn-lt"/>
                <a:ea typeface="+mn-ea"/>
                <a:cs typeface="+mn-cs"/>
              </a:rPr>
              <a:t> and </a:t>
            </a:r>
            <a:r>
              <a:rPr lang="en-US" sz="1200" b="1" i="1" kern="1200" dirty="0" smtClean="0">
                <a:solidFill>
                  <a:schemeClr val="tx1"/>
                </a:solidFill>
                <a:effectLst/>
                <a:latin typeface="+mn-lt"/>
                <a:ea typeface="+mn-ea"/>
                <a:cs typeface="+mn-cs"/>
              </a:rPr>
              <a:t>Make Table </a:t>
            </a:r>
            <a:r>
              <a:rPr lang="en-US" sz="1200" b="1" kern="1200" dirty="0" smtClean="0">
                <a:solidFill>
                  <a:schemeClr val="tx1"/>
                </a:solidFill>
                <a:effectLst/>
                <a:latin typeface="+mn-lt"/>
                <a:ea typeface="+mn-ea"/>
                <a:cs typeface="+mn-cs"/>
              </a:rPr>
              <a:t>queries.</a:t>
            </a:r>
          </a:p>
          <a:p>
            <a:pPr lvl="0"/>
            <a:r>
              <a:rPr lang="en-US" sz="1200" kern="1200" dirty="0" smtClean="0">
                <a:solidFill>
                  <a:schemeClr val="tx1"/>
                </a:solidFill>
                <a:effectLst/>
                <a:latin typeface="+mn-lt"/>
                <a:ea typeface="+mn-ea"/>
                <a:cs typeface="+mn-cs"/>
              </a:rPr>
              <a:t>You can use </a:t>
            </a:r>
            <a:r>
              <a:rPr lang="en-US" sz="1200" b="1" i="1" kern="1200" dirty="0" smtClean="0">
                <a:solidFill>
                  <a:schemeClr val="tx1"/>
                </a:solidFill>
                <a:effectLst/>
                <a:latin typeface="+mn-lt"/>
                <a:ea typeface="+mn-ea"/>
                <a:cs typeface="+mn-cs"/>
              </a:rPr>
              <a:t>action queries</a:t>
            </a:r>
            <a:r>
              <a:rPr lang="en-US" sz="1200" kern="1200" dirty="0" smtClean="0">
                <a:solidFill>
                  <a:schemeClr val="tx1"/>
                </a:solidFill>
                <a:effectLst/>
                <a:latin typeface="+mn-lt"/>
                <a:ea typeface="+mn-ea"/>
                <a:cs typeface="+mn-cs"/>
              </a:rPr>
              <a:t> to make changes to the data in a database.</a:t>
            </a:r>
          </a:p>
          <a:p>
            <a:pPr lvl="0"/>
            <a:r>
              <a:rPr lang="en-US" sz="1200" kern="1200" dirty="0" smtClean="0">
                <a:solidFill>
                  <a:schemeClr val="tx1"/>
                </a:solidFill>
                <a:effectLst/>
                <a:latin typeface="+mn-lt"/>
                <a:ea typeface="+mn-ea"/>
                <a:cs typeface="+mn-cs"/>
              </a:rPr>
              <a:t>Back up your database before running an action query because action queries make permanent changes to data and cannot be undone.</a:t>
            </a:r>
          </a:p>
          <a:p>
            <a:pPr lvl="0"/>
            <a:r>
              <a:rPr lang="en-US" sz="1200" kern="1200" dirty="0" smtClean="0">
                <a:solidFill>
                  <a:schemeClr val="tx1"/>
                </a:solidFill>
                <a:effectLst/>
                <a:latin typeface="+mn-lt"/>
                <a:ea typeface="+mn-ea"/>
                <a:cs typeface="+mn-cs"/>
              </a:rPr>
              <a:t>An </a:t>
            </a:r>
            <a:r>
              <a:rPr lang="en-US" sz="1200" b="1" i="1" kern="1200" dirty="0" smtClean="0">
                <a:solidFill>
                  <a:schemeClr val="tx1"/>
                </a:solidFill>
                <a:effectLst/>
                <a:latin typeface="+mn-lt"/>
                <a:ea typeface="+mn-ea"/>
                <a:cs typeface="+mn-cs"/>
              </a:rPr>
              <a:t>update query</a:t>
            </a:r>
            <a:r>
              <a:rPr lang="en-US" sz="1200" kern="1200" dirty="0" smtClean="0">
                <a:solidFill>
                  <a:schemeClr val="tx1"/>
                </a:solidFill>
                <a:effectLst/>
                <a:latin typeface="+mn-lt"/>
                <a:ea typeface="+mn-ea"/>
                <a:cs typeface="+mn-cs"/>
              </a:rPr>
              <a:t> updates data in a database.</a:t>
            </a:r>
          </a:p>
          <a:p>
            <a:pPr lvl="0"/>
            <a:r>
              <a:rPr lang="en-US" sz="1200" kern="1200" dirty="0" smtClean="0">
                <a:solidFill>
                  <a:schemeClr val="tx1"/>
                </a:solidFill>
                <a:effectLst/>
                <a:latin typeface="+mn-lt"/>
                <a:ea typeface="+mn-ea"/>
                <a:cs typeface="+mn-cs"/>
              </a:rPr>
              <a:t>You can add records to an existing table with an </a:t>
            </a:r>
            <a:r>
              <a:rPr lang="en-US" sz="1200" b="1" i="1" kern="1200" dirty="0" smtClean="0">
                <a:solidFill>
                  <a:schemeClr val="tx1"/>
                </a:solidFill>
                <a:effectLst/>
                <a:latin typeface="+mn-lt"/>
                <a:ea typeface="+mn-ea"/>
                <a:cs typeface="+mn-cs"/>
              </a:rPr>
              <a:t>append query.</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delete query</a:t>
            </a:r>
            <a:r>
              <a:rPr lang="en-US" sz="1200" kern="1200" dirty="0" smtClean="0">
                <a:solidFill>
                  <a:schemeClr val="tx1"/>
                </a:solidFill>
                <a:effectLst/>
                <a:latin typeface="+mn-lt"/>
                <a:ea typeface="+mn-ea"/>
                <a:cs typeface="+mn-cs"/>
              </a:rPr>
              <a:t> deletes records from a table.</a:t>
            </a:r>
          </a:p>
          <a:p>
            <a:pPr lvl="0"/>
            <a:r>
              <a:rPr lang="en-US" sz="1200" kern="1200" dirty="0" smtClean="0">
                <a:solidFill>
                  <a:schemeClr val="tx1"/>
                </a:solidFill>
                <a:effectLst/>
                <a:latin typeface="+mn-lt"/>
                <a:ea typeface="+mn-ea"/>
                <a:cs typeface="+mn-cs"/>
              </a:rPr>
              <a:t>You can create a new table and copy records into that table with a make table query.</a:t>
            </a:r>
          </a:p>
          <a:p>
            <a:pPr lvl="0"/>
            <a:r>
              <a:rPr lang="en-US" sz="1200" kern="1200" dirty="0" smtClean="0">
                <a:solidFill>
                  <a:schemeClr val="tx1"/>
                </a:solidFill>
                <a:effectLst/>
                <a:latin typeface="+mn-lt"/>
                <a:ea typeface="+mn-ea"/>
                <a:cs typeface="+mn-cs"/>
              </a:rPr>
              <a:t>To ensure your action query performs as desired, first build and test it as a normal select query, and then convert it to the desired action query.</a:t>
            </a:r>
          </a:p>
          <a:p>
            <a:r>
              <a:rPr lang="en-US" sz="1200" kern="1200" dirty="0" smtClean="0">
                <a:solidFill>
                  <a:schemeClr val="tx1"/>
                </a:solidFill>
                <a:effectLst/>
                <a:latin typeface="+mn-lt"/>
                <a:ea typeface="+mn-ea"/>
                <a:cs typeface="+mn-cs"/>
              </a:rPr>
              <a:t> </a:t>
            </a:r>
          </a:p>
          <a:p>
            <a:pPr lvl="1"/>
            <a:r>
              <a:rPr lang="en-US" sz="1200" b="1" kern="1200" dirty="0" smtClean="0">
                <a:solidFill>
                  <a:schemeClr val="tx1"/>
                </a:solidFill>
                <a:effectLst/>
                <a:latin typeface="+mn-lt"/>
                <a:ea typeface="+mn-ea"/>
                <a:cs typeface="+mn-cs"/>
              </a:rPr>
              <a:t>	Use the </a:t>
            </a:r>
            <a:r>
              <a:rPr lang="en-US" sz="1200" b="1" i="1" kern="1200" dirty="0" smtClean="0">
                <a:solidFill>
                  <a:schemeClr val="tx1"/>
                </a:solidFill>
                <a:effectLst/>
                <a:latin typeface="+mn-lt"/>
                <a:ea typeface="+mn-ea"/>
                <a:cs typeface="+mn-cs"/>
              </a:rPr>
              <a:t>Query Wizard</a:t>
            </a:r>
            <a:r>
              <a:rPr lang="en-US" sz="1200" b="1" kern="1200" dirty="0" smtClean="0">
                <a:solidFill>
                  <a:schemeClr val="tx1"/>
                </a:solidFill>
                <a:effectLst/>
                <a:latin typeface="+mn-lt"/>
                <a:ea typeface="+mn-ea"/>
                <a:cs typeface="+mn-cs"/>
              </a:rPr>
              <a:t> to create a crosstab query, a find duplicate records query, and a find unmatched records query.</a:t>
            </a:r>
          </a:p>
          <a:p>
            <a:pPr lvl="0"/>
            <a:r>
              <a:rPr lang="en-US" sz="1200" kern="1200" dirty="0" smtClean="0">
                <a:solidFill>
                  <a:schemeClr val="tx1"/>
                </a:solidFill>
                <a:effectLst/>
                <a:latin typeface="+mn-lt"/>
                <a:ea typeface="+mn-ea"/>
                <a:cs typeface="+mn-cs"/>
              </a:rPr>
              <a:t>In addition to launching the </a:t>
            </a:r>
            <a:r>
              <a:rPr lang="en-US" sz="1200" i="1" kern="1200" dirty="0" smtClean="0">
                <a:solidFill>
                  <a:schemeClr val="tx1"/>
                </a:solidFill>
                <a:effectLst/>
                <a:latin typeface="+mn-lt"/>
                <a:ea typeface="+mn-ea"/>
                <a:cs typeface="+mn-cs"/>
              </a:rPr>
              <a:t>Simple Query Wizard</a:t>
            </a:r>
            <a:r>
              <a:rPr lang="en-US" sz="1200" kern="1200" dirty="0" smtClean="0">
                <a:solidFill>
                  <a:schemeClr val="tx1"/>
                </a:solidFill>
                <a:effectLst/>
                <a:latin typeface="+mn-lt"/>
                <a:ea typeface="+mn-ea"/>
                <a:cs typeface="+mn-cs"/>
              </a:rPr>
              <a:t> to create select queries, you can use the </a:t>
            </a:r>
            <a:r>
              <a:rPr lang="en-US" sz="1200" b="1" i="1" kern="1200" dirty="0" smtClean="0">
                <a:solidFill>
                  <a:schemeClr val="tx1"/>
                </a:solidFill>
                <a:effectLst/>
                <a:latin typeface="+mn-lt"/>
                <a:ea typeface="+mn-ea"/>
                <a:cs typeface="+mn-cs"/>
              </a:rPr>
              <a:t>Query Wizard</a:t>
            </a:r>
            <a:r>
              <a:rPr lang="en-US" sz="1200" kern="1200" dirty="0" smtClean="0">
                <a:solidFill>
                  <a:schemeClr val="tx1"/>
                </a:solidFill>
                <a:effectLst/>
                <a:latin typeface="+mn-lt"/>
                <a:ea typeface="+mn-ea"/>
                <a:cs typeface="+mn-cs"/>
              </a:rPr>
              <a:t> to launch the </a:t>
            </a:r>
            <a:r>
              <a:rPr lang="en-US" sz="1200" i="1" kern="1200" dirty="0" smtClean="0">
                <a:solidFill>
                  <a:schemeClr val="tx1"/>
                </a:solidFill>
                <a:effectLst/>
                <a:latin typeface="+mn-lt"/>
                <a:ea typeface="+mn-ea"/>
                <a:cs typeface="+mn-cs"/>
              </a:rPr>
              <a:t>Crosstab Query Wizard,</a:t>
            </a:r>
            <a:r>
              <a:rPr lang="en-US" sz="1200" kern="1200" dirty="0" smtClean="0">
                <a:solidFill>
                  <a:schemeClr val="tx1"/>
                </a:solidFill>
                <a:effectLst/>
                <a:latin typeface="+mn-lt"/>
                <a:ea typeface="+mn-ea"/>
                <a:cs typeface="+mn-cs"/>
              </a:rPr>
              <a:t> the </a:t>
            </a:r>
            <a:r>
              <a:rPr lang="en-US" sz="1200" i="1" kern="1200" dirty="0" smtClean="0">
                <a:solidFill>
                  <a:schemeClr val="tx1"/>
                </a:solidFill>
                <a:effectLst/>
                <a:latin typeface="+mn-lt"/>
                <a:ea typeface="+mn-ea"/>
                <a:cs typeface="+mn-cs"/>
              </a:rPr>
              <a:t>Find Duplicates Query Wizard,</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the Find Unmatched Query Wizard.</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crosstab query</a:t>
            </a:r>
            <a:r>
              <a:rPr lang="en-US" sz="1200" kern="1200" dirty="0" smtClean="0">
                <a:solidFill>
                  <a:schemeClr val="tx1"/>
                </a:solidFill>
                <a:effectLst/>
                <a:latin typeface="+mn-lt"/>
                <a:ea typeface="+mn-ea"/>
                <a:cs typeface="+mn-cs"/>
              </a:rPr>
              <a:t> summarizes data on two dimensions.</a:t>
            </a:r>
          </a:p>
          <a:p>
            <a:pPr lvl="0"/>
            <a:r>
              <a:rPr lang="en-US" sz="1200" kern="1200" dirty="0" smtClean="0">
                <a:solidFill>
                  <a:schemeClr val="tx1"/>
                </a:solidFill>
                <a:effectLst/>
                <a:latin typeface="+mn-lt"/>
                <a:ea typeface="+mn-ea"/>
                <a:cs typeface="+mn-cs"/>
              </a:rPr>
              <a:t>To locate potential duplicated data in a table, create a </a:t>
            </a:r>
            <a:r>
              <a:rPr lang="en-US" sz="1200" b="1" i="1" kern="1200" dirty="0" smtClean="0">
                <a:solidFill>
                  <a:schemeClr val="tx1"/>
                </a:solidFill>
                <a:effectLst/>
                <a:latin typeface="+mn-lt"/>
                <a:ea typeface="+mn-ea"/>
                <a:cs typeface="+mn-cs"/>
              </a:rPr>
              <a:t>find duplicates query.</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An </a:t>
            </a:r>
            <a:r>
              <a:rPr lang="en-US" sz="1200" b="1" i="1" kern="1200" dirty="0" smtClean="0">
                <a:solidFill>
                  <a:schemeClr val="tx1"/>
                </a:solidFill>
                <a:effectLst/>
                <a:latin typeface="+mn-lt"/>
                <a:ea typeface="+mn-ea"/>
                <a:cs typeface="+mn-cs"/>
              </a:rPr>
              <a:t>unmatched records query</a:t>
            </a:r>
            <a:r>
              <a:rPr lang="en-US" sz="1200" kern="1200" dirty="0" smtClean="0">
                <a:solidFill>
                  <a:schemeClr val="tx1"/>
                </a:solidFill>
                <a:effectLst/>
                <a:latin typeface="+mn-lt"/>
                <a:ea typeface="+mn-ea"/>
                <a:cs typeface="+mn-cs"/>
              </a:rPr>
              <a:t> locates records in one table that do not have any matching records in a related table.</a:t>
            </a:r>
          </a:p>
          <a:p>
            <a:pPr lvl="0"/>
            <a:r>
              <a:rPr lang="en-US" sz="1200" kern="1200" dirty="0" smtClean="0">
                <a:solidFill>
                  <a:schemeClr val="tx1"/>
                </a:solidFill>
                <a:effectLst/>
                <a:latin typeface="+mn-lt"/>
                <a:ea typeface="+mn-ea"/>
                <a:cs typeface="+mn-cs"/>
              </a:rPr>
              <a:t>While these types of queries can be created directly in </a:t>
            </a:r>
            <a:r>
              <a:rPr lang="en-US" sz="1200" i="1" kern="1200" dirty="0" smtClean="0">
                <a:solidFill>
                  <a:schemeClr val="tx1"/>
                </a:solidFill>
                <a:effectLst/>
                <a:latin typeface="+mn-lt"/>
                <a:ea typeface="+mn-ea"/>
                <a:cs typeface="+mn-cs"/>
              </a:rPr>
              <a:t>Query Design</a:t>
            </a:r>
            <a:r>
              <a:rPr lang="en-US" sz="1200" kern="1200" dirty="0" smtClean="0">
                <a:solidFill>
                  <a:schemeClr val="tx1"/>
                </a:solidFill>
                <a:effectLst/>
                <a:latin typeface="+mn-lt"/>
                <a:ea typeface="+mn-ea"/>
                <a:cs typeface="+mn-cs"/>
              </a:rPr>
              <a:t>, it is easiest to first create a query using the wizard and edit the query in</a:t>
            </a:r>
            <a:r>
              <a:rPr lang="en-US" sz="1200" i="1" kern="1200" dirty="0" smtClean="0">
                <a:solidFill>
                  <a:schemeClr val="tx1"/>
                </a:solidFill>
                <a:effectLst/>
                <a:latin typeface="+mn-lt"/>
                <a:ea typeface="+mn-ea"/>
                <a:cs typeface="+mn-cs"/>
              </a:rPr>
              <a:t> Design</a:t>
            </a:r>
            <a:r>
              <a:rPr lang="en-US" sz="1200" kern="1200" dirty="0" smtClean="0">
                <a:solidFill>
                  <a:schemeClr val="tx1"/>
                </a:solidFill>
                <a:effectLst/>
                <a:latin typeface="+mn-lt"/>
                <a:ea typeface="+mn-ea"/>
                <a:cs typeface="+mn-cs"/>
              </a:rPr>
              <a:t> view if needed.</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Use the top values property, explore and use date functions, and create a query with a subquery.</a:t>
            </a:r>
          </a:p>
          <a:p>
            <a:pPr lvl="0"/>
            <a:r>
              <a:rPr lang="en-US" sz="1200" kern="1200" dirty="0" smtClean="0">
                <a:solidFill>
                  <a:schemeClr val="tx1"/>
                </a:solidFill>
                <a:effectLst/>
                <a:latin typeface="+mn-lt"/>
                <a:ea typeface="+mn-ea"/>
                <a:cs typeface="+mn-cs"/>
              </a:rPr>
              <a:t>Use the </a:t>
            </a:r>
            <a:r>
              <a:rPr lang="en-US" sz="1200" b="1" i="1" kern="1200" dirty="0" smtClean="0">
                <a:solidFill>
                  <a:schemeClr val="tx1"/>
                </a:solidFill>
                <a:effectLst/>
                <a:latin typeface="+mn-lt"/>
                <a:ea typeface="+mn-ea"/>
                <a:cs typeface="+mn-cs"/>
              </a:rPr>
              <a:t>Top Values</a:t>
            </a:r>
            <a:r>
              <a:rPr lang="en-US" sz="1200" kern="1200" dirty="0" smtClean="0">
                <a:solidFill>
                  <a:schemeClr val="tx1"/>
                </a:solidFill>
                <a:effectLst/>
                <a:latin typeface="+mn-lt"/>
                <a:ea typeface="+mn-ea"/>
                <a:cs typeface="+mn-cs"/>
              </a:rPr>
              <a:t> query property to limit the number of records that display in a query answer. Select from preset choices or enter your own value.</a:t>
            </a:r>
          </a:p>
          <a:p>
            <a:pPr lvl="0"/>
            <a:r>
              <a:rPr lang="en-US" sz="1200" kern="1200" dirty="0" smtClean="0">
                <a:solidFill>
                  <a:schemeClr val="tx1"/>
                </a:solidFill>
                <a:effectLst/>
                <a:latin typeface="+mn-lt"/>
                <a:ea typeface="+mn-ea"/>
                <a:cs typeface="+mn-cs"/>
              </a:rPr>
              <a:t>When you use the </a:t>
            </a:r>
            <a:r>
              <a:rPr lang="en-US" sz="1200" i="1" kern="1200" dirty="0" smtClean="0">
                <a:solidFill>
                  <a:schemeClr val="tx1"/>
                </a:solidFill>
                <a:effectLst/>
                <a:latin typeface="+mn-lt"/>
                <a:ea typeface="+mn-ea"/>
                <a:cs typeface="+mn-cs"/>
              </a:rPr>
              <a:t>Top Values</a:t>
            </a:r>
            <a:r>
              <a:rPr lang="en-US" sz="1200" kern="1200" dirty="0" smtClean="0">
                <a:solidFill>
                  <a:schemeClr val="tx1"/>
                </a:solidFill>
                <a:effectLst/>
                <a:latin typeface="+mn-lt"/>
                <a:ea typeface="+mn-ea"/>
                <a:cs typeface="+mn-cs"/>
              </a:rPr>
              <a:t> property, you must sort the records in descending order on the desired field to retrieve the top values. Use an ascending order sort to return the lowest values.</a:t>
            </a:r>
          </a:p>
          <a:p>
            <a:pPr lvl="0"/>
            <a:r>
              <a:rPr lang="en-US" sz="1200" kern="1200" dirty="0" smtClean="0">
                <a:solidFill>
                  <a:schemeClr val="tx1"/>
                </a:solidFill>
                <a:effectLst/>
                <a:latin typeface="+mn-lt"/>
                <a:ea typeface="+mn-ea"/>
                <a:cs typeface="+mn-cs"/>
              </a:rPr>
              <a:t>Use the available date functions in Access to perform date arithmetic, to retrieve parts of a date, such as the year, or to retrieve the name of the month or weekday of a specific date value.</a:t>
            </a:r>
          </a:p>
          <a:p>
            <a:pPr lvl="0"/>
            <a:r>
              <a:rPr lang="en-US" sz="1200" kern="1200" dirty="0" smtClean="0">
                <a:solidFill>
                  <a:schemeClr val="tx1"/>
                </a:solidFill>
                <a:effectLst/>
                <a:latin typeface="+mn-lt"/>
                <a:ea typeface="+mn-ea"/>
                <a:cs typeface="+mn-cs"/>
              </a:rPr>
              <a:t>You can use date functions in a calculated field in a query or in a text box control on a form or report.</a:t>
            </a:r>
          </a:p>
          <a:p>
            <a:pPr lvl="0"/>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subquery </a:t>
            </a:r>
            <a:r>
              <a:rPr lang="en-US" sz="1200" kern="1200" dirty="0" smtClean="0">
                <a:solidFill>
                  <a:schemeClr val="tx1"/>
                </a:solidFill>
                <a:effectLst/>
                <a:latin typeface="+mn-lt"/>
                <a:ea typeface="+mn-ea"/>
                <a:cs typeface="+mn-cs"/>
              </a:rPr>
              <a:t>is a query that is used inside another query.</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Understand report sections, build a report and add and delete fields in Design view, understand the data source of a report, and create a parameter report.</a:t>
            </a:r>
          </a:p>
          <a:p>
            <a:pPr lvl="0"/>
            <a:r>
              <a:rPr lang="en-US" sz="1200" kern="1200" dirty="0" smtClean="0">
                <a:solidFill>
                  <a:schemeClr val="tx1"/>
                </a:solidFill>
                <a:effectLst/>
                <a:latin typeface="+mn-lt"/>
                <a:ea typeface="+mn-ea"/>
                <a:cs typeface="+mn-cs"/>
              </a:rPr>
              <a:t>The sections within a report determine where and when the contents display.</a:t>
            </a:r>
          </a:p>
          <a:p>
            <a:pPr lvl="0"/>
            <a:r>
              <a:rPr lang="en-US" sz="1200" kern="1200" dirty="0" smtClean="0">
                <a:solidFill>
                  <a:schemeClr val="tx1"/>
                </a:solidFill>
                <a:effectLst/>
                <a:latin typeface="+mn-lt"/>
                <a:ea typeface="+mn-ea"/>
                <a:cs typeface="+mn-cs"/>
              </a:rPr>
              <a:t>A report can contain the following sections: </a:t>
            </a:r>
            <a:r>
              <a:rPr lang="en-US" sz="1200" b="1" i="1" kern="1200" dirty="0" smtClean="0">
                <a:solidFill>
                  <a:schemeClr val="tx1"/>
                </a:solidFill>
                <a:effectLst/>
                <a:latin typeface="+mn-lt"/>
                <a:ea typeface="+mn-ea"/>
                <a:cs typeface="+mn-cs"/>
              </a:rPr>
              <a:t>Report Header, Report Footer, Page Header, Page Footer, Group Header, Group Footer</a:t>
            </a:r>
            <a:r>
              <a:rPr lang="en-US" sz="1200" kern="1200" dirty="0" smtClean="0">
                <a:solidFill>
                  <a:schemeClr val="tx1"/>
                </a:solidFill>
                <a:effectLst/>
                <a:latin typeface="+mn-lt"/>
                <a:ea typeface="+mn-ea"/>
                <a:cs typeface="+mn-cs"/>
              </a:rPr>
              <a:t>, and </a:t>
            </a:r>
            <a:r>
              <a:rPr lang="en-US" sz="1200" b="1" i="1" kern="1200" dirty="0" smtClean="0">
                <a:solidFill>
                  <a:schemeClr val="tx1"/>
                </a:solidFill>
                <a:effectLst/>
                <a:latin typeface="+mn-lt"/>
                <a:ea typeface="+mn-ea"/>
                <a:cs typeface="+mn-cs"/>
              </a:rPr>
              <a:t>Detail</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Creating a report in Design view allows you the most flexibility in building the report.</a:t>
            </a:r>
          </a:p>
          <a:p>
            <a:pPr lvl="0"/>
            <a:r>
              <a:rPr lang="en-US" sz="120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property specifies which database fields are available to use in a report.</a:t>
            </a:r>
          </a:p>
          <a:p>
            <a:pPr lvl="0"/>
            <a:r>
              <a:rPr lang="en-US" sz="1200" kern="1200" dirty="0" smtClean="0">
                <a:solidFill>
                  <a:schemeClr val="tx1"/>
                </a:solidFill>
                <a:effectLst/>
                <a:latin typeface="+mn-lt"/>
                <a:ea typeface="+mn-ea"/>
                <a:cs typeface="+mn-cs"/>
              </a:rPr>
              <a:t>Add fields to a report by selecting them from the </a:t>
            </a:r>
            <a:r>
              <a:rPr lang="en-US" sz="1200" b="1" i="1" kern="1200" dirty="0" smtClean="0">
                <a:solidFill>
                  <a:schemeClr val="tx1"/>
                </a:solidFill>
                <a:effectLst/>
                <a:latin typeface="+mn-lt"/>
                <a:ea typeface="+mn-ea"/>
                <a:cs typeface="+mn-cs"/>
              </a:rPr>
              <a:t>Field List</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parameter report</a:t>
            </a:r>
            <a:r>
              <a:rPr lang="en-US" sz="1200" kern="1200" dirty="0" smtClean="0">
                <a:solidFill>
                  <a:schemeClr val="tx1"/>
                </a:solidFill>
                <a:effectLst/>
                <a:latin typeface="+mn-lt"/>
                <a:ea typeface="+mn-ea"/>
                <a:cs typeface="+mn-cs"/>
              </a:rPr>
              <a:t> asks a user to enter the specific criteria value each time the report is run. Add a parameter to a report by opening the </a:t>
            </a:r>
            <a:r>
              <a:rPr lang="en-US" sz="1200" i="1" kern="1200" dirty="0" smtClean="0">
                <a:solidFill>
                  <a:schemeClr val="tx1"/>
                </a:solidFill>
                <a:effectLst/>
                <a:latin typeface="+mn-lt"/>
                <a:ea typeface="+mn-ea"/>
                <a:cs typeface="+mn-cs"/>
              </a:rPr>
              <a:t>Record Source</a:t>
            </a:r>
            <a:r>
              <a:rPr lang="en-US" sz="1200" kern="1200" dirty="0" smtClean="0">
                <a:solidFill>
                  <a:schemeClr val="tx1"/>
                </a:solidFill>
                <a:effectLst/>
                <a:latin typeface="+mn-lt"/>
                <a:ea typeface="+mn-ea"/>
                <a:cs typeface="+mn-cs"/>
              </a:rPr>
              <a:t> and entering the parameter in the </a:t>
            </a:r>
            <a:r>
              <a:rPr lang="en-US" sz="1200" i="1" kern="1200" dirty="0" smtClean="0">
                <a:solidFill>
                  <a:schemeClr val="tx1"/>
                </a:solidFill>
                <a:effectLst/>
                <a:latin typeface="+mn-lt"/>
                <a:ea typeface="+mn-ea"/>
                <a:cs typeface="+mn-cs"/>
              </a:rPr>
              <a:t>Criteria</a:t>
            </a:r>
            <a:r>
              <a:rPr lang="en-US" sz="1200" kern="1200" dirty="0" smtClean="0">
                <a:solidFill>
                  <a:schemeClr val="tx1"/>
                </a:solidFill>
                <a:effectLst/>
                <a:latin typeface="+mn-lt"/>
                <a:ea typeface="+mn-ea"/>
                <a:cs typeface="+mn-cs"/>
              </a:rPr>
              <a:t> box of the desired field.</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Use </a:t>
            </a:r>
            <a:r>
              <a:rPr lang="en-US" sz="1200" b="1" i="1" kern="1200" dirty="0" smtClean="0">
                <a:solidFill>
                  <a:schemeClr val="tx1"/>
                </a:solidFill>
                <a:effectLst/>
                <a:latin typeface="+mn-lt"/>
                <a:ea typeface="+mn-ea"/>
                <a:cs typeface="+mn-cs"/>
              </a:rPr>
              <a:t>Design </a:t>
            </a:r>
            <a:r>
              <a:rPr lang="en-US" sz="1200" b="1" kern="1200" dirty="0" smtClean="0">
                <a:solidFill>
                  <a:schemeClr val="tx1"/>
                </a:solidFill>
                <a:effectLst/>
                <a:latin typeface="+mn-lt"/>
                <a:ea typeface="+mn-ea"/>
                <a:cs typeface="+mn-cs"/>
              </a:rPr>
              <a:t>view to add a control to a report; modify the size, location, font characteristics, and formatting properties of a control; and change properties of multiple controls.</a:t>
            </a:r>
          </a:p>
          <a:p>
            <a:pPr lvl="0"/>
            <a:r>
              <a:rPr lang="en-US" sz="1200" kern="1200" dirty="0" smtClean="0">
                <a:solidFill>
                  <a:schemeClr val="tx1"/>
                </a:solidFill>
                <a:effectLst/>
                <a:latin typeface="+mn-lt"/>
                <a:ea typeface="+mn-ea"/>
                <a:cs typeface="+mn-cs"/>
              </a:rPr>
              <a:t>In </a:t>
            </a:r>
            <a:r>
              <a:rPr lang="en-US" sz="1200" i="1" kern="1200" dirty="0" smtClean="0">
                <a:solidFill>
                  <a:schemeClr val="tx1"/>
                </a:solidFill>
                <a:effectLst/>
                <a:latin typeface="+mn-lt"/>
                <a:ea typeface="+mn-ea"/>
                <a:cs typeface="+mn-cs"/>
              </a:rPr>
              <a:t>Design </a:t>
            </a:r>
            <a:r>
              <a:rPr lang="en-US" sz="1200" kern="1200" dirty="0" smtClean="0">
                <a:solidFill>
                  <a:schemeClr val="tx1"/>
                </a:solidFill>
                <a:effectLst/>
                <a:latin typeface="+mn-lt"/>
                <a:ea typeface="+mn-ea"/>
                <a:cs typeface="+mn-cs"/>
              </a:rPr>
              <a:t>view, you can add</a:t>
            </a:r>
            <a:r>
              <a:rPr lang="en-US" sz="1200" b="1" i="1" kern="1200" dirty="0" smtClean="0">
                <a:solidFill>
                  <a:schemeClr val="tx1"/>
                </a:solidFill>
                <a:effectLst/>
                <a:latin typeface="+mn-lt"/>
                <a:ea typeface="+mn-ea"/>
                <a:cs typeface="+mn-cs"/>
              </a:rPr>
              <a:t> controls</a:t>
            </a:r>
            <a:r>
              <a:rPr lang="en-US" sz="1200" kern="1200" dirty="0" smtClean="0">
                <a:solidFill>
                  <a:schemeClr val="tx1"/>
                </a:solidFill>
                <a:effectLst/>
                <a:latin typeface="+mn-lt"/>
                <a:ea typeface="+mn-ea"/>
                <a:cs typeface="+mn-cs"/>
              </a:rPr>
              <a:t> to a report by selecting them from the Controls group on the </a:t>
            </a:r>
            <a:r>
              <a:rPr lang="en-US" sz="1200" i="1" kern="1200" dirty="0" smtClean="0">
                <a:solidFill>
                  <a:schemeClr val="tx1"/>
                </a:solidFill>
                <a:effectLst/>
                <a:latin typeface="+mn-lt"/>
                <a:ea typeface="+mn-ea"/>
                <a:cs typeface="+mn-cs"/>
              </a:rPr>
              <a:t>Report Design Tools Design</a:t>
            </a:r>
            <a:r>
              <a:rPr lang="en-US" sz="1200" kern="1200" dirty="0" smtClean="0">
                <a:solidFill>
                  <a:schemeClr val="tx1"/>
                </a:solidFill>
                <a:effectLst/>
                <a:latin typeface="+mn-lt"/>
                <a:ea typeface="+mn-ea"/>
                <a:cs typeface="+mn-cs"/>
              </a:rPr>
              <a:t> tab.</a:t>
            </a:r>
          </a:p>
          <a:p>
            <a:pPr lvl="0"/>
            <a:r>
              <a:rPr lang="en-US" sz="1200" kern="1200" dirty="0" smtClean="0">
                <a:solidFill>
                  <a:schemeClr val="tx1"/>
                </a:solidFill>
                <a:effectLst/>
                <a:latin typeface="+mn-lt"/>
                <a:ea typeface="+mn-ea"/>
                <a:cs typeface="+mn-cs"/>
              </a:rPr>
              <a:t>Change the size of a control with the sizing handles or by entering a specific value in the </a:t>
            </a:r>
            <a:r>
              <a:rPr lang="en-US" sz="1200" i="1" kern="1200" dirty="0" smtClean="0">
                <a:solidFill>
                  <a:schemeClr val="tx1"/>
                </a:solidFill>
                <a:effectLst/>
                <a:latin typeface="+mn-lt"/>
                <a:ea typeface="+mn-ea"/>
                <a:cs typeface="+mn-cs"/>
              </a:rPr>
              <a:t>Height </a:t>
            </a:r>
            <a:r>
              <a:rPr lang="en-US" sz="1200" kern="1200" dirty="0" smtClean="0">
                <a:solidFill>
                  <a:schemeClr val="tx1"/>
                </a:solidFill>
                <a:effectLst/>
                <a:latin typeface="+mn-lt"/>
                <a:ea typeface="+mn-ea"/>
                <a:cs typeface="+mn-cs"/>
              </a:rPr>
              <a:t>or </a:t>
            </a:r>
            <a:r>
              <a:rPr lang="en-US" sz="1200" i="1" kern="1200" dirty="0" smtClean="0">
                <a:solidFill>
                  <a:schemeClr val="tx1"/>
                </a:solidFill>
                <a:effectLst/>
                <a:latin typeface="+mn-lt"/>
                <a:ea typeface="+mn-ea"/>
                <a:cs typeface="+mn-cs"/>
              </a:rPr>
              <a:t>Width </a:t>
            </a:r>
            <a:r>
              <a:rPr lang="en-US" sz="1200" kern="1200" dirty="0" smtClean="0">
                <a:solidFill>
                  <a:schemeClr val="tx1"/>
                </a:solidFill>
                <a:effectLst/>
                <a:latin typeface="+mn-lt"/>
                <a:ea typeface="+mn-ea"/>
                <a:cs typeface="+mn-cs"/>
              </a:rPr>
              <a:t>properties.</a:t>
            </a:r>
          </a:p>
          <a:p>
            <a:pPr lvl="0"/>
            <a:r>
              <a:rPr lang="en-US" sz="1200" kern="1200" dirty="0" smtClean="0">
                <a:solidFill>
                  <a:schemeClr val="tx1"/>
                </a:solidFill>
                <a:effectLst/>
                <a:latin typeface="+mn-lt"/>
                <a:ea typeface="+mn-ea"/>
                <a:cs typeface="+mn-cs"/>
              </a:rPr>
              <a:t>Adjust the location of a control by dragging the control or by entering a specific value in the Top or Left properties.</a:t>
            </a:r>
          </a:p>
          <a:p>
            <a:pPr lvl="0"/>
            <a:r>
              <a:rPr lang="en-US" sz="1200" kern="1200" dirty="0" smtClean="0">
                <a:solidFill>
                  <a:schemeClr val="tx1"/>
                </a:solidFill>
                <a:effectLst/>
                <a:latin typeface="+mn-lt"/>
                <a:ea typeface="+mn-ea"/>
                <a:cs typeface="+mn-cs"/>
              </a:rPr>
              <a:t>Modify the font characteristics of a control in the Font group on the Report Design Tools Format tab or by entering a specific value in the </a:t>
            </a:r>
            <a:r>
              <a:rPr lang="en-US" sz="1200" i="1" kern="1200" dirty="0" smtClean="0">
                <a:solidFill>
                  <a:schemeClr val="tx1"/>
                </a:solidFill>
                <a:effectLst/>
                <a:latin typeface="+mn-lt"/>
                <a:ea typeface="+mn-ea"/>
                <a:cs typeface="+mn-cs"/>
              </a:rPr>
              <a:t>Font Name, Font Size, Text Align, Font Weight, Font Underline, Font Italic</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Fore Color</a:t>
            </a:r>
            <a:r>
              <a:rPr lang="en-US" sz="1200" kern="1200" dirty="0" smtClean="0">
                <a:solidFill>
                  <a:schemeClr val="tx1"/>
                </a:solidFill>
                <a:effectLst/>
                <a:latin typeface="+mn-lt"/>
                <a:ea typeface="+mn-ea"/>
                <a:cs typeface="+mn-cs"/>
              </a:rPr>
              <a:t> properties.</a:t>
            </a:r>
          </a:p>
          <a:p>
            <a:pPr lvl="0"/>
            <a:r>
              <a:rPr lang="en-US" sz="1200" kern="1200" dirty="0" smtClean="0">
                <a:solidFill>
                  <a:schemeClr val="tx1"/>
                </a:solidFill>
                <a:effectLst/>
                <a:latin typeface="+mn-lt"/>
                <a:ea typeface="+mn-ea"/>
                <a:cs typeface="+mn-cs"/>
              </a:rPr>
              <a:t>Change the height of a section with the sizing handles or by entering a specific value in the </a:t>
            </a:r>
            <a:r>
              <a:rPr lang="en-US" sz="1200" i="1" kern="1200" dirty="0" smtClean="0">
                <a:solidFill>
                  <a:schemeClr val="tx1"/>
                </a:solidFill>
                <a:effectLst/>
                <a:latin typeface="+mn-lt"/>
                <a:ea typeface="+mn-ea"/>
                <a:cs typeface="+mn-cs"/>
              </a:rPr>
              <a:t>Height </a:t>
            </a:r>
            <a:r>
              <a:rPr lang="en-US" sz="1200" kern="1200" dirty="0" smtClean="0">
                <a:solidFill>
                  <a:schemeClr val="tx1"/>
                </a:solidFill>
                <a:effectLst/>
                <a:latin typeface="+mn-lt"/>
                <a:ea typeface="+mn-ea"/>
                <a:cs typeface="+mn-cs"/>
              </a:rPr>
              <a:t>property.</a:t>
            </a:r>
          </a:p>
          <a:p>
            <a:pPr lvl="0"/>
            <a:r>
              <a:rPr lang="en-US" sz="1200" kern="1200" dirty="0" smtClean="0">
                <a:solidFill>
                  <a:schemeClr val="tx1"/>
                </a:solidFill>
                <a:effectLst/>
                <a:latin typeface="+mn-lt"/>
                <a:ea typeface="+mn-ea"/>
                <a:cs typeface="+mn-cs"/>
              </a:rPr>
              <a:t>Adjust the formatting properties of a control by entering the desired value in the appropriate property located on the </a:t>
            </a:r>
            <a:r>
              <a:rPr lang="en-US" sz="1200" i="1" kern="1200" dirty="0" smtClean="0">
                <a:solidFill>
                  <a:schemeClr val="tx1"/>
                </a:solidFill>
                <a:effectLst/>
                <a:latin typeface="+mn-lt"/>
                <a:ea typeface="+mn-ea"/>
                <a:cs typeface="+mn-cs"/>
              </a:rPr>
              <a:t>Format </a:t>
            </a:r>
            <a:r>
              <a:rPr lang="en-US" sz="1200" kern="1200" dirty="0" smtClean="0">
                <a:solidFill>
                  <a:schemeClr val="tx1"/>
                </a:solidFill>
                <a:effectLst/>
                <a:latin typeface="+mn-lt"/>
                <a:ea typeface="+mn-ea"/>
                <a:cs typeface="+mn-cs"/>
              </a:rPr>
              <a:t>tab.</a:t>
            </a:r>
          </a:p>
          <a:p>
            <a:pPr lvl="0"/>
            <a:r>
              <a:rPr lang="en-US" sz="1200" kern="1200" dirty="0" smtClean="0">
                <a:solidFill>
                  <a:schemeClr val="tx1"/>
                </a:solidFill>
                <a:effectLst/>
                <a:latin typeface="+mn-lt"/>
                <a:ea typeface="+mn-ea"/>
                <a:cs typeface="+mn-cs"/>
              </a:rPr>
              <a:t>Change multiple controls simultaneously by selecting all of the controls and then entering the desired value in the property.</a:t>
            </a:r>
          </a:p>
          <a:p>
            <a:pPr lvl="0"/>
            <a:r>
              <a:rPr lang="en-US" sz="1200" kern="1200" dirty="0" smtClean="0">
                <a:solidFill>
                  <a:schemeClr val="tx1"/>
                </a:solidFill>
                <a:effectLst/>
                <a:latin typeface="+mn-lt"/>
                <a:ea typeface="+mn-ea"/>
                <a:cs typeface="+mn-cs"/>
              </a:rPr>
              <a:t>Use the </a:t>
            </a:r>
            <a:r>
              <a:rPr lang="en-US" sz="1200" b="1" i="1" kern="1200" dirty="0" smtClean="0">
                <a:solidFill>
                  <a:schemeClr val="tx1"/>
                </a:solidFill>
                <a:effectLst/>
                <a:latin typeface="+mn-lt"/>
                <a:ea typeface="+mn-ea"/>
                <a:cs typeface="+mn-cs"/>
              </a:rPr>
              <a:t>Align </a:t>
            </a:r>
            <a:r>
              <a:rPr lang="en-US" sz="1200" kern="1200" dirty="0" smtClean="0">
                <a:solidFill>
                  <a:schemeClr val="tx1"/>
                </a:solidFill>
                <a:effectLst/>
                <a:latin typeface="+mn-lt"/>
                <a:ea typeface="+mn-ea"/>
                <a:cs typeface="+mn-cs"/>
              </a:rPr>
              <a:t>button and the </a:t>
            </a:r>
            <a:r>
              <a:rPr lang="en-US" sz="1200" b="1" i="1" kern="1200" dirty="0" smtClean="0">
                <a:solidFill>
                  <a:schemeClr val="tx1"/>
                </a:solidFill>
                <a:effectLst/>
                <a:latin typeface="+mn-lt"/>
                <a:ea typeface="+mn-ea"/>
                <a:cs typeface="+mn-cs"/>
              </a:rPr>
              <a:t>Size/Space</a:t>
            </a:r>
            <a:r>
              <a:rPr lang="en-US" sz="1200" kern="1200" dirty="0" smtClean="0">
                <a:solidFill>
                  <a:schemeClr val="tx1"/>
                </a:solidFill>
                <a:effectLst/>
                <a:latin typeface="+mn-lt"/>
                <a:ea typeface="+mn-ea"/>
                <a:cs typeface="+mn-cs"/>
              </a:rPr>
              <a:t> button to change the size or alignment of a group of controls.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Use calculations in a control on a report, create a running total in a control, and concatenate text data in a report.</a:t>
            </a:r>
          </a:p>
          <a:p>
            <a:pPr lvl="0"/>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calculated control</a:t>
            </a:r>
            <a:r>
              <a:rPr lang="en-US" sz="1200" kern="1200" dirty="0" smtClean="0">
                <a:solidFill>
                  <a:schemeClr val="tx1"/>
                </a:solidFill>
                <a:effectLst/>
                <a:latin typeface="+mn-lt"/>
                <a:ea typeface="+mn-ea"/>
                <a:cs typeface="+mn-cs"/>
              </a:rPr>
              <a:t> contains an expression in the Control Source property. The most common calculation control is the text box.</a:t>
            </a:r>
          </a:p>
          <a:p>
            <a:pPr lvl="0"/>
            <a:r>
              <a:rPr lang="en-US" sz="1200" kern="1200" dirty="0" smtClean="0">
                <a:solidFill>
                  <a:schemeClr val="tx1"/>
                </a:solidFill>
                <a:effectLst/>
                <a:latin typeface="+mn-lt"/>
                <a:ea typeface="+mn-ea"/>
                <a:cs typeface="+mn-cs"/>
              </a:rPr>
              <a:t>Enter the expression by typing it directly into the Control Source property or by opening the </a:t>
            </a:r>
            <a:r>
              <a:rPr lang="en-US" sz="1200" i="1" kern="1200" dirty="0" smtClean="0">
                <a:solidFill>
                  <a:schemeClr val="tx1"/>
                </a:solidFill>
                <a:effectLst/>
                <a:latin typeface="+mn-lt"/>
                <a:ea typeface="+mn-ea"/>
                <a:cs typeface="+mn-cs"/>
              </a:rPr>
              <a:t>Expression Builder</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Zoom </a:t>
            </a:r>
            <a:r>
              <a:rPr lang="en-US" sz="1200" kern="1200" dirty="0" smtClean="0">
                <a:solidFill>
                  <a:schemeClr val="tx1"/>
                </a:solidFill>
                <a:effectLst/>
                <a:latin typeface="+mn-lt"/>
                <a:ea typeface="+mn-ea"/>
                <a:cs typeface="+mn-cs"/>
              </a:rPr>
              <a:t>window.</a:t>
            </a:r>
          </a:p>
          <a:p>
            <a:pPr lvl="0"/>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running total</a:t>
            </a:r>
            <a:r>
              <a:rPr lang="en-US" sz="1200" kern="1200" dirty="0" smtClean="0">
                <a:solidFill>
                  <a:schemeClr val="tx1"/>
                </a:solidFill>
                <a:effectLst/>
                <a:latin typeface="+mn-lt"/>
                <a:ea typeface="+mn-ea"/>
                <a:cs typeface="+mn-cs"/>
              </a:rPr>
              <a:t> field accumulates a total over a set of records.</a:t>
            </a:r>
          </a:p>
          <a:p>
            <a:pPr lvl="0"/>
            <a:r>
              <a:rPr lang="en-US" sz="1200" kern="1200" dirty="0" smtClean="0">
                <a:solidFill>
                  <a:schemeClr val="tx1"/>
                </a:solidFill>
                <a:effectLst/>
                <a:latin typeface="+mn-lt"/>
                <a:ea typeface="+mn-ea"/>
                <a:cs typeface="+mn-cs"/>
              </a:rPr>
              <a:t>Create a running total by setting the </a:t>
            </a:r>
            <a:r>
              <a:rPr lang="en-US" sz="1200" b="1" i="1" kern="1200" dirty="0" smtClean="0">
                <a:solidFill>
                  <a:schemeClr val="tx1"/>
                </a:solidFill>
                <a:effectLst/>
                <a:latin typeface="+mn-lt"/>
                <a:ea typeface="+mn-ea"/>
                <a:cs typeface="+mn-cs"/>
              </a:rPr>
              <a:t>Running Sum </a:t>
            </a:r>
            <a:r>
              <a:rPr lang="en-US" sz="1200" kern="1200" dirty="0" smtClean="0">
                <a:solidFill>
                  <a:schemeClr val="tx1"/>
                </a:solidFill>
                <a:effectLst/>
                <a:latin typeface="+mn-lt"/>
                <a:ea typeface="+mn-ea"/>
                <a:cs typeface="+mn-cs"/>
              </a:rPr>
              <a:t>property of the text box. Select </a:t>
            </a:r>
            <a:r>
              <a:rPr lang="en-US" sz="1200" b="1" i="1" kern="1200" dirty="0" smtClean="0">
                <a:solidFill>
                  <a:schemeClr val="tx1"/>
                </a:solidFill>
                <a:effectLst/>
                <a:latin typeface="+mn-lt"/>
                <a:ea typeface="+mn-ea"/>
                <a:cs typeface="+mn-cs"/>
              </a:rPr>
              <a:t>Over Group</a:t>
            </a:r>
            <a:r>
              <a:rPr lang="en-US" sz="1200" kern="1200" dirty="0" smtClean="0">
                <a:solidFill>
                  <a:schemeClr val="tx1"/>
                </a:solidFill>
                <a:effectLst/>
                <a:latin typeface="+mn-lt"/>
                <a:ea typeface="+mn-ea"/>
                <a:cs typeface="+mn-cs"/>
              </a:rPr>
              <a:t> to reset the total when a new group begins. Select </a:t>
            </a:r>
            <a:r>
              <a:rPr lang="en-US" sz="1200" b="1" i="1" kern="1200" dirty="0" smtClean="0">
                <a:solidFill>
                  <a:schemeClr val="tx1"/>
                </a:solidFill>
                <a:effectLst/>
                <a:latin typeface="+mn-lt"/>
                <a:ea typeface="+mn-ea"/>
                <a:cs typeface="+mn-cs"/>
              </a:rPr>
              <a:t>Over All</a:t>
            </a:r>
            <a:r>
              <a:rPr lang="en-US" sz="1200" kern="1200" dirty="0" smtClean="0">
                <a:solidFill>
                  <a:schemeClr val="tx1"/>
                </a:solidFill>
                <a:effectLst/>
                <a:latin typeface="+mn-lt"/>
                <a:ea typeface="+mn-ea"/>
                <a:cs typeface="+mn-cs"/>
              </a:rPr>
              <a:t> to accumulate a total across all the records.</a:t>
            </a:r>
          </a:p>
          <a:p>
            <a:pPr lvl="0"/>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concatenation</a:t>
            </a:r>
            <a:r>
              <a:rPr lang="en-US" sz="1200" kern="1200" dirty="0" smtClean="0">
                <a:solidFill>
                  <a:schemeClr val="tx1"/>
                </a:solidFill>
                <a:effectLst/>
                <a:latin typeface="+mn-lt"/>
                <a:ea typeface="+mn-ea"/>
                <a:cs typeface="+mn-cs"/>
              </a:rPr>
              <a:t> formula combines the contents of fields or text boxes with constants to create a more readable value. The </a:t>
            </a:r>
            <a:r>
              <a:rPr lang="en-US" sz="1200" b="1" i="1" kern="1200" dirty="0" smtClean="0">
                <a:solidFill>
                  <a:schemeClr val="tx1"/>
                </a:solidFill>
                <a:effectLst/>
                <a:latin typeface="+mn-lt"/>
                <a:ea typeface="+mn-ea"/>
                <a:cs typeface="+mn-cs"/>
              </a:rPr>
              <a:t>&amp;</a:t>
            </a:r>
            <a:r>
              <a:rPr lang="en-US" sz="1200" kern="1200" dirty="0" smtClean="0">
                <a:solidFill>
                  <a:schemeClr val="tx1"/>
                </a:solidFill>
                <a:effectLst/>
                <a:latin typeface="+mn-lt"/>
                <a:ea typeface="+mn-ea"/>
                <a:cs typeface="+mn-cs"/>
              </a:rPr>
              <a:t> operator combines the different pieces.</a:t>
            </a:r>
          </a:p>
          <a:p>
            <a:pPr lvl="0"/>
            <a:r>
              <a:rPr lang="en-US" sz="1200" kern="1200" dirty="0" smtClean="0">
                <a:solidFill>
                  <a:schemeClr val="tx1"/>
                </a:solidFill>
                <a:effectLst/>
                <a:latin typeface="+mn-lt"/>
                <a:ea typeface="+mn-ea"/>
                <a:cs typeface="+mn-cs"/>
              </a:rPr>
              <a:t>If values in a report repeat across multiple records, you can use the </a:t>
            </a:r>
            <a:r>
              <a:rPr lang="en-US" sz="1200" b="1" i="1" kern="1200" dirty="0" smtClean="0">
                <a:solidFill>
                  <a:schemeClr val="tx1"/>
                </a:solidFill>
                <a:effectLst/>
                <a:latin typeface="+mn-lt"/>
                <a:ea typeface="+mn-ea"/>
                <a:cs typeface="+mn-cs"/>
              </a:rPr>
              <a:t>Hide Duplicates</a:t>
            </a:r>
            <a:r>
              <a:rPr lang="en-US" sz="1200" kern="1200" dirty="0" smtClean="0">
                <a:solidFill>
                  <a:schemeClr val="tx1"/>
                </a:solidFill>
                <a:effectLst/>
                <a:latin typeface="+mn-lt"/>
                <a:ea typeface="+mn-ea"/>
                <a:cs typeface="+mn-cs"/>
              </a:rPr>
              <a:t> property to hide the repeated values.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Understand when to use a subreport, create a main report and a subreport, add a subreport onto a main report, and customize a subreport.</a:t>
            </a:r>
          </a:p>
          <a:p>
            <a:pPr lvl="0"/>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subreport </a:t>
            </a:r>
            <a:r>
              <a:rPr lang="en-US" sz="1200" kern="1200" dirty="0" smtClean="0">
                <a:solidFill>
                  <a:schemeClr val="tx1"/>
                </a:solidFill>
                <a:effectLst/>
                <a:latin typeface="+mn-lt"/>
                <a:ea typeface="+mn-ea"/>
                <a:cs typeface="+mn-cs"/>
              </a:rPr>
              <a:t>is a report inserted within another report; there must be a relationship between the two reports.</a:t>
            </a:r>
          </a:p>
          <a:p>
            <a:pPr lvl="0"/>
            <a:r>
              <a:rPr lang="en-US" sz="1200" kern="1200" dirty="0" smtClean="0">
                <a:solidFill>
                  <a:schemeClr val="tx1"/>
                </a:solidFill>
                <a:effectLst/>
                <a:latin typeface="+mn-lt"/>
                <a:ea typeface="+mn-ea"/>
                <a:cs typeface="+mn-cs"/>
              </a:rPr>
              <a:t>The most common situation features a </a:t>
            </a:r>
            <a:r>
              <a:rPr lang="en-US" sz="1200" b="1" i="1" kern="1200" dirty="0" smtClean="0">
                <a:solidFill>
                  <a:schemeClr val="tx1"/>
                </a:solidFill>
                <a:effectLst/>
                <a:latin typeface="+mn-lt"/>
                <a:ea typeface="+mn-ea"/>
                <a:cs typeface="+mn-cs"/>
              </a:rPr>
              <a:t>main report </a:t>
            </a:r>
            <a:r>
              <a:rPr lang="en-US" sz="1200" kern="1200" dirty="0" smtClean="0">
                <a:solidFill>
                  <a:schemeClr val="tx1"/>
                </a:solidFill>
                <a:effectLst/>
                <a:latin typeface="+mn-lt"/>
                <a:ea typeface="+mn-ea"/>
                <a:cs typeface="+mn-cs"/>
              </a:rPr>
              <a:t>that contains fields from the “one” side of a one-to-many relationship and a subreport that contains fields from the “many” side of the relationship.</a:t>
            </a:r>
          </a:p>
          <a:p>
            <a:pPr lvl="0"/>
            <a:r>
              <a:rPr lang="en-US" sz="1200" kern="1200" dirty="0" smtClean="0">
                <a:solidFill>
                  <a:schemeClr val="tx1"/>
                </a:solidFill>
                <a:effectLst/>
                <a:latin typeface="+mn-lt"/>
                <a:ea typeface="+mn-ea"/>
                <a:cs typeface="+mn-cs"/>
              </a:rPr>
              <a:t>Create the main report and subreport as two separate reports. Use the</a:t>
            </a:r>
            <a:r>
              <a:rPr lang="en-US" sz="1200" b="1" i="1" kern="1200" dirty="0" smtClean="0">
                <a:solidFill>
                  <a:schemeClr val="tx1"/>
                </a:solidFill>
                <a:effectLst/>
                <a:latin typeface="+mn-lt"/>
                <a:ea typeface="+mn-ea"/>
                <a:cs typeface="+mn-cs"/>
              </a:rPr>
              <a:t> SubReport Wizard </a:t>
            </a:r>
            <a:r>
              <a:rPr lang="en-US" sz="1200" kern="1200" dirty="0" smtClean="0">
                <a:solidFill>
                  <a:schemeClr val="tx1"/>
                </a:solidFill>
                <a:effectLst/>
                <a:latin typeface="+mn-lt"/>
                <a:ea typeface="+mn-ea"/>
                <a:cs typeface="+mn-cs"/>
              </a:rPr>
              <a:t>to add a subreport onto a main report.</a:t>
            </a:r>
          </a:p>
          <a:p>
            <a:pPr lvl="0"/>
            <a:r>
              <a:rPr lang="en-US" sz="1200" kern="1200" dirty="0" smtClean="0">
                <a:solidFill>
                  <a:schemeClr val="tx1"/>
                </a:solidFill>
                <a:effectLst/>
                <a:latin typeface="+mn-lt"/>
                <a:ea typeface="+mn-ea"/>
                <a:cs typeface="+mn-cs"/>
              </a:rPr>
              <a:t>To use an aggregate function in a subreport, you must place the control in either the </a:t>
            </a:r>
            <a:r>
              <a:rPr lang="en-US" sz="1200" i="1" kern="1200" dirty="0" smtClean="0">
                <a:solidFill>
                  <a:schemeClr val="tx1"/>
                </a:solidFill>
                <a:effectLst/>
                <a:latin typeface="+mn-lt"/>
                <a:ea typeface="+mn-ea"/>
                <a:cs typeface="+mn-cs"/>
              </a:rPr>
              <a:t>Report Header </a:t>
            </a:r>
            <a:r>
              <a:rPr lang="en-US" sz="1200" kern="1200" dirty="0" smtClean="0">
                <a:solidFill>
                  <a:schemeClr val="tx1"/>
                </a:solidFill>
                <a:effectLst/>
                <a:latin typeface="+mn-lt"/>
                <a:ea typeface="+mn-ea"/>
                <a:cs typeface="+mn-cs"/>
              </a:rPr>
              <a:t>or the </a:t>
            </a:r>
            <a:r>
              <a:rPr lang="en-US" sz="1200" u="sng" kern="1200" dirty="0" smtClean="0">
                <a:solidFill>
                  <a:schemeClr val="tx1"/>
                </a:solidFill>
                <a:effectLst/>
                <a:latin typeface="+mn-lt"/>
                <a:ea typeface="+mn-ea"/>
                <a:cs typeface="+mn-cs"/>
              </a:rPr>
              <a:t>Report Footer</a:t>
            </a:r>
            <a:r>
              <a:rPr lang="en-US" sz="1200" kern="1200" dirty="0" smtClean="0">
                <a:solidFill>
                  <a:schemeClr val="tx1"/>
                </a:solidFill>
                <a:effectLst/>
                <a:latin typeface="+mn-lt"/>
                <a:ea typeface="+mn-ea"/>
                <a:cs typeface="+mn-cs"/>
              </a:rPr>
              <a:t> sections of the subreport.</a:t>
            </a:r>
            <a:endParaRPr lang="en-US" sz="1200" kern="1200" dirty="0">
              <a:solidFill>
                <a:schemeClr val="tx1"/>
              </a:solidFill>
              <a:effectLst/>
              <a:latin typeface="+mn-lt"/>
              <a:ea typeface="+mn-ea"/>
              <a:cs typeface="+mn-cs"/>
            </a:endParaRPr>
          </a:p>
        </p:txBody>
      </p:sp>
      <p:sp>
        <p:nvSpPr>
          <p:cNvPr id="880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0A8911-2591-4AFD-BAA1-F32296DE59E9}" type="slidenum">
              <a:rPr lang="en-US"/>
              <a:pPr fontAlgn="base">
                <a:spcBef>
                  <a:spcPct val="0"/>
                </a:spcBef>
                <a:spcAft>
                  <a:spcPct val="0"/>
                </a:spcAft>
              </a:pPr>
              <a:t>25</a:t>
            </a:fld>
            <a:endParaRPr lang="en-US" dirty="0"/>
          </a:p>
        </p:txBody>
      </p:sp>
    </p:spTree>
    <p:extLst>
      <p:ext uri="{BB962C8B-B14F-4D97-AF65-F5344CB8AC3E}">
        <p14:creationId xmlns:p14="http://schemas.microsoft.com/office/powerpoint/2010/main" val="160279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Case Study </a:t>
            </a:r>
          </a:p>
          <a:p>
            <a:r>
              <a:rPr lang="en-US" sz="1200" kern="1200" dirty="0" smtClean="0">
                <a:solidFill>
                  <a:schemeClr val="tx1"/>
                </a:solidFill>
                <a:effectLst/>
                <a:latin typeface="+mn-lt"/>
                <a:ea typeface="+mn-ea"/>
                <a:cs typeface="+mn-cs"/>
              </a:rPr>
              <a:t>Placer Hills Real Estate will be used throughout this chapter for the Pause &amp; Practice projects. </a:t>
            </a:r>
            <a:endParaRPr lang="en-US" sz="1200" kern="1200" dirty="0">
              <a:solidFill>
                <a:schemeClr val="tx1"/>
              </a:solidFill>
              <a:effectLst/>
              <a:latin typeface="+mn-lt"/>
              <a:ea typeface="+mn-ea"/>
              <a:cs typeface="+mn-cs"/>
            </a:endParaRP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197A86-63FA-4BF6-9E7E-384F20EA33B5}" type="slidenum">
              <a:rPr lang="en-US"/>
              <a:pPr fontAlgn="base">
                <a:spcBef>
                  <a:spcPct val="0"/>
                </a:spcBef>
                <a:spcAft>
                  <a:spcPct val="0"/>
                </a:spcAft>
              </a:pPr>
              <a:t>3</a:t>
            </a:fld>
            <a:endParaRPr lang="en-US" dirty="0"/>
          </a:p>
        </p:txBody>
      </p:sp>
    </p:spTree>
    <p:extLst>
      <p:ext uri="{BB962C8B-B14F-4D97-AF65-F5344CB8AC3E}">
        <p14:creationId xmlns:p14="http://schemas.microsoft.com/office/powerpoint/2010/main" val="258455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SLO 6.1</a:t>
            </a:r>
            <a:r>
              <a:rPr lang="en-US" sz="1200" kern="1200" dirty="0" smtClean="0">
                <a:solidFill>
                  <a:schemeClr val="tx1"/>
                </a:solidFill>
                <a:effectLst/>
                <a:latin typeface="+mn-lt"/>
                <a:ea typeface="+mn-ea"/>
                <a:cs typeface="+mn-cs"/>
              </a:rPr>
              <a:t> Understand action queries; create and use </a:t>
            </a:r>
            <a:r>
              <a:rPr lang="en-US" sz="1200" i="1" kern="1200" dirty="0" smtClean="0">
                <a:solidFill>
                  <a:schemeClr val="tx1"/>
                </a:solidFill>
                <a:effectLst/>
                <a:latin typeface="+mn-lt"/>
                <a:ea typeface="+mn-ea"/>
                <a:cs typeface="+mn-cs"/>
              </a:rPr>
              <a:t>Update, Append, Delete,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Make Table</a:t>
            </a:r>
            <a:r>
              <a:rPr lang="en-US" sz="1200" kern="1200" dirty="0" smtClean="0">
                <a:solidFill>
                  <a:schemeClr val="tx1"/>
                </a:solidFill>
                <a:effectLst/>
                <a:latin typeface="+mn-lt"/>
                <a:ea typeface="+mn-ea"/>
                <a:cs typeface="+mn-cs"/>
              </a:rPr>
              <a:t> queries.</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4BA6D-7CEE-4C8A-B841-62666A55D0AE}" type="slidenum">
              <a:rPr lang="en-US" smtClean="0"/>
              <a:t>4</a:t>
            </a:fld>
            <a:endParaRPr lang="en-US" dirty="0"/>
          </a:p>
        </p:txBody>
      </p:sp>
    </p:spTree>
    <p:extLst>
      <p:ext uri="{BB962C8B-B14F-4D97-AF65-F5344CB8AC3E}">
        <p14:creationId xmlns:p14="http://schemas.microsoft.com/office/powerpoint/2010/main" val="1124245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6.1</a:t>
            </a:r>
            <a:r>
              <a:rPr lang="en-US" sz="1200" kern="1200" dirty="0" smtClean="0">
                <a:solidFill>
                  <a:schemeClr val="tx1"/>
                </a:solidFill>
                <a:effectLst/>
                <a:latin typeface="+mn-lt"/>
                <a:ea typeface="+mn-ea"/>
                <a:cs typeface="+mn-cs"/>
              </a:rPr>
              <a:t> Understand action queries; create and use </a:t>
            </a:r>
            <a:r>
              <a:rPr lang="en-US" sz="1200" i="1" kern="1200" dirty="0" smtClean="0">
                <a:solidFill>
                  <a:schemeClr val="tx1"/>
                </a:solidFill>
                <a:effectLst/>
                <a:latin typeface="+mn-lt"/>
                <a:ea typeface="+mn-ea"/>
                <a:cs typeface="+mn-cs"/>
              </a:rPr>
              <a:t>Update, Append, Delete,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Make Table</a:t>
            </a:r>
            <a:r>
              <a:rPr lang="en-US" sz="1200" kern="1200" dirty="0" smtClean="0">
                <a:solidFill>
                  <a:schemeClr val="tx1"/>
                </a:solidFill>
                <a:effectLst/>
                <a:latin typeface="+mn-lt"/>
                <a:ea typeface="+mn-ea"/>
                <a:cs typeface="+mn-cs"/>
              </a:rPr>
              <a:t> queries.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 </a:t>
            </a:r>
            <a:r>
              <a:rPr lang="en-US" sz="1200" b="1" i="1" kern="1200" dirty="0" smtClean="0">
                <a:solidFill>
                  <a:schemeClr val="tx1"/>
                </a:solidFill>
                <a:effectLst/>
                <a:latin typeface="+mn-lt"/>
                <a:ea typeface="+mn-ea"/>
                <a:cs typeface="+mn-cs"/>
              </a:rPr>
              <a:t>action query</a:t>
            </a:r>
            <a:r>
              <a:rPr lang="en-US" sz="1200" kern="1200" dirty="0" smtClean="0">
                <a:solidFill>
                  <a:schemeClr val="tx1"/>
                </a:solidFill>
                <a:effectLst/>
                <a:latin typeface="+mn-lt"/>
                <a:ea typeface="+mn-ea"/>
                <a:cs typeface="+mn-cs"/>
              </a:rPr>
              <a:t> is another type of query in Access. You can use an action query to make changes to the data in a database. In this section, you learn how to create and use the four different action queries; an update query, an append query, a delete query, and a make table query.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Understand Action Queries</a:t>
            </a:r>
          </a:p>
          <a:p>
            <a:r>
              <a:rPr lang="en-US" sz="1200" kern="1200" dirty="0" smtClean="0">
                <a:solidFill>
                  <a:schemeClr val="tx1"/>
                </a:solidFill>
                <a:effectLst/>
                <a:latin typeface="+mn-lt"/>
                <a:ea typeface="+mn-ea"/>
                <a:cs typeface="+mn-cs"/>
              </a:rPr>
              <a:t>When creating action queries, it is important that you clearly define and understand the business task you need the query to accomplish, including knowing how frequently the task needs to be done. </a:t>
            </a:r>
          </a:p>
          <a:p>
            <a:r>
              <a:rPr lang="en-US" sz="1200" kern="1200" dirty="0" smtClean="0">
                <a:solidFill>
                  <a:schemeClr val="tx1"/>
                </a:solidFill>
                <a:effectLst/>
                <a:latin typeface="+mn-lt"/>
                <a:ea typeface="+mn-ea"/>
                <a:cs typeface="+mn-cs"/>
              </a:rPr>
              <a:t>The following scenarios help to illustrate several different tasks, along with their frequency.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company closes a branch office and needs to assign employees to a different branch. This business task needs to be done only one time or very infrequently.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store manager needs to update the purchase cost of each item when the manufacturer who supplies goods to a store raises product prices. This business task might be part of a recurring process that happens periodically.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At the end of every semester, a clerk in a university equipment office needs to remove the equipment reservations from the reservation table. However, the university still needs to keep the reservation records in a history table. This business task involves using several action queries together. First the clerk appends the old reservations into a history table before deleting the records from the reservation table.</a:t>
            </a:r>
          </a:p>
          <a:p>
            <a:r>
              <a:rPr lang="en-US" sz="1200" kern="1200" dirty="0" smtClean="0">
                <a:solidFill>
                  <a:schemeClr val="tx1"/>
                </a:solidFill>
                <a:effectLst/>
                <a:latin typeface="+mn-lt"/>
                <a:ea typeface="+mn-ea"/>
                <a:cs typeface="+mn-cs"/>
              </a:rPr>
              <a:t>You can automate each of the tasks described above using an action query. An action query makes a permanent change to the data in the database and the Undo button is not available to reverse the action. As a result, it is a good practice to make a backup copy of your database before you run any action query. This will allow you to restore your original data if the query does not work correctly. As additional protection, Access displays a message box alerting you to the change before executing an action query. The exact message varies depending on the type of action query. </a:t>
            </a:r>
            <a:endParaRPr lang="en-US" sz="1200" kern="120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D3CA0D-1811-4AEF-A7ED-4DB08A1F1DDD}" type="slidenum">
              <a:rPr lang="en-US">
                <a:cs typeface="Arial" charset="0"/>
              </a:rPr>
              <a:pPr fontAlgn="base">
                <a:spcBef>
                  <a:spcPct val="0"/>
                </a:spcBef>
                <a:spcAft>
                  <a:spcPct val="0"/>
                </a:spcAft>
              </a:pPr>
              <a:t>5</a:t>
            </a:fld>
            <a:endParaRPr lang="en-US" dirty="0">
              <a:cs typeface="Arial" charset="0"/>
            </a:endParaRPr>
          </a:p>
        </p:txBody>
      </p:sp>
    </p:spTree>
    <p:extLst>
      <p:ext uri="{BB962C8B-B14F-4D97-AF65-F5344CB8AC3E}">
        <p14:creationId xmlns:p14="http://schemas.microsoft.com/office/powerpoint/2010/main" val="364608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6.1</a:t>
            </a:r>
            <a:r>
              <a:rPr lang="en-US" sz="1200" kern="1200" dirty="0" smtClean="0">
                <a:solidFill>
                  <a:schemeClr val="tx1"/>
                </a:solidFill>
                <a:effectLst/>
                <a:latin typeface="+mn-lt"/>
                <a:ea typeface="+mn-ea"/>
                <a:cs typeface="+mn-cs"/>
              </a:rPr>
              <a:t> Understand action queries; create and use </a:t>
            </a:r>
            <a:r>
              <a:rPr lang="en-US" sz="1200" i="1" kern="1200" dirty="0" smtClean="0">
                <a:solidFill>
                  <a:schemeClr val="tx1"/>
                </a:solidFill>
                <a:effectLst/>
                <a:latin typeface="+mn-lt"/>
                <a:ea typeface="+mn-ea"/>
                <a:cs typeface="+mn-cs"/>
              </a:rPr>
              <a:t>Update, Append, Delete,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Make Table</a:t>
            </a:r>
            <a:r>
              <a:rPr lang="en-US" sz="1200" kern="1200" dirty="0" smtClean="0">
                <a:solidFill>
                  <a:schemeClr val="tx1"/>
                </a:solidFill>
                <a:effectLst/>
                <a:latin typeface="+mn-lt"/>
                <a:ea typeface="+mn-ea"/>
                <a:cs typeface="+mn-cs"/>
              </a:rPr>
              <a:t> queries.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Create an Update Query</a:t>
            </a:r>
          </a:p>
          <a:p>
            <a:r>
              <a:rPr lang="en-US" sz="1200" kern="1200" dirty="0" smtClean="0">
                <a:solidFill>
                  <a:schemeClr val="tx1"/>
                </a:solidFill>
                <a:effectLst/>
                <a:latin typeface="+mn-lt"/>
                <a:ea typeface="+mn-ea"/>
                <a:cs typeface="+mn-cs"/>
              </a:rPr>
              <a:t>An </a:t>
            </a:r>
            <a:r>
              <a:rPr lang="en-US" sz="1200" b="1" i="1" kern="1200" dirty="0" smtClean="0">
                <a:solidFill>
                  <a:schemeClr val="tx1"/>
                </a:solidFill>
                <a:effectLst/>
                <a:latin typeface="+mn-lt"/>
                <a:ea typeface="+mn-ea"/>
                <a:cs typeface="+mn-cs"/>
              </a:rPr>
              <a:t>update query</a:t>
            </a:r>
            <a:r>
              <a:rPr lang="en-US" sz="1200" kern="1200" dirty="0" smtClean="0">
                <a:solidFill>
                  <a:schemeClr val="tx1"/>
                </a:solidFill>
                <a:effectLst/>
                <a:latin typeface="+mn-lt"/>
                <a:ea typeface="+mn-ea"/>
                <a:cs typeface="+mn-cs"/>
              </a:rPr>
              <a:t> changes data in the database. While you could open a table in</a:t>
            </a:r>
            <a:r>
              <a:rPr lang="en-US" sz="1200" i="1" kern="1200" dirty="0" smtClean="0">
                <a:solidFill>
                  <a:schemeClr val="tx1"/>
                </a:solidFill>
                <a:effectLst/>
                <a:latin typeface="+mn-lt"/>
                <a:ea typeface="+mn-ea"/>
                <a:cs typeface="+mn-cs"/>
              </a:rPr>
              <a:t> Datasheet </a:t>
            </a:r>
            <a:r>
              <a:rPr lang="en-US" sz="1200" kern="1200" dirty="0" smtClean="0">
                <a:solidFill>
                  <a:schemeClr val="tx1"/>
                </a:solidFill>
                <a:effectLst/>
                <a:latin typeface="+mn-lt"/>
                <a:ea typeface="+mn-ea"/>
                <a:cs typeface="+mn-cs"/>
              </a:rPr>
              <a:t>view and modify each record individually, an update query allows you to make the change to all records using one command.</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Create an Append Query</a:t>
            </a:r>
          </a:p>
          <a:p>
            <a:r>
              <a:rPr lang="en-US" sz="1200" kern="1200" dirty="0" smtClean="0">
                <a:solidFill>
                  <a:schemeClr val="tx1"/>
                </a:solidFill>
                <a:effectLst/>
                <a:latin typeface="+mn-lt"/>
                <a:ea typeface="+mn-ea"/>
                <a:cs typeface="+mn-cs"/>
              </a:rPr>
              <a:t>An </a:t>
            </a:r>
            <a:r>
              <a:rPr lang="en-US" sz="1200" b="1" i="1" kern="1200" dirty="0" smtClean="0">
                <a:solidFill>
                  <a:schemeClr val="tx1"/>
                </a:solidFill>
                <a:effectLst/>
                <a:latin typeface="+mn-lt"/>
                <a:ea typeface="+mn-ea"/>
                <a:cs typeface="+mn-cs"/>
              </a:rPr>
              <a:t>append query</a:t>
            </a:r>
            <a:r>
              <a:rPr lang="en-US" sz="1200" kern="1200" dirty="0" smtClean="0">
                <a:solidFill>
                  <a:schemeClr val="tx1"/>
                </a:solidFill>
                <a:effectLst/>
                <a:latin typeface="+mn-lt"/>
                <a:ea typeface="+mn-ea"/>
                <a:cs typeface="+mn-cs"/>
              </a:rPr>
              <a:t> adds records into an existing table in a database. An append query does not move the records from one table to another, rather it puts a copy of the records into the destination table.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Create a Delete Query</a:t>
            </a:r>
          </a:p>
          <a:p>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delete query</a:t>
            </a:r>
            <a:r>
              <a:rPr lang="en-US" sz="1200" kern="1200" dirty="0" smtClean="0">
                <a:solidFill>
                  <a:schemeClr val="tx1"/>
                </a:solidFill>
                <a:effectLst/>
                <a:latin typeface="+mn-lt"/>
                <a:ea typeface="+mn-ea"/>
                <a:cs typeface="+mn-cs"/>
              </a:rPr>
              <a:t> deletes records from a table in a database. A delete query can save you a significant amount of time if you want to delete a number of records from a table.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Create a Make Table Query</a:t>
            </a:r>
          </a:p>
          <a:p>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make table query</a:t>
            </a:r>
            <a:r>
              <a:rPr lang="en-US" sz="1200" kern="1200" dirty="0" smtClean="0">
                <a:solidFill>
                  <a:schemeClr val="tx1"/>
                </a:solidFill>
                <a:effectLst/>
                <a:latin typeface="+mn-lt"/>
                <a:ea typeface="+mn-ea"/>
                <a:cs typeface="+mn-cs"/>
              </a:rPr>
              <a:t> creates a new table in a database and also copies the records into the new table. Organizations often use a make table query to create a history table, which they then use to store old records. For example, a university might store equipment reservations from previous semesters in a history table. Management could review the history table to analyze usage patterns on the equipment.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make table query can create the new table from fields in one or multiple tables.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 can select which fields from a table should appear in the new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 can copy all of the records or only the records that meet a specific condition.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After the query executes, you need to designate a primary key in the new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new table you create does not have any relationship to the existing tables in the database.</a:t>
            </a:r>
            <a:endParaRPr lang="en-US" sz="1200" kern="1200" dirty="0">
              <a:solidFill>
                <a:schemeClr val="tx1"/>
              </a:solidFill>
              <a:effectLst/>
              <a:latin typeface="+mn-lt"/>
              <a:ea typeface="+mn-ea"/>
              <a:cs typeface="+mn-cs"/>
            </a:endParaRPr>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7C7E68-2F01-4CB3-8C65-7D7604BFE92C}" type="slidenum">
              <a:rPr lang="en-US">
                <a:cs typeface="Arial" charset="0"/>
              </a:rPr>
              <a:pPr fontAlgn="base">
                <a:spcBef>
                  <a:spcPct val="0"/>
                </a:spcBef>
                <a:spcAft>
                  <a:spcPct val="0"/>
                </a:spcAft>
              </a:pPr>
              <a:t>6</a:t>
            </a:fld>
            <a:endParaRPr lang="en-US" dirty="0">
              <a:cs typeface="Arial" charset="0"/>
            </a:endParaRPr>
          </a:p>
        </p:txBody>
      </p:sp>
    </p:spTree>
    <p:extLst>
      <p:ext uri="{BB962C8B-B14F-4D97-AF65-F5344CB8AC3E}">
        <p14:creationId xmlns:p14="http://schemas.microsoft.com/office/powerpoint/2010/main" val="97468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SLO 6.2</a:t>
            </a:r>
            <a:r>
              <a:rPr lang="en-US" sz="1200" kern="1200" dirty="0" smtClean="0">
                <a:solidFill>
                  <a:schemeClr val="tx1"/>
                </a:solidFill>
                <a:effectLst/>
                <a:latin typeface="+mn-lt"/>
                <a:ea typeface="+mn-ea"/>
                <a:cs typeface="+mn-cs"/>
              </a:rPr>
              <a:t> Use the </a:t>
            </a:r>
            <a:r>
              <a:rPr lang="en-US" sz="1200" i="1" kern="1200" dirty="0" smtClean="0">
                <a:solidFill>
                  <a:schemeClr val="tx1"/>
                </a:solidFill>
                <a:effectLst/>
                <a:latin typeface="+mn-lt"/>
                <a:ea typeface="+mn-ea"/>
                <a:cs typeface="+mn-cs"/>
              </a:rPr>
              <a:t>Query Wizard</a:t>
            </a:r>
            <a:r>
              <a:rPr lang="en-US" sz="1200" kern="1200" dirty="0" smtClean="0">
                <a:solidFill>
                  <a:schemeClr val="tx1"/>
                </a:solidFill>
                <a:effectLst/>
                <a:latin typeface="+mn-lt"/>
                <a:ea typeface="+mn-ea"/>
                <a:cs typeface="+mn-cs"/>
              </a:rPr>
              <a:t> to create a crosstab query, a find duplicate records query, and a find unmatched records query.</a:t>
            </a:r>
          </a:p>
        </p:txBody>
      </p:sp>
      <p:sp>
        <p:nvSpPr>
          <p:cNvPr id="4" name="Slide Number Placeholder 3"/>
          <p:cNvSpPr>
            <a:spLocks noGrp="1"/>
          </p:cNvSpPr>
          <p:nvPr>
            <p:ph type="sldNum" sz="quarter" idx="10"/>
          </p:nvPr>
        </p:nvSpPr>
        <p:spPr/>
        <p:txBody>
          <a:bodyPr/>
          <a:lstStyle/>
          <a:p>
            <a:fld id="{D3B4BA6D-7CEE-4C8A-B841-62666A55D0AE}" type="slidenum">
              <a:rPr lang="en-US" smtClean="0"/>
              <a:t>7</a:t>
            </a:fld>
            <a:endParaRPr lang="en-US" dirty="0"/>
          </a:p>
        </p:txBody>
      </p:sp>
    </p:spTree>
    <p:extLst>
      <p:ext uri="{BB962C8B-B14F-4D97-AF65-F5344CB8AC3E}">
        <p14:creationId xmlns:p14="http://schemas.microsoft.com/office/powerpoint/2010/main" val="219537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6.2</a:t>
            </a:r>
            <a:r>
              <a:rPr lang="en-US" sz="1200" kern="1200" dirty="0" smtClean="0">
                <a:solidFill>
                  <a:schemeClr val="tx1"/>
                </a:solidFill>
                <a:effectLst/>
                <a:latin typeface="+mn-lt"/>
                <a:ea typeface="+mn-ea"/>
                <a:cs typeface="+mn-cs"/>
              </a:rPr>
              <a:t> Use the </a:t>
            </a:r>
            <a:r>
              <a:rPr lang="en-US" sz="1200" i="1" kern="1200" dirty="0" smtClean="0">
                <a:solidFill>
                  <a:schemeClr val="tx1"/>
                </a:solidFill>
                <a:effectLst/>
                <a:latin typeface="+mn-lt"/>
                <a:ea typeface="+mn-ea"/>
                <a:cs typeface="+mn-cs"/>
              </a:rPr>
              <a:t>Query Wizard</a:t>
            </a:r>
            <a:r>
              <a:rPr lang="en-US" sz="1200" kern="1200" dirty="0" smtClean="0">
                <a:solidFill>
                  <a:schemeClr val="tx1"/>
                </a:solidFill>
                <a:effectLst/>
                <a:latin typeface="+mn-lt"/>
                <a:ea typeface="+mn-ea"/>
                <a:cs typeface="+mn-cs"/>
              </a:rPr>
              <a:t> to create a crosstab query, a find duplicate records query, and a find unmatched records query.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Query Wizard</a:t>
            </a:r>
            <a:r>
              <a:rPr lang="en-US" sz="1200" kern="1200" dirty="0" smtClean="0">
                <a:solidFill>
                  <a:schemeClr val="tx1"/>
                </a:solidFill>
                <a:effectLst/>
                <a:latin typeface="+mn-lt"/>
                <a:ea typeface="+mn-ea"/>
                <a:cs typeface="+mn-cs"/>
              </a:rPr>
              <a:t> is a tool that makes it easier to build four different types of queries. In this section, you will use three other types of query wizards: The </a:t>
            </a:r>
            <a:r>
              <a:rPr lang="en-US" sz="1200" i="1" kern="1200" dirty="0" smtClean="0">
                <a:solidFill>
                  <a:schemeClr val="tx1"/>
                </a:solidFill>
                <a:effectLst/>
                <a:latin typeface="+mn-lt"/>
                <a:ea typeface="+mn-ea"/>
                <a:cs typeface="+mn-cs"/>
              </a:rPr>
              <a:t>Crosstab Query Wizard</a:t>
            </a:r>
            <a:r>
              <a:rPr lang="en-US" sz="1200" kern="1200" dirty="0" smtClean="0">
                <a:solidFill>
                  <a:schemeClr val="tx1"/>
                </a:solidFill>
                <a:effectLst/>
                <a:latin typeface="+mn-lt"/>
                <a:ea typeface="+mn-ea"/>
                <a:cs typeface="+mn-cs"/>
              </a:rPr>
              <a:t>, the </a:t>
            </a:r>
            <a:r>
              <a:rPr lang="en-US" sz="1200" i="1" kern="1200" dirty="0" smtClean="0">
                <a:solidFill>
                  <a:schemeClr val="tx1"/>
                </a:solidFill>
                <a:effectLst/>
                <a:latin typeface="+mn-lt"/>
                <a:ea typeface="+mn-ea"/>
                <a:cs typeface="+mn-cs"/>
              </a:rPr>
              <a:t>Find Duplicates Query Wizard</a:t>
            </a:r>
            <a:r>
              <a:rPr lang="en-US" sz="1200" kern="1200" dirty="0" smtClean="0">
                <a:solidFill>
                  <a:schemeClr val="tx1"/>
                </a:solidFill>
                <a:effectLst/>
                <a:latin typeface="+mn-lt"/>
                <a:ea typeface="+mn-ea"/>
                <a:cs typeface="+mn-cs"/>
              </a:rPr>
              <a:t>, and the </a:t>
            </a:r>
            <a:r>
              <a:rPr lang="en-US" sz="1200" i="1" kern="1200" dirty="0" smtClean="0">
                <a:solidFill>
                  <a:schemeClr val="tx1"/>
                </a:solidFill>
                <a:effectLst/>
                <a:latin typeface="+mn-lt"/>
                <a:ea typeface="+mn-ea"/>
                <a:cs typeface="+mn-cs"/>
              </a:rPr>
              <a:t>Find Unmatched Query Wizard</a:t>
            </a:r>
            <a:r>
              <a:rPr lang="en-US" sz="1200" kern="1200" dirty="0" smtClean="0">
                <a:solidFill>
                  <a:schemeClr val="tx1"/>
                </a:solidFill>
                <a:effectLst/>
                <a:latin typeface="+mn-lt"/>
                <a:ea typeface="+mn-ea"/>
                <a:cs typeface="+mn-cs"/>
              </a:rPr>
              <a:t>-to create three special types of select queries. Each of these query wizard options is available in the </a:t>
            </a:r>
            <a:r>
              <a:rPr lang="en-US" sz="1200" i="1" kern="1200" dirty="0" smtClean="0">
                <a:solidFill>
                  <a:schemeClr val="tx1"/>
                </a:solidFill>
                <a:effectLst/>
                <a:latin typeface="+mn-lt"/>
                <a:ea typeface="+mn-ea"/>
                <a:cs typeface="+mn-cs"/>
              </a:rPr>
              <a:t>New Query</a:t>
            </a:r>
            <a:r>
              <a:rPr lang="en-US" sz="1200" kern="1200" dirty="0" smtClean="0">
                <a:solidFill>
                  <a:schemeClr val="tx1"/>
                </a:solidFill>
                <a:effectLst/>
                <a:latin typeface="+mn-lt"/>
                <a:ea typeface="+mn-ea"/>
                <a:cs typeface="+mn-cs"/>
              </a:rPr>
              <a:t> dialog box.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Understand and Build a Crosstab Query</a:t>
            </a:r>
          </a:p>
          <a:p>
            <a:r>
              <a:rPr lang="en-US" sz="120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crosstab query</a:t>
            </a:r>
            <a:r>
              <a:rPr lang="en-US" sz="1200" kern="1200" dirty="0" smtClean="0">
                <a:solidFill>
                  <a:schemeClr val="tx1"/>
                </a:solidFill>
                <a:effectLst/>
                <a:latin typeface="+mn-lt"/>
                <a:ea typeface="+mn-ea"/>
                <a:cs typeface="+mn-cs"/>
              </a:rPr>
              <a:t> summarizes data on two dimensions. The results of a crosstab query display in a row/column format, which makes the data easier to read and understand (compared to the results of a select query). </a:t>
            </a:r>
          </a:p>
          <a:p>
            <a:r>
              <a:rPr lang="en-US" sz="1200" kern="1200" dirty="0" smtClean="0">
                <a:solidFill>
                  <a:schemeClr val="tx1"/>
                </a:solidFill>
                <a:effectLst/>
                <a:latin typeface="+mn-lt"/>
                <a:ea typeface="+mn-ea"/>
                <a:cs typeface="+mn-cs"/>
              </a:rPr>
              <a:t>When creating and using crosstab queries, keep the following points in mind: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Crosstab queries are not appropriate in all databases. You must have data that can be summarized across two dimensions.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Unlike the resulting datasheet from a regular select query, you cannot edit the results from a crosstab query.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crosstab query can get its data from a table or another query.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If you need to use fields from more than one tale, you must first create a select query that combines the fields from the different tables.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 can include up to three fields as row headings. The row headings are the field(s) that appear in the left-most column(s) of the grid.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 must select one column heading field. The column heading is the field that contains the different values that display in the heading row of the results.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When creating the query, you select the field to calculate and the aggregate function, such as Sum or Count, to use on that field. </a:t>
            </a:r>
          </a:p>
          <a:p>
            <a:r>
              <a:rPr lang="en-US" sz="1200" kern="1200" dirty="0" smtClean="0">
                <a:solidFill>
                  <a:schemeClr val="tx1"/>
                </a:solidFill>
                <a:effectLst/>
                <a:latin typeface="+mn-lt"/>
                <a:ea typeface="+mn-ea"/>
                <a:cs typeface="+mn-cs"/>
              </a:rPr>
              <a:t>You can create a crosstab query using Query Design; however, it is much easier to create the query using the Crosstab Query Wizard.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After you create a crosstab query with the </a:t>
            </a:r>
            <a:r>
              <a:rPr lang="en-US" sz="1200" i="1" kern="1200" dirty="0" smtClean="0">
                <a:solidFill>
                  <a:schemeClr val="tx1"/>
                </a:solidFill>
                <a:effectLst/>
                <a:latin typeface="+mn-lt"/>
                <a:ea typeface="+mn-ea"/>
                <a:cs typeface="+mn-cs"/>
              </a:rPr>
              <a:t>Crosstab Query Wizard,</a:t>
            </a:r>
            <a:r>
              <a:rPr lang="en-US" sz="1200" kern="1200" dirty="0" smtClean="0">
                <a:solidFill>
                  <a:schemeClr val="tx1"/>
                </a:solidFill>
                <a:effectLst/>
                <a:latin typeface="+mn-lt"/>
                <a:ea typeface="+mn-ea"/>
                <a:cs typeface="+mn-cs"/>
              </a:rPr>
              <a:t> you can edit it in</a:t>
            </a:r>
            <a:r>
              <a:rPr lang="en-US" sz="1200" i="1" kern="1200" dirty="0" smtClean="0">
                <a:solidFill>
                  <a:schemeClr val="tx1"/>
                </a:solidFill>
                <a:effectLst/>
                <a:latin typeface="+mn-lt"/>
                <a:ea typeface="+mn-ea"/>
                <a:cs typeface="+mn-cs"/>
              </a:rPr>
              <a:t> Design</a:t>
            </a:r>
            <a:r>
              <a:rPr lang="en-US" sz="1200" kern="1200" dirty="0" smtClean="0">
                <a:solidFill>
                  <a:schemeClr val="tx1"/>
                </a:solidFill>
                <a:effectLst/>
                <a:latin typeface="+mn-lt"/>
                <a:ea typeface="+mn-ea"/>
                <a:cs typeface="+mn-cs"/>
              </a:rPr>
              <a:t> view and make changes to any of the selections made during the wizard. You can also add criteria or sorting options to the query. </a:t>
            </a:r>
            <a:endParaRPr lang="en-US" sz="1200" kern="1200" dirty="0">
              <a:solidFill>
                <a:schemeClr val="tx1"/>
              </a:solidFill>
              <a:effectLst/>
              <a:latin typeface="+mn-lt"/>
              <a:ea typeface="+mn-ea"/>
              <a:cs typeface="+mn-cs"/>
            </a:endParaRP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9C0D19-AE83-484E-BEB6-6521E3D35AF7}" type="slidenum">
              <a:rPr lang="en-US">
                <a:cs typeface="Arial" charset="0"/>
              </a:rPr>
              <a:pPr fontAlgn="base">
                <a:spcBef>
                  <a:spcPct val="0"/>
                </a:spcBef>
                <a:spcAft>
                  <a:spcPct val="0"/>
                </a:spcAft>
              </a:pPr>
              <a:t>8</a:t>
            </a:fld>
            <a:endParaRPr lang="en-US" dirty="0">
              <a:cs typeface="Arial" charset="0"/>
            </a:endParaRPr>
          </a:p>
        </p:txBody>
      </p:sp>
    </p:spTree>
    <p:extLst>
      <p:ext uri="{BB962C8B-B14F-4D97-AF65-F5344CB8AC3E}">
        <p14:creationId xmlns:p14="http://schemas.microsoft.com/office/powerpoint/2010/main" val="58498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SLO 6.2</a:t>
            </a:r>
            <a:r>
              <a:rPr lang="en-US" sz="1200" kern="1200" dirty="0" smtClean="0">
                <a:solidFill>
                  <a:schemeClr val="tx1"/>
                </a:solidFill>
                <a:effectLst/>
                <a:latin typeface="+mn-lt"/>
                <a:ea typeface="+mn-ea"/>
                <a:cs typeface="+mn-cs"/>
              </a:rPr>
              <a:t> Use the </a:t>
            </a:r>
            <a:r>
              <a:rPr lang="en-US" sz="1200" i="1" kern="1200" dirty="0" smtClean="0">
                <a:solidFill>
                  <a:schemeClr val="tx1"/>
                </a:solidFill>
                <a:effectLst/>
                <a:latin typeface="+mn-lt"/>
                <a:ea typeface="+mn-ea"/>
                <a:cs typeface="+mn-cs"/>
              </a:rPr>
              <a:t>Query Wizard</a:t>
            </a:r>
            <a:r>
              <a:rPr lang="en-US" sz="1200" kern="1200" dirty="0" smtClean="0">
                <a:solidFill>
                  <a:schemeClr val="tx1"/>
                </a:solidFill>
                <a:effectLst/>
                <a:latin typeface="+mn-lt"/>
                <a:ea typeface="+mn-ea"/>
                <a:cs typeface="+mn-cs"/>
              </a:rPr>
              <a:t> to create a crosstab query, a find duplicate records query, and a find unmatched records query.</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Find Duplicate Records</a:t>
            </a:r>
          </a:p>
          <a:p>
            <a:r>
              <a:rPr lang="en-US" sz="1200" kern="1200" dirty="0" smtClean="0">
                <a:solidFill>
                  <a:schemeClr val="tx1"/>
                </a:solidFill>
                <a:effectLst/>
                <a:latin typeface="+mn-lt"/>
                <a:ea typeface="+mn-ea"/>
                <a:cs typeface="+mn-cs"/>
              </a:rPr>
              <a:t>If duplicate records are present, two or more records in a table share the same values. Generally speaking, you should avoid having duplicate records in your database. When you follow good database design guidelines, you put in place features that prevent your database from allowing duplicate data. For example, when you designate a field as a primary key, Access will not allow you to have two records with the same value in the primary key field.</a:t>
            </a:r>
          </a:p>
          <a:p>
            <a:r>
              <a:rPr lang="en-US" sz="1200" kern="1200" dirty="0" smtClean="0">
                <a:solidFill>
                  <a:schemeClr val="tx1"/>
                </a:solidFill>
                <a:effectLst/>
                <a:latin typeface="+mn-lt"/>
                <a:ea typeface="+mn-ea"/>
                <a:cs typeface="+mn-cs"/>
              </a:rPr>
              <a:t>Unfortunately, even when you practice good database design, you still may end up with duplicated data. Consider customers who forget their login IDs and passwords and create new accounts or a salesperson who accidently enters the same order twice. Having two records for the same customer, even though the login ID is different, or two records of the same order, even though the order number is different, results in duplicate data. You need to remove duplicated records in situations like these. Additionally, sometimes you may inherit a database that was poorly designed and does not have primary keys created, or you may import data from another source that contains duplicate data. Before you can create and enforce a primary key, you need to find and remove duplicate data.</a:t>
            </a:r>
          </a:p>
          <a:p>
            <a:r>
              <a:rPr lang="en-US" sz="1200" kern="1200" dirty="0" smtClean="0">
                <a:solidFill>
                  <a:schemeClr val="tx1"/>
                </a:solidFill>
                <a:effectLst/>
                <a:latin typeface="+mn-lt"/>
                <a:ea typeface="+mn-ea"/>
                <a:cs typeface="+mn-cs"/>
              </a:rPr>
              <a:t>Keep in mind that all duplicated data is not bad. For example, the same product number or salesperson ID appears on multiple sales records. You want to find and correct only data that clearly is a problematic duplication of existing data. A </a:t>
            </a:r>
            <a:r>
              <a:rPr lang="en-US" sz="1200" b="1" i="1" kern="1200" dirty="0" smtClean="0">
                <a:solidFill>
                  <a:schemeClr val="tx1"/>
                </a:solidFill>
                <a:effectLst/>
                <a:latin typeface="+mn-lt"/>
                <a:ea typeface="+mn-ea"/>
                <a:cs typeface="+mn-cs"/>
              </a:rPr>
              <a:t>find duplicates query</a:t>
            </a:r>
            <a:r>
              <a:rPr lang="en-US" sz="1200" kern="1200" dirty="0" smtClean="0">
                <a:solidFill>
                  <a:schemeClr val="tx1"/>
                </a:solidFill>
                <a:effectLst/>
                <a:latin typeface="+mn-lt"/>
                <a:ea typeface="+mn-ea"/>
                <a:cs typeface="+mn-cs"/>
              </a:rPr>
              <a:t> locates data that is duplicated in your database. You can create a find duplicates query using </a:t>
            </a:r>
            <a:r>
              <a:rPr lang="en-US" sz="1200" i="1" kern="1200" dirty="0" smtClean="0">
                <a:solidFill>
                  <a:schemeClr val="tx1"/>
                </a:solidFill>
                <a:effectLst/>
                <a:latin typeface="+mn-lt"/>
                <a:ea typeface="+mn-ea"/>
                <a:cs typeface="+mn-cs"/>
              </a:rPr>
              <a:t>Query Design</a:t>
            </a:r>
            <a:r>
              <a:rPr lang="en-US" sz="1200" kern="1200" dirty="0" smtClean="0">
                <a:solidFill>
                  <a:schemeClr val="tx1"/>
                </a:solidFill>
                <a:effectLst/>
                <a:latin typeface="+mn-lt"/>
                <a:ea typeface="+mn-ea"/>
                <a:cs typeface="+mn-cs"/>
              </a:rPr>
              <a:t>; however, it is much easier to create the query using the </a:t>
            </a:r>
            <a:r>
              <a:rPr lang="en-US" sz="1200" b="1" i="1" kern="1200" dirty="0" smtClean="0">
                <a:solidFill>
                  <a:schemeClr val="tx1"/>
                </a:solidFill>
                <a:effectLst/>
                <a:latin typeface="+mn-lt"/>
                <a:ea typeface="+mn-ea"/>
                <a:cs typeface="+mn-cs"/>
              </a:rPr>
              <a:t>Find Duplicates Query Wizard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When the query is initially created in the query wizard, Access returns only records that have a match on the entire value in a field. You can edit the query after it is created to look for partial matches by adding criteria that uses wildcards.</a:t>
            </a:r>
          </a:p>
          <a:p>
            <a:r>
              <a:rPr lang="en-US" sz="1200" kern="1200" dirty="0" smtClean="0">
                <a:solidFill>
                  <a:schemeClr val="tx1"/>
                </a:solidFill>
                <a:effectLst/>
                <a:latin typeface="+mn-lt"/>
                <a:ea typeface="+mn-ea"/>
                <a:cs typeface="+mn-cs"/>
              </a:rPr>
              <a:t>When you review the results of a find duplicates query, you may need to conduct further analysis to determine whether the records are actually duplicates. This may involve looking at data in other tables, conducting research, or talking with employees or customers. </a:t>
            </a:r>
          </a:p>
          <a:p>
            <a:r>
              <a:rPr lang="en-US" sz="1200" kern="1200" dirty="0" smtClean="0">
                <a:solidFill>
                  <a:schemeClr val="tx1"/>
                </a:solidFill>
                <a:effectLst/>
                <a:latin typeface="+mn-lt"/>
                <a:ea typeface="+mn-ea"/>
                <a:cs typeface="+mn-cs"/>
              </a:rPr>
              <a:t>Before deleting duplicate records, change the foreign key connection of any related records in other tables so they are associated with the record that remains in the database.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Find Unmatched Records</a:t>
            </a:r>
          </a:p>
          <a:p>
            <a:r>
              <a:rPr lang="en-US" sz="1200" b="1" i="1" kern="1200" dirty="0" smtClean="0">
                <a:solidFill>
                  <a:schemeClr val="tx1"/>
                </a:solidFill>
                <a:effectLst/>
                <a:latin typeface="+mn-lt"/>
                <a:ea typeface="+mn-ea"/>
                <a:cs typeface="+mn-cs"/>
              </a:rPr>
              <a:t>Unmatched records</a:t>
            </a:r>
            <a:r>
              <a:rPr lang="en-US" sz="1200" kern="1200" dirty="0" smtClean="0">
                <a:solidFill>
                  <a:schemeClr val="tx1"/>
                </a:solidFill>
                <a:effectLst/>
                <a:latin typeface="+mn-lt"/>
                <a:ea typeface="+mn-ea"/>
                <a:cs typeface="+mn-cs"/>
              </a:rPr>
              <a:t> are records in one table that do not contain any matching records in a related table. For example, imagine that San Diego Sailing wants to determine which boats have not been rented or a retail store wants to find out which products have not been purchased in the last quarter. This information can help these organizations make business decisions about reducing the price, running a promotional special, discontinuing a product, etc.</a:t>
            </a:r>
          </a:p>
          <a:p>
            <a:r>
              <a:rPr lang="en-US" sz="1200" kern="1200" dirty="0" smtClean="0">
                <a:solidFill>
                  <a:schemeClr val="tx1"/>
                </a:solidFill>
                <a:effectLst/>
                <a:latin typeface="+mn-lt"/>
                <a:ea typeface="+mn-ea"/>
                <a:cs typeface="+mn-cs"/>
              </a:rPr>
              <a:t>The situations described in the previous paragraph do not indicate a problem with the database design. However, as noted in the previous description of the use of the find duplicate query, sometimes you may inherit a poorly designed database. Referential integrity may not have been enforced, resulting in records that do not have valid relationships. If this happened, you need to find the unmatched records and either remove them or connect them to valid records</a:t>
            </a:r>
          </a:p>
          <a:p>
            <a:r>
              <a:rPr lang="en-US" sz="1200" kern="1200" dirty="0" smtClean="0">
                <a:solidFill>
                  <a:schemeClr val="tx1"/>
                </a:solidFill>
                <a:effectLst/>
                <a:latin typeface="+mn-lt"/>
                <a:ea typeface="+mn-ea"/>
                <a:cs typeface="+mn-cs"/>
              </a:rPr>
              <a:t>An </a:t>
            </a:r>
            <a:r>
              <a:rPr lang="en-US" sz="1200" b="1" i="1" kern="1200" dirty="0" smtClean="0">
                <a:solidFill>
                  <a:schemeClr val="tx1"/>
                </a:solidFill>
                <a:effectLst/>
                <a:latin typeface="+mn-lt"/>
                <a:ea typeface="+mn-ea"/>
                <a:cs typeface="+mn-cs"/>
              </a:rPr>
              <a:t>unmatched records query</a:t>
            </a:r>
            <a:r>
              <a:rPr lang="en-US" sz="1200" kern="1200" dirty="0" smtClean="0">
                <a:solidFill>
                  <a:schemeClr val="tx1"/>
                </a:solidFill>
                <a:effectLst/>
                <a:latin typeface="+mn-lt"/>
                <a:ea typeface="+mn-ea"/>
                <a:cs typeface="+mn-cs"/>
              </a:rPr>
              <a:t> compares records in two tables and determines which ones are not matched. You can create a find unmatched records query using Query Design; however, it is much easier to create the query using the </a:t>
            </a:r>
            <a:r>
              <a:rPr lang="en-US" sz="1200" b="1" i="1" kern="1200" dirty="0" smtClean="0">
                <a:solidFill>
                  <a:schemeClr val="tx1"/>
                </a:solidFill>
                <a:effectLst/>
                <a:latin typeface="+mn-lt"/>
                <a:ea typeface="+mn-ea"/>
                <a:cs typeface="+mn-cs"/>
              </a:rPr>
              <a:t>Find Unmatched Query Wizard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If you create an unmatched records query because you are concerned about the design of your database, review the results of the query to determine appropriate action. This may involve looking at data in other tables, conducting research, or talking with employees or customers. You may determine that the unmatched records should be deleted or that they need to be matched to a record in a related table.</a:t>
            </a:r>
            <a:endParaRPr lang="en-US" sz="1200" kern="1200" dirty="0">
              <a:solidFill>
                <a:schemeClr val="tx1"/>
              </a:solidFill>
              <a:effectLst/>
              <a:latin typeface="+mn-lt"/>
              <a:ea typeface="+mn-ea"/>
              <a:cs typeface="+mn-cs"/>
            </a:endParaRP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493709-700B-43ED-9CB6-71D7014E8C16}" type="slidenum">
              <a:rPr lang="en-US">
                <a:cs typeface="Arial" charset="0"/>
              </a:rPr>
              <a:pPr fontAlgn="base">
                <a:spcBef>
                  <a:spcPct val="0"/>
                </a:spcBef>
                <a:spcAft>
                  <a:spcPct val="0"/>
                </a:spcAft>
              </a:pPr>
              <a:t>9</a:t>
            </a:fld>
            <a:endParaRPr lang="en-US" dirty="0">
              <a:cs typeface="Arial" charset="0"/>
            </a:endParaRPr>
          </a:p>
        </p:txBody>
      </p:sp>
    </p:spTree>
    <p:extLst>
      <p:ext uri="{BB962C8B-B14F-4D97-AF65-F5344CB8AC3E}">
        <p14:creationId xmlns:p14="http://schemas.microsoft.com/office/powerpoint/2010/main" val="2402268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75000"/>
          </a:schemeClr>
        </a:solidFill>
        <a:effectLst/>
      </p:bgPr>
    </p:bg>
    <p:spTree>
      <p:nvGrpSpPr>
        <p:cNvPr id="1" name=""/>
        <p:cNvGrpSpPr/>
        <p:nvPr/>
      </p:nvGrpSpPr>
      <p:grpSpPr>
        <a:xfrm>
          <a:off x="0" y="0"/>
          <a:ext cx="0" cy="0"/>
          <a:chOff x="0" y="0"/>
          <a:chExt cx="0" cy="0"/>
        </a:xfrm>
      </p:grpSpPr>
      <p:sp>
        <p:nvSpPr>
          <p:cNvPr id="12" name="Rectangle 11"/>
          <p:cNvSpPr/>
          <p:nvPr userDrawn="1"/>
        </p:nvSpPr>
        <p:spPr>
          <a:xfrm>
            <a:off x="0" y="2732348"/>
            <a:ext cx="2965938" cy="37589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0"/>
            <a:ext cx="12192000" cy="292935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843305" y="3852918"/>
            <a:ext cx="7284218" cy="2628265"/>
          </a:xfrm>
        </p:spPr>
        <p:txBody>
          <a:bodyPr anchor="ctr">
            <a:normAutofit/>
          </a:bodyPr>
          <a:lstStyle>
            <a:lvl1pPr algn="l">
              <a:defRPr sz="5400" b="1">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Subtitle 2"/>
          <p:cNvSpPr>
            <a:spLocks noGrp="1"/>
          </p:cNvSpPr>
          <p:nvPr>
            <p:ph type="subTitle" idx="1"/>
          </p:nvPr>
        </p:nvSpPr>
        <p:spPr>
          <a:xfrm>
            <a:off x="9511604" y="749268"/>
            <a:ext cx="2615919" cy="1055859"/>
          </a:xfrm>
        </p:spPr>
        <p:txBody>
          <a:bodyPr/>
          <a:lstStyle>
            <a:lvl1pPr marL="0" indent="0" algn="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11594123" y="6508772"/>
            <a:ext cx="533400" cy="302358"/>
          </a:xfrm>
          <a:prstGeom prst="rect">
            <a:avLst/>
          </a:prstGeom>
        </p:spPr>
        <p:txBody>
          <a:bodyPr/>
          <a:lstStyle/>
          <a:p>
            <a:fld id="{7FBD11CE-49D6-4409-A874-BE37D6729BE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264" y="833131"/>
            <a:ext cx="9915844" cy="303816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TextBox 7"/>
          <p:cNvSpPr txBox="1"/>
          <p:nvPr userDrawn="1"/>
        </p:nvSpPr>
        <p:spPr>
          <a:xfrm>
            <a:off x="8632358" y="178835"/>
            <a:ext cx="3495165" cy="369332"/>
          </a:xfrm>
          <a:prstGeom prst="rect">
            <a:avLst/>
          </a:prstGeom>
          <a:noFill/>
        </p:spPr>
        <p:txBody>
          <a:bodyPr wrap="square" rtlCol="0">
            <a:spAutoFit/>
          </a:bodyPr>
          <a:lstStyle/>
          <a:p>
            <a:pPr algn="r"/>
            <a:r>
              <a:rPr lang="en-US" b="0" dirty="0">
                <a:solidFill>
                  <a:schemeClr val="bg1"/>
                </a:solidFill>
              </a:rPr>
              <a:t>Microsoft Office 2016:  In Practice</a:t>
            </a:r>
          </a:p>
        </p:txBody>
      </p:sp>
      <p:sp>
        <p:nvSpPr>
          <p:cNvPr id="4" name="Date Placeholder 3"/>
          <p:cNvSpPr>
            <a:spLocks noGrp="1"/>
          </p:cNvSpPr>
          <p:nvPr>
            <p:ph type="dt" sz="half" idx="10"/>
          </p:nvPr>
        </p:nvSpPr>
        <p:spPr>
          <a:xfrm>
            <a:off x="0" y="6116058"/>
            <a:ext cx="2743200" cy="365125"/>
          </a:xfrm>
          <a:prstGeom prst="rect">
            <a:avLst/>
          </a:prstGeom>
        </p:spPr>
        <p:txBody>
          <a:bodyPr/>
          <a:lstStyle>
            <a:lvl1pPr algn="l">
              <a:defRPr sz="1400">
                <a:solidFill>
                  <a:schemeClr val="bg1"/>
                </a:solidFill>
              </a:defRPr>
            </a:lvl1pPr>
          </a:lstStyle>
          <a:p>
            <a:fld id="{BF362E29-EF53-4556-9B1C-ED62EC0A7C3B}" type="datetime1">
              <a:rPr lang="en-US" smtClean="0"/>
              <a:t>9/22/2016</a:t>
            </a:fld>
            <a:endParaRPr lang="en-US" dirty="0"/>
          </a:p>
        </p:txBody>
      </p:sp>
    </p:spTree>
    <p:extLst>
      <p:ext uri="{BB962C8B-B14F-4D97-AF65-F5344CB8AC3E}">
        <p14:creationId xmlns:p14="http://schemas.microsoft.com/office/powerpoint/2010/main" val="241651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498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866" y="445477"/>
            <a:ext cx="8412921" cy="2930769"/>
          </a:xfrm>
        </p:spPr>
        <p:txBody>
          <a:bodyPr anchor="ctr">
            <a:normAutofit/>
          </a:bodyPr>
          <a:lstStyle>
            <a:lvl1pPr>
              <a:defRPr sz="5400"/>
            </a:lvl1pPr>
          </a:lstStyle>
          <a:p>
            <a:r>
              <a:rPr lang="en-US" dirty="0"/>
              <a:t>Click to edit Master title style</a:t>
            </a:r>
          </a:p>
        </p:txBody>
      </p:sp>
      <p:sp>
        <p:nvSpPr>
          <p:cNvPr id="3" name="Text Placeholder 2"/>
          <p:cNvSpPr>
            <a:spLocks noGrp="1"/>
          </p:cNvSpPr>
          <p:nvPr>
            <p:ph type="body" idx="1"/>
          </p:nvPr>
        </p:nvSpPr>
        <p:spPr>
          <a:xfrm>
            <a:off x="263525" y="5681456"/>
            <a:ext cx="6731551" cy="727306"/>
          </a:xfrm>
        </p:spPr>
        <p:txBody>
          <a:bodyPr/>
          <a:lstStyle>
            <a:lvl1pPr marL="0" indent="0">
              <a:buNone/>
              <a:defRPr sz="24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9" name="Freeform 18"/>
          <p:cNvSpPr/>
          <p:nvPr userDrawn="1"/>
        </p:nvSpPr>
        <p:spPr>
          <a:xfrm flipH="1">
            <a:off x="7936298" y="1"/>
            <a:ext cx="4114800" cy="6858001"/>
          </a:xfrm>
          <a:custGeom>
            <a:avLst/>
            <a:gdLst>
              <a:gd name="connsiteX0" fmla="*/ 0 w 5029200"/>
              <a:gd name="connsiteY0" fmla="*/ 0 h 6858001"/>
              <a:gd name="connsiteX1" fmla="*/ 4500339 w 5029200"/>
              <a:gd name="connsiteY1" fmla="*/ 0 h 6858001"/>
              <a:gd name="connsiteX2" fmla="*/ 1071339 w 5029200"/>
              <a:gd name="connsiteY2" fmla="*/ 3429000 h 6858001"/>
              <a:gd name="connsiteX3" fmla="*/ 4500339 w 5029200"/>
              <a:gd name="connsiteY3" fmla="*/ 6858000 h 6858001"/>
              <a:gd name="connsiteX4" fmla="*/ 5022542 w 5029200"/>
              <a:gd name="connsiteY4" fmla="*/ 6818490 h 6858001"/>
              <a:gd name="connsiteX5" fmla="*/ 5029200 w 5029200"/>
              <a:gd name="connsiteY5" fmla="*/ 6817301 h 6858001"/>
              <a:gd name="connsiteX6" fmla="*/ 5029200 w 5029200"/>
              <a:gd name="connsiteY6" fmla="*/ 6858001 h 6858001"/>
              <a:gd name="connsiteX7" fmla="*/ 0 w 5029200"/>
              <a:gd name="connsiteY7" fmla="*/ 6858001 h 6858001"/>
              <a:gd name="connsiteX8" fmla="*/ 0 w 5029200"/>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6858001">
                <a:moveTo>
                  <a:pt x="0" y="0"/>
                </a:moveTo>
                <a:lnTo>
                  <a:pt x="4500339" y="0"/>
                </a:lnTo>
                <a:cubicBezTo>
                  <a:pt x="2606555" y="0"/>
                  <a:pt x="1071339" y="1535216"/>
                  <a:pt x="1071339" y="3429000"/>
                </a:cubicBezTo>
                <a:cubicBezTo>
                  <a:pt x="1071339" y="5322784"/>
                  <a:pt x="2606555" y="6858000"/>
                  <a:pt x="4500339" y="6858000"/>
                </a:cubicBezTo>
                <a:cubicBezTo>
                  <a:pt x="4677881" y="6858000"/>
                  <a:pt x="4852272" y="6844507"/>
                  <a:pt x="5022542" y="6818490"/>
                </a:cubicBezTo>
                <a:lnTo>
                  <a:pt x="5029200" y="6817301"/>
                </a:lnTo>
                <a:lnTo>
                  <a:pt x="5029200" y="6858001"/>
                </a:lnTo>
                <a:lnTo>
                  <a:pt x="0" y="6858001"/>
                </a:lnTo>
                <a:lnTo>
                  <a:pt x="0" y="0"/>
                </a:lnTo>
                <a:close/>
              </a:path>
            </a:pathLst>
          </a:custGeom>
          <a:solidFill>
            <a:schemeClr val="tx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p:cNvSpPr/>
          <p:nvPr userDrawn="1"/>
        </p:nvSpPr>
        <p:spPr>
          <a:xfrm flipH="1">
            <a:off x="8077200" y="0"/>
            <a:ext cx="4114800" cy="6858001"/>
          </a:xfrm>
          <a:custGeom>
            <a:avLst/>
            <a:gdLst>
              <a:gd name="connsiteX0" fmla="*/ 0 w 5029200"/>
              <a:gd name="connsiteY0" fmla="*/ 0 h 6858001"/>
              <a:gd name="connsiteX1" fmla="*/ 4500339 w 5029200"/>
              <a:gd name="connsiteY1" fmla="*/ 0 h 6858001"/>
              <a:gd name="connsiteX2" fmla="*/ 1071339 w 5029200"/>
              <a:gd name="connsiteY2" fmla="*/ 3429000 h 6858001"/>
              <a:gd name="connsiteX3" fmla="*/ 4500339 w 5029200"/>
              <a:gd name="connsiteY3" fmla="*/ 6858000 h 6858001"/>
              <a:gd name="connsiteX4" fmla="*/ 5022542 w 5029200"/>
              <a:gd name="connsiteY4" fmla="*/ 6818490 h 6858001"/>
              <a:gd name="connsiteX5" fmla="*/ 5029200 w 5029200"/>
              <a:gd name="connsiteY5" fmla="*/ 6817301 h 6858001"/>
              <a:gd name="connsiteX6" fmla="*/ 5029200 w 5029200"/>
              <a:gd name="connsiteY6" fmla="*/ 6858001 h 6858001"/>
              <a:gd name="connsiteX7" fmla="*/ 0 w 5029200"/>
              <a:gd name="connsiteY7" fmla="*/ 6858001 h 6858001"/>
              <a:gd name="connsiteX8" fmla="*/ 0 w 5029200"/>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6858001">
                <a:moveTo>
                  <a:pt x="0" y="0"/>
                </a:moveTo>
                <a:lnTo>
                  <a:pt x="4500339" y="0"/>
                </a:lnTo>
                <a:cubicBezTo>
                  <a:pt x="2606555" y="0"/>
                  <a:pt x="1071339" y="1535216"/>
                  <a:pt x="1071339" y="3429000"/>
                </a:cubicBezTo>
                <a:cubicBezTo>
                  <a:pt x="1071339" y="5322784"/>
                  <a:pt x="2606555" y="6858000"/>
                  <a:pt x="4500339" y="6858000"/>
                </a:cubicBezTo>
                <a:cubicBezTo>
                  <a:pt x="4677881" y="6858000"/>
                  <a:pt x="4852272" y="6844507"/>
                  <a:pt x="5022542" y="6818490"/>
                </a:cubicBezTo>
                <a:lnTo>
                  <a:pt x="5029200" y="6817301"/>
                </a:lnTo>
                <a:lnTo>
                  <a:pt x="5029200" y="6858001"/>
                </a:lnTo>
                <a:lnTo>
                  <a:pt x="0" y="685800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1524" y="6492240"/>
            <a:ext cx="12188952" cy="36576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userDrawn="1"/>
        </p:nvSpPr>
        <p:spPr>
          <a:xfrm>
            <a:off x="0" y="6573222"/>
            <a:ext cx="11657877"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cs typeface="Arial" pitchFamily="34" charset="0"/>
              </a:rPr>
              <a:t>© 2017 by McGraw-Hill Education. This proprietary material is solely for authorized instructor use. Not</a:t>
            </a:r>
            <a:r>
              <a:rPr lang="en-US" sz="800" baseline="0" dirty="0">
                <a:solidFill>
                  <a:schemeClr val="tx1"/>
                </a:solidFill>
                <a:cs typeface="Arial" pitchFamily="34" charset="0"/>
              </a:rPr>
              <a:t> authorized for sale or distribution in any manner. This document may not be copied, scanned, duplicated, forwarded, distributed, or posted on a website, in whole or part.</a:t>
            </a:r>
            <a:endParaRPr lang="en-US" sz="800" dirty="0">
              <a:solidFill>
                <a:schemeClr val="tx1"/>
              </a:solidFill>
              <a:cs typeface="Arial" pitchFamily="34" charset="0"/>
            </a:endParaRPr>
          </a:p>
        </p:txBody>
      </p:sp>
      <p:sp>
        <p:nvSpPr>
          <p:cNvPr id="6" name="Slide Number Placeholder 5"/>
          <p:cNvSpPr>
            <a:spLocks noGrp="1"/>
          </p:cNvSpPr>
          <p:nvPr userDrawn="1">
            <p:ph type="sldNum" sz="quarter" idx="12"/>
          </p:nvPr>
        </p:nvSpPr>
        <p:spPr>
          <a:xfrm>
            <a:off x="11594123" y="6508772"/>
            <a:ext cx="533400" cy="302358"/>
          </a:xfrm>
          <a:prstGeom prst="rect">
            <a:avLst/>
          </a:prstGeom>
        </p:spPr>
        <p:txBody>
          <a:bodyPr/>
          <a:lstStyle/>
          <a:p>
            <a:fld id="{7FBD11CE-49D6-4409-A874-BE37D6729BE7}" type="slidenum">
              <a:rPr lang="en-US" smtClean="0"/>
              <a:t>‹#›</a:t>
            </a:fld>
            <a:endParaRPr lang="en-US"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46158" y="2771828"/>
            <a:ext cx="7695256" cy="235779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TextBox 7"/>
          <p:cNvSpPr txBox="1"/>
          <p:nvPr userDrawn="1"/>
        </p:nvSpPr>
        <p:spPr>
          <a:xfrm rot="16200000">
            <a:off x="10238543" y="3975383"/>
            <a:ext cx="3495165" cy="369332"/>
          </a:xfrm>
          <a:prstGeom prst="rect">
            <a:avLst/>
          </a:prstGeom>
          <a:noFill/>
        </p:spPr>
        <p:txBody>
          <a:bodyPr wrap="square" rtlCol="0">
            <a:spAutoFit/>
          </a:bodyPr>
          <a:lstStyle/>
          <a:p>
            <a:pPr algn="r"/>
            <a:r>
              <a:rPr lang="en-US" b="0" dirty="0">
                <a:solidFill>
                  <a:schemeClr val="tx1"/>
                </a:solidFill>
              </a:rPr>
              <a:t>Microsoft Office 2016:  In Practice</a:t>
            </a:r>
          </a:p>
        </p:txBody>
      </p:sp>
    </p:spTree>
    <p:extLst>
      <p:ext uri="{BB962C8B-B14F-4D97-AF65-F5344CB8AC3E}">
        <p14:creationId xmlns:p14="http://schemas.microsoft.com/office/powerpoint/2010/main" val="420484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72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872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092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0515600" cy="1188720"/>
          </a:xfrm>
        </p:spPr>
        <p:txBody>
          <a:bodyPr/>
          <a:lstStyle/>
          <a:p>
            <a:r>
              <a:rPr lang="en-US"/>
              <a:t>Click to edit Master title style</a:t>
            </a:r>
          </a:p>
        </p:txBody>
      </p:sp>
      <p:sp>
        <p:nvSpPr>
          <p:cNvPr id="3" name="Text Placeholder 2"/>
          <p:cNvSpPr>
            <a:spLocks noGrp="1"/>
          </p:cNvSpPr>
          <p:nvPr>
            <p:ph type="body" idx="1"/>
          </p:nvPr>
        </p:nvSpPr>
        <p:spPr>
          <a:xfrm>
            <a:off x="1250093" y="1657716"/>
            <a:ext cx="5157787" cy="823912"/>
          </a:xfrm>
          <a:gradFill flip="none" rotWithShape="1">
            <a:gsLst>
              <a:gs pos="0">
                <a:schemeClr val="accent6">
                  <a:lumMod val="60000"/>
                  <a:lumOff val="40000"/>
                </a:schemeClr>
              </a:gs>
              <a:gs pos="88000">
                <a:schemeClr val="bg1"/>
              </a:gs>
              <a:gs pos="100000">
                <a:schemeClr val="bg1"/>
              </a:gs>
            </a:gsLst>
            <a:lin ang="4200000" scaled="0"/>
            <a:tileRect/>
          </a:gra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250093"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2505" y="1681163"/>
            <a:ext cx="5183188" cy="823912"/>
          </a:xfrm>
          <a:gradFill flip="none" rotWithShape="1">
            <a:gsLst>
              <a:gs pos="0">
                <a:schemeClr val="accent6">
                  <a:lumMod val="60000"/>
                  <a:lumOff val="40000"/>
                </a:schemeClr>
              </a:gs>
              <a:gs pos="88000">
                <a:schemeClr val="bg1"/>
              </a:gs>
              <a:gs pos="100000">
                <a:schemeClr val="bg1"/>
              </a:gs>
            </a:gsLst>
            <a:lin ang="4200000" scaled="0"/>
            <a:tileRect/>
          </a:gradFill>
        </p:spPr>
        <p:txBody>
          <a:bodyPr vert="horz" lIns="91440" tIns="45720" rIns="91440" bIns="45720" rtlCol="0" anchor="b">
            <a:normAutofit/>
          </a:bodyPr>
          <a:lstStyle>
            <a:lvl1pPr>
              <a:defRPr lang="en-US" sz="2400" b="1" dirty="0"/>
            </a:lvl1pPr>
          </a:lstStyle>
          <a:p>
            <a:pPr marL="0" lvl="0" indent="0">
              <a:buNone/>
            </a:pPr>
            <a:r>
              <a:rPr lang="en-US" dirty="0"/>
              <a:t>Edit Master text styles</a:t>
            </a:r>
          </a:p>
        </p:txBody>
      </p:sp>
      <p:sp>
        <p:nvSpPr>
          <p:cNvPr id="6" name="Content Placeholder 5"/>
          <p:cNvSpPr>
            <a:spLocks noGrp="1"/>
          </p:cNvSpPr>
          <p:nvPr>
            <p:ph sz="quarter" idx="4"/>
          </p:nvPr>
        </p:nvSpPr>
        <p:spPr>
          <a:xfrm>
            <a:off x="6582505"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281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620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24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0430" y="1406769"/>
            <a:ext cx="3932237" cy="1600200"/>
          </a:xfrm>
        </p:spPr>
        <p:txBody>
          <a:bodyPr anchor="b"/>
          <a:lstStyle>
            <a:lvl1pPr>
              <a:defRPr sz="3200">
                <a:solidFill>
                  <a:schemeClr val="accent6">
                    <a:lumMod val="75000"/>
                  </a:schemeClr>
                </a:solidFill>
                <a:effectLst/>
              </a:defRPr>
            </a:lvl1pPr>
          </a:lstStyle>
          <a:p>
            <a:r>
              <a:rPr lang="en-US"/>
              <a:t>Click to edit Master title style</a:t>
            </a:r>
          </a:p>
        </p:txBody>
      </p:sp>
      <p:sp>
        <p:nvSpPr>
          <p:cNvPr id="3" name="Picture Placeholder 2"/>
          <p:cNvSpPr>
            <a:spLocks noGrp="1"/>
          </p:cNvSpPr>
          <p:nvPr>
            <p:ph type="pic" idx="1"/>
          </p:nvPr>
        </p:nvSpPr>
        <p:spPr>
          <a:xfrm>
            <a:off x="5663831" y="656493"/>
            <a:ext cx="6172200" cy="5204558"/>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20430" y="3311361"/>
            <a:ext cx="3932237" cy="241068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0093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0" y="-10780"/>
            <a:ext cx="3713871" cy="6858000"/>
            <a:chOff x="4425245" y="0"/>
            <a:chExt cx="3325171" cy="6400800"/>
          </a:xfrm>
          <a:solidFill>
            <a:schemeClr val="tx2"/>
          </a:solidFill>
        </p:grpSpPr>
        <p:sp>
          <p:nvSpPr>
            <p:cNvPr id="23" name="Freeform 22"/>
            <p:cNvSpPr/>
            <p:nvPr userDrawn="1"/>
          </p:nvSpPr>
          <p:spPr>
            <a:xfrm>
              <a:off x="4546157" y="0"/>
              <a:ext cx="3204259" cy="6400800"/>
            </a:xfrm>
            <a:custGeom>
              <a:avLst/>
              <a:gdLst>
                <a:gd name="connsiteX0" fmla="*/ 0 w 3204259"/>
                <a:gd name="connsiteY0" fmla="*/ 0 h 6400800"/>
                <a:gd name="connsiteX1" fmla="*/ 3204259 w 3204259"/>
                <a:gd name="connsiteY1" fmla="*/ 0 h 6400800"/>
                <a:gd name="connsiteX2" fmla="*/ 461059 w 3204259"/>
                <a:gd name="connsiteY2" fmla="*/ 3200400 h 6400800"/>
                <a:gd name="connsiteX3" fmla="*/ 3204259 w 3204259"/>
                <a:gd name="connsiteY3" fmla="*/ 6400800 h 6400800"/>
                <a:gd name="connsiteX4" fmla="*/ 0 w 3204259"/>
                <a:gd name="connsiteY4" fmla="*/ 6400800 h 6400800"/>
                <a:gd name="connsiteX5" fmla="*/ 0 w 3204259"/>
                <a:gd name="connsiteY5"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259" h="6400800">
                  <a:moveTo>
                    <a:pt x="0" y="0"/>
                  </a:moveTo>
                  <a:lnTo>
                    <a:pt x="3204259" y="0"/>
                  </a:lnTo>
                  <a:cubicBezTo>
                    <a:pt x="1689231" y="0"/>
                    <a:pt x="461059" y="1432868"/>
                    <a:pt x="461059" y="3200400"/>
                  </a:cubicBezTo>
                  <a:cubicBezTo>
                    <a:pt x="461059" y="4967932"/>
                    <a:pt x="1689231" y="6400800"/>
                    <a:pt x="3204259" y="6400800"/>
                  </a:cubicBezTo>
                  <a:lnTo>
                    <a:pt x="0" y="6400800"/>
                  </a:lnTo>
                  <a:lnTo>
                    <a:pt x="0" y="0"/>
                  </a:lnTo>
                  <a:close/>
                </a:path>
              </a:pathLst>
            </a:custGeom>
            <a:grpFill/>
            <a:ln>
              <a:solidFill>
                <a:schemeClr val="tx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p:cNvSpPr/>
            <p:nvPr userDrawn="1"/>
          </p:nvSpPr>
          <p:spPr>
            <a:xfrm>
              <a:off x="4425245" y="0"/>
              <a:ext cx="3204259" cy="6400800"/>
            </a:xfrm>
            <a:custGeom>
              <a:avLst/>
              <a:gdLst>
                <a:gd name="connsiteX0" fmla="*/ 0 w 3204259"/>
                <a:gd name="connsiteY0" fmla="*/ 0 h 6400800"/>
                <a:gd name="connsiteX1" fmla="*/ 3204259 w 3204259"/>
                <a:gd name="connsiteY1" fmla="*/ 0 h 6400800"/>
                <a:gd name="connsiteX2" fmla="*/ 461059 w 3204259"/>
                <a:gd name="connsiteY2" fmla="*/ 3200400 h 6400800"/>
                <a:gd name="connsiteX3" fmla="*/ 3204259 w 3204259"/>
                <a:gd name="connsiteY3" fmla="*/ 6400800 h 6400800"/>
                <a:gd name="connsiteX4" fmla="*/ 0 w 3204259"/>
                <a:gd name="connsiteY4" fmla="*/ 6400800 h 6400800"/>
                <a:gd name="connsiteX5" fmla="*/ 0 w 3204259"/>
                <a:gd name="connsiteY5"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259" h="6400800">
                  <a:moveTo>
                    <a:pt x="0" y="0"/>
                  </a:moveTo>
                  <a:lnTo>
                    <a:pt x="3204259" y="0"/>
                  </a:lnTo>
                  <a:cubicBezTo>
                    <a:pt x="1689231" y="0"/>
                    <a:pt x="461059" y="1432868"/>
                    <a:pt x="461059" y="3200400"/>
                  </a:cubicBezTo>
                  <a:cubicBezTo>
                    <a:pt x="461059" y="4967932"/>
                    <a:pt x="1689231" y="6400800"/>
                    <a:pt x="3204259" y="6400800"/>
                  </a:cubicBezTo>
                  <a:lnTo>
                    <a:pt x="0" y="6400800"/>
                  </a:lnTo>
                  <a:lnTo>
                    <a:pt x="0" y="0"/>
                  </a:lnTo>
                  <a:close/>
                </a:path>
              </a:pathLst>
            </a:cu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p:cNvSpPr>
            <a:spLocks noGrp="1"/>
          </p:cNvSpPr>
          <p:nvPr>
            <p:ph type="body" idx="1"/>
          </p:nvPr>
        </p:nvSpPr>
        <p:spPr>
          <a:xfrm>
            <a:off x="1254368" y="1825625"/>
            <a:ext cx="10099431"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492240"/>
            <a:ext cx="12188952" cy="36576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userDrawn="1"/>
        </p:nvSpPr>
        <p:spPr>
          <a:xfrm>
            <a:off x="0" y="6573222"/>
            <a:ext cx="11657877" cy="21544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cs typeface="Arial" pitchFamily="34" charset="0"/>
              </a:rPr>
              <a:t>© 2017 by McGraw-Hill Education. This proprietary material is solely for authorized instructor use. Not</a:t>
            </a:r>
            <a:r>
              <a:rPr lang="en-US" sz="800" baseline="0" dirty="0">
                <a:solidFill>
                  <a:schemeClr val="tx1"/>
                </a:solidFill>
                <a:cs typeface="Arial" pitchFamily="34" charset="0"/>
              </a:rPr>
              <a:t> authorized for sale or distribution in any manner. This document may not be copied, scanned, duplicated, forwarded, distributed, or posted on a website, in whole or part.</a:t>
            </a:r>
            <a:endParaRPr lang="en-US" sz="800" dirty="0">
              <a:solidFill>
                <a:schemeClr val="tx1"/>
              </a:solidFill>
              <a:cs typeface="Arial" pitchFamily="34" charset="0"/>
            </a:endParaRPr>
          </a:p>
        </p:txBody>
      </p:sp>
      <p:sp>
        <p:nvSpPr>
          <p:cNvPr id="10" name="TextBox 9"/>
          <p:cNvSpPr txBox="1"/>
          <p:nvPr userDrawn="1"/>
        </p:nvSpPr>
        <p:spPr>
          <a:xfrm rot="16200000">
            <a:off x="-1940506" y="4109635"/>
            <a:ext cx="4350950" cy="369332"/>
          </a:xfrm>
          <a:prstGeom prst="rect">
            <a:avLst/>
          </a:prstGeom>
          <a:noFill/>
        </p:spPr>
        <p:txBody>
          <a:bodyPr wrap="square" rtlCol="0">
            <a:spAutoFit/>
          </a:bodyPr>
          <a:lstStyle/>
          <a:p>
            <a:r>
              <a:rPr lang="en-US" b="0" dirty="0">
                <a:solidFill>
                  <a:schemeClr val="bg1"/>
                </a:solidFill>
              </a:rPr>
              <a:t>Microsoft Office 2016: </a:t>
            </a:r>
            <a:r>
              <a:rPr lang="en-US" b="0" baseline="0" dirty="0">
                <a:solidFill>
                  <a:schemeClr val="bg1"/>
                </a:solidFill>
              </a:rPr>
              <a:t> In Practice</a:t>
            </a:r>
            <a:endParaRPr lang="en-US" b="0" dirty="0">
              <a:solidFill>
                <a:schemeClr val="bg1"/>
              </a:solidFill>
            </a:endParaRPr>
          </a:p>
        </p:txBody>
      </p:sp>
      <p:sp>
        <p:nvSpPr>
          <p:cNvPr id="11" name="Rectangle 10"/>
          <p:cNvSpPr/>
          <p:nvPr userDrawn="1"/>
        </p:nvSpPr>
        <p:spPr>
          <a:xfrm>
            <a:off x="0" y="0"/>
            <a:ext cx="12192000" cy="1188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userDrawn="1"/>
        </p:nvCxnSpPr>
        <p:spPr>
          <a:xfrm>
            <a:off x="1524" y="1226321"/>
            <a:ext cx="12188952" cy="0"/>
          </a:xfrm>
          <a:prstGeom prst="line">
            <a:avLst/>
          </a:prstGeom>
          <a:ln w="101600">
            <a:solidFill>
              <a:schemeClr val="tx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04800" y="-10780"/>
            <a:ext cx="10630435" cy="1188720"/>
          </a:xfrm>
          <a:prstGeom prst="rect">
            <a:avLst/>
          </a:prstGeom>
        </p:spPr>
        <p:txBody>
          <a:bodyPr vert="horz" lIns="91440" tIns="45720" rIns="91440" bIns="45720" rtlCol="0" anchor="ctr">
            <a:normAutofit/>
          </a:body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2913645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p:txStyles>
    <p:titleStyle>
      <a:lvl1pPr algn="l" defTabSz="914400" rtl="0" eaLnBrk="1" latinLnBrk="0" hangingPunct="1">
        <a:lnSpc>
          <a:spcPct val="90000"/>
        </a:lnSpc>
        <a:spcBef>
          <a:spcPct val="0"/>
        </a:spcBef>
        <a:buNone/>
        <a:defRPr sz="4000" b="1"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Clr>
          <a:schemeClr val="accent6"/>
        </a:buClr>
        <a:buSzPct val="10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6"/>
        </a:buClr>
        <a:buSzPct val="10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SzPct val="10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SzPct val="10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SzPct val="10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tmp"/></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effectLst/>
              </a:rPr>
              <a:t>Creating Advanced Queries and Reports</a:t>
            </a:r>
          </a:p>
        </p:txBody>
      </p:sp>
      <p:sp>
        <p:nvSpPr>
          <p:cNvPr id="4" name="Subtitle 3"/>
          <p:cNvSpPr>
            <a:spLocks noGrp="1"/>
          </p:cNvSpPr>
          <p:nvPr>
            <p:ph type="subTitle" idx="1"/>
          </p:nvPr>
        </p:nvSpPr>
        <p:spPr/>
        <p:txBody>
          <a:bodyPr/>
          <a:lstStyle/>
          <a:p>
            <a:r>
              <a:rPr lang="en-US" dirty="0"/>
              <a:t>Chapter </a:t>
            </a:r>
            <a:r>
              <a:rPr lang="en-US" dirty="0" smtClean="0"/>
              <a:t>6</a:t>
            </a:r>
            <a:endParaRPr lang="en-US" dirty="0"/>
          </a:p>
        </p:txBody>
      </p:sp>
      <p:sp>
        <p:nvSpPr>
          <p:cNvPr id="7" name="Slide Number Placeholder 6"/>
          <p:cNvSpPr>
            <a:spLocks noGrp="1"/>
          </p:cNvSpPr>
          <p:nvPr>
            <p:ph type="sldNum" sz="quarter" idx="12"/>
          </p:nvPr>
        </p:nvSpPr>
        <p:spPr/>
        <p:txBody>
          <a:bodyPr/>
          <a:lstStyle/>
          <a:p>
            <a:pPr lvl="0"/>
            <a:fld id="{7FBD11CE-49D6-4409-A874-BE37D6729BE7}" type="slidenum">
              <a:rPr lang="en-US" noProof="0" smtClean="0"/>
              <a:pPr lvl="0"/>
              <a:t>1</a:t>
            </a:fld>
            <a:endParaRPr lang="en-US" noProof="0" dirty="0"/>
          </a:p>
        </p:txBody>
      </p:sp>
      <p:sp>
        <p:nvSpPr>
          <p:cNvPr id="5" name="Date Placeholder 4"/>
          <p:cNvSpPr>
            <a:spLocks noGrp="1"/>
          </p:cNvSpPr>
          <p:nvPr>
            <p:ph type="dt" sz="half" idx="10"/>
          </p:nvPr>
        </p:nvSpPr>
        <p:spPr/>
        <p:txBody>
          <a:bodyPr/>
          <a:lstStyle/>
          <a:p>
            <a:pPr lvl="0"/>
            <a:fld id="{D8B3FCC2-CF6E-4DF2-B7EB-250B8CDCCBE7}" type="datetime1">
              <a:rPr lang="en-US" noProof="0" smtClean="0"/>
              <a:pPr lvl="0"/>
              <a:t>9/22/2016</a:t>
            </a:fld>
            <a:endParaRPr lang="en-US" noProof="0" dirty="0"/>
          </a:p>
        </p:txBody>
      </p:sp>
    </p:spTree>
    <p:extLst>
      <p:ext uri="{BB962C8B-B14F-4D97-AF65-F5344CB8AC3E}">
        <p14:creationId xmlns:p14="http://schemas.microsoft.com/office/powerpoint/2010/main" val="1297780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25" y="0"/>
            <a:ext cx="9770161" cy="2930769"/>
          </a:xfrm>
        </p:spPr>
        <p:txBody>
          <a:bodyPr/>
          <a:lstStyle/>
          <a:p>
            <a:r>
              <a:rPr lang="en-US" dirty="0">
                <a:effectLst/>
              </a:rPr>
              <a:t>Creating Advanced Queries and Changing Query Properties</a:t>
            </a:r>
            <a:endParaRPr lang="en-US" dirty="0"/>
          </a:p>
        </p:txBody>
      </p:sp>
      <p:sp>
        <p:nvSpPr>
          <p:cNvPr id="3" name="Text Placeholder 2"/>
          <p:cNvSpPr>
            <a:spLocks noGrp="1"/>
          </p:cNvSpPr>
          <p:nvPr>
            <p:ph type="body" idx="1"/>
          </p:nvPr>
        </p:nvSpPr>
        <p:spPr/>
        <p:txBody>
          <a:bodyPr/>
          <a:lstStyle/>
          <a:p>
            <a:r>
              <a:rPr lang="en-US" dirty="0" smtClean="0"/>
              <a:t>SLO 6.3</a:t>
            </a:r>
            <a:endParaRPr lang="en-US" dirty="0"/>
          </a:p>
        </p:txBody>
      </p:sp>
      <p:sp>
        <p:nvSpPr>
          <p:cNvPr id="8" name="Slide Number Placeholder 7"/>
          <p:cNvSpPr>
            <a:spLocks noGrp="1"/>
          </p:cNvSpPr>
          <p:nvPr>
            <p:ph type="sldNum" sz="quarter" idx="12"/>
          </p:nvPr>
        </p:nvSpPr>
        <p:spPr/>
        <p:txBody>
          <a:bodyPr/>
          <a:lstStyle/>
          <a:p>
            <a:pPr lvl="0"/>
            <a:fld id="{7FBD11CE-49D6-4409-A874-BE37D6729BE7}" type="slidenum">
              <a:rPr lang="en-US" noProof="0" smtClean="0"/>
              <a:pPr lvl="0"/>
              <a:t>10</a:t>
            </a:fld>
            <a:endParaRPr lang="en-US" noProof="0" dirty="0"/>
          </a:p>
        </p:txBody>
      </p:sp>
    </p:spTree>
    <p:extLst>
      <p:ext uri="{BB962C8B-B14F-4D97-AF65-F5344CB8AC3E}">
        <p14:creationId xmlns:p14="http://schemas.microsoft.com/office/powerpoint/2010/main" val="2468097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Advanced Queries and Properties</a:t>
            </a:r>
            <a:endParaRPr dirty="0"/>
          </a:p>
        </p:txBody>
      </p:sp>
      <p:graphicFrame>
        <p:nvGraphicFramePr>
          <p:cNvPr id="3" name="Content Placeholder 2" descr="Find the Top Values in a Query&#10;Understand and Use Date Functions in a Query&#10;Create a Subquery&#10;"/>
          <p:cNvGraphicFramePr>
            <a:graphicFrameLocks noGrp="1"/>
          </p:cNvGraphicFramePr>
          <p:nvPr>
            <p:ph idx="1"/>
            <p:extLst>
              <p:ext uri="{D42A27DB-BD31-4B8C-83A1-F6EECF244321}">
                <p14:modId xmlns:p14="http://schemas.microsoft.com/office/powerpoint/2010/main" val="2273589447"/>
              </p:ext>
            </p:extLst>
          </p:nvPr>
        </p:nvGraphicFramePr>
        <p:xfrm>
          <a:off x="1822537" y="1405495"/>
          <a:ext cx="968111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8032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Access Date Functions</a:t>
            </a:r>
            <a:endParaRPr dirty="0"/>
          </a:p>
        </p:txBody>
      </p:sp>
      <p:pic>
        <p:nvPicPr>
          <p:cNvPr id="5" name="Picture 4" descr="Screen Clipping of the Access Date functions with descriptions and exampl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674" y="1496950"/>
            <a:ext cx="6788110" cy="4384866"/>
          </a:xfrm>
          <a:prstGeom prst="rect">
            <a:avLst/>
          </a:prstGeom>
        </p:spPr>
      </p:pic>
    </p:spTree>
    <p:extLst>
      <p:ext uri="{BB962C8B-B14F-4D97-AF65-F5344CB8AC3E}">
        <p14:creationId xmlns:p14="http://schemas.microsoft.com/office/powerpoint/2010/main" val="2305328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25" y="198342"/>
            <a:ext cx="10271804" cy="2930769"/>
          </a:xfrm>
        </p:spPr>
        <p:txBody>
          <a:bodyPr/>
          <a:lstStyle/>
          <a:p>
            <a:r>
              <a:rPr lang="en-US" dirty="0">
                <a:effectLst/>
              </a:rPr>
              <a:t>Building a Report in Design View</a:t>
            </a:r>
            <a:endParaRPr lang="en-US" dirty="0"/>
          </a:p>
        </p:txBody>
      </p:sp>
      <p:sp>
        <p:nvSpPr>
          <p:cNvPr id="3" name="Text Placeholder 2"/>
          <p:cNvSpPr>
            <a:spLocks noGrp="1"/>
          </p:cNvSpPr>
          <p:nvPr>
            <p:ph type="body" idx="1"/>
          </p:nvPr>
        </p:nvSpPr>
        <p:spPr/>
        <p:txBody>
          <a:bodyPr/>
          <a:lstStyle/>
          <a:p>
            <a:r>
              <a:rPr lang="en-US" dirty="0" smtClean="0"/>
              <a:t>SLO 6.4</a:t>
            </a:r>
            <a:endParaRPr lang="en-US" dirty="0"/>
          </a:p>
        </p:txBody>
      </p:sp>
      <p:sp>
        <p:nvSpPr>
          <p:cNvPr id="8" name="Slide Number Placeholder 7"/>
          <p:cNvSpPr>
            <a:spLocks noGrp="1"/>
          </p:cNvSpPr>
          <p:nvPr>
            <p:ph type="sldNum" sz="quarter" idx="12"/>
          </p:nvPr>
        </p:nvSpPr>
        <p:spPr/>
        <p:txBody>
          <a:bodyPr/>
          <a:lstStyle/>
          <a:p>
            <a:pPr lvl="0"/>
            <a:fld id="{7FBD11CE-49D6-4409-A874-BE37D6729BE7}" type="slidenum">
              <a:rPr lang="en-US" noProof="0" smtClean="0"/>
              <a:pPr lvl="0"/>
              <a:t>13</a:t>
            </a:fld>
            <a:endParaRPr lang="en-US" noProof="0" dirty="0"/>
          </a:p>
        </p:txBody>
      </p:sp>
    </p:spTree>
    <p:extLst>
      <p:ext uri="{BB962C8B-B14F-4D97-AF65-F5344CB8AC3E}">
        <p14:creationId xmlns:p14="http://schemas.microsoft.com/office/powerpoint/2010/main" val="1785119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Understand Report Sections</a:t>
            </a:r>
            <a:endParaRPr dirty="0"/>
          </a:p>
        </p:txBody>
      </p:sp>
      <p:pic>
        <p:nvPicPr>
          <p:cNvPr id="7" name="Picture 6" descr="Screen Clipping of Report Sections, common uses, and where it pri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766" y="2236937"/>
            <a:ext cx="6125430" cy="2600688"/>
          </a:xfrm>
          <a:prstGeom prst="rect">
            <a:avLst/>
          </a:prstGeom>
        </p:spPr>
      </p:pic>
      <p:sp>
        <p:nvSpPr>
          <p:cNvPr id="5" name="Left Arrow 4" descr="Reports can contain many different sections!&#10;"/>
          <p:cNvSpPr/>
          <p:nvPr/>
        </p:nvSpPr>
        <p:spPr>
          <a:xfrm>
            <a:off x="7796462" y="1428438"/>
            <a:ext cx="4038193" cy="4217687"/>
          </a:xfrm>
          <a:prstGeom prst="leftArrow">
            <a:avLst>
              <a:gd name="adj1" fmla="val 37789"/>
              <a:gd name="adj2" fmla="val 31685"/>
            </a:avLst>
          </a:prstGeom>
          <a:solidFill>
            <a:schemeClr val="accent6">
              <a:lumMod val="50000"/>
            </a:schemeClr>
          </a:solidFill>
          <a:effectLst>
            <a:outerShdw blurRad="50800" dist="38100" dir="16200000" rotWithShape="0">
              <a:prstClr val="black">
                <a:alpha val="40000"/>
              </a:prstClr>
            </a:outerShdw>
          </a:effectLst>
          <a:scene3d>
            <a:camera prst="orthographicFront"/>
            <a:lightRig rig="threePt" dir="t"/>
          </a:scene3d>
          <a:sp3d>
            <a:bevelT prst="angle"/>
          </a:sp3d>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2400" b="1" dirty="0"/>
              <a:t>Reports can contain many different sections!</a:t>
            </a:r>
          </a:p>
        </p:txBody>
      </p:sp>
    </p:spTree>
    <p:extLst>
      <p:ext uri="{BB962C8B-B14F-4D97-AF65-F5344CB8AC3E}">
        <p14:creationId xmlns:p14="http://schemas.microsoft.com/office/powerpoint/2010/main" val="625531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Sections</a:t>
            </a:r>
            <a:endParaRPr dirty="0"/>
          </a:p>
        </p:txBody>
      </p:sp>
      <p:pic>
        <p:nvPicPr>
          <p:cNvPr id="3" name="Picture 2" descr="Screen Clipping of Design view of the report with two Group Header and Group Footer sec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999" y="1946281"/>
            <a:ext cx="6163535" cy="3067478"/>
          </a:xfrm>
          <a:prstGeom prst="rect">
            <a:avLst/>
          </a:prstGeom>
        </p:spPr>
      </p:pic>
      <p:pic>
        <p:nvPicPr>
          <p:cNvPr id="4" name="Picture 3" descr="Screen Clipping of Print Preview view of the repor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7939" y="1379465"/>
            <a:ext cx="3496163" cy="4201111"/>
          </a:xfrm>
          <a:prstGeom prst="rect">
            <a:avLst/>
          </a:prstGeom>
        </p:spPr>
      </p:pic>
    </p:spTree>
    <p:extLst>
      <p:ext uri="{BB962C8B-B14F-4D97-AF65-F5344CB8AC3E}">
        <p14:creationId xmlns:p14="http://schemas.microsoft.com/office/powerpoint/2010/main" val="1421323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smtClean="0"/>
              <a:t>Report</a:t>
            </a:r>
            <a:r>
              <a:rPr lang="en-US" dirty="0" smtClean="0"/>
              <a:t>s</a:t>
            </a:r>
            <a:r>
              <a:rPr dirty="0" smtClean="0"/>
              <a:t> </a:t>
            </a:r>
            <a:r>
              <a:rPr dirty="0"/>
              <a:t>in Design View</a:t>
            </a:r>
            <a:endParaRPr dirty="0"/>
          </a:p>
        </p:txBody>
      </p:sp>
      <p:graphicFrame>
        <p:nvGraphicFramePr>
          <p:cNvPr id="3" name="Content Placeholder 2" descr="Add or Delete Page and Report Sections &#10;Add or Delete Group Sections&#10;Create a Report&#10;Understand the Report Data Source&#10;Add and Delete Fields in Design View&#10;Create a Parameter Report&#10;"/>
          <p:cNvGraphicFramePr>
            <a:graphicFrameLocks noGrp="1"/>
          </p:cNvGraphicFramePr>
          <p:nvPr>
            <p:ph idx="1"/>
            <p:extLst>
              <p:ext uri="{D42A27DB-BD31-4B8C-83A1-F6EECF244321}">
                <p14:modId xmlns:p14="http://schemas.microsoft.com/office/powerpoint/2010/main" val="2349106533"/>
              </p:ext>
            </p:extLst>
          </p:nvPr>
        </p:nvGraphicFramePr>
        <p:xfrm>
          <a:off x="3130294" y="1627917"/>
          <a:ext cx="690339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0643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25" y="0"/>
            <a:ext cx="8412921" cy="2930769"/>
          </a:xfrm>
        </p:spPr>
        <p:txBody>
          <a:bodyPr/>
          <a:lstStyle/>
          <a:p>
            <a:r>
              <a:rPr lang="en-US" dirty="0">
                <a:effectLst/>
              </a:rPr>
              <a:t>Customize a Report in Design View</a:t>
            </a:r>
            <a:endParaRPr lang="en-US" dirty="0"/>
          </a:p>
        </p:txBody>
      </p:sp>
      <p:sp>
        <p:nvSpPr>
          <p:cNvPr id="3" name="Text Placeholder 2"/>
          <p:cNvSpPr>
            <a:spLocks noGrp="1"/>
          </p:cNvSpPr>
          <p:nvPr>
            <p:ph type="body" idx="1"/>
          </p:nvPr>
        </p:nvSpPr>
        <p:spPr/>
        <p:txBody>
          <a:bodyPr/>
          <a:lstStyle/>
          <a:p>
            <a:r>
              <a:rPr lang="en-US" dirty="0" smtClean="0"/>
              <a:t>SLO 6.5</a:t>
            </a:r>
            <a:endParaRPr lang="en-US" dirty="0"/>
          </a:p>
        </p:txBody>
      </p:sp>
      <p:sp>
        <p:nvSpPr>
          <p:cNvPr id="8" name="Slide Number Placeholder 7"/>
          <p:cNvSpPr>
            <a:spLocks noGrp="1"/>
          </p:cNvSpPr>
          <p:nvPr>
            <p:ph type="sldNum" sz="quarter" idx="12"/>
          </p:nvPr>
        </p:nvSpPr>
        <p:spPr/>
        <p:txBody>
          <a:bodyPr/>
          <a:lstStyle/>
          <a:p>
            <a:pPr lvl="0"/>
            <a:fld id="{7FBD11CE-49D6-4409-A874-BE37D6729BE7}" type="slidenum">
              <a:rPr lang="en-US" noProof="0" smtClean="0"/>
              <a:pPr lvl="0"/>
              <a:t>17</a:t>
            </a:fld>
            <a:endParaRPr lang="en-US" noProof="0" dirty="0"/>
          </a:p>
        </p:txBody>
      </p:sp>
    </p:spTree>
    <p:extLst>
      <p:ext uri="{BB962C8B-B14F-4D97-AF65-F5344CB8AC3E}">
        <p14:creationId xmlns:p14="http://schemas.microsoft.com/office/powerpoint/2010/main" val="79348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smtClean="0"/>
              <a:t>Report</a:t>
            </a:r>
            <a:r>
              <a:rPr lang="en-US" dirty="0" smtClean="0"/>
              <a:t> Customizations</a:t>
            </a:r>
            <a:endParaRPr dirty="0"/>
          </a:p>
        </p:txBody>
      </p:sp>
      <p:sp>
        <p:nvSpPr>
          <p:cNvPr id="46082" name="Content Placeholder 6"/>
          <p:cNvSpPr>
            <a:spLocks noGrp="1"/>
          </p:cNvSpPr>
          <p:nvPr>
            <p:ph sz="half" idx="1"/>
          </p:nvPr>
        </p:nvSpPr>
        <p:spPr>
          <a:xfrm>
            <a:off x="1723131" y="1677343"/>
            <a:ext cx="7346727" cy="4351338"/>
          </a:xfrm>
        </p:spPr>
        <p:txBody>
          <a:bodyPr>
            <a:normAutofit fontScale="92500"/>
          </a:bodyPr>
          <a:lstStyle/>
          <a:p>
            <a:r>
              <a:rPr lang="en-US" dirty="0" smtClean="0"/>
              <a:t>Add a control</a:t>
            </a:r>
          </a:p>
          <a:p>
            <a:r>
              <a:rPr lang="en-US" dirty="0" smtClean="0"/>
              <a:t>Adjust the size of a control</a:t>
            </a:r>
          </a:p>
          <a:p>
            <a:r>
              <a:rPr lang="en-US" dirty="0" smtClean="0"/>
              <a:t>Move a control</a:t>
            </a:r>
          </a:p>
          <a:p>
            <a:r>
              <a:rPr lang="en-US" dirty="0" smtClean="0"/>
              <a:t>Change font </a:t>
            </a:r>
            <a:r>
              <a:rPr lang="en-US" dirty="0" smtClean="0"/>
              <a:t>characteristics of </a:t>
            </a:r>
            <a:r>
              <a:rPr lang="en-US" dirty="0" smtClean="0"/>
              <a:t>a control</a:t>
            </a:r>
          </a:p>
          <a:p>
            <a:r>
              <a:rPr lang="en-US" dirty="0" smtClean="0"/>
              <a:t>Change the height of a section</a:t>
            </a:r>
          </a:p>
          <a:p>
            <a:r>
              <a:rPr lang="en-US" dirty="0" smtClean="0"/>
              <a:t>Change formatting properties of a control</a:t>
            </a:r>
          </a:p>
          <a:p>
            <a:r>
              <a:rPr lang="en-US" dirty="0" smtClean="0"/>
              <a:t>Change multiple controls simultaneously</a:t>
            </a:r>
          </a:p>
          <a:p>
            <a:r>
              <a:rPr lang="en-US" dirty="0" smtClean="0"/>
              <a:t>Use the </a:t>
            </a:r>
            <a:r>
              <a:rPr lang="en-US" i="1" dirty="0" smtClean="0"/>
              <a:t>Size/Space </a:t>
            </a:r>
            <a:r>
              <a:rPr lang="en-US" dirty="0" smtClean="0"/>
              <a:t>button with multiple controls</a:t>
            </a:r>
          </a:p>
          <a:p>
            <a:r>
              <a:rPr lang="en-US" dirty="0" smtClean="0"/>
              <a:t>Use the </a:t>
            </a:r>
            <a:r>
              <a:rPr lang="en-US" i="1" dirty="0" smtClean="0"/>
              <a:t>Align</a:t>
            </a:r>
            <a:r>
              <a:rPr lang="en-US" dirty="0" smtClean="0"/>
              <a:t> button with multiple controls</a:t>
            </a:r>
          </a:p>
          <a:p>
            <a:endParaRPr lang="en-US" dirty="0" smtClean="0"/>
          </a:p>
        </p:txBody>
      </p:sp>
      <p:sp>
        <p:nvSpPr>
          <p:cNvPr id="6" name="10-Point Star 5" descr="Add titles and page numbers!&#10;"/>
          <p:cNvSpPr/>
          <p:nvPr/>
        </p:nvSpPr>
        <p:spPr>
          <a:xfrm>
            <a:off x="7964904" y="1466193"/>
            <a:ext cx="3681664" cy="3707386"/>
          </a:xfrm>
          <a:prstGeom prst="star10">
            <a:avLst>
              <a:gd name="adj" fmla="val 23883"/>
              <a:gd name="hf" fmla="val 105146"/>
            </a:avLst>
          </a:prstGeom>
          <a:effectLst>
            <a:outerShdw blurRad="50800" dist="38100" dir="16200000" rotWithShape="0">
              <a:prstClr val="black">
                <a:alpha val="40000"/>
              </a:prstClr>
            </a:outerShdw>
          </a:effectLst>
          <a:scene3d>
            <a:camera prst="orthographicFront"/>
            <a:lightRig rig="threePt" dir="t"/>
          </a:scene3d>
          <a:sp3d>
            <a:bevelT prst="angle"/>
          </a:sp3d>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2000" b="1" dirty="0"/>
              <a:t>Add titles and page numbers!</a:t>
            </a:r>
          </a:p>
        </p:txBody>
      </p:sp>
    </p:spTree>
    <p:extLst>
      <p:ext uri="{BB962C8B-B14F-4D97-AF65-F5344CB8AC3E}">
        <p14:creationId xmlns:p14="http://schemas.microsoft.com/office/powerpoint/2010/main" val="1326885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66" y="445477"/>
            <a:ext cx="10049383" cy="2930769"/>
          </a:xfrm>
        </p:spPr>
        <p:txBody>
          <a:bodyPr/>
          <a:lstStyle/>
          <a:p>
            <a:r>
              <a:rPr lang="en-US" dirty="0">
                <a:effectLst/>
              </a:rPr>
              <a:t>Using Calculated Controls on a Report</a:t>
            </a:r>
            <a:endParaRPr lang="en-US" b="0" dirty="0"/>
          </a:p>
        </p:txBody>
      </p:sp>
      <p:sp>
        <p:nvSpPr>
          <p:cNvPr id="3" name="Text Placeholder 2"/>
          <p:cNvSpPr>
            <a:spLocks noGrp="1"/>
          </p:cNvSpPr>
          <p:nvPr>
            <p:ph type="body" idx="1"/>
          </p:nvPr>
        </p:nvSpPr>
        <p:spPr/>
        <p:txBody>
          <a:bodyPr/>
          <a:lstStyle/>
          <a:p>
            <a:r>
              <a:rPr lang="en-US" dirty="0" smtClean="0"/>
              <a:t>SLO 6.6</a:t>
            </a:r>
            <a:endParaRPr lang="en-US" dirty="0"/>
          </a:p>
        </p:txBody>
      </p:sp>
      <p:sp>
        <p:nvSpPr>
          <p:cNvPr id="8" name="Slide Number Placeholder 7"/>
          <p:cNvSpPr>
            <a:spLocks noGrp="1"/>
          </p:cNvSpPr>
          <p:nvPr>
            <p:ph type="sldNum" sz="quarter" idx="12"/>
          </p:nvPr>
        </p:nvSpPr>
        <p:spPr/>
        <p:txBody>
          <a:bodyPr/>
          <a:lstStyle/>
          <a:p>
            <a:pPr lvl="0"/>
            <a:fld id="{7FBD11CE-49D6-4409-A874-BE37D6729BE7}" type="slidenum">
              <a:rPr lang="en-US" noProof="0" smtClean="0"/>
              <a:pPr lvl="0"/>
              <a:t>19</a:t>
            </a:fld>
            <a:endParaRPr lang="en-US" noProof="0" dirty="0"/>
          </a:p>
        </p:txBody>
      </p:sp>
    </p:spTree>
    <p:extLst>
      <p:ext uri="{BB962C8B-B14F-4D97-AF65-F5344CB8AC3E}">
        <p14:creationId xmlns:p14="http://schemas.microsoft.com/office/powerpoint/2010/main" val="2837077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Student Learning Outcomes</a:t>
            </a:r>
            <a:endParaRPr lang="en-US" dirty="0"/>
          </a:p>
        </p:txBody>
      </p:sp>
      <p:graphicFrame>
        <p:nvGraphicFramePr>
          <p:cNvPr id="25" name="Diagram 24" descr="Student Learning Outcomes (SLOs)&#10;SLO 6.1 Understand action queries; create and use Update, Append, Delete, and Make Table queries.&#10;SLO 6.2 Use the Query Wizard to create a crosstab query, a find duplicate records query, and a find unmatched records query.&#10;SLO 6.3 Use the top values properly, explore and use date functions, and create a query with a subquery.&#10;SLO 6.4 Understand report sections, build a report and add and delete fields in Design view, understand the data source of a report, and create a parameter report.&#10;SLO 6.5 Use Design view to add a control to a report; modify the size, location, font characteristics, and formatting properties of a control; and change properties of multiple controls.&#10;SLO 6.6 Use calculations in a control on a report, create a running total in a control, and concatenate text data in a report.&#10;SLO 6.7 Understand when to use a subreport, create a main report and a subreport, add a subreport onto a main report, and customize a subreport.&#10;"/>
          <p:cNvGraphicFramePr/>
          <p:nvPr>
            <p:extLst>
              <p:ext uri="{D42A27DB-BD31-4B8C-83A1-F6EECF244321}">
                <p14:modId xmlns:p14="http://schemas.microsoft.com/office/powerpoint/2010/main" val="2168813002"/>
              </p:ext>
            </p:extLst>
          </p:nvPr>
        </p:nvGraphicFramePr>
        <p:xfrm>
          <a:off x="2031999" y="1391480"/>
          <a:ext cx="9879915" cy="4647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1536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Understand and Perform Calculations</a:t>
            </a:r>
            <a:endParaRPr dirty="0"/>
          </a:p>
        </p:txBody>
      </p:sp>
      <p:sp>
        <p:nvSpPr>
          <p:cNvPr id="50178" name="Content Placeholder 6"/>
          <p:cNvSpPr>
            <a:spLocks noGrp="1"/>
          </p:cNvSpPr>
          <p:nvPr>
            <p:ph idx="1"/>
          </p:nvPr>
        </p:nvSpPr>
        <p:spPr/>
        <p:txBody>
          <a:bodyPr/>
          <a:lstStyle/>
          <a:p>
            <a:r>
              <a:rPr lang="en-US" dirty="0" smtClean="0"/>
              <a:t>Enter the expression directly into the </a:t>
            </a:r>
            <a:r>
              <a:rPr lang="en-US" i="1" dirty="0" smtClean="0"/>
              <a:t>Control Source </a:t>
            </a:r>
            <a:r>
              <a:rPr lang="en-US" dirty="0" smtClean="0"/>
              <a:t>property</a:t>
            </a:r>
          </a:p>
          <a:p>
            <a:r>
              <a:rPr lang="en-US" dirty="0" smtClean="0"/>
              <a:t>Open the </a:t>
            </a:r>
            <a:r>
              <a:rPr lang="en-US" i="1" dirty="0" smtClean="0"/>
              <a:t>Expression Builder </a:t>
            </a:r>
            <a:r>
              <a:rPr lang="en-US" dirty="0" smtClean="0"/>
              <a:t>for more room</a:t>
            </a:r>
          </a:p>
          <a:p>
            <a:r>
              <a:rPr lang="en-US" dirty="0" smtClean="0"/>
              <a:t>Start with an =</a:t>
            </a:r>
          </a:p>
          <a:p>
            <a:r>
              <a:rPr lang="en-US" dirty="0" smtClean="0"/>
              <a:t>Assign a name to the control</a:t>
            </a:r>
          </a:p>
          <a:p>
            <a:r>
              <a:rPr lang="en-US" dirty="0" smtClean="0"/>
              <a:t>Enclose any fiends in [ ]</a:t>
            </a:r>
          </a:p>
          <a:p>
            <a:r>
              <a:rPr lang="en-US" dirty="0" smtClean="0"/>
              <a:t>Follow rules for each function</a:t>
            </a:r>
          </a:p>
        </p:txBody>
      </p:sp>
      <p:pic>
        <p:nvPicPr>
          <p:cNvPr id="3" name="Picture 2" descr="Screen Clipping of the expression in teh control and control source property box."/>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379" y="3724187"/>
            <a:ext cx="4070843" cy="1589218"/>
          </a:xfrm>
          <a:prstGeom prst="rect">
            <a:avLst/>
          </a:prstGeom>
        </p:spPr>
      </p:pic>
    </p:spTree>
    <p:extLst>
      <p:ext uri="{BB962C8B-B14F-4D97-AF65-F5344CB8AC3E}">
        <p14:creationId xmlns:p14="http://schemas.microsoft.com/office/powerpoint/2010/main" val="3049154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Calculations</a:t>
            </a:r>
            <a:endParaRPr dirty="0"/>
          </a:p>
        </p:txBody>
      </p:sp>
      <p:graphicFrame>
        <p:nvGraphicFramePr>
          <p:cNvPr id="3" name="Content Placeholder 2" descr="Use a Running Total&#10; Number Rows in a Report&#10;Concatenate Text Data&#10; Potential Problems&#10;Hide Repeated Values&#10;"/>
          <p:cNvGraphicFramePr>
            <a:graphicFrameLocks noGrp="1"/>
          </p:cNvGraphicFramePr>
          <p:nvPr>
            <p:ph idx="1"/>
            <p:extLst>
              <p:ext uri="{D42A27DB-BD31-4B8C-83A1-F6EECF244321}">
                <p14:modId xmlns:p14="http://schemas.microsoft.com/office/powerpoint/2010/main" val="1364627809"/>
              </p:ext>
            </p:extLst>
          </p:nvPr>
        </p:nvGraphicFramePr>
        <p:xfrm>
          <a:off x="2102213" y="1606379"/>
          <a:ext cx="8833022" cy="4175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294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66" y="445477"/>
            <a:ext cx="10444799" cy="2930769"/>
          </a:xfrm>
        </p:spPr>
        <p:txBody>
          <a:bodyPr/>
          <a:lstStyle/>
          <a:p>
            <a:r>
              <a:rPr lang="en-US" dirty="0">
                <a:effectLst/>
              </a:rPr>
              <a:t>Using Subreports</a:t>
            </a:r>
            <a:endParaRPr lang="en-US" dirty="0"/>
          </a:p>
        </p:txBody>
      </p:sp>
      <p:sp>
        <p:nvSpPr>
          <p:cNvPr id="3" name="Text Placeholder 2"/>
          <p:cNvSpPr>
            <a:spLocks noGrp="1"/>
          </p:cNvSpPr>
          <p:nvPr>
            <p:ph type="body" idx="1"/>
          </p:nvPr>
        </p:nvSpPr>
        <p:spPr/>
        <p:txBody>
          <a:bodyPr/>
          <a:lstStyle/>
          <a:p>
            <a:r>
              <a:rPr lang="en-US" dirty="0" smtClean="0"/>
              <a:t>SLO 6.7</a:t>
            </a:r>
            <a:endParaRPr lang="en-US" dirty="0"/>
          </a:p>
        </p:txBody>
      </p:sp>
      <p:sp>
        <p:nvSpPr>
          <p:cNvPr id="8" name="Slide Number Placeholder 7"/>
          <p:cNvSpPr>
            <a:spLocks noGrp="1"/>
          </p:cNvSpPr>
          <p:nvPr>
            <p:ph type="sldNum" sz="quarter" idx="12"/>
          </p:nvPr>
        </p:nvSpPr>
        <p:spPr/>
        <p:txBody>
          <a:bodyPr/>
          <a:lstStyle/>
          <a:p>
            <a:pPr lvl="0"/>
            <a:fld id="{7FBD11CE-49D6-4409-A874-BE37D6729BE7}" type="slidenum">
              <a:rPr lang="en-US" noProof="0" smtClean="0"/>
              <a:pPr lvl="0"/>
              <a:t>22</a:t>
            </a:fld>
            <a:endParaRPr lang="en-US" noProof="0" dirty="0"/>
          </a:p>
        </p:txBody>
      </p:sp>
    </p:spTree>
    <p:extLst>
      <p:ext uri="{BB962C8B-B14F-4D97-AF65-F5344CB8AC3E}">
        <p14:creationId xmlns:p14="http://schemas.microsoft.com/office/powerpoint/2010/main" val="3483945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Understand Subreports</a:t>
            </a:r>
            <a:endParaRPr dirty="0"/>
          </a:p>
        </p:txBody>
      </p:sp>
      <p:sp>
        <p:nvSpPr>
          <p:cNvPr id="7" name="Content Placeholder 6"/>
          <p:cNvSpPr>
            <a:spLocks noGrp="1"/>
          </p:cNvSpPr>
          <p:nvPr>
            <p:ph idx="1"/>
          </p:nvPr>
        </p:nvSpPr>
        <p:spPr/>
        <p:txBody>
          <a:bodyPr rtlCol="0">
            <a:normAutofit/>
          </a:bodyPr>
          <a:lstStyle/>
          <a:p>
            <a:pPr marL="0" indent="0" fontAlgn="auto">
              <a:spcAft>
                <a:spcPts val="0"/>
              </a:spcAft>
              <a:buClr>
                <a:schemeClr val="accent4"/>
              </a:buClr>
              <a:buFont typeface="Wingdings" pitchFamily="2" charset="2"/>
              <a:buNone/>
              <a:defRPr/>
            </a:pPr>
            <a:r>
              <a:rPr lang="en-US" dirty="0" smtClean="0"/>
              <a:t>Subreport: A report within a report</a:t>
            </a:r>
          </a:p>
          <a:p>
            <a:pPr fontAlgn="auto">
              <a:spcAft>
                <a:spcPts val="0"/>
              </a:spcAft>
              <a:buClr>
                <a:schemeClr val="accent4"/>
              </a:buClr>
              <a:defRPr/>
            </a:pPr>
            <a:r>
              <a:rPr lang="en-US" dirty="0" smtClean="0"/>
              <a:t>Requires a relationship between the two reports</a:t>
            </a:r>
          </a:p>
          <a:p>
            <a:pPr fontAlgn="auto">
              <a:spcAft>
                <a:spcPts val="0"/>
              </a:spcAft>
              <a:buClr>
                <a:schemeClr val="accent4"/>
              </a:buClr>
              <a:defRPr/>
            </a:pPr>
            <a:r>
              <a:rPr lang="en-US" dirty="0" smtClean="0"/>
              <a:t>Each report </a:t>
            </a:r>
            <a:r>
              <a:rPr lang="en-US" dirty="0" smtClean="0"/>
              <a:t>either the main report or the subreport</a:t>
            </a:r>
            <a:endParaRPr lang="en-US" dirty="0" smtClean="0"/>
          </a:p>
        </p:txBody>
      </p:sp>
      <p:pic>
        <p:nvPicPr>
          <p:cNvPr id="3" name="Picture 2" descr="Screen Clipping of a mian report with a subrepo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422" y="3709644"/>
            <a:ext cx="3553321" cy="2467319"/>
          </a:xfrm>
          <a:prstGeom prst="rect">
            <a:avLst/>
          </a:prstGeom>
        </p:spPr>
      </p:pic>
    </p:spTree>
    <p:extLst>
      <p:ext uri="{BB962C8B-B14F-4D97-AF65-F5344CB8AC3E}">
        <p14:creationId xmlns:p14="http://schemas.microsoft.com/office/powerpoint/2010/main" val="934302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smtClean="0"/>
              <a:t>Subreports</a:t>
            </a:r>
            <a:endParaRPr dirty="0"/>
          </a:p>
        </p:txBody>
      </p:sp>
      <p:graphicFrame>
        <p:nvGraphicFramePr>
          <p:cNvPr id="3" name="Content Placeholder 2" descr="Create a Report with a Subreport&#10;Customize the Main Report and Subreport&#10;"/>
          <p:cNvGraphicFramePr>
            <a:graphicFrameLocks noGrp="1"/>
          </p:cNvGraphicFramePr>
          <p:nvPr>
            <p:ph idx="1"/>
            <p:extLst>
              <p:ext uri="{D42A27DB-BD31-4B8C-83A1-F6EECF244321}">
                <p14:modId xmlns:p14="http://schemas.microsoft.com/office/powerpoint/2010/main" val="2046414461"/>
              </p:ext>
            </p:extLst>
          </p:nvPr>
        </p:nvGraphicFramePr>
        <p:xfrm>
          <a:off x="2767914" y="1705233"/>
          <a:ext cx="7646773" cy="3779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791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Chapter Summary </a:t>
            </a:r>
          </a:p>
        </p:txBody>
      </p:sp>
      <p:graphicFrame>
        <p:nvGraphicFramePr>
          <p:cNvPr id="6" name="Content Placeholder 5" descr="Table of the Student Learning Outcomes from the chapter."/>
          <p:cNvGraphicFramePr>
            <a:graphicFrameLocks noGrp="1"/>
          </p:cNvGraphicFramePr>
          <p:nvPr>
            <p:ph idx="1"/>
            <p:extLst>
              <p:ext uri="{D42A27DB-BD31-4B8C-83A1-F6EECF244321}">
                <p14:modId xmlns:p14="http://schemas.microsoft.com/office/powerpoint/2010/main" val="1875143022"/>
              </p:ext>
            </p:extLst>
          </p:nvPr>
        </p:nvGraphicFramePr>
        <p:xfrm>
          <a:off x="1352979" y="1511142"/>
          <a:ext cx="10558934" cy="4639740"/>
        </p:xfrm>
        <a:graphic>
          <a:graphicData uri="http://schemas.openxmlformats.org/drawingml/2006/table">
            <a:tbl>
              <a:tblPr firstRow="1" bandRow="1">
                <a:tableStyleId>{2A488322-F2BA-4B5B-9748-0D474271808F}</a:tableStyleId>
              </a:tblPr>
              <a:tblGrid>
                <a:gridCol w="987188">
                  <a:extLst>
                    <a:ext uri="{9D8B030D-6E8A-4147-A177-3AD203B41FA5}">
                      <a16:colId xmlns:a16="http://schemas.microsoft.com/office/drawing/2014/main" val="20000"/>
                    </a:ext>
                  </a:extLst>
                </a:gridCol>
                <a:gridCol w="9571746">
                  <a:extLst>
                    <a:ext uri="{9D8B030D-6E8A-4147-A177-3AD203B41FA5}">
                      <a16:colId xmlns:a16="http://schemas.microsoft.com/office/drawing/2014/main" val="20001"/>
                    </a:ext>
                  </a:extLst>
                </a:gridCol>
              </a:tblGrid>
              <a:tr h="319783">
                <a:tc>
                  <a:txBody>
                    <a:bodyPr/>
                    <a:lstStyle/>
                    <a:p>
                      <a:pPr marL="0" marR="0">
                        <a:lnSpc>
                          <a:spcPct val="107000"/>
                        </a:lnSpc>
                        <a:spcBef>
                          <a:spcPts val="0"/>
                        </a:spcBef>
                        <a:spcAft>
                          <a:spcPts val="0"/>
                        </a:spcAft>
                      </a:pPr>
                      <a:r>
                        <a:rPr lang="en-US" sz="2400" dirty="0">
                          <a:effectLst/>
                        </a:rPr>
                        <a:t>SLO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solidFill>
                      <a:schemeClr val="accent6">
                        <a:lumMod val="60000"/>
                        <a:lumOff val="40000"/>
                      </a:schemeClr>
                    </a:solidFill>
                  </a:tcPr>
                </a:tc>
                <a:tc>
                  <a:txBody>
                    <a:bodyPr/>
                    <a:lstStyle/>
                    <a:p>
                      <a:pPr marL="0" marR="0">
                        <a:lnSpc>
                          <a:spcPct val="107000"/>
                        </a:lnSpc>
                        <a:spcBef>
                          <a:spcPts val="0"/>
                        </a:spcBef>
                        <a:spcAft>
                          <a:spcPts val="0"/>
                        </a:spcAft>
                      </a:pPr>
                      <a:r>
                        <a:rPr lang="en-US" sz="2400" dirty="0">
                          <a:effectLst/>
                        </a:rPr>
                        <a:t>Summary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solidFill>
                      <a:schemeClr val="accent6">
                        <a:lumMod val="60000"/>
                        <a:lumOff val="40000"/>
                      </a:schemeClr>
                    </a:solidFill>
                  </a:tcPr>
                </a:tc>
                <a:extLst>
                  <a:ext uri="{0D108BD9-81ED-4DB2-BD59-A6C34878D82A}">
                    <a16:rowId xmlns:a16="http://schemas.microsoft.com/office/drawing/2014/main" val="10000"/>
                  </a:ext>
                </a:extLst>
              </a:tr>
              <a:tr h="334757">
                <a:tc>
                  <a:txBody>
                    <a:bodyPr/>
                    <a:lstStyle/>
                    <a:p>
                      <a:pPr marL="0" marR="0">
                        <a:lnSpc>
                          <a:spcPct val="107000"/>
                        </a:lnSpc>
                        <a:spcBef>
                          <a:spcPts val="0"/>
                        </a:spcBef>
                        <a:spcAft>
                          <a:spcPts val="0"/>
                        </a:spcAft>
                      </a:pPr>
                      <a:r>
                        <a:rPr lang="en-US" sz="2000" dirty="0" smtClean="0">
                          <a:effectLst/>
                        </a:rPr>
                        <a:t>6.1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tc>
                <a:tc>
                  <a:txBody>
                    <a:bodyPr/>
                    <a:lstStyle/>
                    <a:p>
                      <a:pPr marL="0" marR="0">
                        <a:lnSpc>
                          <a:spcPct val="107000"/>
                        </a:lnSpc>
                        <a:spcBef>
                          <a:spcPts val="0"/>
                        </a:spcBef>
                        <a:spcAft>
                          <a:spcPts val="0"/>
                        </a:spcAft>
                      </a:pPr>
                      <a:r>
                        <a:rPr lang="en-US" sz="2000" kern="1200" dirty="0" smtClean="0">
                          <a:solidFill>
                            <a:schemeClr val="dk1"/>
                          </a:solidFill>
                          <a:effectLst/>
                          <a:latin typeface="+mn-lt"/>
                          <a:ea typeface="+mn-ea"/>
                          <a:cs typeface="+mn-cs"/>
                        </a:rPr>
                        <a:t>Understand action queries; create and use Update, Append, Delete, and Make Table queries</a:t>
                      </a:r>
                      <a:endParaRPr lang="en-US" sz="2000" kern="1200" dirty="0">
                        <a:solidFill>
                          <a:schemeClr val="dk1"/>
                        </a:solidFill>
                        <a:effectLst/>
                        <a:latin typeface="+mn-lt"/>
                        <a:ea typeface="+mn-ea"/>
                        <a:cs typeface="+mn-cs"/>
                      </a:endParaRPr>
                    </a:p>
                  </a:txBody>
                  <a:tcPr marL="61642" marR="61642" marT="0" marB="0"/>
                </a:tc>
                <a:extLst>
                  <a:ext uri="{0D108BD9-81ED-4DB2-BD59-A6C34878D82A}">
                    <a16:rowId xmlns:a16="http://schemas.microsoft.com/office/drawing/2014/main" val="10001"/>
                  </a:ext>
                </a:extLst>
              </a:tr>
              <a:tr h="293118">
                <a:tc>
                  <a:txBody>
                    <a:bodyPr/>
                    <a:lstStyle/>
                    <a:p>
                      <a:pPr marL="0" marR="0">
                        <a:lnSpc>
                          <a:spcPct val="107000"/>
                        </a:lnSpc>
                        <a:spcBef>
                          <a:spcPts val="0"/>
                        </a:spcBef>
                        <a:spcAft>
                          <a:spcPts val="0"/>
                        </a:spcAft>
                      </a:pPr>
                      <a:r>
                        <a:rPr lang="en-US" sz="2000" dirty="0" smtClean="0">
                          <a:effectLst/>
                        </a:rPr>
                        <a:t>6.2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tc>
                <a:tc>
                  <a:txBody>
                    <a:bodyPr/>
                    <a:lstStyle/>
                    <a:p>
                      <a:pPr marL="0" marR="0">
                        <a:lnSpc>
                          <a:spcPct val="107000"/>
                        </a:lnSpc>
                        <a:spcBef>
                          <a:spcPts val="0"/>
                        </a:spcBef>
                        <a:spcAft>
                          <a:spcPts val="0"/>
                        </a:spcAft>
                      </a:pPr>
                      <a:r>
                        <a:rPr lang="en-US" sz="2000" kern="1200" dirty="0" smtClean="0">
                          <a:solidFill>
                            <a:schemeClr val="dk1"/>
                          </a:solidFill>
                          <a:effectLst/>
                          <a:latin typeface="+mn-lt"/>
                          <a:ea typeface="+mn-ea"/>
                          <a:cs typeface="+mn-cs"/>
                        </a:rPr>
                        <a:t>Use the Query Wizard to create a crosstab query, a find duplicate records query, and a find unmatched records query</a:t>
                      </a:r>
                      <a:endParaRPr lang="en-US" sz="2000" kern="1200" dirty="0">
                        <a:solidFill>
                          <a:schemeClr val="dk1"/>
                        </a:solidFill>
                        <a:effectLst/>
                        <a:latin typeface="+mn-lt"/>
                        <a:ea typeface="+mn-ea"/>
                        <a:cs typeface="+mn-cs"/>
                      </a:endParaRPr>
                    </a:p>
                  </a:txBody>
                  <a:tcPr marL="61642" marR="61642" marT="0" marB="0"/>
                </a:tc>
                <a:extLst>
                  <a:ext uri="{0D108BD9-81ED-4DB2-BD59-A6C34878D82A}">
                    <a16:rowId xmlns:a16="http://schemas.microsoft.com/office/drawing/2014/main" val="10002"/>
                  </a:ext>
                </a:extLst>
              </a:tr>
              <a:tr h="293118">
                <a:tc>
                  <a:txBody>
                    <a:bodyPr/>
                    <a:lstStyle/>
                    <a:p>
                      <a:pPr marL="0" marR="0">
                        <a:lnSpc>
                          <a:spcPct val="107000"/>
                        </a:lnSpc>
                        <a:spcBef>
                          <a:spcPts val="0"/>
                        </a:spcBef>
                        <a:spcAft>
                          <a:spcPts val="0"/>
                        </a:spcAft>
                      </a:pPr>
                      <a:r>
                        <a:rPr lang="en-US" sz="2000" dirty="0" smtClean="0">
                          <a:effectLst/>
                        </a:rPr>
                        <a:t>6.3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tc>
                <a:tc>
                  <a:txBody>
                    <a:bodyPr/>
                    <a:lstStyle/>
                    <a:p>
                      <a:pPr marL="0" marR="0">
                        <a:lnSpc>
                          <a:spcPct val="107000"/>
                        </a:lnSpc>
                        <a:spcBef>
                          <a:spcPts val="0"/>
                        </a:spcBef>
                        <a:spcAft>
                          <a:spcPts val="0"/>
                        </a:spcAft>
                      </a:pPr>
                      <a:r>
                        <a:rPr lang="en-US" sz="2000" kern="1200" dirty="0" smtClean="0">
                          <a:solidFill>
                            <a:schemeClr val="dk1"/>
                          </a:solidFill>
                          <a:effectLst/>
                          <a:latin typeface="+mn-lt"/>
                          <a:ea typeface="+mn-ea"/>
                          <a:cs typeface="+mn-cs"/>
                        </a:rPr>
                        <a:t>Use the top values properly, explore and use date functions, and create a query with a subquery</a:t>
                      </a:r>
                      <a:endParaRPr lang="en-US" sz="2000" kern="1200" dirty="0">
                        <a:solidFill>
                          <a:schemeClr val="dk1"/>
                        </a:solidFill>
                        <a:effectLst/>
                        <a:latin typeface="+mn-lt"/>
                        <a:ea typeface="+mn-ea"/>
                        <a:cs typeface="+mn-cs"/>
                      </a:endParaRPr>
                    </a:p>
                  </a:txBody>
                  <a:tcPr marL="61642" marR="61642" marT="0" marB="0"/>
                </a:tc>
                <a:extLst>
                  <a:ext uri="{0D108BD9-81ED-4DB2-BD59-A6C34878D82A}">
                    <a16:rowId xmlns:a16="http://schemas.microsoft.com/office/drawing/2014/main" val="10003"/>
                  </a:ext>
                </a:extLst>
              </a:tr>
              <a:tr h="293118">
                <a:tc>
                  <a:txBody>
                    <a:bodyPr/>
                    <a:lstStyle/>
                    <a:p>
                      <a:pPr marL="0" marR="0">
                        <a:lnSpc>
                          <a:spcPct val="107000"/>
                        </a:lnSpc>
                        <a:spcBef>
                          <a:spcPts val="0"/>
                        </a:spcBef>
                        <a:spcAft>
                          <a:spcPts val="0"/>
                        </a:spcAft>
                      </a:pPr>
                      <a:r>
                        <a:rPr lang="en-US" sz="2000" dirty="0" smtClean="0">
                          <a:effectLst/>
                        </a:rPr>
                        <a:t>6.4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tc>
                <a:tc>
                  <a:txBody>
                    <a:bodyPr/>
                    <a:lstStyle/>
                    <a:p>
                      <a:pPr marL="0" marR="0">
                        <a:lnSpc>
                          <a:spcPct val="107000"/>
                        </a:lnSpc>
                        <a:spcBef>
                          <a:spcPts val="0"/>
                        </a:spcBef>
                        <a:spcAft>
                          <a:spcPts val="0"/>
                        </a:spcAft>
                      </a:pPr>
                      <a:r>
                        <a:rPr lang="en-US" sz="2000" kern="1200" dirty="0" smtClean="0">
                          <a:solidFill>
                            <a:schemeClr val="dk1"/>
                          </a:solidFill>
                          <a:effectLst/>
                          <a:latin typeface="+mn-lt"/>
                          <a:ea typeface="+mn-ea"/>
                          <a:cs typeface="+mn-cs"/>
                        </a:rPr>
                        <a:t>Understand report sections, build a report and add and delete fields in Design view, understand the data source of a report, and create a parameter report</a:t>
                      </a:r>
                      <a:endParaRPr lang="en-US" sz="2000" kern="1200" dirty="0">
                        <a:solidFill>
                          <a:schemeClr val="dk1"/>
                        </a:solidFill>
                        <a:effectLst/>
                        <a:latin typeface="+mn-lt"/>
                        <a:ea typeface="+mn-ea"/>
                        <a:cs typeface="+mn-cs"/>
                      </a:endParaRPr>
                    </a:p>
                  </a:txBody>
                  <a:tcPr marL="61642" marR="61642" marT="0" marB="0"/>
                </a:tc>
                <a:extLst>
                  <a:ext uri="{0D108BD9-81ED-4DB2-BD59-A6C34878D82A}">
                    <a16:rowId xmlns:a16="http://schemas.microsoft.com/office/drawing/2014/main" val="10004"/>
                  </a:ext>
                </a:extLst>
              </a:tr>
              <a:tr h="293118">
                <a:tc>
                  <a:txBody>
                    <a:bodyPr/>
                    <a:lstStyle/>
                    <a:p>
                      <a:pPr marL="0" marR="0">
                        <a:lnSpc>
                          <a:spcPct val="107000"/>
                        </a:lnSpc>
                        <a:spcBef>
                          <a:spcPts val="0"/>
                        </a:spcBef>
                        <a:spcAft>
                          <a:spcPts val="0"/>
                        </a:spcAft>
                      </a:pPr>
                      <a:r>
                        <a:rPr lang="en-US" sz="2000" dirty="0" smtClean="0">
                          <a:effectLst/>
                        </a:rPr>
                        <a:t>6.5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tc>
                <a:tc>
                  <a:txBody>
                    <a:bodyPr/>
                    <a:lstStyle/>
                    <a:p>
                      <a:pPr marL="0" marR="0">
                        <a:lnSpc>
                          <a:spcPct val="107000"/>
                        </a:lnSpc>
                        <a:spcBef>
                          <a:spcPts val="0"/>
                        </a:spcBef>
                        <a:spcAft>
                          <a:spcPts val="0"/>
                        </a:spcAft>
                      </a:pPr>
                      <a:r>
                        <a:rPr lang="en-US" sz="2000" kern="1200" dirty="0" smtClean="0">
                          <a:solidFill>
                            <a:schemeClr val="dk1"/>
                          </a:solidFill>
                          <a:effectLst/>
                          <a:latin typeface="+mn-lt"/>
                          <a:ea typeface="+mn-ea"/>
                          <a:cs typeface="+mn-cs"/>
                        </a:rPr>
                        <a:t>Use Design view to add a control to a report; modify the size, location, font characteristics, and formatting properties of a control; and change properties of multiple controls</a:t>
                      </a:r>
                      <a:endParaRPr lang="en-US" sz="2000" kern="1200" dirty="0">
                        <a:solidFill>
                          <a:schemeClr val="dk1"/>
                        </a:solidFill>
                        <a:effectLst/>
                        <a:latin typeface="+mn-lt"/>
                        <a:ea typeface="+mn-ea"/>
                        <a:cs typeface="+mn-cs"/>
                      </a:endParaRPr>
                    </a:p>
                  </a:txBody>
                  <a:tcPr marL="61642" marR="61642" marT="0" marB="0"/>
                </a:tc>
                <a:extLst>
                  <a:ext uri="{0D108BD9-81ED-4DB2-BD59-A6C34878D82A}">
                    <a16:rowId xmlns:a16="http://schemas.microsoft.com/office/drawing/2014/main" val="10005"/>
                  </a:ext>
                </a:extLst>
              </a:tr>
              <a:tr h="293118">
                <a:tc>
                  <a:txBody>
                    <a:bodyPr/>
                    <a:lstStyle/>
                    <a:p>
                      <a:pPr marL="0" marR="0">
                        <a:lnSpc>
                          <a:spcPct val="107000"/>
                        </a:lnSpc>
                        <a:spcBef>
                          <a:spcPts val="0"/>
                        </a:spcBef>
                        <a:spcAft>
                          <a:spcPts val="0"/>
                        </a:spcAft>
                      </a:pPr>
                      <a:r>
                        <a:rPr lang="en-US" sz="2000" dirty="0" smtClean="0">
                          <a:effectLst/>
                        </a:rPr>
                        <a:t>6.6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tc>
                <a:tc>
                  <a:txBody>
                    <a:bodyPr/>
                    <a:lstStyle/>
                    <a:p>
                      <a:pPr marL="0" marR="0">
                        <a:lnSpc>
                          <a:spcPct val="107000"/>
                        </a:lnSpc>
                        <a:spcBef>
                          <a:spcPts val="0"/>
                        </a:spcBef>
                        <a:spcAft>
                          <a:spcPts val="0"/>
                        </a:spcAft>
                      </a:pPr>
                      <a:r>
                        <a:rPr lang="en-US" sz="2000" kern="1200" dirty="0" smtClean="0">
                          <a:solidFill>
                            <a:schemeClr val="dk1"/>
                          </a:solidFill>
                          <a:effectLst/>
                          <a:latin typeface="+mn-lt"/>
                          <a:ea typeface="+mn-ea"/>
                          <a:cs typeface="+mn-cs"/>
                        </a:rPr>
                        <a:t>Use calculations in a control on a report, create a running total in a control, and concatenate text data in a report</a:t>
                      </a:r>
                      <a:endParaRPr lang="en-US" sz="2000" kern="1200" dirty="0">
                        <a:solidFill>
                          <a:schemeClr val="dk1"/>
                        </a:solidFill>
                        <a:effectLst/>
                        <a:latin typeface="+mn-lt"/>
                        <a:ea typeface="+mn-ea"/>
                        <a:cs typeface="+mn-cs"/>
                      </a:endParaRPr>
                    </a:p>
                  </a:txBody>
                  <a:tcPr marL="61642" marR="61642" marT="0" marB="0"/>
                </a:tc>
                <a:extLst>
                  <a:ext uri="{0D108BD9-81ED-4DB2-BD59-A6C34878D82A}">
                    <a16:rowId xmlns:a16="http://schemas.microsoft.com/office/drawing/2014/main" val="10006"/>
                  </a:ext>
                </a:extLst>
              </a:tr>
              <a:tr h="293118">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6.7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642" marR="61642" marT="0" marB="0"/>
                </a:tc>
                <a:tc>
                  <a:txBody>
                    <a:bodyPr/>
                    <a:lstStyle/>
                    <a:p>
                      <a:pPr marL="0" marR="0">
                        <a:lnSpc>
                          <a:spcPct val="107000"/>
                        </a:lnSpc>
                        <a:spcBef>
                          <a:spcPts val="0"/>
                        </a:spcBef>
                        <a:spcAft>
                          <a:spcPts val="0"/>
                        </a:spcAft>
                      </a:pPr>
                      <a:r>
                        <a:rPr lang="en-US" sz="2000" kern="1200" dirty="0" smtClean="0">
                          <a:solidFill>
                            <a:schemeClr val="dk1"/>
                          </a:solidFill>
                          <a:effectLst/>
                          <a:latin typeface="+mn-lt"/>
                          <a:ea typeface="+mn-ea"/>
                          <a:cs typeface="+mn-cs"/>
                        </a:rPr>
                        <a:t>Understand when to use a subreport, create a main report and a subreport, add a subreport onto a main report, and customize a subreport</a:t>
                      </a:r>
                      <a:endParaRPr lang="en-US" sz="2000" kern="1200" dirty="0">
                        <a:solidFill>
                          <a:schemeClr val="dk1"/>
                        </a:solidFill>
                        <a:effectLst/>
                        <a:latin typeface="+mn-lt"/>
                        <a:ea typeface="+mn-ea"/>
                        <a:cs typeface="+mn-cs"/>
                      </a:endParaRPr>
                    </a:p>
                  </a:txBody>
                  <a:tcPr marL="61642" marR="61642" marT="0" marB="0"/>
                </a:tc>
                <a:extLst>
                  <a:ext uri="{0D108BD9-81ED-4DB2-BD59-A6C34878D82A}">
                    <a16:rowId xmlns:a16="http://schemas.microsoft.com/office/drawing/2014/main" val="1711659218"/>
                  </a:ext>
                </a:extLst>
              </a:tr>
            </a:tbl>
          </a:graphicData>
        </a:graphic>
      </p:graphicFrame>
    </p:spTree>
    <p:extLst>
      <p:ext uri="{BB962C8B-B14F-4D97-AF65-F5344CB8AC3E}">
        <p14:creationId xmlns:p14="http://schemas.microsoft.com/office/powerpoint/2010/main" val="3216119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Case </a:t>
            </a:r>
            <a:r>
              <a:rPr dirty="0" smtClean="0"/>
              <a:t>Stud</a:t>
            </a:r>
            <a:r>
              <a:rPr lang="en-US" dirty="0" smtClean="0"/>
              <a:t>y</a:t>
            </a:r>
            <a:endParaRPr dirty="0"/>
          </a:p>
        </p:txBody>
      </p:sp>
      <p:sp>
        <p:nvSpPr>
          <p:cNvPr id="4" name="Text Placeholder 3"/>
          <p:cNvSpPr>
            <a:spLocks noGrp="1"/>
          </p:cNvSpPr>
          <p:nvPr>
            <p:ph idx="1"/>
          </p:nvPr>
        </p:nvSpPr>
        <p:spPr/>
        <p:txBody>
          <a:bodyPr/>
          <a:lstStyle/>
          <a:p>
            <a:r>
              <a:rPr lang="en-US" dirty="0" smtClean="0"/>
              <a:t>Placer Hills Real Estate</a:t>
            </a:r>
          </a:p>
          <a:p>
            <a:pPr lvl="1"/>
            <a:r>
              <a:rPr lang="en-US" dirty="0" smtClean="0"/>
              <a:t>Create Action Queries</a:t>
            </a:r>
          </a:p>
          <a:p>
            <a:pPr lvl="1"/>
            <a:r>
              <a:rPr lang="en-US" dirty="0" smtClean="0"/>
              <a:t>Implement Advanced Query Features</a:t>
            </a:r>
          </a:p>
          <a:p>
            <a:pPr lvl="1"/>
            <a:r>
              <a:rPr lang="en-US" dirty="0" smtClean="0"/>
              <a:t>Create and Edit Reports in Design View</a:t>
            </a:r>
          </a:p>
          <a:p>
            <a:pPr lvl="1"/>
            <a:r>
              <a:rPr lang="en-US" dirty="0" smtClean="0"/>
              <a:t>Build a Subreport</a:t>
            </a:r>
            <a:endParaRPr lang="en-US" dirty="0"/>
          </a:p>
          <a:p>
            <a:endParaRPr lang="en-US" dirty="0"/>
          </a:p>
        </p:txBody>
      </p:sp>
    </p:spTree>
    <p:extLst>
      <p:ext uri="{BB962C8B-B14F-4D97-AF65-F5344CB8AC3E}">
        <p14:creationId xmlns:p14="http://schemas.microsoft.com/office/powerpoint/2010/main" val="4157967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66" y="445477"/>
            <a:ext cx="9851675" cy="2930769"/>
          </a:xfrm>
        </p:spPr>
        <p:txBody>
          <a:bodyPr/>
          <a:lstStyle/>
          <a:p>
            <a:r>
              <a:rPr lang="en-US" dirty="0">
                <a:effectLst/>
              </a:rPr>
              <a:t>Creating and Using Action Queries</a:t>
            </a:r>
            <a:endParaRPr lang="en-US" dirty="0"/>
          </a:p>
        </p:txBody>
      </p:sp>
      <p:sp>
        <p:nvSpPr>
          <p:cNvPr id="3" name="Text Placeholder 2"/>
          <p:cNvSpPr>
            <a:spLocks noGrp="1"/>
          </p:cNvSpPr>
          <p:nvPr>
            <p:ph type="body" idx="1"/>
          </p:nvPr>
        </p:nvSpPr>
        <p:spPr/>
        <p:txBody>
          <a:bodyPr/>
          <a:lstStyle/>
          <a:p>
            <a:r>
              <a:rPr lang="en-US" dirty="0" smtClean="0"/>
              <a:t>SLO 6.1</a:t>
            </a:r>
            <a:endParaRPr lang="en-US" dirty="0"/>
          </a:p>
        </p:txBody>
      </p:sp>
      <p:sp>
        <p:nvSpPr>
          <p:cNvPr id="8" name="Slide Number Placeholder 7"/>
          <p:cNvSpPr>
            <a:spLocks noGrp="1"/>
          </p:cNvSpPr>
          <p:nvPr>
            <p:ph type="sldNum" sz="quarter" idx="12"/>
          </p:nvPr>
        </p:nvSpPr>
        <p:spPr/>
        <p:txBody>
          <a:bodyPr/>
          <a:lstStyle/>
          <a:p>
            <a:pPr lvl="0"/>
            <a:fld id="{7FBD11CE-49D6-4409-A874-BE37D6729BE7}" type="slidenum">
              <a:rPr lang="en-US" noProof="0" smtClean="0"/>
              <a:pPr lvl="0"/>
              <a:t>4</a:t>
            </a:fld>
            <a:endParaRPr lang="en-US" noProof="0" dirty="0"/>
          </a:p>
        </p:txBody>
      </p:sp>
    </p:spTree>
    <p:extLst>
      <p:ext uri="{BB962C8B-B14F-4D97-AF65-F5344CB8AC3E}">
        <p14:creationId xmlns:p14="http://schemas.microsoft.com/office/powerpoint/2010/main" val="291860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Understand Action Queries</a:t>
            </a:r>
            <a:endParaRPr dirty="0"/>
          </a:p>
        </p:txBody>
      </p:sp>
      <p:sp>
        <p:nvSpPr>
          <p:cNvPr id="19458" name="Content Placeholder 6"/>
          <p:cNvSpPr>
            <a:spLocks noGrp="1"/>
          </p:cNvSpPr>
          <p:nvPr>
            <p:ph sz="half" idx="1"/>
          </p:nvPr>
        </p:nvSpPr>
        <p:spPr/>
        <p:txBody>
          <a:bodyPr/>
          <a:lstStyle/>
          <a:p>
            <a:r>
              <a:rPr lang="en-US" dirty="0" smtClean="0"/>
              <a:t>Make </a:t>
            </a:r>
            <a:r>
              <a:rPr lang="en-US" dirty="0" smtClean="0"/>
              <a:t>permanent changes </a:t>
            </a:r>
            <a:r>
              <a:rPr lang="en-US" dirty="0" smtClean="0"/>
              <a:t>to data in a database</a:t>
            </a:r>
          </a:p>
          <a:p>
            <a:r>
              <a:rPr lang="en-US" dirty="0" smtClean="0"/>
              <a:t>Combine action queries to accomplish a task</a:t>
            </a:r>
          </a:p>
          <a:p>
            <a:endParaRPr lang="en-US" dirty="0" smtClean="0"/>
          </a:p>
        </p:txBody>
      </p:sp>
      <p:sp>
        <p:nvSpPr>
          <p:cNvPr id="5" name="10-Point Star 4" descr="NO confirmation message is displayed when complete!&#10;"/>
          <p:cNvSpPr/>
          <p:nvPr/>
        </p:nvSpPr>
        <p:spPr>
          <a:xfrm>
            <a:off x="6463862" y="1466193"/>
            <a:ext cx="4913594" cy="4729655"/>
          </a:xfrm>
          <a:prstGeom prst="star10">
            <a:avLst>
              <a:gd name="adj" fmla="val 23883"/>
              <a:gd name="hf" fmla="val 105146"/>
            </a:avLst>
          </a:prstGeom>
          <a:solidFill>
            <a:schemeClr val="accent6">
              <a:lumMod val="50000"/>
            </a:schemeClr>
          </a:solidFill>
          <a:effectLst>
            <a:outerShdw blurRad="50800" dist="38100" dir="16200000" rotWithShape="0">
              <a:prstClr val="black">
                <a:alpha val="40000"/>
              </a:prstClr>
            </a:outerShdw>
          </a:effectLst>
          <a:scene3d>
            <a:camera prst="orthographicFront"/>
            <a:lightRig rig="threePt" dir="t"/>
          </a:scene3d>
          <a:sp3d>
            <a:bevelT prst="angle"/>
          </a:sp3d>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2000" b="1" dirty="0"/>
              <a:t>NO confirmation message is displayed when complete!</a:t>
            </a:r>
          </a:p>
        </p:txBody>
      </p:sp>
    </p:spTree>
    <p:extLst>
      <p:ext uri="{BB962C8B-B14F-4D97-AF65-F5344CB8AC3E}">
        <p14:creationId xmlns:p14="http://schemas.microsoft.com/office/powerpoint/2010/main" val="296183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Types of Action Queries</a:t>
            </a:r>
            <a:endParaRPr dirty="0"/>
          </a:p>
        </p:txBody>
      </p:sp>
      <p:graphicFrame>
        <p:nvGraphicFramePr>
          <p:cNvPr id="3" name="Content Placeholder 2" descr="Update Query&#10;Append Query&#10;Delete Query&#10;Make Table Query&#10;"/>
          <p:cNvGraphicFramePr>
            <a:graphicFrameLocks noGrp="1"/>
          </p:cNvGraphicFramePr>
          <p:nvPr>
            <p:ph idx="1"/>
            <p:extLst>
              <p:ext uri="{D42A27DB-BD31-4B8C-83A1-F6EECF244321}">
                <p14:modId xmlns:p14="http://schemas.microsoft.com/office/powerpoint/2010/main" val="4287835009"/>
              </p:ext>
            </p:extLst>
          </p:nvPr>
        </p:nvGraphicFramePr>
        <p:xfrm>
          <a:off x="2526376" y="1776197"/>
          <a:ext cx="8408859" cy="3907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3410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25" y="173629"/>
            <a:ext cx="8412921" cy="2930769"/>
          </a:xfrm>
        </p:spPr>
        <p:txBody>
          <a:bodyPr>
            <a:normAutofit/>
          </a:bodyPr>
          <a:lstStyle/>
          <a:p>
            <a:r>
              <a:rPr lang="en-US" dirty="0">
                <a:effectLst/>
              </a:rPr>
              <a:t>Exploring the Query Wizard</a:t>
            </a:r>
            <a:endParaRPr lang="en-US" dirty="0"/>
          </a:p>
        </p:txBody>
      </p:sp>
      <p:sp>
        <p:nvSpPr>
          <p:cNvPr id="3" name="Text Placeholder 2"/>
          <p:cNvSpPr>
            <a:spLocks noGrp="1"/>
          </p:cNvSpPr>
          <p:nvPr>
            <p:ph type="body" idx="1"/>
          </p:nvPr>
        </p:nvSpPr>
        <p:spPr/>
        <p:txBody>
          <a:bodyPr/>
          <a:lstStyle/>
          <a:p>
            <a:r>
              <a:rPr lang="en-US" dirty="0" smtClean="0"/>
              <a:t>SLO 6.2</a:t>
            </a:r>
            <a:endParaRPr lang="en-US" dirty="0"/>
          </a:p>
        </p:txBody>
      </p:sp>
      <p:sp>
        <p:nvSpPr>
          <p:cNvPr id="8" name="Slide Number Placeholder 7"/>
          <p:cNvSpPr>
            <a:spLocks noGrp="1"/>
          </p:cNvSpPr>
          <p:nvPr>
            <p:ph type="sldNum" sz="quarter" idx="12"/>
          </p:nvPr>
        </p:nvSpPr>
        <p:spPr/>
        <p:txBody>
          <a:bodyPr/>
          <a:lstStyle/>
          <a:p>
            <a:pPr lvl="0"/>
            <a:fld id="{7FBD11CE-49D6-4409-A874-BE37D6729BE7}" type="slidenum">
              <a:rPr lang="en-US" noProof="0" smtClean="0"/>
              <a:pPr lvl="0"/>
              <a:t>7</a:t>
            </a:fld>
            <a:endParaRPr lang="en-US" noProof="0" dirty="0"/>
          </a:p>
        </p:txBody>
      </p:sp>
    </p:spTree>
    <p:extLst>
      <p:ext uri="{BB962C8B-B14F-4D97-AF65-F5344CB8AC3E}">
        <p14:creationId xmlns:p14="http://schemas.microsoft.com/office/powerpoint/2010/main" val="136687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Understand and Build a Crosstab Query</a:t>
            </a:r>
            <a:endParaRPr dirty="0"/>
          </a:p>
        </p:txBody>
      </p:sp>
      <p:sp>
        <p:nvSpPr>
          <p:cNvPr id="25602" name="Content Placeholder 6"/>
          <p:cNvSpPr>
            <a:spLocks noGrp="1"/>
          </p:cNvSpPr>
          <p:nvPr>
            <p:ph idx="1"/>
          </p:nvPr>
        </p:nvSpPr>
        <p:spPr/>
        <p:txBody>
          <a:bodyPr/>
          <a:lstStyle/>
          <a:p>
            <a:r>
              <a:rPr lang="en-US" dirty="0" smtClean="0"/>
              <a:t>Summarizes data on two dimensions</a:t>
            </a:r>
          </a:p>
          <a:p>
            <a:r>
              <a:rPr lang="en-US" dirty="0" smtClean="0"/>
              <a:t>Displays results in a row/column format</a:t>
            </a:r>
          </a:p>
        </p:txBody>
      </p:sp>
      <p:pic>
        <p:nvPicPr>
          <p:cNvPr id="3" name="Picture 2" descr="Screen Clipping of a Crosstab query showing tickets by primary factor in each c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915" y="3429221"/>
            <a:ext cx="6087325" cy="2372056"/>
          </a:xfrm>
          <a:prstGeom prst="rect">
            <a:avLst/>
          </a:prstGeom>
        </p:spPr>
      </p:pic>
    </p:spTree>
    <p:extLst>
      <p:ext uri="{BB962C8B-B14F-4D97-AF65-F5344CB8AC3E}">
        <p14:creationId xmlns:p14="http://schemas.microsoft.com/office/powerpoint/2010/main" val="375440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dirty="0"/>
              <a:t>Using the Query Wizard</a:t>
            </a:r>
            <a:endParaRPr dirty="0"/>
          </a:p>
        </p:txBody>
      </p:sp>
      <p:graphicFrame>
        <p:nvGraphicFramePr>
          <p:cNvPr id="3" name="Content Placeholder 2" descr="Find Duplicate Records&#10;Find Unmatched Records&#10;"/>
          <p:cNvGraphicFramePr>
            <a:graphicFrameLocks noGrp="1"/>
          </p:cNvGraphicFramePr>
          <p:nvPr>
            <p:ph idx="1"/>
            <p:extLst>
              <p:ext uri="{D42A27DB-BD31-4B8C-83A1-F6EECF244321}">
                <p14:modId xmlns:p14="http://schemas.microsoft.com/office/powerpoint/2010/main" val="3459390173"/>
              </p:ext>
            </p:extLst>
          </p:nvPr>
        </p:nvGraphicFramePr>
        <p:xfrm>
          <a:off x="2817341" y="1924479"/>
          <a:ext cx="7424351" cy="3611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6912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In Practice 2016">
      <a:dk1>
        <a:sysClr val="windowText" lastClr="000000"/>
      </a:dk1>
      <a:lt1>
        <a:sysClr val="window" lastClr="FFFFFF"/>
      </a:lt1>
      <a:dk2>
        <a:srgbClr val="44546A"/>
      </a:dk2>
      <a:lt2>
        <a:srgbClr val="E7E6E6"/>
      </a:lt2>
      <a:accent1>
        <a:srgbClr val="F9D185"/>
      </a:accent1>
      <a:accent2>
        <a:srgbClr val="2F428C"/>
      </a:accent2>
      <a:accent3>
        <a:srgbClr val="006631"/>
      </a:accent3>
      <a:accent4>
        <a:srgbClr val="B53923"/>
      </a:accent4>
      <a:accent5>
        <a:srgbClr val="B8E0DD"/>
      </a:accent5>
      <a:accent6>
        <a:srgbClr val="B62224"/>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13947</TotalTime>
  <Words>1656</Words>
  <Application>Microsoft Office PowerPoint</Application>
  <PresentationFormat>Widescreen</PresentationFormat>
  <Paragraphs>528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Gill Sans MT</vt:lpstr>
      <vt:lpstr>Times New Roman</vt:lpstr>
      <vt:lpstr>Wingdings</vt:lpstr>
      <vt:lpstr>1_Office Theme</vt:lpstr>
      <vt:lpstr>Creating Advanced Queries and Reports</vt:lpstr>
      <vt:lpstr>Student Learning Outcomes</vt:lpstr>
      <vt:lpstr>Case Study</vt:lpstr>
      <vt:lpstr>Creating and Using Action Queries</vt:lpstr>
      <vt:lpstr>Understand Action Queries</vt:lpstr>
      <vt:lpstr>Types of Action Queries</vt:lpstr>
      <vt:lpstr>Exploring the Query Wizard</vt:lpstr>
      <vt:lpstr>Understand and Build a Crosstab Query</vt:lpstr>
      <vt:lpstr>Using the Query Wizard</vt:lpstr>
      <vt:lpstr>Creating Advanced Queries and Changing Query Properties</vt:lpstr>
      <vt:lpstr>Advanced Queries and Properties</vt:lpstr>
      <vt:lpstr>Access Date Functions</vt:lpstr>
      <vt:lpstr>Building a Report in Design View</vt:lpstr>
      <vt:lpstr>Understand Report Sections</vt:lpstr>
      <vt:lpstr>Sections</vt:lpstr>
      <vt:lpstr>Reports in Design View</vt:lpstr>
      <vt:lpstr>Customize a Report in Design View</vt:lpstr>
      <vt:lpstr>Report Customizations</vt:lpstr>
      <vt:lpstr>Using Calculated Controls on a Report</vt:lpstr>
      <vt:lpstr>Understand and Perform Calculations</vt:lpstr>
      <vt:lpstr>Calculations</vt:lpstr>
      <vt:lpstr>Using Subreports</vt:lpstr>
      <vt:lpstr>Understand Subreports</vt:lpstr>
      <vt:lpstr>Subreports</vt:lpstr>
      <vt:lpstr>Chapter Summary </vt:lpstr>
    </vt:vector>
  </TitlesOfParts>
  <Company>McGraw-Hill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Advanced Queries and Reports</dc:title>
  <dc:creator>Mayhall, Amie</dc:creator>
  <cp:lastModifiedBy>Mayhall, Amie</cp:lastModifiedBy>
  <cp:revision>151</cp:revision>
  <dcterms:created xsi:type="dcterms:W3CDTF">2016-02-23T05:36:40Z</dcterms:created>
  <dcterms:modified xsi:type="dcterms:W3CDTF">2016-09-23T14:38:05Z</dcterms:modified>
</cp:coreProperties>
</file>