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4300D0-BE80-0DE2-7E5D-361F32367CEA}" name="Katona Bence" initials="BK" userId="S::katona.bence@student.uni-miskolc.hu::1628e41e-4eb1-43e9-b0f4-cc8567774e1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8A5F-0883-4487-99EC-B18AFEB9D0A2}" type="datetimeFigureOut">
              <a:rPr lang="hu-HU" smtClean="0"/>
              <a:t>2025. 03. 04.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6D94D38-C127-4716-9690-2540B5AAFC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237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8A5F-0883-4487-99EC-B18AFEB9D0A2}" type="datetimeFigureOut">
              <a:rPr lang="hu-HU" smtClean="0"/>
              <a:t>2025. 03. 04.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D94D38-C127-4716-9690-2540B5AAFC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769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8A5F-0883-4487-99EC-B18AFEB9D0A2}" type="datetimeFigureOut">
              <a:rPr lang="hu-HU" smtClean="0"/>
              <a:t>2025. 03. 04.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D94D38-C127-4716-9690-2540B5AAFC4C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143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8A5F-0883-4487-99EC-B18AFEB9D0A2}" type="datetimeFigureOut">
              <a:rPr lang="hu-HU" smtClean="0"/>
              <a:t>2025. 03. 04.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D94D38-C127-4716-9690-2540B5AAFC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9236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8A5F-0883-4487-99EC-B18AFEB9D0A2}" type="datetimeFigureOut">
              <a:rPr lang="hu-HU" smtClean="0"/>
              <a:t>2025. 03. 04.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D94D38-C127-4716-9690-2540B5AAFC4C}" type="slidenum">
              <a:rPr lang="hu-HU" smtClean="0"/>
              <a:t>‹#›</a:t>
            </a:fld>
            <a:endParaRPr lang="hu-H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4053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8A5F-0883-4487-99EC-B18AFEB9D0A2}" type="datetimeFigureOut">
              <a:rPr lang="hu-HU" smtClean="0"/>
              <a:t>2025. 03. 04.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D94D38-C127-4716-9690-2540B5AAFC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0183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8A5F-0883-4487-99EC-B18AFEB9D0A2}" type="datetimeFigureOut">
              <a:rPr lang="hu-HU" smtClean="0"/>
              <a:t>2025. 03. 04.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4D38-C127-4716-9690-2540B5AAFC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0523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8A5F-0883-4487-99EC-B18AFEB9D0A2}" type="datetimeFigureOut">
              <a:rPr lang="hu-HU" smtClean="0"/>
              <a:t>2025. 03. 04.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4D38-C127-4716-9690-2540B5AAFC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092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8A5F-0883-4487-99EC-B18AFEB9D0A2}" type="datetimeFigureOut">
              <a:rPr lang="hu-HU" smtClean="0"/>
              <a:t>2025. 03. 04.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4D38-C127-4716-9690-2540B5AAFC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312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8A5F-0883-4487-99EC-B18AFEB9D0A2}" type="datetimeFigureOut">
              <a:rPr lang="hu-HU" smtClean="0"/>
              <a:t>2025. 03. 04.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D94D38-C127-4716-9690-2540B5AAFC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187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8A5F-0883-4487-99EC-B18AFEB9D0A2}" type="datetimeFigureOut">
              <a:rPr lang="hu-HU" smtClean="0"/>
              <a:t>2025. 03. 04.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D94D38-C127-4716-9690-2540B5AAFC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477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8A5F-0883-4487-99EC-B18AFEB9D0A2}" type="datetimeFigureOut">
              <a:rPr lang="hu-HU" smtClean="0"/>
              <a:t>2025. 03. 04.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D94D38-C127-4716-9690-2540B5AAFC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353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8A5F-0883-4487-99EC-B18AFEB9D0A2}" type="datetimeFigureOut">
              <a:rPr lang="hu-HU" smtClean="0"/>
              <a:t>2025. 03. 04.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4D38-C127-4716-9690-2540B5AAFC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658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8A5F-0883-4487-99EC-B18AFEB9D0A2}" type="datetimeFigureOut">
              <a:rPr lang="hu-HU" smtClean="0"/>
              <a:t>2025. 03. 04.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4D38-C127-4716-9690-2540B5AAFC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432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8A5F-0883-4487-99EC-B18AFEB9D0A2}" type="datetimeFigureOut">
              <a:rPr lang="hu-HU" smtClean="0"/>
              <a:t>2025. 03. 04.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4D38-C127-4716-9690-2540B5AAFC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832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8A5F-0883-4487-99EC-B18AFEB9D0A2}" type="datetimeFigureOut">
              <a:rPr lang="hu-HU" smtClean="0"/>
              <a:t>2025. 03. 04.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D94D38-C127-4716-9690-2540B5AAFC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279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38A5F-0883-4487-99EC-B18AFEB9D0A2}" type="datetimeFigureOut">
              <a:rPr lang="hu-HU" smtClean="0"/>
              <a:t>2025. 03. 04.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6D94D38-C127-4716-9690-2540B5AAFC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319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91879D-8F6A-7606-774B-D218E09C60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Sudoku</a:t>
            </a:r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DC61904-0062-AF47-548B-ADB1E34EEBF9}"/>
              </a:ext>
            </a:extLst>
          </p:cNvPr>
          <p:cNvSpPr txBox="1"/>
          <p:nvPr/>
        </p:nvSpPr>
        <p:spPr>
          <a:xfrm>
            <a:off x="2589213" y="5020236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Készítette: Katona Bence</a:t>
            </a:r>
          </a:p>
        </p:txBody>
      </p:sp>
    </p:spTree>
    <p:extLst>
      <p:ext uri="{BB962C8B-B14F-4D97-AF65-F5344CB8AC3E}">
        <p14:creationId xmlns:p14="http://schemas.microsoft.com/office/powerpoint/2010/main" val="115583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37B5A23F-7276-435D-91DA-09104D777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354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2F3ECD7F-BF61-4CB1-AA15-464BB771E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66F1B29-3A08-4DB7-9F92-4C09B3BC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048" name="Freeform 5">
            <a:extLst>
              <a:ext uri="{FF2B5EF4-FFF2-40B4-BE49-F238E27FC236}">
                <a16:creationId xmlns:a16="http://schemas.microsoft.com/office/drawing/2014/main" id="{44A5AAD1-9616-4E1C-B3AC-E5497A6A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0F643BB-2181-4186-A2F6-216E3584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hu-HU" sz="3200">
                <a:solidFill>
                  <a:srgbClr val="FEFFFF"/>
                </a:solidFill>
              </a:rPr>
              <a:t>Bemutatás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158A05-9FC8-1789-F756-6282D927C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EFFFF"/>
                </a:solidFill>
              </a:rPr>
              <a:t>A </a:t>
            </a:r>
            <a:r>
              <a:rPr lang="hu-HU" b="1" dirty="0" err="1">
                <a:solidFill>
                  <a:srgbClr val="FEFFFF"/>
                </a:solidFill>
              </a:rPr>
              <a:t>Sudoku</a:t>
            </a:r>
            <a:r>
              <a:rPr lang="hu-HU" dirty="0">
                <a:solidFill>
                  <a:srgbClr val="FEFFFF"/>
                </a:solidFill>
              </a:rPr>
              <a:t> egy népszerű logikai játék, amely egy 9×9-es rácson játszódik. A rács további 3×3-as részekre (blokkokra) van osztva. A cél, hogy minden sorba, oszlopba és blokkba úgy helyezzük el a számokat </a:t>
            </a:r>
            <a:r>
              <a:rPr lang="hu-HU" b="1" dirty="0">
                <a:solidFill>
                  <a:srgbClr val="FEFFFF"/>
                </a:solidFill>
              </a:rPr>
              <a:t>1-től 9-ig</a:t>
            </a:r>
            <a:r>
              <a:rPr lang="hu-HU" dirty="0">
                <a:solidFill>
                  <a:srgbClr val="FEFFFF"/>
                </a:solidFill>
              </a:rPr>
              <a:t>, hogy azok ne ismétlődjenek.</a:t>
            </a:r>
          </a:p>
          <a:p>
            <a:r>
              <a:rPr lang="hu-HU" dirty="0">
                <a:solidFill>
                  <a:srgbClr val="FEFFFF"/>
                </a:solidFill>
              </a:rPr>
              <a:t>A játék különböző nehézségi szinteken érhető el: </a:t>
            </a:r>
            <a:r>
              <a:rPr lang="hu-HU" b="1" dirty="0">
                <a:solidFill>
                  <a:srgbClr val="FEFFFF"/>
                </a:solidFill>
              </a:rPr>
              <a:t>kezdőtől</a:t>
            </a:r>
            <a:r>
              <a:rPr lang="hu-HU" dirty="0">
                <a:solidFill>
                  <a:srgbClr val="FEFFFF"/>
                </a:solidFill>
              </a:rPr>
              <a:t> egészen a </a:t>
            </a:r>
            <a:r>
              <a:rPr lang="hu-HU" b="1" dirty="0">
                <a:solidFill>
                  <a:srgbClr val="FEFFFF"/>
                </a:solidFill>
              </a:rPr>
              <a:t>professzionális szintig</a:t>
            </a:r>
            <a:r>
              <a:rPr lang="hu-HU" dirty="0">
                <a:solidFill>
                  <a:srgbClr val="FEFFFF"/>
                </a:solidFill>
              </a:rPr>
              <a:t>. Egyes számok előre meg vannak adva, ezek segítenek a kirakásban. A </a:t>
            </a:r>
            <a:r>
              <a:rPr lang="hu-HU" dirty="0" err="1">
                <a:solidFill>
                  <a:srgbClr val="FEFFFF"/>
                </a:solidFill>
              </a:rPr>
              <a:t>Sudoku</a:t>
            </a:r>
            <a:r>
              <a:rPr lang="hu-HU" dirty="0">
                <a:solidFill>
                  <a:srgbClr val="FEFFFF"/>
                </a:solidFill>
              </a:rPr>
              <a:t> fejleszti a logikai gondolkodást, a memóriát és a problémamegoldó képességet.</a:t>
            </a:r>
          </a:p>
          <a:p>
            <a:endParaRPr lang="hu-HU" dirty="0">
              <a:solidFill>
                <a:srgbClr val="FEFFFF"/>
              </a:solidFill>
            </a:endParaRPr>
          </a:p>
        </p:txBody>
      </p:sp>
      <p:pic>
        <p:nvPicPr>
          <p:cNvPr id="1030" name="Picture 6" descr="https://play-lh.googleusercontent.com/YPmFA8OLIWgc58l_wgR5wYNnH2VShz_j1iMynvsy7c9na1hcevyUhru8kNvqzjcrJII">
            <a:extLst>
              <a:ext uri="{FF2B5EF4-FFF2-40B4-BE49-F238E27FC236}">
                <a16:creationId xmlns:a16="http://schemas.microsoft.com/office/drawing/2014/main" id="{7BFDDECA-7D99-98DA-16E7-45C4902863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13057" y="2462282"/>
            <a:ext cx="3001931" cy="300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D27B5CDA-292E-8556-34EA-A0550F6CCE84}"/>
              </a:ext>
            </a:extLst>
          </p:cNvPr>
          <p:cNvSpPr txBox="1"/>
          <p:nvPr/>
        </p:nvSpPr>
        <p:spPr>
          <a:xfrm>
            <a:off x="8671195" y="5427370"/>
            <a:ext cx="3085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https://play-lh.googleusercontent.com/YPmFA8OLIWgc58l_wgR5wYNnH2VShz_j1iMynvsy7c9na1hcevyUhru8kNvqzjcrJII</a:t>
            </a:r>
          </a:p>
        </p:txBody>
      </p:sp>
    </p:spTree>
    <p:extLst>
      <p:ext uri="{BB962C8B-B14F-4D97-AF65-F5344CB8AC3E}">
        <p14:creationId xmlns:p14="http://schemas.microsoft.com/office/powerpoint/2010/main" val="2898522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D2B1AD-DFA0-4759-305F-97F1AC19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funkciói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004748-DD6F-622B-8B1F-FD4798E03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hu-HU" dirty="0"/>
          </a:p>
          <a:p>
            <a:r>
              <a:rPr lang="hu-HU" dirty="0"/>
              <a:t>Kiválaszthatjuk hogy mi akarjuk-e megoldani vagy a gép</a:t>
            </a:r>
          </a:p>
          <a:p>
            <a:r>
              <a:rPr lang="hu-HU" dirty="0"/>
              <a:t>Véletlenszerűen feltöltünk egy mátrixot és az általunk megadott szám mennyiséget veszi el a mátrixból, így adtuk meg a nehézségét</a:t>
            </a:r>
          </a:p>
          <a:p>
            <a:r>
              <a:rPr lang="hu-HU" dirty="0"/>
              <a:t>Ha mi oldjuk meg, akkor sor , oszlop, majd érték megadásával adhatunk meg értéket</a:t>
            </a:r>
          </a:p>
          <a:p>
            <a:r>
              <a:rPr lang="hu-HU" dirty="0"/>
              <a:t>Ha gépet választjuk egyből másik 3 lehetőséget kapunk:</a:t>
            </a:r>
          </a:p>
          <a:p>
            <a:r>
              <a:rPr lang="hu-HU" dirty="0"/>
              <a:t>Kényszerszórás</a:t>
            </a:r>
          </a:p>
          <a:p>
            <a:r>
              <a:rPr lang="hu-HU" dirty="0" err="1"/>
              <a:t>Dancing</a:t>
            </a:r>
            <a:r>
              <a:rPr lang="hu-HU" dirty="0"/>
              <a:t> </a:t>
            </a:r>
            <a:r>
              <a:rPr lang="hu-HU" dirty="0" err="1"/>
              <a:t>Links</a:t>
            </a:r>
            <a:endParaRPr lang="hu-HU" dirty="0"/>
          </a:p>
          <a:p>
            <a:r>
              <a:rPr lang="hu-HU" dirty="0"/>
              <a:t>Visszalépéses (</a:t>
            </a:r>
            <a:r>
              <a:rPr lang="hu-HU" dirty="0" err="1"/>
              <a:t>BackTracking</a:t>
            </a:r>
            <a:r>
              <a:rPr lang="hu-HU" dirty="0"/>
              <a:t>)</a:t>
            </a:r>
          </a:p>
          <a:p>
            <a:r>
              <a:rPr lang="hu-HU" dirty="0"/>
              <a:t>Mind a 3-nál van egy plusz opció ami meg az hogy hányszor fusson le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38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1AA71D4-370C-B15B-2094-D13EA492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46148"/>
            <a:ext cx="4092173" cy="1324340"/>
          </a:xfrm>
        </p:spPr>
        <p:txBody>
          <a:bodyPr anchor="b">
            <a:normAutofit/>
          </a:bodyPr>
          <a:lstStyle/>
          <a:p>
            <a:r>
              <a:rPr lang="hu-HU" sz="2800"/>
              <a:t>Gépi Megoldások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pic>
        <p:nvPicPr>
          <p:cNvPr id="1026" name="Picture 2" descr="sudoku kezdőknek - A sudoku dimenziói">
            <a:extLst>
              <a:ext uri="{FF2B5EF4-FFF2-40B4-BE49-F238E27FC236}">
                <a16:creationId xmlns:a16="http://schemas.microsoft.com/office/drawing/2014/main" id="{347EFD8B-F51E-47F6-1495-2AF260828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5468" y="657049"/>
            <a:ext cx="5142655" cy="514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8201AFF0-703B-D4AB-23CC-630A1E69CF89}"/>
              </a:ext>
            </a:extLst>
          </p:cNvPr>
          <p:cNvSpPr txBox="1"/>
          <p:nvPr/>
        </p:nvSpPr>
        <p:spPr>
          <a:xfrm>
            <a:off x="1695468" y="5693963"/>
            <a:ext cx="23567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https://m.blog.hu/su/su3doku/image/1.png</a:t>
            </a:r>
          </a:p>
        </p:txBody>
      </p:sp>
    </p:spTree>
    <p:extLst>
      <p:ext uri="{BB962C8B-B14F-4D97-AF65-F5344CB8AC3E}">
        <p14:creationId xmlns:p14="http://schemas.microsoft.com/office/powerpoint/2010/main" val="445025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AF8C5A-4E41-F04A-130D-D43DD4BB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572" y="2273616"/>
            <a:ext cx="8911687" cy="1280890"/>
          </a:xfrm>
        </p:spPr>
        <p:txBody>
          <a:bodyPr/>
          <a:lstStyle/>
          <a:p>
            <a:r>
              <a:rPr lang="hu-HU" dirty="0"/>
              <a:t>A Program bemutatása</a:t>
            </a:r>
          </a:p>
        </p:txBody>
      </p:sp>
    </p:spTree>
    <p:extLst>
      <p:ext uri="{BB962C8B-B14F-4D97-AF65-F5344CB8AC3E}">
        <p14:creationId xmlns:p14="http://schemas.microsoft.com/office/powerpoint/2010/main" val="258612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EC82B3-6B0E-2B66-1ACF-FC118C9B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</a:t>
            </a:r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EE3B0C6E-DBC9-15ED-E2F2-CC346302D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242773"/>
              </p:ext>
            </p:extLst>
          </p:nvPr>
        </p:nvGraphicFramePr>
        <p:xfrm>
          <a:off x="846932" y="1591372"/>
          <a:ext cx="6898574" cy="2271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377">
                  <a:extLst>
                    <a:ext uri="{9D8B030D-6E8A-4147-A177-3AD203B41FA5}">
                      <a16:colId xmlns:a16="http://schemas.microsoft.com/office/drawing/2014/main" val="1908714220"/>
                    </a:ext>
                  </a:extLst>
                </a:gridCol>
                <a:gridCol w="1776399">
                  <a:extLst>
                    <a:ext uri="{9D8B030D-6E8A-4147-A177-3AD203B41FA5}">
                      <a16:colId xmlns:a16="http://schemas.microsoft.com/office/drawing/2014/main" val="386934759"/>
                    </a:ext>
                  </a:extLst>
                </a:gridCol>
                <a:gridCol w="1776399">
                  <a:extLst>
                    <a:ext uri="{9D8B030D-6E8A-4147-A177-3AD203B41FA5}">
                      <a16:colId xmlns:a16="http://schemas.microsoft.com/office/drawing/2014/main" val="1400773418"/>
                    </a:ext>
                  </a:extLst>
                </a:gridCol>
                <a:gridCol w="1776399">
                  <a:extLst>
                    <a:ext uri="{9D8B030D-6E8A-4147-A177-3AD203B41FA5}">
                      <a16:colId xmlns:a16="http://schemas.microsoft.com/office/drawing/2014/main" val="3219880292"/>
                    </a:ext>
                  </a:extLst>
                </a:gridCol>
              </a:tblGrid>
              <a:tr h="474645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rgbClr val="FFFF00"/>
                          </a:solidFill>
                        </a:rPr>
                        <a:t>20-as Nehézség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rgbClr val="FFFF00"/>
                          </a:solidFill>
                        </a:rPr>
                        <a:t>Visszalépéses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rgbClr val="FFFF00"/>
                          </a:solidFill>
                        </a:rPr>
                        <a:t>DLX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rgbClr val="FFFF00"/>
                          </a:solidFill>
                        </a:rPr>
                        <a:t>Kénszerszórás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03015"/>
                  </a:ext>
                </a:extLst>
              </a:tr>
              <a:tr h="407909">
                <a:tc>
                  <a:txBody>
                    <a:bodyPr/>
                    <a:lstStyle/>
                    <a:p>
                      <a:r>
                        <a:rPr lang="hu-HU" dirty="0"/>
                        <a:t>10 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0.0064157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0.0064436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0.0066729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99161"/>
                  </a:ext>
                </a:extLst>
              </a:tr>
              <a:tr h="407909">
                <a:tc>
                  <a:txBody>
                    <a:bodyPr/>
                    <a:lstStyle/>
                    <a:p>
                      <a:r>
                        <a:rPr lang="hu-HU" dirty="0"/>
                        <a:t>100 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0.0056904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0.0057240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0.0055698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985022"/>
                  </a:ext>
                </a:extLst>
              </a:tr>
              <a:tr h="407909">
                <a:tc>
                  <a:txBody>
                    <a:bodyPr/>
                    <a:lstStyle/>
                    <a:p>
                      <a:r>
                        <a:rPr lang="hu-HU" dirty="0"/>
                        <a:t>500 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0.0053445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0.0053468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0.0052934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14439"/>
                  </a:ext>
                </a:extLst>
              </a:tr>
              <a:tr h="407909">
                <a:tc>
                  <a:txBody>
                    <a:bodyPr/>
                    <a:lstStyle/>
                    <a:p>
                      <a:r>
                        <a:rPr lang="hu-HU" dirty="0"/>
                        <a:t>1000 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0.0053319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0.0052718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0.0053451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324687"/>
                  </a:ext>
                </a:extLst>
              </a:tr>
            </a:tbl>
          </a:graphicData>
        </a:graphic>
      </p:graphicFrame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5B256956-487A-3A9D-04F8-400B0ABB4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74441"/>
              </p:ext>
            </p:extLst>
          </p:nvPr>
        </p:nvGraphicFramePr>
        <p:xfrm>
          <a:off x="846932" y="4130770"/>
          <a:ext cx="689857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377">
                  <a:extLst>
                    <a:ext uri="{9D8B030D-6E8A-4147-A177-3AD203B41FA5}">
                      <a16:colId xmlns:a16="http://schemas.microsoft.com/office/drawing/2014/main" val="1908714220"/>
                    </a:ext>
                  </a:extLst>
                </a:gridCol>
                <a:gridCol w="1776399">
                  <a:extLst>
                    <a:ext uri="{9D8B030D-6E8A-4147-A177-3AD203B41FA5}">
                      <a16:colId xmlns:a16="http://schemas.microsoft.com/office/drawing/2014/main" val="386934759"/>
                    </a:ext>
                  </a:extLst>
                </a:gridCol>
                <a:gridCol w="1776399">
                  <a:extLst>
                    <a:ext uri="{9D8B030D-6E8A-4147-A177-3AD203B41FA5}">
                      <a16:colId xmlns:a16="http://schemas.microsoft.com/office/drawing/2014/main" val="1400773418"/>
                    </a:ext>
                  </a:extLst>
                </a:gridCol>
                <a:gridCol w="1776399">
                  <a:extLst>
                    <a:ext uri="{9D8B030D-6E8A-4147-A177-3AD203B41FA5}">
                      <a16:colId xmlns:a16="http://schemas.microsoft.com/office/drawing/2014/main" val="3219880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rgbClr val="FFFF00"/>
                          </a:solidFill>
                        </a:rPr>
                        <a:t>30-as Nehézség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rgbClr val="FFFF00"/>
                          </a:solidFill>
                        </a:rPr>
                        <a:t>Visszalépéses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rgbClr val="FFFF00"/>
                          </a:solidFill>
                        </a:rPr>
                        <a:t>DLX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rgbClr val="FFFF00"/>
                          </a:solidFill>
                        </a:rPr>
                        <a:t>Kénszerszórás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03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10 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0.0059381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0.0066123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0.0064674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99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100 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0.0058995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0.0056147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0.0059083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985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500 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0.0056289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0.0054755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0.0054829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14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1000 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0.0055011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0.0054576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0.0056897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324687"/>
                  </a:ext>
                </a:extLst>
              </a:tr>
            </a:tbl>
          </a:graphicData>
        </a:graphic>
      </p:graphicFrame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A1476FB8-21F9-58E5-AC42-E6ACCEDFF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213363"/>
              </p:ext>
            </p:extLst>
          </p:nvPr>
        </p:nvGraphicFramePr>
        <p:xfrm>
          <a:off x="7998593" y="1591373"/>
          <a:ext cx="3850105" cy="464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629">
                  <a:extLst>
                    <a:ext uri="{9D8B030D-6E8A-4147-A177-3AD203B41FA5}">
                      <a16:colId xmlns:a16="http://schemas.microsoft.com/office/drawing/2014/main" val="1908714220"/>
                    </a:ext>
                  </a:extLst>
                </a:gridCol>
                <a:gridCol w="1335238">
                  <a:extLst>
                    <a:ext uri="{9D8B030D-6E8A-4147-A177-3AD203B41FA5}">
                      <a16:colId xmlns:a16="http://schemas.microsoft.com/office/drawing/2014/main" val="386934759"/>
                    </a:ext>
                  </a:extLst>
                </a:gridCol>
                <a:gridCol w="1335238">
                  <a:extLst>
                    <a:ext uri="{9D8B030D-6E8A-4147-A177-3AD203B41FA5}">
                      <a16:colId xmlns:a16="http://schemas.microsoft.com/office/drawing/2014/main" val="1400773418"/>
                    </a:ext>
                  </a:extLst>
                </a:gridCol>
              </a:tblGrid>
              <a:tr h="1221716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rgbClr val="FFFF00"/>
                          </a:solidFill>
                        </a:rPr>
                        <a:t>60-as Nehézség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rgbClr val="FFFF00"/>
                          </a:solidFill>
                        </a:rPr>
                        <a:t>Visszalépéses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rgbClr val="FFFF00"/>
                          </a:solidFill>
                        </a:rPr>
                        <a:t>DLX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03015"/>
                  </a:ext>
                </a:extLst>
              </a:tr>
              <a:tr h="855201">
                <a:tc>
                  <a:txBody>
                    <a:bodyPr/>
                    <a:lstStyle/>
                    <a:p>
                      <a:r>
                        <a:rPr lang="hu-HU" dirty="0"/>
                        <a:t>10 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0.0236077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0.0228479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99161"/>
                  </a:ext>
                </a:extLst>
              </a:tr>
              <a:tr h="855201">
                <a:tc>
                  <a:txBody>
                    <a:bodyPr/>
                    <a:lstStyle/>
                    <a:p>
                      <a:r>
                        <a:rPr lang="hu-HU" dirty="0"/>
                        <a:t>100 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0.0062872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0.0417318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985022"/>
                  </a:ext>
                </a:extLst>
              </a:tr>
              <a:tr h="855201">
                <a:tc>
                  <a:txBody>
                    <a:bodyPr/>
                    <a:lstStyle/>
                    <a:p>
                      <a:r>
                        <a:rPr lang="hu-HU" dirty="0"/>
                        <a:t>500 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0.0056360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0.4550371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14439"/>
                  </a:ext>
                </a:extLst>
              </a:tr>
              <a:tr h="855201">
                <a:tc>
                  <a:txBody>
                    <a:bodyPr/>
                    <a:lstStyle/>
                    <a:p>
                      <a:r>
                        <a:rPr lang="hu-HU" dirty="0"/>
                        <a:t>1000 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0.0056387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32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37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48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049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050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051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052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053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054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055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056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057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058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059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62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063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064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065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066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067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068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069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070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071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072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073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077" name="Freeform 6">
            <a:extLst>
              <a:ext uri="{FF2B5EF4-FFF2-40B4-BE49-F238E27FC236}">
                <a16:creationId xmlns:a16="http://schemas.microsoft.com/office/drawing/2014/main" id="{DB5BC99D-7BEA-4F13-B82B-A956E2D0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hu-HU"/>
          </a:p>
        </p:txBody>
      </p:sp>
      <p:sp useBgFill="1">
        <p:nvSpPr>
          <p:cNvPr id="1079" name="Rectangle 1078">
            <a:extLst>
              <a:ext uri="{FF2B5EF4-FFF2-40B4-BE49-F238E27FC236}">
                <a16:creationId xmlns:a16="http://schemas.microsoft.com/office/drawing/2014/main" id="{04FFCB0A-A21A-4D0F-AE1C-6EC8ED79A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481DDC0B-F2D9-4A55-A60C-E0532B46C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82" name="Freeform 11">
              <a:extLst>
                <a:ext uri="{FF2B5EF4-FFF2-40B4-BE49-F238E27FC236}">
                  <a16:creationId xmlns:a16="http://schemas.microsoft.com/office/drawing/2014/main" id="{60C4C88B-2AA4-43CA-9F8F-3FB2B5D7D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083" name="Freeform 12">
              <a:extLst>
                <a:ext uri="{FF2B5EF4-FFF2-40B4-BE49-F238E27FC236}">
                  <a16:creationId xmlns:a16="http://schemas.microsoft.com/office/drawing/2014/main" id="{1E062DFF-2E6B-420E-AEFE-FB8082B29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084" name="Freeform 13">
              <a:extLst>
                <a:ext uri="{FF2B5EF4-FFF2-40B4-BE49-F238E27FC236}">
                  <a16:creationId xmlns:a16="http://schemas.microsoft.com/office/drawing/2014/main" id="{37DD0A2B-B295-4280-B8DA-0DC58312C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114" name="Freeform 14">
              <a:extLst>
                <a:ext uri="{FF2B5EF4-FFF2-40B4-BE49-F238E27FC236}">
                  <a16:creationId xmlns:a16="http://schemas.microsoft.com/office/drawing/2014/main" id="{83B6198C-5321-4CBD-A21D-B413234BF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115" name="Freeform 15">
              <a:extLst>
                <a:ext uri="{FF2B5EF4-FFF2-40B4-BE49-F238E27FC236}">
                  <a16:creationId xmlns:a16="http://schemas.microsoft.com/office/drawing/2014/main" id="{CA21CB5E-7E99-4448-8DD0-FA87EAC3C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116" name="Freeform 16">
              <a:extLst>
                <a:ext uri="{FF2B5EF4-FFF2-40B4-BE49-F238E27FC236}">
                  <a16:creationId xmlns:a16="http://schemas.microsoft.com/office/drawing/2014/main" id="{5675BC7F-097E-4C82-8B98-05F11E34F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117" name="Freeform 17">
              <a:extLst>
                <a:ext uri="{FF2B5EF4-FFF2-40B4-BE49-F238E27FC236}">
                  <a16:creationId xmlns:a16="http://schemas.microsoft.com/office/drawing/2014/main" id="{CF36D428-039F-4D57-83E9-C9E49A8EE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118" name="Freeform 18">
              <a:extLst>
                <a:ext uri="{FF2B5EF4-FFF2-40B4-BE49-F238E27FC236}">
                  <a16:creationId xmlns:a16="http://schemas.microsoft.com/office/drawing/2014/main" id="{9C846992-7277-412B-8F89-BF12BBBBE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119" name="Freeform 19">
              <a:extLst>
                <a:ext uri="{FF2B5EF4-FFF2-40B4-BE49-F238E27FC236}">
                  <a16:creationId xmlns:a16="http://schemas.microsoft.com/office/drawing/2014/main" id="{2FFB1517-7128-4059-90D1-7FE4A515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120" name="Freeform 20">
              <a:extLst>
                <a:ext uri="{FF2B5EF4-FFF2-40B4-BE49-F238E27FC236}">
                  <a16:creationId xmlns:a16="http://schemas.microsoft.com/office/drawing/2014/main" id="{C0835D29-A969-4B36-823D-204135853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121" name="Freeform 21">
              <a:extLst>
                <a:ext uri="{FF2B5EF4-FFF2-40B4-BE49-F238E27FC236}">
                  <a16:creationId xmlns:a16="http://schemas.microsoft.com/office/drawing/2014/main" id="{E513FF63-116C-4620-AA46-03788BE5F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122" name="Freeform 22">
              <a:extLst>
                <a:ext uri="{FF2B5EF4-FFF2-40B4-BE49-F238E27FC236}">
                  <a16:creationId xmlns:a16="http://schemas.microsoft.com/office/drawing/2014/main" id="{EF361EF8-880C-41F9-8051-9F05A8C20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BB3647BD-8806-B003-BB93-D9217824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Diagram</a:t>
            </a:r>
          </a:p>
        </p:txBody>
      </p:sp>
      <p:grpSp>
        <p:nvGrpSpPr>
          <p:cNvPr id="1123" name="Group 1094">
            <a:extLst>
              <a:ext uri="{FF2B5EF4-FFF2-40B4-BE49-F238E27FC236}">
                <a16:creationId xmlns:a16="http://schemas.microsoft.com/office/drawing/2014/main" id="{FBF9A995-2C32-4FB7-B5F3-E417B7DE0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124" name="Freeform 27">
              <a:extLst>
                <a:ext uri="{FF2B5EF4-FFF2-40B4-BE49-F238E27FC236}">
                  <a16:creationId xmlns:a16="http://schemas.microsoft.com/office/drawing/2014/main" id="{0F4ECCFB-A0C2-4B4D-B6E2-77341F6FE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125" name="Freeform 28">
              <a:extLst>
                <a:ext uri="{FF2B5EF4-FFF2-40B4-BE49-F238E27FC236}">
                  <a16:creationId xmlns:a16="http://schemas.microsoft.com/office/drawing/2014/main" id="{5476CBB8-CCD6-4739-8729-8927DC09D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126" name="Freeform 29">
              <a:extLst>
                <a:ext uri="{FF2B5EF4-FFF2-40B4-BE49-F238E27FC236}">
                  <a16:creationId xmlns:a16="http://schemas.microsoft.com/office/drawing/2014/main" id="{695B716E-8BF4-4DD9-96A5-4238FDC07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127" name="Freeform 30">
              <a:extLst>
                <a:ext uri="{FF2B5EF4-FFF2-40B4-BE49-F238E27FC236}">
                  <a16:creationId xmlns:a16="http://schemas.microsoft.com/office/drawing/2014/main" id="{6A3F7DBC-E3BC-4902-BE4C-6F3542E33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128" name="Freeform 31">
              <a:extLst>
                <a:ext uri="{FF2B5EF4-FFF2-40B4-BE49-F238E27FC236}">
                  <a16:creationId xmlns:a16="http://schemas.microsoft.com/office/drawing/2014/main" id="{70379707-5601-41BA-8F25-82825A8E3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129" name="Freeform 32">
              <a:extLst>
                <a:ext uri="{FF2B5EF4-FFF2-40B4-BE49-F238E27FC236}">
                  <a16:creationId xmlns:a16="http://schemas.microsoft.com/office/drawing/2014/main" id="{1C7E7640-A719-4104-8E66-10B2FB84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130" name="Freeform 33">
              <a:extLst>
                <a:ext uri="{FF2B5EF4-FFF2-40B4-BE49-F238E27FC236}">
                  <a16:creationId xmlns:a16="http://schemas.microsoft.com/office/drawing/2014/main" id="{9A4C4222-3F93-463D-9B22-69ECBF8E0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131" name="Freeform 34">
              <a:extLst>
                <a:ext uri="{FF2B5EF4-FFF2-40B4-BE49-F238E27FC236}">
                  <a16:creationId xmlns:a16="http://schemas.microsoft.com/office/drawing/2014/main" id="{B263D752-00B8-466F-A4DD-D4F58CAE1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132" name="Freeform 35">
              <a:extLst>
                <a:ext uri="{FF2B5EF4-FFF2-40B4-BE49-F238E27FC236}">
                  <a16:creationId xmlns:a16="http://schemas.microsoft.com/office/drawing/2014/main" id="{45470F50-BCB7-4793-B6EE-C07E5779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133" name="Freeform 36">
              <a:extLst>
                <a:ext uri="{FF2B5EF4-FFF2-40B4-BE49-F238E27FC236}">
                  <a16:creationId xmlns:a16="http://schemas.microsoft.com/office/drawing/2014/main" id="{3FE3B154-4827-4A59-B611-C15FE0930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134" name="Freeform 37">
              <a:extLst>
                <a:ext uri="{FF2B5EF4-FFF2-40B4-BE49-F238E27FC236}">
                  <a16:creationId xmlns:a16="http://schemas.microsoft.com/office/drawing/2014/main" id="{4856C74D-7893-4686-8C69-93ADFAD94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135" name="Freeform 38">
              <a:extLst>
                <a:ext uri="{FF2B5EF4-FFF2-40B4-BE49-F238E27FC236}">
                  <a16:creationId xmlns:a16="http://schemas.microsoft.com/office/drawing/2014/main" id="{D9855B44-5A4E-48D3-B20E-74C69EF5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1136" name="Rectangle 1108">
            <a:extLst>
              <a:ext uri="{FF2B5EF4-FFF2-40B4-BE49-F238E27FC236}">
                <a16:creationId xmlns:a16="http://schemas.microsoft.com/office/drawing/2014/main" id="{4DF306C4-90F2-4BFE-B2AD-FAFB31C46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pic>
        <p:nvPicPr>
          <p:cNvPr id="3" name="Picture 2" descr="Kimeneti kép">
            <a:extLst>
              <a:ext uri="{FF2B5EF4-FFF2-40B4-BE49-F238E27FC236}">
                <a16:creationId xmlns:a16="http://schemas.microsoft.com/office/drawing/2014/main" id="{B4F541A7-F247-D3C2-617A-5EB05A67D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9212" y="1033612"/>
            <a:ext cx="4399491" cy="281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Kimeneti kép">
            <a:extLst>
              <a:ext uri="{FF2B5EF4-FFF2-40B4-BE49-F238E27FC236}">
                <a16:creationId xmlns:a16="http://schemas.microsoft.com/office/drawing/2014/main" id="{4BB944EF-A320-7EAA-707F-59ADA292E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2428" y="1033612"/>
            <a:ext cx="4399491" cy="281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7" name="Freeform 33">
            <a:extLst>
              <a:ext uri="{FF2B5EF4-FFF2-40B4-BE49-F238E27FC236}">
                <a16:creationId xmlns:a16="http://schemas.microsoft.com/office/drawing/2014/main" id="{AA07F762-5743-4CB0-9102-37CFC56F2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7841219-2CCA-D7FB-3194-F6DB9960AB55}"/>
              </a:ext>
            </a:extLst>
          </p:cNvPr>
          <p:cNvSpPr txBox="1"/>
          <p:nvPr/>
        </p:nvSpPr>
        <p:spPr>
          <a:xfrm rot="16200000">
            <a:off x="10237698" y="104203"/>
            <a:ext cx="369332" cy="2000658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r>
              <a:rPr lang="hu-HU" sz="1200" dirty="0"/>
              <a:t>(20-as Nehézség)</a:t>
            </a:r>
          </a:p>
        </p:txBody>
      </p:sp>
    </p:spTree>
    <p:extLst>
      <p:ext uri="{BB962C8B-B14F-4D97-AF65-F5344CB8AC3E}">
        <p14:creationId xmlns:p14="http://schemas.microsoft.com/office/powerpoint/2010/main" val="310584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572F3B-06D8-778D-D815-33AF68BA3D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327666565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Szála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zál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ála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217</TotalTime>
  <Words>284</Words>
  <Application>Microsoft Office PowerPoint</Application>
  <PresentationFormat>Szélesvásznú</PresentationFormat>
  <Paragraphs>77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Szálak</vt:lpstr>
      <vt:lpstr>Sudoku</vt:lpstr>
      <vt:lpstr>Bemutatás</vt:lpstr>
      <vt:lpstr>A program funkciói</vt:lpstr>
      <vt:lpstr>Gépi Megoldások</vt:lpstr>
      <vt:lpstr>A Program bemutatása</vt:lpstr>
      <vt:lpstr>Adatok</vt:lpstr>
      <vt:lpstr>Diagram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Katona Bence</dc:creator>
  <cp:lastModifiedBy>Katona Bence</cp:lastModifiedBy>
  <cp:revision>19</cp:revision>
  <dcterms:created xsi:type="dcterms:W3CDTF">2025-02-26T18:53:27Z</dcterms:created>
  <dcterms:modified xsi:type="dcterms:W3CDTF">2025-03-04T14:41:17Z</dcterms:modified>
</cp:coreProperties>
</file>