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257" r:id="rId4"/>
    <p:sldId id="262" r:id="rId5"/>
    <p:sldId id="258" r:id="rId6"/>
    <p:sldId id="260" r:id="rId7"/>
    <p:sldId id="261" r:id="rId8"/>
    <p:sldId id="263" r:id="rId9"/>
    <p:sldId id="274" r:id="rId10"/>
    <p:sldId id="298" r:id="rId11"/>
    <p:sldId id="273" r:id="rId12"/>
    <p:sldId id="276" r:id="rId13"/>
    <p:sldId id="277" r:id="rId14"/>
    <p:sldId id="278" r:id="rId15"/>
    <p:sldId id="279" r:id="rId16"/>
    <p:sldId id="281" r:id="rId17"/>
    <p:sldId id="282" r:id="rId18"/>
    <p:sldId id="283" r:id="rId19"/>
    <p:sldId id="286" r:id="rId20"/>
    <p:sldId id="284" r:id="rId21"/>
    <p:sldId id="280" r:id="rId22"/>
    <p:sldId id="265" r:id="rId23"/>
    <p:sldId id="288" r:id="rId24"/>
    <p:sldId id="272" r:id="rId25"/>
    <p:sldId id="275" r:id="rId26"/>
    <p:sldId id="289" r:id="rId27"/>
    <p:sldId id="292" r:id="rId28"/>
    <p:sldId id="290" r:id="rId29"/>
    <p:sldId id="293" r:id="rId30"/>
    <p:sldId id="294" r:id="rId31"/>
    <p:sldId id="295" r:id="rId32"/>
    <p:sldId id="296" r:id="rId33"/>
    <p:sldId id="25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B6A73-011B-47DC-9F93-6830A0B3C862}" v="8" dt="2022-08-20T18:38:08.793"/>
    <p1510:client id="{2D4D2690-A47C-4E55-AF69-DC13A47B88D6}" v="5085" dt="2022-09-14T05:08:58.347"/>
    <p1510:client id="{2F2A020C-6E62-4C4F-9BB9-2A9D328C96E1}" v="3" dt="2022-09-12T18:29:20.111"/>
    <p1510:client id="{50D03C1E-BBC1-418D-89D4-7F75C9CEAEC4}" v="1" dt="2022-08-19T00:57:26.382"/>
    <p1510:client id="{7AA067B4-4948-44E9-B39B-801624FD759B}" v="2457" dt="2022-09-14T19:37:31.446"/>
    <p1510:client id="{A5B581C4-A03D-4029-9AB1-449396172C58}" v="2975" dt="2022-08-11T18:44:54.195"/>
    <p1510:client id="{BD3F2711-C48B-4365-A5B8-2C5149827483}" v="18" dt="2022-06-30T03:32:15.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smartdraw.com/swim-lane-diagram/swim-lane-diagram-software.htm?id=367509&amp;msclkid=0a06bcf100c91da8bb63dfd31a49b287" TargetMode="External"/><Relationship Id="rId3" Type="http://schemas.openxmlformats.org/officeDocument/2006/relationships/hyperlink" Target="https://www.mitre.org/publications/systems-engineering-guide/se-lifecycle-building-blocks/requirements-engineering" TargetMode="External"/><Relationship Id="rId7" Type="http://schemas.openxmlformats.org/officeDocument/2006/relationships/hyperlink" Target="https://creately.com/blog/examples/class-diagram-templates/" TargetMode="External"/><Relationship Id="rId2" Type="http://schemas.openxmlformats.org/officeDocument/2006/relationships/hyperlink" Target="http://www.mit.jyu.fi/OPE/kurssit/TIES462/Materiaalit/IEEE_SoftwareEngGlossary.pdf" TargetMode="External"/><Relationship Id="rId1" Type="http://schemas.openxmlformats.org/officeDocument/2006/relationships/slideLayout" Target="../slideLayouts/slideLayout2.xml"/><Relationship Id="rId6" Type="http://schemas.openxmlformats.org/officeDocument/2006/relationships/hyperlink" Target="https://userweb.cs.txstate.edu/~js236/201205/cs3398/ch4.pdf" TargetMode="External"/><Relationship Id="rId5" Type="http://schemas.openxmlformats.org/officeDocument/2006/relationships/hyperlink" Target="https://www.educba.com/requirement-engineering/" TargetMode="External"/><Relationship Id="rId10" Type="http://schemas.openxmlformats.org/officeDocument/2006/relationships/hyperlink" Target="https://www.ebay.com/p/57811" TargetMode="External"/><Relationship Id="rId4" Type="http://schemas.openxmlformats.org/officeDocument/2006/relationships/hyperlink" Target="http://mcs.open.ac.uk/ban25/papers/sotar.re.pdf" TargetMode="External"/><Relationship Id="rId9" Type="http://schemas.openxmlformats.org/officeDocument/2006/relationships/hyperlink" Target="https://www.researchgate.net/figure/19-A-UML-State-Chart-diagram-for-the-Seminar-class-during-registration_fig7_24246290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Requirements Engineering</a:t>
            </a:r>
            <a:br>
              <a:rPr lang="en-US" dirty="0">
                <a:cs typeface="Calibri Light"/>
              </a:rPr>
            </a:br>
            <a:endParaRPr lang="en-US"/>
          </a:p>
        </p:txBody>
      </p:sp>
      <p:sp>
        <p:nvSpPr>
          <p:cNvPr id="3" name="Subtitle 2"/>
          <p:cNvSpPr>
            <a:spLocks noGrp="1"/>
          </p:cNvSpPr>
          <p:nvPr>
            <p:ph type="subTitle" idx="1"/>
          </p:nvPr>
        </p:nvSpPr>
        <p:spPr>
          <a:xfrm>
            <a:off x="1524000" y="3602038"/>
            <a:ext cx="10604500" cy="3256840"/>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latin typeface="Tahoma"/>
              <a:ea typeface="Tahoma"/>
              <a:cs typeface="+mn-lt"/>
            </a:endParaRPr>
          </a:p>
          <a:p>
            <a:pPr algn="l"/>
            <a:r>
              <a:rPr lang="en-US" dirty="0">
                <a:latin typeface="Tahoma"/>
                <a:ea typeface="Tahoma"/>
                <a:cs typeface="+mn-lt"/>
              </a:rPr>
              <a:t>CPSC</a:t>
            </a:r>
            <a:r>
              <a:rPr lang="en-US" dirty="0">
                <a:latin typeface="Tahoma"/>
                <a:ea typeface="Tahoma"/>
                <a:cs typeface="Calibri"/>
              </a:rPr>
              <a:t>:480</a:t>
            </a:r>
            <a:endParaRPr lang="en-US" dirty="0">
              <a:latin typeface="Tahoma"/>
              <a:ea typeface="Tahoma"/>
              <a:cs typeface="+mn-lt"/>
            </a:endParaRPr>
          </a:p>
          <a:p>
            <a:pPr algn="l"/>
            <a:r>
              <a:rPr lang="en-US" dirty="0">
                <a:latin typeface="Tahoma"/>
                <a:ea typeface="+mn-lt"/>
                <a:cs typeface="+mn-lt"/>
              </a:rPr>
              <a:t>09/14/22</a:t>
            </a:r>
          </a:p>
          <a:p>
            <a:pPr algn="l"/>
            <a:r>
              <a:rPr lang="en-US" i="1" dirty="0">
                <a:latin typeface="Tahoma"/>
                <a:ea typeface="+mn-lt"/>
                <a:cs typeface="+mn-lt"/>
              </a:rPr>
              <a:t>Pressman Ch 7-8</a:t>
            </a:r>
            <a:endParaRPr lang="en-US" dirty="0">
              <a:latin typeface="Calibri"/>
              <a:ea typeface="+mn-lt"/>
              <a:cs typeface="+mn-lt"/>
            </a:endParaRPr>
          </a:p>
        </p:txBody>
      </p:sp>
      <p:sp>
        <p:nvSpPr>
          <p:cNvPr id="8" name="Subtitle 2">
            <a:extLst>
              <a:ext uri="{FF2B5EF4-FFF2-40B4-BE49-F238E27FC236}">
                <a16:creationId xmlns:a16="http://schemas.microsoft.com/office/drawing/2014/main" id="{30CFCA63-8C70-F85A-0712-C8D2E819D2D3}"/>
              </a:ext>
            </a:extLst>
          </p:cNvPr>
          <p:cNvSpPr txBox="1">
            <a:spLocks/>
          </p:cNvSpPr>
          <p:nvPr/>
        </p:nvSpPr>
        <p:spPr>
          <a:xfrm>
            <a:off x="4233" y="5839355"/>
            <a:ext cx="12192000" cy="86500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i="1" dirty="0">
                <a:ea typeface="+mn-lt"/>
                <a:cs typeface="+mn-lt"/>
              </a:rPr>
              <a:t>If you don't know where you're going, you're unlikely to end up there</a:t>
            </a:r>
            <a:r>
              <a:rPr lang="en-US" sz="2400" i="1" dirty="0">
                <a:latin typeface="Calibri"/>
                <a:ea typeface="+mn-lt"/>
                <a:cs typeface="+mn-lt"/>
              </a:rPr>
              <a:t>. </a:t>
            </a:r>
          </a:p>
          <a:p>
            <a:pPr algn="ctr"/>
            <a:r>
              <a:rPr lang="en-US" sz="2400" dirty="0">
                <a:latin typeface="Calibri"/>
                <a:ea typeface="+mn-lt"/>
                <a:cs typeface="+mn-lt"/>
              </a:rPr>
              <a:t>-Forrest Gump. Paramount Pictures. 1994.</a:t>
            </a:r>
            <a:endParaRPr lang="en-US" sz="2400" i="1" dirty="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38ED-0549-9152-DA78-BF5A32280082}"/>
              </a:ext>
            </a:extLst>
          </p:cNvPr>
          <p:cNvSpPr>
            <a:spLocks noGrp="1"/>
          </p:cNvSpPr>
          <p:nvPr>
            <p:ph type="title"/>
          </p:nvPr>
        </p:nvSpPr>
        <p:spPr/>
        <p:txBody>
          <a:bodyPr/>
          <a:lstStyle/>
          <a:p>
            <a:r>
              <a:rPr lang="en-US" dirty="0">
                <a:cs typeface="Calibri Light"/>
              </a:rPr>
              <a:t>How are requirements engineered?</a:t>
            </a:r>
            <a:endParaRPr lang="en-US" dirty="0"/>
          </a:p>
        </p:txBody>
      </p:sp>
      <p:sp>
        <p:nvSpPr>
          <p:cNvPr id="3" name="Content Placeholder 2">
            <a:extLst>
              <a:ext uri="{FF2B5EF4-FFF2-40B4-BE49-F238E27FC236}">
                <a16:creationId xmlns:a16="http://schemas.microsoft.com/office/drawing/2014/main" id="{82FF32F1-AE11-5E1A-696B-0FC87A886032}"/>
              </a:ext>
            </a:extLst>
          </p:cNvPr>
          <p:cNvSpPr>
            <a:spLocks noGrp="1"/>
          </p:cNvSpPr>
          <p:nvPr>
            <p:ph idx="1"/>
          </p:nvPr>
        </p:nvSpPr>
        <p:spPr/>
        <p:txBody>
          <a:bodyPr vert="horz" lIns="91440" tIns="45720" rIns="91440" bIns="45720" rtlCol="0" anchor="t">
            <a:normAutofit/>
          </a:bodyPr>
          <a:lstStyle/>
          <a:p>
            <a:r>
              <a:rPr lang="en-US" dirty="0">
                <a:cs typeface="Calibri"/>
              </a:rPr>
              <a:t>Inception – Someone identifies a need for software to address a specific use case.</a:t>
            </a:r>
            <a:endParaRPr lang="en-US" dirty="0">
              <a:ea typeface="Calibri"/>
              <a:cs typeface="Calibri"/>
            </a:endParaRPr>
          </a:p>
          <a:p>
            <a:r>
              <a:rPr lang="en-US" dirty="0">
                <a:cs typeface="Calibri"/>
              </a:rPr>
              <a:t>Elicitation – Product team works to define basic requirements.</a:t>
            </a:r>
          </a:p>
          <a:p>
            <a:r>
              <a:rPr lang="en-US" dirty="0">
                <a:cs typeface="Calibri"/>
              </a:rPr>
              <a:t>Elaboration – Requirement details filled in to understand exact needs.</a:t>
            </a:r>
          </a:p>
          <a:p>
            <a:r>
              <a:rPr lang="en-US" dirty="0">
                <a:cs typeface="Calibri"/>
              </a:rPr>
              <a:t>Negotiation – Budgets, timelines, and resource availability considered</a:t>
            </a:r>
          </a:p>
          <a:p>
            <a:r>
              <a:rPr lang="en-US" dirty="0">
                <a:cs typeface="Calibri"/>
              </a:rPr>
              <a:t>Specification – A full(</a:t>
            </a:r>
            <a:r>
              <a:rPr lang="en-US" dirty="0" err="1">
                <a:cs typeface="Calibri"/>
              </a:rPr>
              <a:t>ish</a:t>
            </a:r>
            <a:r>
              <a:rPr lang="en-US" dirty="0">
                <a:cs typeface="Calibri"/>
              </a:rPr>
              <a:t>) statement of the work to be performed.</a:t>
            </a:r>
          </a:p>
          <a:p>
            <a:r>
              <a:rPr lang="en-US" dirty="0">
                <a:cs typeface="Calibri"/>
              </a:rPr>
              <a:t>Validation – Specification is confirmed to meet customer needs.</a:t>
            </a:r>
          </a:p>
        </p:txBody>
      </p:sp>
    </p:spTree>
    <p:extLst>
      <p:ext uri="{BB962C8B-B14F-4D97-AF65-F5344CB8AC3E}">
        <p14:creationId xmlns:p14="http://schemas.microsoft.com/office/powerpoint/2010/main" val="192674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5613-342A-6EA6-37D9-14D275213CA6}"/>
              </a:ext>
            </a:extLst>
          </p:cNvPr>
          <p:cNvSpPr>
            <a:spLocks noGrp="1"/>
          </p:cNvSpPr>
          <p:nvPr>
            <p:ph type="title"/>
          </p:nvPr>
        </p:nvSpPr>
        <p:spPr/>
        <p:txBody>
          <a:bodyPr/>
          <a:lstStyle/>
          <a:p>
            <a:r>
              <a:rPr lang="en-US" dirty="0">
                <a:ea typeface="Calibri Light"/>
                <a:cs typeface="Calibri Light"/>
              </a:rPr>
              <a:t>Initial requirements – inception</a:t>
            </a:r>
            <a:endParaRPr lang="en-US" dirty="0"/>
          </a:p>
        </p:txBody>
      </p:sp>
      <p:sp>
        <p:nvSpPr>
          <p:cNvPr id="3" name="Content Placeholder 2">
            <a:extLst>
              <a:ext uri="{FF2B5EF4-FFF2-40B4-BE49-F238E27FC236}">
                <a16:creationId xmlns:a16="http://schemas.microsoft.com/office/drawing/2014/main" id="{6B2C7180-1621-D6D7-740F-9CE44254AC21}"/>
              </a:ext>
            </a:extLst>
          </p:cNvPr>
          <p:cNvSpPr>
            <a:spLocks noGrp="1"/>
          </p:cNvSpPr>
          <p:nvPr>
            <p:ph idx="1"/>
          </p:nvPr>
        </p:nvSpPr>
        <p:spPr>
          <a:xfrm>
            <a:off x="838200" y="1825625"/>
            <a:ext cx="10515600" cy="5030711"/>
          </a:xfrm>
        </p:spPr>
        <p:txBody>
          <a:bodyPr vert="horz" lIns="91440" tIns="45720" rIns="91440" bIns="45720" rtlCol="0" anchor="t">
            <a:normAutofit/>
          </a:bodyPr>
          <a:lstStyle/>
          <a:p>
            <a:r>
              <a:rPr lang="en-US" dirty="0">
                <a:ea typeface="Calibri"/>
                <a:cs typeface="Calibri"/>
              </a:rPr>
              <a:t>Software always begins with an </a:t>
            </a:r>
            <a:r>
              <a:rPr lang="en-US" i="1" dirty="0">
                <a:ea typeface="Calibri"/>
                <a:cs typeface="Calibri"/>
              </a:rPr>
              <a:t>idea </a:t>
            </a:r>
            <a:r>
              <a:rPr lang="en-US" dirty="0">
                <a:ea typeface="Calibri"/>
                <a:cs typeface="Calibri"/>
              </a:rPr>
              <a:t>for a product.</a:t>
            </a:r>
            <a:endParaRPr lang="en-US" i="1" dirty="0">
              <a:ea typeface="Calibri"/>
              <a:cs typeface="Calibri"/>
            </a:endParaRPr>
          </a:p>
          <a:p>
            <a:r>
              <a:rPr lang="en-US" dirty="0">
                <a:ea typeface="Calibri"/>
                <a:cs typeface="Calibri"/>
              </a:rPr>
              <a:t>Initial conception may not even consider software, or at least new software ("We need to maintain a list of digital certificates and keys.")</a:t>
            </a:r>
          </a:p>
          <a:p>
            <a:r>
              <a:rPr lang="en-US" dirty="0">
                <a:ea typeface="Calibri"/>
                <a:cs typeface="Calibri"/>
              </a:rPr>
              <a:t>Many software concepts amount to "do ____, but on a computer."</a:t>
            </a:r>
          </a:p>
          <a:p>
            <a:r>
              <a:rPr lang="en-US" dirty="0">
                <a:ea typeface="Calibri"/>
                <a:cs typeface="Calibri"/>
              </a:rPr>
              <a:t>Software concepts may originate inside or outside of the developers' business and that of the end customer.</a:t>
            </a:r>
          </a:p>
          <a:p>
            <a:r>
              <a:rPr lang="en-US" dirty="0">
                <a:ea typeface="Calibri"/>
                <a:cs typeface="Calibri"/>
              </a:rPr>
              <a:t>Software concepts may be based on other software, typically software that doesn't work well or doesn't quite meet the use case.</a:t>
            </a:r>
          </a:p>
          <a:p>
            <a:endParaRPr lang="en-US" dirty="0">
              <a:ea typeface="Calibri"/>
              <a:cs typeface="Calibri"/>
            </a:endParaRPr>
          </a:p>
        </p:txBody>
      </p:sp>
    </p:spTree>
    <p:extLst>
      <p:ext uri="{BB962C8B-B14F-4D97-AF65-F5344CB8AC3E}">
        <p14:creationId xmlns:p14="http://schemas.microsoft.com/office/powerpoint/2010/main" val="337851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97D-C3E8-DD1B-3AC0-4F5001BB1334}"/>
              </a:ext>
            </a:extLst>
          </p:cNvPr>
          <p:cNvSpPr>
            <a:spLocks noGrp="1"/>
          </p:cNvSpPr>
          <p:nvPr>
            <p:ph type="title"/>
          </p:nvPr>
        </p:nvSpPr>
        <p:spPr/>
        <p:txBody>
          <a:bodyPr/>
          <a:lstStyle/>
          <a:p>
            <a:r>
              <a:rPr lang="en-US" dirty="0">
                <a:cs typeface="Calibri Light"/>
              </a:rPr>
              <a:t>Inception – common scenarios</a:t>
            </a:r>
            <a:endParaRPr lang="en-US" dirty="0"/>
          </a:p>
        </p:txBody>
      </p:sp>
      <p:sp>
        <p:nvSpPr>
          <p:cNvPr id="3" name="Content Placeholder 2">
            <a:extLst>
              <a:ext uri="{FF2B5EF4-FFF2-40B4-BE49-F238E27FC236}">
                <a16:creationId xmlns:a16="http://schemas.microsoft.com/office/drawing/2014/main" id="{58D3CA55-33AE-9354-0BA8-5B03D9DBC8E0}"/>
              </a:ext>
            </a:extLst>
          </p:cNvPr>
          <p:cNvSpPr>
            <a:spLocks noGrp="1"/>
          </p:cNvSpPr>
          <p:nvPr>
            <p:ph idx="1"/>
          </p:nvPr>
        </p:nvSpPr>
        <p:spPr>
          <a:xfrm>
            <a:off x="838200" y="1825625"/>
            <a:ext cx="10515600" cy="4653718"/>
          </a:xfrm>
        </p:spPr>
        <p:txBody>
          <a:bodyPr vert="horz" lIns="91440" tIns="45720" rIns="91440" bIns="45720" rtlCol="0" anchor="t">
            <a:normAutofit fontScale="92500" lnSpcReduction="10000"/>
          </a:bodyPr>
          <a:lstStyle/>
          <a:p>
            <a:r>
              <a:rPr lang="en-US" dirty="0">
                <a:cs typeface="Calibri"/>
              </a:rPr>
              <a:t>Management at an organization identifies a problem that can be solved with software and hires/assigns software engineers in the company to build it. Customers may include existing clients as well as marketing to new business opportunities.</a:t>
            </a:r>
            <a:endParaRPr lang="en-US">
              <a:ea typeface="+mn-lt"/>
              <a:cs typeface="+mn-lt"/>
            </a:endParaRPr>
          </a:p>
          <a:p>
            <a:r>
              <a:rPr lang="en-US" dirty="0">
                <a:cs typeface="Calibri"/>
              </a:rPr>
              <a:t>A professional services consulting firm may observe a software need from one or more clients and contract with a software vendor to build a solution for their market.</a:t>
            </a:r>
            <a:endParaRPr lang="en-US">
              <a:ea typeface="+mn-lt"/>
              <a:cs typeface="+mn-lt"/>
            </a:endParaRPr>
          </a:p>
          <a:p>
            <a:r>
              <a:rPr lang="en-US" dirty="0">
                <a:cs typeface="Calibri"/>
              </a:rPr>
              <a:t>Organization identifies a problem and contracts with a software vendor to build a custom solution, becoming sole customer of the new product. Common in web development.</a:t>
            </a:r>
            <a:endParaRPr lang="en-US" dirty="0">
              <a:ea typeface="+mn-lt"/>
              <a:cs typeface="+mn-lt"/>
            </a:endParaRPr>
          </a:p>
          <a:p>
            <a:r>
              <a:rPr lang="en-US" dirty="0">
                <a:cs typeface="Calibri"/>
              </a:rPr>
              <a:t>An individual or small team develops a product, discovers high demand, and builds a new software engineering organization to continue development (e.g. </a:t>
            </a:r>
            <a:r>
              <a:rPr lang="en-US" dirty="0" err="1">
                <a:cs typeface="Calibri"/>
              </a:rPr>
              <a:t>facebook</a:t>
            </a:r>
            <a:r>
              <a:rPr lang="en-US" dirty="0">
                <a:cs typeface="Calibri"/>
              </a:rPr>
              <a:t>).</a:t>
            </a:r>
          </a:p>
        </p:txBody>
      </p:sp>
    </p:spTree>
    <p:extLst>
      <p:ext uri="{BB962C8B-B14F-4D97-AF65-F5344CB8AC3E}">
        <p14:creationId xmlns:p14="http://schemas.microsoft.com/office/powerpoint/2010/main" val="357705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575E-72FE-39F0-1E84-998A1103DF7B}"/>
              </a:ext>
            </a:extLst>
          </p:cNvPr>
          <p:cNvSpPr>
            <a:spLocks noGrp="1"/>
          </p:cNvSpPr>
          <p:nvPr>
            <p:ph type="title"/>
          </p:nvPr>
        </p:nvSpPr>
        <p:spPr/>
        <p:txBody>
          <a:bodyPr/>
          <a:lstStyle/>
          <a:p>
            <a:r>
              <a:rPr lang="en-US" dirty="0">
                <a:cs typeface="Calibri Light"/>
              </a:rPr>
              <a:t>Elicitation and Elaboration</a:t>
            </a:r>
            <a:endParaRPr lang="en-US" dirty="0"/>
          </a:p>
        </p:txBody>
      </p:sp>
      <p:sp>
        <p:nvSpPr>
          <p:cNvPr id="3" name="Content Placeholder 2">
            <a:extLst>
              <a:ext uri="{FF2B5EF4-FFF2-40B4-BE49-F238E27FC236}">
                <a16:creationId xmlns:a16="http://schemas.microsoft.com/office/drawing/2014/main" id="{CAADFCFF-4EF0-05BF-5EC6-B36531092A4D}"/>
              </a:ext>
            </a:extLst>
          </p:cNvPr>
          <p:cNvSpPr>
            <a:spLocks noGrp="1"/>
          </p:cNvSpPr>
          <p:nvPr>
            <p:ph idx="1"/>
          </p:nvPr>
        </p:nvSpPr>
        <p:spPr>
          <a:xfrm>
            <a:off x="838200" y="1825625"/>
            <a:ext cx="10515600" cy="4672662"/>
          </a:xfrm>
        </p:spPr>
        <p:txBody>
          <a:bodyPr vert="horz" lIns="91440" tIns="45720" rIns="91440" bIns="45720" rtlCol="0" anchor="t">
            <a:normAutofit fontScale="92500"/>
          </a:bodyPr>
          <a:lstStyle/>
          <a:p>
            <a:r>
              <a:rPr lang="en-US" dirty="0">
                <a:cs typeface="Calibri"/>
              </a:rPr>
              <a:t>Identify goals for the project; what should users be able to accomplish with the software when it is released.</a:t>
            </a:r>
          </a:p>
          <a:p>
            <a:r>
              <a:rPr lang="en-US" dirty="0">
                <a:cs typeface="Calibri"/>
              </a:rPr>
              <a:t>Stakeholders will describe what they </a:t>
            </a:r>
            <a:r>
              <a:rPr lang="en-US" i="1" dirty="0">
                <a:cs typeface="Calibri"/>
              </a:rPr>
              <a:t>think </a:t>
            </a:r>
            <a:r>
              <a:rPr lang="en-US" dirty="0">
                <a:cs typeface="Calibri"/>
              </a:rPr>
              <a:t>they want. They may specify it in great detail. But what they describe may not be the best way to accomplish what they really want. The real requirements must be </a:t>
            </a:r>
            <a:r>
              <a:rPr lang="en-US" i="1" dirty="0">
                <a:cs typeface="Calibri"/>
              </a:rPr>
              <a:t>discovered.</a:t>
            </a:r>
          </a:p>
          <a:p>
            <a:r>
              <a:rPr lang="en-US" dirty="0">
                <a:cs typeface="Calibri"/>
              </a:rPr>
              <a:t>Customers will usually focus on functional requirements. Non-functional requirements must also be elicited.</a:t>
            </a:r>
          </a:p>
          <a:p>
            <a:r>
              <a:rPr lang="en-US" dirty="0">
                <a:cs typeface="Calibri"/>
              </a:rPr>
              <a:t>When goals of the product are established, each goal should be spelled out in one or more use cases that describe how a user will interact with the system.</a:t>
            </a:r>
          </a:p>
          <a:p>
            <a:r>
              <a:rPr lang="en-US" dirty="0">
                <a:cs typeface="Calibri"/>
              </a:rPr>
              <a:t>Iteratively refined and prioritized.</a:t>
            </a:r>
          </a:p>
          <a:p>
            <a:pPr marL="0" indent="0">
              <a:buNone/>
            </a:pPr>
            <a:endParaRPr lang="en-US" dirty="0">
              <a:cs typeface="Calibri"/>
            </a:endParaRPr>
          </a:p>
        </p:txBody>
      </p:sp>
    </p:spTree>
    <p:extLst>
      <p:ext uri="{BB962C8B-B14F-4D97-AF65-F5344CB8AC3E}">
        <p14:creationId xmlns:p14="http://schemas.microsoft.com/office/powerpoint/2010/main" val="247553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A405-5C12-574D-534D-068CE495659E}"/>
              </a:ext>
            </a:extLst>
          </p:cNvPr>
          <p:cNvSpPr>
            <a:spLocks noGrp="1"/>
          </p:cNvSpPr>
          <p:nvPr>
            <p:ph type="title"/>
          </p:nvPr>
        </p:nvSpPr>
        <p:spPr/>
        <p:txBody>
          <a:bodyPr/>
          <a:lstStyle/>
          <a:p>
            <a:r>
              <a:rPr lang="en-US" dirty="0">
                <a:cs typeface="Calibri Light"/>
              </a:rPr>
              <a:t>Negotiation</a:t>
            </a:r>
            <a:endParaRPr lang="en-US" dirty="0"/>
          </a:p>
        </p:txBody>
      </p:sp>
      <p:sp>
        <p:nvSpPr>
          <p:cNvPr id="3" name="Content Placeholder 2">
            <a:extLst>
              <a:ext uri="{FF2B5EF4-FFF2-40B4-BE49-F238E27FC236}">
                <a16:creationId xmlns:a16="http://schemas.microsoft.com/office/drawing/2014/main" id="{EA354C74-1574-1EFB-9C26-82432219E600}"/>
              </a:ext>
            </a:extLst>
          </p:cNvPr>
          <p:cNvSpPr>
            <a:spLocks noGrp="1"/>
          </p:cNvSpPr>
          <p:nvPr>
            <p:ph idx="1"/>
          </p:nvPr>
        </p:nvSpPr>
        <p:spPr>
          <a:xfrm>
            <a:off x="838200" y="1825625"/>
            <a:ext cx="5907315" cy="5028671"/>
          </a:xfrm>
        </p:spPr>
        <p:txBody>
          <a:bodyPr vert="horz" lIns="91440" tIns="45720" rIns="91440" bIns="45720" rtlCol="0" anchor="t">
            <a:normAutofit lnSpcReduction="10000"/>
          </a:bodyPr>
          <a:lstStyle/>
          <a:p>
            <a:r>
              <a:rPr lang="en-US" dirty="0">
                <a:cs typeface="Calibri"/>
              </a:rPr>
              <a:t>Stakeholders will ask for more than can be done with the given time, budget, and other constraints. </a:t>
            </a:r>
            <a:endParaRPr lang="en-US"/>
          </a:p>
          <a:p>
            <a:r>
              <a:rPr lang="en-US" dirty="0">
                <a:cs typeface="Calibri"/>
              </a:rPr>
              <a:t>Many users do not have a good grasp of what makes one requirement easy and another challenging.</a:t>
            </a:r>
          </a:p>
          <a:p>
            <a:r>
              <a:rPr lang="en-US" dirty="0">
                <a:cs typeface="Calibri"/>
              </a:rPr>
              <a:t>Different groups of stakeholders may have very different priorities or even mutually exclusive requirements.</a:t>
            </a:r>
          </a:p>
          <a:p>
            <a:r>
              <a:rPr lang="en-US" dirty="0">
                <a:cs typeface="Calibri"/>
              </a:rPr>
              <a:t>Uncertainty about what is feasible complicates the process, and risk factors must be weighed and contingency plans considered.</a:t>
            </a:r>
          </a:p>
        </p:txBody>
      </p:sp>
      <p:pic>
        <p:nvPicPr>
          <p:cNvPr id="4" name="Picture 4" descr="A picture containing text&#10;&#10;Description automatically generated">
            <a:extLst>
              <a:ext uri="{FF2B5EF4-FFF2-40B4-BE49-F238E27FC236}">
                <a16:creationId xmlns:a16="http://schemas.microsoft.com/office/drawing/2014/main" id="{B20F86F1-8E0E-4149-2D04-3DEA28EDC6C5}"/>
              </a:ext>
            </a:extLst>
          </p:cNvPr>
          <p:cNvPicPr>
            <a:picLocks noChangeAspect="1"/>
          </p:cNvPicPr>
          <p:nvPr/>
        </p:nvPicPr>
        <p:blipFill>
          <a:blip r:embed="rId2"/>
          <a:stretch>
            <a:fillRect/>
          </a:stretch>
        </p:blipFill>
        <p:spPr>
          <a:xfrm>
            <a:off x="7384962" y="197633"/>
            <a:ext cx="3878019" cy="6501934"/>
          </a:xfrm>
          <a:prstGeom prst="rect">
            <a:avLst/>
          </a:prstGeom>
        </p:spPr>
      </p:pic>
    </p:spTree>
    <p:extLst>
      <p:ext uri="{BB962C8B-B14F-4D97-AF65-F5344CB8AC3E}">
        <p14:creationId xmlns:p14="http://schemas.microsoft.com/office/powerpoint/2010/main" val="223741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19CA-5AA3-E37F-9A89-7785FBC2C8C9}"/>
              </a:ext>
            </a:extLst>
          </p:cNvPr>
          <p:cNvSpPr>
            <a:spLocks noGrp="1"/>
          </p:cNvSpPr>
          <p:nvPr>
            <p:ph type="title"/>
          </p:nvPr>
        </p:nvSpPr>
        <p:spPr/>
        <p:txBody>
          <a:bodyPr/>
          <a:lstStyle/>
          <a:p>
            <a:r>
              <a:rPr lang="en-US" dirty="0">
                <a:cs typeface="Calibri Light"/>
              </a:rPr>
              <a:t>Specification</a:t>
            </a:r>
            <a:endParaRPr lang="en-US" dirty="0"/>
          </a:p>
        </p:txBody>
      </p:sp>
      <p:sp>
        <p:nvSpPr>
          <p:cNvPr id="3" name="Content Placeholder 2">
            <a:extLst>
              <a:ext uri="{FF2B5EF4-FFF2-40B4-BE49-F238E27FC236}">
                <a16:creationId xmlns:a16="http://schemas.microsoft.com/office/drawing/2014/main" id="{9323936A-7A3B-4DC1-B5E5-35FF382004FB}"/>
              </a:ext>
            </a:extLst>
          </p:cNvPr>
          <p:cNvSpPr>
            <a:spLocks noGrp="1"/>
          </p:cNvSpPr>
          <p:nvPr>
            <p:ph idx="1"/>
          </p:nvPr>
        </p:nvSpPr>
        <p:spPr>
          <a:xfrm>
            <a:off x="838200" y="1825625"/>
            <a:ext cx="10515600" cy="4599217"/>
          </a:xfrm>
        </p:spPr>
        <p:txBody>
          <a:bodyPr vert="horz" lIns="91440" tIns="45720" rIns="91440" bIns="45720" rtlCol="0" anchor="t">
            <a:normAutofit/>
          </a:bodyPr>
          <a:lstStyle/>
          <a:p>
            <a:r>
              <a:rPr lang="en-US" dirty="0">
                <a:cs typeface="Calibri"/>
              </a:rPr>
              <a:t>After goals are defined, described, and prioritized, with consensus among stakeholders, requirements engineering begins to intersect with product design.</a:t>
            </a:r>
          </a:p>
          <a:p>
            <a:r>
              <a:rPr lang="en-US" dirty="0">
                <a:cs typeface="Calibri"/>
              </a:rPr>
              <a:t>A draft specification of the software to be built should be written at this time, usually by a product manager or owner, including:</a:t>
            </a:r>
          </a:p>
          <a:p>
            <a:pPr lvl="1" indent="0"/>
            <a:r>
              <a:rPr lang="en-US" dirty="0">
                <a:cs typeface="Calibri"/>
              </a:rPr>
              <a:t> Product scope and definition, and business justification.</a:t>
            </a:r>
          </a:p>
          <a:p>
            <a:pPr lvl="1" indent="0"/>
            <a:r>
              <a:rPr lang="en-US" dirty="0">
                <a:cs typeface="Calibri"/>
              </a:rPr>
              <a:t> Product functions and features (functional requirements)</a:t>
            </a:r>
          </a:p>
          <a:p>
            <a:pPr lvl="1" indent="0"/>
            <a:r>
              <a:rPr lang="en-US" dirty="0">
                <a:cs typeface="Calibri"/>
              </a:rPr>
              <a:t> Operating environment assumptions and constraints</a:t>
            </a:r>
          </a:p>
          <a:p>
            <a:pPr lvl="1" indent="0"/>
            <a:r>
              <a:rPr lang="en-US" dirty="0">
                <a:cs typeface="Calibri"/>
              </a:rPr>
              <a:t> Interfaces to users and other systems. </a:t>
            </a:r>
          </a:p>
          <a:p>
            <a:pPr lvl="2" indent="0"/>
            <a:r>
              <a:rPr lang="en-US" sz="2400" dirty="0">
                <a:cs typeface="Calibri"/>
              </a:rPr>
              <a:t>Diagrams and mockup drawings are recommended.</a:t>
            </a:r>
          </a:p>
          <a:p>
            <a:pPr lvl="1" indent="0"/>
            <a:r>
              <a:rPr lang="en-US" dirty="0">
                <a:cs typeface="Calibri"/>
              </a:rPr>
              <a:t> Non-functional requirements (scalability, security, compliance, </a:t>
            </a:r>
            <a:r>
              <a:rPr lang="en-US" dirty="0" err="1">
                <a:cs typeface="Calibri"/>
              </a:rPr>
              <a:t>etc</a:t>
            </a:r>
            <a:r>
              <a:rPr lang="en-US" dirty="0">
                <a:cs typeface="Calibri"/>
              </a:rPr>
              <a:t>)</a:t>
            </a:r>
          </a:p>
        </p:txBody>
      </p:sp>
    </p:spTree>
    <p:extLst>
      <p:ext uri="{BB962C8B-B14F-4D97-AF65-F5344CB8AC3E}">
        <p14:creationId xmlns:p14="http://schemas.microsoft.com/office/powerpoint/2010/main" val="353071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61D7-65CD-9B51-3A7D-5690E467BE84}"/>
              </a:ext>
            </a:extLst>
          </p:cNvPr>
          <p:cNvSpPr>
            <a:spLocks noGrp="1"/>
          </p:cNvSpPr>
          <p:nvPr>
            <p:ph type="title"/>
          </p:nvPr>
        </p:nvSpPr>
        <p:spPr/>
        <p:txBody>
          <a:bodyPr/>
          <a:lstStyle/>
          <a:p>
            <a:r>
              <a:rPr lang="en-US" dirty="0">
                <a:cs typeface="Calibri Light"/>
              </a:rPr>
              <a:t>Class reg. example – scope and definition</a:t>
            </a:r>
            <a:endParaRPr lang="en-US" dirty="0"/>
          </a:p>
        </p:txBody>
      </p:sp>
      <p:sp>
        <p:nvSpPr>
          <p:cNvPr id="3" name="Content Placeholder 2">
            <a:extLst>
              <a:ext uri="{FF2B5EF4-FFF2-40B4-BE49-F238E27FC236}">
                <a16:creationId xmlns:a16="http://schemas.microsoft.com/office/drawing/2014/main" id="{5CAB95AA-D14C-A5D6-C9D2-663C68DE72C0}"/>
              </a:ext>
            </a:extLst>
          </p:cNvPr>
          <p:cNvSpPr>
            <a:spLocks noGrp="1"/>
          </p:cNvSpPr>
          <p:nvPr>
            <p:ph idx="1"/>
          </p:nvPr>
        </p:nvSpPr>
        <p:spPr/>
        <p:txBody>
          <a:bodyPr vert="horz" lIns="91440" tIns="45720" rIns="91440" bIns="45720" rtlCol="0" anchor="t">
            <a:normAutofit lnSpcReduction="10000"/>
          </a:bodyPr>
          <a:lstStyle/>
          <a:p>
            <a:r>
              <a:rPr lang="en-US" dirty="0">
                <a:cs typeface="Calibri"/>
              </a:rPr>
              <a:t>Before software - "Students must register for classes by viewing a printed course catalog and bringing their course selections to the university registrar. This system does not consistently allow students to take the classes they want or need most, decreasing student satisfaction and education outcomes and sometimes delaying graduation. It is also expensive to maintain a large staff of deputy registrars developing class schedules and managing registrations."</a:t>
            </a:r>
          </a:p>
          <a:p>
            <a:r>
              <a:rPr lang="en-US" dirty="0">
                <a:cs typeface="Calibri"/>
              </a:rPr>
              <a:t>"Students today expect to be able to quickly find available classes and determine if they meet the </a:t>
            </a:r>
            <a:r>
              <a:rPr lang="en-US" dirty="0" err="1">
                <a:cs typeface="Calibri"/>
              </a:rPr>
              <a:t>prereqs</a:t>
            </a:r>
            <a:r>
              <a:rPr lang="en-US" dirty="0">
                <a:cs typeface="Calibri"/>
              </a:rPr>
              <a:t>, build a schedule that meets their needs, confirm their registration in a class, and change the schedule until after classes start, all from home. Our proposed software system will allow this, improving the experience at a lower operating cost."</a:t>
            </a:r>
          </a:p>
        </p:txBody>
      </p:sp>
    </p:spTree>
    <p:extLst>
      <p:ext uri="{BB962C8B-B14F-4D97-AF65-F5344CB8AC3E}">
        <p14:creationId xmlns:p14="http://schemas.microsoft.com/office/powerpoint/2010/main" val="986461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ED2A-3772-3FA8-122F-F554FD8E66DB}"/>
              </a:ext>
            </a:extLst>
          </p:cNvPr>
          <p:cNvSpPr>
            <a:spLocks noGrp="1"/>
          </p:cNvSpPr>
          <p:nvPr>
            <p:ph type="title"/>
          </p:nvPr>
        </p:nvSpPr>
        <p:spPr/>
        <p:txBody>
          <a:bodyPr/>
          <a:lstStyle/>
          <a:p>
            <a:r>
              <a:rPr lang="en-US" dirty="0">
                <a:ea typeface="+mj-lt"/>
                <a:cs typeface="+mj-lt"/>
              </a:rPr>
              <a:t>Class reg. example – functions and features</a:t>
            </a:r>
          </a:p>
        </p:txBody>
      </p:sp>
      <p:sp>
        <p:nvSpPr>
          <p:cNvPr id="3" name="Content Placeholder 2">
            <a:extLst>
              <a:ext uri="{FF2B5EF4-FFF2-40B4-BE49-F238E27FC236}">
                <a16:creationId xmlns:a16="http://schemas.microsoft.com/office/drawing/2014/main" id="{6076AC66-9FEA-37D1-3733-25C92708CAD3}"/>
              </a:ext>
            </a:extLst>
          </p:cNvPr>
          <p:cNvSpPr>
            <a:spLocks noGrp="1"/>
          </p:cNvSpPr>
          <p:nvPr>
            <p:ph idx="1"/>
          </p:nvPr>
        </p:nvSpPr>
        <p:spPr/>
        <p:txBody>
          <a:bodyPr vert="horz" lIns="91440" tIns="45720" rIns="91440" bIns="45720" rtlCol="0" anchor="t">
            <a:normAutofit lnSpcReduction="10000"/>
          </a:bodyPr>
          <a:lstStyle/>
          <a:p>
            <a:r>
              <a:rPr lang="en-US" dirty="0">
                <a:cs typeface="Calibri"/>
              </a:rPr>
              <a:t>The software must support these functions:</a:t>
            </a:r>
          </a:p>
          <a:p>
            <a:pPr lvl="1" indent="-342900"/>
            <a:r>
              <a:rPr lang="en-US" dirty="0">
                <a:cs typeface="Calibri"/>
              </a:rPr>
              <a:t>As a department head, I can submit the classes in my department to be taught next semester and their proposed times.</a:t>
            </a:r>
          </a:p>
          <a:p>
            <a:pPr lvl="1" indent="-342900"/>
            <a:r>
              <a:rPr lang="en-US" dirty="0">
                <a:cs typeface="Calibri"/>
              </a:rPr>
              <a:t>As a registrar, I can confirm that proposed class schedules meet requirements and do not cause instructor schedule conflicts, and add them to the catalog.</a:t>
            </a:r>
          </a:p>
          <a:p>
            <a:pPr lvl="1" indent="-342900"/>
            <a:r>
              <a:rPr lang="en-US" dirty="0">
                <a:ea typeface="+mn-lt"/>
                <a:cs typeface="+mn-lt"/>
              </a:rPr>
              <a:t>As a student, I can view the classes I'm enrolled in, ones I've taken previously, and how they fulfill my degree requirements.</a:t>
            </a:r>
          </a:p>
          <a:p>
            <a:pPr lvl="1" indent="-342900"/>
            <a:r>
              <a:rPr lang="en-US" dirty="0">
                <a:ea typeface="+mn-lt"/>
                <a:cs typeface="+mn-lt"/>
              </a:rPr>
              <a:t>As a student, I can search and enroll in open classes that I want to take.</a:t>
            </a:r>
            <a:endParaRPr lang="en-US" dirty="0">
              <a:cs typeface="Calibri"/>
            </a:endParaRPr>
          </a:p>
          <a:p>
            <a:pPr lvl="1" indent="-342900"/>
            <a:r>
              <a:rPr lang="en-US" dirty="0">
                <a:cs typeface="Calibri"/>
              </a:rPr>
              <a:t>As an instructor, I can view the classes I am teaching and the student enrollment.</a:t>
            </a:r>
            <a:endParaRPr lang="en-US"/>
          </a:p>
          <a:p>
            <a:pPr lvl="1" indent="-342900"/>
            <a:r>
              <a:rPr lang="en-US" dirty="0">
                <a:cs typeface="Calibri"/>
              </a:rPr>
              <a:t>As an instructor, I can override registration requirements to allow a specific student to enroll in my class.</a:t>
            </a:r>
          </a:p>
        </p:txBody>
      </p:sp>
    </p:spTree>
    <p:extLst>
      <p:ext uri="{BB962C8B-B14F-4D97-AF65-F5344CB8AC3E}">
        <p14:creationId xmlns:p14="http://schemas.microsoft.com/office/powerpoint/2010/main" val="974423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39F5-B8D3-9173-FD09-3919993A1C39}"/>
              </a:ext>
            </a:extLst>
          </p:cNvPr>
          <p:cNvSpPr>
            <a:spLocks noGrp="1"/>
          </p:cNvSpPr>
          <p:nvPr>
            <p:ph type="title"/>
          </p:nvPr>
        </p:nvSpPr>
        <p:spPr/>
        <p:txBody>
          <a:bodyPr/>
          <a:lstStyle/>
          <a:p>
            <a:r>
              <a:rPr lang="en-US" dirty="0">
                <a:ea typeface="+mj-lt"/>
                <a:cs typeface="+mj-lt"/>
              </a:rPr>
              <a:t>Class reg. example – operation and interfaces</a:t>
            </a:r>
          </a:p>
        </p:txBody>
      </p:sp>
      <p:sp>
        <p:nvSpPr>
          <p:cNvPr id="3" name="Content Placeholder 2">
            <a:extLst>
              <a:ext uri="{FF2B5EF4-FFF2-40B4-BE49-F238E27FC236}">
                <a16:creationId xmlns:a16="http://schemas.microsoft.com/office/drawing/2014/main" id="{3A98142B-135A-B900-9563-8FFF1353AC0B}"/>
              </a:ext>
            </a:extLst>
          </p:cNvPr>
          <p:cNvSpPr>
            <a:spLocks noGrp="1"/>
          </p:cNvSpPr>
          <p:nvPr>
            <p:ph idx="1"/>
          </p:nvPr>
        </p:nvSpPr>
        <p:spPr/>
        <p:txBody>
          <a:bodyPr vert="horz" lIns="91440" tIns="45720" rIns="91440" bIns="45720" rtlCol="0" anchor="t">
            <a:normAutofit/>
          </a:bodyPr>
          <a:lstStyle/>
          <a:p>
            <a:r>
              <a:rPr lang="en-US" dirty="0">
                <a:cs typeface="Calibri"/>
              </a:rPr>
              <a:t>The software must run on a university-owned Windows server.</a:t>
            </a:r>
          </a:p>
          <a:p>
            <a:r>
              <a:rPr lang="en-US" dirty="0">
                <a:cs typeface="Calibri"/>
              </a:rPr>
              <a:t>The software must durably store all records of enrollment using a SQL database with the ability to save and restore snapshots.</a:t>
            </a:r>
          </a:p>
          <a:p>
            <a:r>
              <a:rPr lang="en-US" dirty="0">
                <a:cs typeface="Calibri"/>
              </a:rPr>
              <a:t>The software must allow students and teachers to access their functions using web forms </a:t>
            </a:r>
            <a:r>
              <a:rPr lang="en-US" dirty="0">
                <a:ea typeface="+mn-lt"/>
                <a:cs typeface="+mn-lt"/>
              </a:rPr>
              <a:t>through any standard web browser.</a:t>
            </a:r>
            <a:endParaRPr lang="en-US" dirty="0">
              <a:cs typeface="Calibri"/>
            </a:endParaRPr>
          </a:p>
          <a:p>
            <a:r>
              <a:rPr lang="en-US" dirty="0">
                <a:cs typeface="Calibri"/>
              </a:rPr>
              <a:t>The software must integrate with the student identification system for user authentication when performing functions as a student</a:t>
            </a:r>
          </a:p>
          <a:p>
            <a:r>
              <a:rPr lang="en-US" dirty="0">
                <a:cs typeface="Calibri"/>
              </a:rPr>
              <a:t>The software must integrate with faculty &amp; staff HR system for user authentication when performing non-student functions.</a:t>
            </a:r>
          </a:p>
        </p:txBody>
      </p:sp>
    </p:spTree>
    <p:extLst>
      <p:ext uri="{BB962C8B-B14F-4D97-AF65-F5344CB8AC3E}">
        <p14:creationId xmlns:p14="http://schemas.microsoft.com/office/powerpoint/2010/main" val="1810319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chart&#10;&#10;Description automatically generated">
            <a:extLst>
              <a:ext uri="{FF2B5EF4-FFF2-40B4-BE49-F238E27FC236}">
                <a16:creationId xmlns:a16="http://schemas.microsoft.com/office/drawing/2014/main" id="{40FC8A7A-566A-A4C3-D67D-FF2D6C25AB62}"/>
              </a:ext>
            </a:extLst>
          </p:cNvPr>
          <p:cNvPicPr>
            <a:picLocks noGrp="1" noChangeAspect="1"/>
          </p:cNvPicPr>
          <p:nvPr>
            <p:ph idx="1"/>
          </p:nvPr>
        </p:nvPicPr>
        <p:blipFill>
          <a:blip r:embed="rId2"/>
          <a:stretch>
            <a:fillRect/>
          </a:stretch>
        </p:blipFill>
        <p:spPr>
          <a:xfrm>
            <a:off x="2381955" y="643466"/>
            <a:ext cx="7428089" cy="5571067"/>
          </a:xfrm>
          <a:prstGeom prst="rect">
            <a:avLst/>
          </a:prstGeom>
        </p:spPr>
      </p:pic>
    </p:spTree>
    <p:extLst>
      <p:ext uri="{BB962C8B-B14F-4D97-AF65-F5344CB8AC3E}">
        <p14:creationId xmlns:p14="http://schemas.microsoft.com/office/powerpoint/2010/main" val="30466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877B-4153-0612-1696-5295F4B3D17F}"/>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35AE7D0A-FA25-C22E-BB02-EF420DD39D9C}"/>
              </a:ext>
            </a:extLst>
          </p:cNvPr>
          <p:cNvSpPr>
            <a:spLocks noGrp="1"/>
          </p:cNvSpPr>
          <p:nvPr>
            <p:ph idx="1"/>
          </p:nvPr>
        </p:nvSpPr>
        <p:spPr>
          <a:xfrm>
            <a:off x="838200" y="1825625"/>
            <a:ext cx="10515600" cy="5033125"/>
          </a:xfrm>
        </p:spPr>
        <p:txBody>
          <a:bodyPr vert="horz" lIns="91440" tIns="45720" rIns="91440" bIns="45720" rtlCol="0" anchor="t">
            <a:normAutofit fontScale="92500"/>
          </a:bodyPr>
          <a:lstStyle/>
          <a:p>
            <a:r>
              <a:rPr lang="en-US" dirty="0">
                <a:cs typeface="Calibri"/>
              </a:rPr>
              <a:t>Exercise 1 walkthrough posted to GitHub. Now due Friday. See Brightspace.</a:t>
            </a:r>
          </a:p>
          <a:p>
            <a:r>
              <a:rPr lang="en-US" dirty="0">
                <a:cs typeface="Calibri"/>
              </a:rPr>
              <a:t>Project 1 due Sunday.</a:t>
            </a:r>
          </a:p>
          <a:p>
            <a:r>
              <a:rPr lang="en-US" dirty="0">
                <a:cs typeface="Calibri"/>
              </a:rPr>
              <a:t>Guest speaker Monday: Gary Galehouse, </a:t>
            </a:r>
            <a:r>
              <a:rPr lang="en-US" dirty="0" err="1">
                <a:cs typeface="Calibri"/>
              </a:rPr>
              <a:t>Keyfactor</a:t>
            </a:r>
            <a:r>
              <a:rPr lang="en-US" dirty="0">
                <a:cs typeface="Calibri"/>
              </a:rPr>
              <a:t> VP of Engineering</a:t>
            </a:r>
          </a:p>
          <a:p>
            <a:pPr lvl="1"/>
            <a:r>
              <a:rPr lang="en-US" dirty="0">
                <a:cs typeface="Calibri"/>
              </a:rPr>
              <a:t>Be prepared with questions on starting a career and being an effective engineer.</a:t>
            </a:r>
          </a:p>
          <a:p>
            <a:r>
              <a:rPr lang="en-US" dirty="0">
                <a:ea typeface="+mn-lt"/>
                <a:cs typeface="+mn-lt"/>
              </a:rPr>
              <a:t>Project 2 assigned next week. </a:t>
            </a:r>
          </a:p>
          <a:p>
            <a:pPr lvl="1"/>
            <a:r>
              <a:rPr lang="en-US" dirty="0">
                <a:ea typeface="+mn-lt"/>
                <a:cs typeface="+mn-lt"/>
              </a:rPr>
              <a:t>Tentatively, posted Monday and discussed Wednesday.</a:t>
            </a:r>
          </a:p>
          <a:p>
            <a:pPr lvl="1"/>
            <a:r>
              <a:rPr lang="en-US" dirty="0">
                <a:ea typeface="+mn-lt"/>
                <a:cs typeface="+mn-lt"/>
              </a:rPr>
              <a:t>Will be due Oct 16. </a:t>
            </a:r>
          </a:p>
          <a:p>
            <a:pPr lvl="1"/>
            <a:r>
              <a:rPr lang="en-US" dirty="0">
                <a:ea typeface="+mn-lt"/>
                <a:cs typeface="+mn-lt"/>
              </a:rPr>
              <a:t>Submit group requests by Tuesday. Groups will be finalized Wednesday.</a:t>
            </a:r>
          </a:p>
          <a:p>
            <a:pPr lvl="1"/>
            <a:r>
              <a:rPr lang="en-US" dirty="0">
                <a:ea typeface="+mn-lt"/>
                <a:cs typeface="+mn-lt"/>
              </a:rPr>
              <a:t>Project groups will be used for in-class exercise 2 next Wednesday.</a:t>
            </a:r>
          </a:p>
          <a:p>
            <a:r>
              <a:rPr lang="en-US" dirty="0">
                <a:cs typeface="Calibri"/>
              </a:rPr>
              <a:t>Quiz numbering changed to align with Brightspace. Quiz 1 = 8/22 survey, quiz 2 = 8/31 quiz (originally marked as quiz 1), quiz 3 today. Expect one more quiz before midterm, probably Wednesday 9/28.</a:t>
            </a:r>
          </a:p>
        </p:txBody>
      </p:sp>
    </p:spTree>
    <p:extLst>
      <p:ext uri="{BB962C8B-B14F-4D97-AF65-F5344CB8AC3E}">
        <p14:creationId xmlns:p14="http://schemas.microsoft.com/office/powerpoint/2010/main" val="1254866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3427-0166-9A35-EA95-939AA3C8D432}"/>
              </a:ext>
            </a:extLst>
          </p:cNvPr>
          <p:cNvSpPr>
            <a:spLocks noGrp="1"/>
          </p:cNvSpPr>
          <p:nvPr>
            <p:ph type="title"/>
          </p:nvPr>
        </p:nvSpPr>
        <p:spPr/>
        <p:txBody>
          <a:bodyPr/>
          <a:lstStyle/>
          <a:p>
            <a:r>
              <a:rPr lang="en-US" dirty="0">
                <a:ea typeface="+mj-lt"/>
                <a:cs typeface="+mj-lt"/>
              </a:rPr>
              <a:t>Class reg. example – non-functional </a:t>
            </a:r>
            <a:r>
              <a:rPr lang="en-US" dirty="0" err="1">
                <a:ea typeface="+mj-lt"/>
                <a:cs typeface="+mj-lt"/>
              </a:rPr>
              <a:t>reqs</a:t>
            </a:r>
          </a:p>
        </p:txBody>
      </p:sp>
      <p:sp>
        <p:nvSpPr>
          <p:cNvPr id="3" name="Content Placeholder 2">
            <a:extLst>
              <a:ext uri="{FF2B5EF4-FFF2-40B4-BE49-F238E27FC236}">
                <a16:creationId xmlns:a16="http://schemas.microsoft.com/office/drawing/2014/main" id="{DCA7AD86-2F51-F725-395C-B33DEB041B19}"/>
              </a:ext>
            </a:extLst>
          </p:cNvPr>
          <p:cNvSpPr>
            <a:spLocks noGrp="1"/>
          </p:cNvSpPr>
          <p:nvPr>
            <p:ph idx="1"/>
          </p:nvPr>
        </p:nvSpPr>
        <p:spPr>
          <a:xfrm>
            <a:off x="838200" y="1825625"/>
            <a:ext cx="10515600" cy="4525771"/>
          </a:xfrm>
        </p:spPr>
        <p:txBody>
          <a:bodyPr vert="horz" lIns="91440" tIns="45720" rIns="91440" bIns="45720" rtlCol="0" anchor="t">
            <a:normAutofit fontScale="92500" lnSpcReduction="20000"/>
          </a:bodyPr>
          <a:lstStyle/>
          <a:p>
            <a:r>
              <a:rPr lang="en-US" dirty="0">
                <a:cs typeface="Calibri"/>
              </a:rPr>
              <a:t>The software must function with more than one million students and ten thousand faculty over at least sixty course terms.</a:t>
            </a:r>
          </a:p>
          <a:p>
            <a:r>
              <a:rPr lang="en-US" dirty="0">
                <a:cs typeface="Calibri"/>
              </a:rPr>
              <a:t>The software must support at least 10,000 simultaneous users.</a:t>
            </a:r>
          </a:p>
          <a:p>
            <a:r>
              <a:rPr lang="en-US" dirty="0">
                <a:cs typeface="Calibri"/>
              </a:rPr>
              <a:t>The software must maintain data in a format that can be audited and can be migrated to other systems.</a:t>
            </a:r>
          </a:p>
          <a:p>
            <a:r>
              <a:rPr lang="en-US" dirty="0">
                <a:cs typeface="Calibri"/>
              </a:rPr>
              <a:t>The software must not allow users to view any information that they are not authorized to access.</a:t>
            </a:r>
          </a:p>
          <a:p>
            <a:r>
              <a:rPr lang="en-US" dirty="0">
                <a:cs typeface="Calibri"/>
              </a:rPr>
              <a:t>The software must perform operations atomically that guarantee students cannot register for full classes and can confirm their registration was accepted.</a:t>
            </a:r>
          </a:p>
          <a:p>
            <a:r>
              <a:rPr lang="en-US" dirty="0">
                <a:cs typeface="Calibri"/>
              </a:rPr>
              <a:t>The software must allow use in both English and Spanish.</a:t>
            </a:r>
          </a:p>
          <a:p>
            <a:r>
              <a:rPr lang="en-US" dirty="0">
                <a:cs typeface="Calibri"/>
              </a:rPr>
              <a:t>The software must comply with all requirements of the Family Education Rights and Privacy Act and Ohio Revised Code.</a:t>
            </a:r>
          </a:p>
        </p:txBody>
      </p:sp>
    </p:spTree>
    <p:extLst>
      <p:ext uri="{BB962C8B-B14F-4D97-AF65-F5344CB8AC3E}">
        <p14:creationId xmlns:p14="http://schemas.microsoft.com/office/powerpoint/2010/main" val="526944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8D22-9048-E966-BDDA-840365946A67}"/>
              </a:ext>
            </a:extLst>
          </p:cNvPr>
          <p:cNvSpPr>
            <a:spLocks noGrp="1"/>
          </p:cNvSpPr>
          <p:nvPr>
            <p:ph type="title"/>
          </p:nvPr>
        </p:nvSpPr>
        <p:spPr/>
        <p:txBody>
          <a:bodyPr/>
          <a:lstStyle/>
          <a:p>
            <a:r>
              <a:rPr lang="en-US" dirty="0">
                <a:cs typeface="Calibri Light"/>
              </a:rPr>
              <a:t>Validation</a:t>
            </a:r>
            <a:endParaRPr lang="en-US" dirty="0"/>
          </a:p>
        </p:txBody>
      </p:sp>
      <p:sp>
        <p:nvSpPr>
          <p:cNvPr id="3" name="Content Placeholder 2">
            <a:extLst>
              <a:ext uri="{FF2B5EF4-FFF2-40B4-BE49-F238E27FC236}">
                <a16:creationId xmlns:a16="http://schemas.microsoft.com/office/drawing/2014/main" id="{ABD48C78-09DA-80E8-F1F1-0675B43F4233}"/>
              </a:ext>
            </a:extLst>
          </p:cNvPr>
          <p:cNvSpPr>
            <a:spLocks noGrp="1"/>
          </p:cNvSpPr>
          <p:nvPr>
            <p:ph idx="1"/>
          </p:nvPr>
        </p:nvSpPr>
        <p:spPr>
          <a:xfrm>
            <a:off x="838200" y="1825625"/>
            <a:ext cx="10515600" cy="4554538"/>
          </a:xfrm>
        </p:spPr>
        <p:txBody>
          <a:bodyPr vert="horz" lIns="91440" tIns="45720" rIns="91440" bIns="45720" rtlCol="0" anchor="t">
            <a:normAutofit lnSpcReduction="10000"/>
          </a:bodyPr>
          <a:lstStyle/>
          <a:p>
            <a:r>
              <a:rPr lang="en-US" dirty="0">
                <a:cs typeface="Calibri"/>
              </a:rPr>
              <a:t>Final confirmation that specification meets all parties' approval.</a:t>
            </a:r>
          </a:p>
          <a:p>
            <a:r>
              <a:rPr lang="en-US" dirty="0">
                <a:cs typeface="Calibri"/>
              </a:rPr>
              <a:t>Inconsistencies and ambiguities resolved. Terminology should be consistent throughout and synonyms should not be used when they refer to the same concept.</a:t>
            </a:r>
          </a:p>
          <a:p>
            <a:r>
              <a:rPr lang="en-US" dirty="0">
                <a:cs typeface="Calibri"/>
              </a:rPr>
              <a:t>Assumptions made by the design team may be found to be invalid.</a:t>
            </a:r>
          </a:p>
          <a:p>
            <a:r>
              <a:rPr lang="en-US" dirty="0">
                <a:cs typeface="Calibri"/>
              </a:rPr>
              <a:t>New requirements will frequently be discovered that weren't originally captured.</a:t>
            </a:r>
          </a:p>
          <a:p>
            <a:r>
              <a:rPr lang="en-US" dirty="0">
                <a:ea typeface="+mn-lt"/>
                <a:cs typeface="+mn-lt"/>
              </a:rPr>
              <a:t>Underspecified requirements may also need further revision.</a:t>
            </a:r>
          </a:p>
          <a:p>
            <a:r>
              <a:rPr lang="en-US" dirty="0">
                <a:cs typeface="Calibri"/>
              </a:rPr>
              <a:t>When scope and functionality of a project is fully specified, engineering team may raise concerns about feasibility of some components.</a:t>
            </a:r>
          </a:p>
        </p:txBody>
      </p:sp>
    </p:spTree>
    <p:extLst>
      <p:ext uri="{BB962C8B-B14F-4D97-AF65-F5344CB8AC3E}">
        <p14:creationId xmlns:p14="http://schemas.microsoft.com/office/powerpoint/2010/main" val="263039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D265-921B-C944-393E-BC30F109DC05}"/>
              </a:ext>
            </a:extLst>
          </p:cNvPr>
          <p:cNvSpPr>
            <a:spLocks noGrp="1"/>
          </p:cNvSpPr>
          <p:nvPr>
            <p:ph type="title"/>
          </p:nvPr>
        </p:nvSpPr>
        <p:spPr/>
        <p:txBody>
          <a:bodyPr/>
          <a:lstStyle/>
          <a:p>
            <a:r>
              <a:rPr lang="en-US" dirty="0">
                <a:ea typeface="Calibri Light"/>
                <a:cs typeface="Calibri Light"/>
              </a:rPr>
              <a:t>Capturing requirements</a:t>
            </a:r>
            <a:endParaRPr lang="en-US" dirty="0"/>
          </a:p>
        </p:txBody>
      </p:sp>
      <p:sp>
        <p:nvSpPr>
          <p:cNvPr id="3" name="Content Placeholder 2">
            <a:extLst>
              <a:ext uri="{FF2B5EF4-FFF2-40B4-BE49-F238E27FC236}">
                <a16:creationId xmlns:a16="http://schemas.microsoft.com/office/drawing/2014/main" id="{B4E28252-5661-2379-AB72-F5845454ED9A}"/>
              </a:ext>
            </a:extLst>
          </p:cNvPr>
          <p:cNvSpPr>
            <a:spLocks noGrp="1"/>
          </p:cNvSpPr>
          <p:nvPr>
            <p:ph idx="1"/>
          </p:nvPr>
        </p:nvSpPr>
        <p:spPr>
          <a:xfrm>
            <a:off x="838200" y="1825625"/>
            <a:ext cx="10515600" cy="4599217"/>
          </a:xfrm>
        </p:spPr>
        <p:txBody>
          <a:bodyPr vert="horz" lIns="91440" tIns="45720" rIns="91440" bIns="45720" rtlCol="0" anchor="t">
            <a:normAutofit fontScale="92500" lnSpcReduction="20000"/>
          </a:bodyPr>
          <a:lstStyle/>
          <a:p>
            <a:r>
              <a:rPr lang="en-US" dirty="0">
                <a:cs typeface="Calibri"/>
              </a:rPr>
              <a:t>What is the requirement and how does it support the goals of the product?</a:t>
            </a:r>
          </a:p>
          <a:p>
            <a:r>
              <a:rPr lang="en-US" dirty="0">
                <a:cs typeface="Calibri"/>
              </a:rPr>
              <a:t>How will we know this requirement has been met?</a:t>
            </a:r>
          </a:p>
          <a:p>
            <a:r>
              <a:rPr lang="en-US" dirty="0">
                <a:cs typeface="Calibri"/>
              </a:rPr>
              <a:t>What component of the product does this requirement belong to?</a:t>
            </a:r>
          </a:p>
          <a:p>
            <a:r>
              <a:rPr lang="en-US" dirty="0">
                <a:cs typeface="Calibri"/>
              </a:rPr>
              <a:t>How difficult is this requirement to meet? What challenges are expected?</a:t>
            </a:r>
            <a:endParaRPr lang="en-US" dirty="0"/>
          </a:p>
          <a:p>
            <a:r>
              <a:rPr lang="en-US" dirty="0">
                <a:ea typeface="+mn-lt"/>
                <a:cs typeface="+mn-lt"/>
              </a:rPr>
              <a:t>Who will benefit from meeting this requirement?</a:t>
            </a:r>
            <a:r>
              <a:rPr lang="en-US" dirty="0">
                <a:cs typeface="Calibri"/>
              </a:rPr>
              <a:t> </a:t>
            </a:r>
          </a:p>
          <a:p>
            <a:r>
              <a:rPr lang="en-US" dirty="0">
                <a:cs typeface="Calibri"/>
              </a:rPr>
              <a:t>How important is this requirement to the users who will benefit?</a:t>
            </a:r>
            <a:endParaRPr lang="en-US"/>
          </a:p>
          <a:p>
            <a:r>
              <a:rPr lang="en-US" dirty="0">
                <a:cs typeface="Calibri"/>
              </a:rPr>
              <a:t>When does this requirement need to be met?</a:t>
            </a:r>
          </a:p>
          <a:p>
            <a:r>
              <a:rPr lang="en-US" dirty="0">
                <a:ea typeface="+mn-lt"/>
                <a:cs typeface="+mn-lt"/>
              </a:rPr>
              <a:t>Who defined this requirement? </a:t>
            </a:r>
            <a:r>
              <a:rPr lang="en-US" dirty="0">
                <a:cs typeface="Calibri"/>
              </a:rPr>
              <a:t>How has the requirement changed over time? What discussion has taken place regarding this requirement?</a:t>
            </a:r>
            <a:endParaRPr lang="en-US">
              <a:cs typeface="Calibri" panose="020F0502020204030204"/>
            </a:endParaRPr>
          </a:p>
          <a:p>
            <a:r>
              <a:rPr lang="en-US" dirty="0">
                <a:cs typeface="Calibri"/>
              </a:rPr>
              <a:t>What are the related requirements, supporting documents and diagrams, code commits, and test cases?</a:t>
            </a:r>
          </a:p>
        </p:txBody>
      </p:sp>
    </p:spTree>
    <p:extLst>
      <p:ext uri="{BB962C8B-B14F-4D97-AF65-F5344CB8AC3E}">
        <p14:creationId xmlns:p14="http://schemas.microsoft.com/office/powerpoint/2010/main" val="1567378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9" descr="Graphical user interface, application&#10;&#10;Description automatically generated">
            <a:extLst>
              <a:ext uri="{FF2B5EF4-FFF2-40B4-BE49-F238E27FC236}">
                <a16:creationId xmlns:a16="http://schemas.microsoft.com/office/drawing/2014/main" id="{01A4DAB9-440E-176E-122E-B5E097682812}"/>
              </a:ext>
            </a:extLst>
          </p:cNvPr>
          <p:cNvPicPr>
            <a:picLocks noGrp="1" noChangeAspect="1"/>
          </p:cNvPicPr>
          <p:nvPr>
            <p:ph idx="1"/>
          </p:nvPr>
        </p:nvPicPr>
        <p:blipFill>
          <a:blip r:embed="rId2"/>
          <a:stretch>
            <a:fillRect/>
          </a:stretch>
        </p:blipFill>
        <p:spPr>
          <a:xfrm>
            <a:off x="2177130" y="529"/>
            <a:ext cx="7849645" cy="6856941"/>
          </a:xfrm>
          <a:prstGeom prst="rect">
            <a:avLst/>
          </a:prstGeom>
        </p:spPr>
      </p:pic>
    </p:spTree>
    <p:extLst>
      <p:ext uri="{BB962C8B-B14F-4D97-AF65-F5344CB8AC3E}">
        <p14:creationId xmlns:p14="http://schemas.microsoft.com/office/powerpoint/2010/main" val="355793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AA63-F184-B024-2C48-A454D31DADF3}"/>
              </a:ext>
            </a:extLst>
          </p:cNvPr>
          <p:cNvSpPr>
            <a:spLocks noGrp="1"/>
          </p:cNvSpPr>
          <p:nvPr>
            <p:ph type="title"/>
          </p:nvPr>
        </p:nvSpPr>
        <p:spPr/>
        <p:txBody>
          <a:bodyPr/>
          <a:lstStyle/>
          <a:p>
            <a:r>
              <a:rPr lang="en-US">
                <a:ea typeface="Calibri Light"/>
                <a:cs typeface="Calibri Light"/>
              </a:rPr>
              <a:t>Meeting requirements</a:t>
            </a:r>
            <a:endParaRPr lang="en-US"/>
          </a:p>
        </p:txBody>
      </p:sp>
      <p:sp>
        <p:nvSpPr>
          <p:cNvPr id="3" name="Content Placeholder 2">
            <a:extLst>
              <a:ext uri="{FF2B5EF4-FFF2-40B4-BE49-F238E27FC236}">
                <a16:creationId xmlns:a16="http://schemas.microsoft.com/office/drawing/2014/main" id="{BFEB3B33-A1AE-4437-860B-5FCCB13FC5B4}"/>
              </a:ext>
            </a:extLst>
          </p:cNvPr>
          <p:cNvSpPr>
            <a:spLocks noGrp="1"/>
          </p:cNvSpPr>
          <p:nvPr>
            <p:ph idx="1"/>
          </p:nvPr>
        </p:nvSpPr>
        <p:spPr>
          <a:xfrm>
            <a:off x="838200" y="1825625"/>
            <a:ext cx="10515600" cy="4781184"/>
          </a:xfrm>
        </p:spPr>
        <p:txBody>
          <a:bodyPr vert="horz" lIns="91440" tIns="45720" rIns="91440" bIns="45720" rtlCol="0" anchor="t">
            <a:normAutofit fontScale="92500"/>
          </a:bodyPr>
          <a:lstStyle/>
          <a:p>
            <a:r>
              <a:rPr lang="en-US" dirty="0">
                <a:cs typeface="Calibri"/>
              </a:rPr>
              <a:t>As construction and later phases of software development occur, work should be able to be traced back to the requirement or portion of the software specification it meets.</a:t>
            </a:r>
          </a:p>
          <a:p>
            <a:r>
              <a:rPr lang="en-US" dirty="0">
                <a:cs typeface="Calibri"/>
              </a:rPr>
              <a:t>Work that does not map to a requirement usually indicates either a missed requirement or unnecessary work. However, some work must be done to address technical debt</a:t>
            </a:r>
            <a:r>
              <a:rPr lang="en-US" i="1" dirty="0">
                <a:cs typeface="Calibri"/>
              </a:rPr>
              <a:t> </a:t>
            </a:r>
            <a:r>
              <a:rPr lang="en-US" dirty="0">
                <a:cs typeface="Calibri"/>
              </a:rPr>
              <a:t>and maintainability of the code.</a:t>
            </a:r>
          </a:p>
          <a:p>
            <a:r>
              <a:rPr lang="en-US" dirty="0">
                <a:cs typeface="Calibri"/>
              </a:rPr>
              <a:t>Requirements will almost always be added, modified, or reprioritized as development continues. Good software architecture makes it easier to meet changed requirements.</a:t>
            </a:r>
          </a:p>
          <a:p>
            <a:r>
              <a:rPr lang="en-US" dirty="0">
                <a:cs typeface="Calibri"/>
              </a:rPr>
              <a:t>Some changes to requirements cannot feasibly be accommodated. This is why a rigorous specification is needed in software development contracts. The later development is, the harder change is. Agile development </a:t>
            </a:r>
            <a:r>
              <a:rPr lang="en-US" i="1" dirty="0">
                <a:cs typeface="Calibri"/>
              </a:rPr>
              <a:t>helps</a:t>
            </a:r>
            <a:r>
              <a:rPr lang="en-US" dirty="0">
                <a:cs typeface="Calibri"/>
              </a:rPr>
              <a:t>.</a:t>
            </a:r>
          </a:p>
        </p:txBody>
      </p:sp>
    </p:spTree>
    <p:extLst>
      <p:ext uri="{BB962C8B-B14F-4D97-AF65-F5344CB8AC3E}">
        <p14:creationId xmlns:p14="http://schemas.microsoft.com/office/powerpoint/2010/main" val="425012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5C50-6CF7-66C2-C5D2-39B697B2CDED}"/>
              </a:ext>
            </a:extLst>
          </p:cNvPr>
          <p:cNvSpPr>
            <a:spLocks noGrp="1"/>
          </p:cNvSpPr>
          <p:nvPr>
            <p:ph type="title"/>
          </p:nvPr>
        </p:nvSpPr>
        <p:spPr/>
        <p:txBody>
          <a:bodyPr/>
          <a:lstStyle/>
          <a:p>
            <a:r>
              <a:rPr lang="en-US">
                <a:cs typeface="Calibri Light"/>
              </a:rPr>
              <a:t>Modeling requirements</a:t>
            </a:r>
            <a:endParaRPr lang="en-US"/>
          </a:p>
        </p:txBody>
      </p:sp>
      <p:sp>
        <p:nvSpPr>
          <p:cNvPr id="3" name="Content Placeholder 2">
            <a:extLst>
              <a:ext uri="{FF2B5EF4-FFF2-40B4-BE49-F238E27FC236}">
                <a16:creationId xmlns:a16="http://schemas.microsoft.com/office/drawing/2014/main" id="{9BE912DE-660F-DC96-BE07-A6DA55330A43}"/>
              </a:ext>
            </a:extLst>
          </p:cNvPr>
          <p:cNvSpPr>
            <a:spLocks noGrp="1"/>
          </p:cNvSpPr>
          <p:nvPr>
            <p:ph idx="1"/>
          </p:nvPr>
        </p:nvSpPr>
        <p:spPr/>
        <p:txBody>
          <a:bodyPr vert="horz" lIns="91440" tIns="45720" rIns="91440" bIns="45720" rtlCol="0" anchor="t">
            <a:normAutofit/>
          </a:bodyPr>
          <a:lstStyle/>
          <a:p>
            <a:r>
              <a:rPr lang="en-US" i="1" dirty="0">
                <a:cs typeface="Calibri"/>
              </a:rPr>
              <a:t>Class models </a:t>
            </a:r>
            <a:r>
              <a:rPr lang="en-US" dirty="0">
                <a:cs typeface="Calibri"/>
              </a:rPr>
              <a:t>describe objects to be modeled within the software, the operations that can be done with them, and their relationship. Object-oriented programming is to some extent based on class diagrams from requirements modeling.</a:t>
            </a:r>
          </a:p>
          <a:p>
            <a:r>
              <a:rPr lang="en-US" i="1" dirty="0">
                <a:ea typeface="+mn-lt"/>
                <a:cs typeface="+mn-lt"/>
              </a:rPr>
              <a:t>Scenario models </a:t>
            </a:r>
            <a:r>
              <a:rPr lang="en-US" dirty="0">
                <a:ea typeface="+mn-lt"/>
                <a:cs typeface="+mn-lt"/>
              </a:rPr>
              <a:t>describe a use case and the sequence of actions a user might take to accomplish the task at hand. There are many ways to represent this such as a </a:t>
            </a:r>
            <a:r>
              <a:rPr lang="en-US" i="1" dirty="0">
                <a:ea typeface="+mn-lt"/>
                <a:cs typeface="+mn-lt"/>
              </a:rPr>
              <a:t>sequence </a:t>
            </a:r>
            <a:r>
              <a:rPr lang="en-US" dirty="0">
                <a:ea typeface="+mn-lt"/>
                <a:cs typeface="+mn-lt"/>
              </a:rPr>
              <a:t>(or</a:t>
            </a:r>
            <a:r>
              <a:rPr lang="en-US" i="1" dirty="0">
                <a:ea typeface="+mn-lt"/>
                <a:cs typeface="+mn-lt"/>
              </a:rPr>
              <a:t> </a:t>
            </a:r>
            <a:r>
              <a:rPr lang="en-US" i="1" dirty="0" err="1">
                <a:ea typeface="+mn-lt"/>
                <a:cs typeface="+mn-lt"/>
              </a:rPr>
              <a:t>swimlane</a:t>
            </a:r>
            <a:r>
              <a:rPr lang="en-US" dirty="0">
                <a:ea typeface="+mn-lt"/>
                <a:cs typeface="+mn-lt"/>
              </a:rPr>
              <a:t>)</a:t>
            </a:r>
            <a:r>
              <a:rPr lang="en-US" i="1" dirty="0">
                <a:ea typeface="+mn-lt"/>
                <a:cs typeface="+mn-lt"/>
              </a:rPr>
              <a:t> </a:t>
            </a:r>
            <a:r>
              <a:rPr lang="en-US" dirty="0">
                <a:ea typeface="+mn-lt"/>
                <a:cs typeface="+mn-lt"/>
              </a:rPr>
              <a:t>diagram.</a:t>
            </a:r>
            <a:endParaRPr lang="en-US" dirty="0">
              <a:cs typeface="Calibri"/>
            </a:endParaRPr>
          </a:p>
          <a:p>
            <a:r>
              <a:rPr lang="en-US" i="1" dirty="0">
                <a:cs typeface="Calibri"/>
              </a:rPr>
              <a:t>Behavioral models</a:t>
            </a:r>
            <a:r>
              <a:rPr lang="en-US" dirty="0">
                <a:cs typeface="Calibri"/>
              </a:rPr>
              <a:t> describe what input and output the software may consume or produce at a given point, and how the software transitions to other states over time. Usually uses state diagrams.</a:t>
            </a:r>
            <a:endParaRPr lang="en-US"/>
          </a:p>
          <a:p>
            <a:endParaRPr lang="en-US" dirty="0">
              <a:cs typeface="Calibri"/>
            </a:endParaRPr>
          </a:p>
        </p:txBody>
      </p:sp>
    </p:spTree>
    <p:extLst>
      <p:ext uri="{BB962C8B-B14F-4D97-AF65-F5344CB8AC3E}">
        <p14:creationId xmlns:p14="http://schemas.microsoft.com/office/powerpoint/2010/main" val="4066289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3D3242A8-6119-2DCD-3C5B-CEDAA150844F}"/>
              </a:ext>
            </a:extLst>
          </p:cNvPr>
          <p:cNvPicPr>
            <a:picLocks noGrp="1" noChangeAspect="1"/>
          </p:cNvPicPr>
          <p:nvPr>
            <p:ph idx="1"/>
          </p:nvPr>
        </p:nvPicPr>
        <p:blipFill>
          <a:blip r:embed="rId2"/>
          <a:stretch>
            <a:fillRect/>
          </a:stretch>
        </p:blipFill>
        <p:spPr>
          <a:xfrm>
            <a:off x="2130348" y="65081"/>
            <a:ext cx="7931305" cy="6727837"/>
          </a:xfrm>
          <a:prstGeom prst="rect">
            <a:avLst/>
          </a:prstGeom>
        </p:spPr>
      </p:pic>
    </p:spTree>
    <p:extLst>
      <p:ext uri="{BB962C8B-B14F-4D97-AF65-F5344CB8AC3E}">
        <p14:creationId xmlns:p14="http://schemas.microsoft.com/office/powerpoint/2010/main" val="1795079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 diagram&#10;&#10;Description automatically generated">
            <a:extLst>
              <a:ext uri="{FF2B5EF4-FFF2-40B4-BE49-F238E27FC236}">
                <a16:creationId xmlns:a16="http://schemas.microsoft.com/office/drawing/2014/main" id="{9A5956B4-D2D7-FBED-4991-8096DC7E2330}"/>
              </a:ext>
            </a:extLst>
          </p:cNvPr>
          <p:cNvPicPr>
            <a:picLocks noGrp="1" noChangeAspect="1"/>
          </p:cNvPicPr>
          <p:nvPr>
            <p:ph idx="1"/>
          </p:nvPr>
        </p:nvPicPr>
        <p:blipFill>
          <a:blip r:embed="rId2"/>
          <a:stretch>
            <a:fillRect/>
          </a:stretch>
        </p:blipFill>
        <p:spPr>
          <a:xfrm>
            <a:off x="1636889" y="287866"/>
            <a:ext cx="8908062" cy="6292427"/>
          </a:xfrm>
          <a:prstGeom prst="rect">
            <a:avLst/>
          </a:prstGeom>
        </p:spPr>
      </p:pic>
    </p:spTree>
    <p:extLst>
      <p:ext uri="{BB962C8B-B14F-4D97-AF65-F5344CB8AC3E}">
        <p14:creationId xmlns:p14="http://schemas.microsoft.com/office/powerpoint/2010/main" val="3314626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C294AC9B-5561-9614-E4B8-C4C12687EE81}"/>
              </a:ext>
            </a:extLst>
          </p:cNvPr>
          <p:cNvPicPr>
            <a:picLocks noGrp="1" noChangeAspect="1"/>
          </p:cNvPicPr>
          <p:nvPr>
            <p:ph idx="1"/>
          </p:nvPr>
        </p:nvPicPr>
        <p:blipFill>
          <a:blip r:embed="rId2"/>
          <a:stretch>
            <a:fillRect/>
          </a:stretch>
        </p:blipFill>
        <p:spPr>
          <a:xfrm>
            <a:off x="2974954" y="643466"/>
            <a:ext cx="6242091" cy="5571067"/>
          </a:xfrm>
          <a:prstGeom prst="rect">
            <a:avLst/>
          </a:prstGeom>
        </p:spPr>
      </p:pic>
    </p:spTree>
    <p:extLst>
      <p:ext uri="{BB962C8B-B14F-4D97-AF65-F5344CB8AC3E}">
        <p14:creationId xmlns:p14="http://schemas.microsoft.com/office/powerpoint/2010/main" val="1755216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580A-CA9A-D139-C321-75363400F3B8}"/>
              </a:ext>
            </a:extLst>
          </p:cNvPr>
          <p:cNvSpPr>
            <a:spLocks noGrp="1"/>
          </p:cNvSpPr>
          <p:nvPr>
            <p:ph type="title"/>
          </p:nvPr>
        </p:nvSpPr>
        <p:spPr/>
        <p:txBody>
          <a:bodyPr/>
          <a:lstStyle/>
          <a:p>
            <a:r>
              <a:rPr lang="en-US" dirty="0">
                <a:cs typeface="Calibri Light"/>
              </a:rPr>
              <a:t>Requirements Modeling Principles</a:t>
            </a:r>
            <a:endParaRPr lang="en-US" dirty="0"/>
          </a:p>
        </p:txBody>
      </p:sp>
      <p:sp>
        <p:nvSpPr>
          <p:cNvPr id="3" name="Content Placeholder 2">
            <a:extLst>
              <a:ext uri="{FF2B5EF4-FFF2-40B4-BE49-F238E27FC236}">
                <a16:creationId xmlns:a16="http://schemas.microsoft.com/office/drawing/2014/main" id="{AE783D7E-6CB3-F757-0B1F-F830BD16372D}"/>
              </a:ext>
            </a:extLst>
          </p:cNvPr>
          <p:cNvSpPr>
            <a:spLocks noGrp="1"/>
          </p:cNvSpPr>
          <p:nvPr>
            <p:ph idx="1"/>
          </p:nvPr>
        </p:nvSpPr>
        <p:spPr>
          <a:xfrm>
            <a:off x="838200" y="1825625"/>
            <a:ext cx="10515600" cy="5032058"/>
          </a:xfrm>
        </p:spPr>
        <p:txBody>
          <a:bodyPr vert="horz" lIns="91440" tIns="45720" rIns="91440" bIns="45720" rtlCol="0" anchor="t">
            <a:normAutofit fontScale="85000" lnSpcReduction="10000"/>
          </a:bodyPr>
          <a:lstStyle/>
          <a:p>
            <a:r>
              <a:rPr lang="en-US" dirty="0">
                <a:cs typeface="Calibri"/>
              </a:rPr>
              <a:t>The </a:t>
            </a:r>
            <a:r>
              <a:rPr lang="en-US" i="1" dirty="0">
                <a:cs typeface="Calibri"/>
              </a:rPr>
              <a:t>information domain</a:t>
            </a:r>
            <a:r>
              <a:rPr lang="en-US" dirty="0">
                <a:cs typeface="Calibri"/>
              </a:rPr>
              <a:t> of a problem must be represented and understood. i.e. capture the input of data into the system, its movement through the system, its storage and access, and the output of data to users and other systems.</a:t>
            </a:r>
          </a:p>
          <a:p>
            <a:r>
              <a:rPr lang="en-US" dirty="0">
                <a:cs typeface="Calibri"/>
              </a:rPr>
              <a:t>The functions that the software performs must be defined. This applies whether the functions are visible to end users or not.</a:t>
            </a:r>
          </a:p>
          <a:p>
            <a:r>
              <a:rPr lang="en-US" dirty="0">
                <a:cs typeface="Calibri"/>
              </a:rPr>
              <a:t>The behavior of the software as a consequence of external events must be defined. i.e. state changes as a result of input from users, network, and other sources must be represented.</a:t>
            </a:r>
          </a:p>
          <a:p>
            <a:r>
              <a:rPr lang="en-US" dirty="0">
                <a:cs typeface="Calibri"/>
              </a:rPr>
              <a:t>Models must be partitioned in a manner that uncovers details in a layered or hierarchical fashion. i.e. High-level models can be decomposed into more detailed models of individual components of a system or scenario.</a:t>
            </a:r>
          </a:p>
          <a:p>
            <a:r>
              <a:rPr lang="en-US" dirty="0">
                <a:cs typeface="Calibri"/>
              </a:rPr>
              <a:t>The analysis task should move from essential information to implementation detail. i.e. iterations of a model should include progressively more detail; initial models do not need to capture implementation details of </a:t>
            </a:r>
            <a:r>
              <a:rPr lang="en-US" i="1" dirty="0">
                <a:cs typeface="Calibri"/>
              </a:rPr>
              <a:t>how </a:t>
            </a:r>
            <a:r>
              <a:rPr lang="en-US" dirty="0">
                <a:cs typeface="Calibri"/>
              </a:rPr>
              <a:t>a task is accomplished, but this needs to be captured in the final model.</a:t>
            </a:r>
          </a:p>
          <a:p>
            <a:endParaRPr lang="en-US" dirty="0">
              <a:cs typeface="Calibri"/>
            </a:endParaRPr>
          </a:p>
        </p:txBody>
      </p:sp>
    </p:spTree>
    <p:extLst>
      <p:ext uri="{BB962C8B-B14F-4D97-AF65-F5344CB8AC3E}">
        <p14:creationId xmlns:p14="http://schemas.microsoft.com/office/powerpoint/2010/main" val="377664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19F3-48A5-8CA3-52AE-A9303EEC82BB}"/>
              </a:ext>
            </a:extLst>
          </p:cNvPr>
          <p:cNvSpPr>
            <a:spLocks noGrp="1"/>
          </p:cNvSpPr>
          <p:nvPr>
            <p:ph type="title"/>
          </p:nvPr>
        </p:nvSpPr>
        <p:spPr/>
        <p:txBody>
          <a:bodyPr/>
          <a:lstStyle/>
          <a:p>
            <a:r>
              <a:rPr lang="en-US" dirty="0">
                <a:ea typeface="Calibri Light"/>
                <a:cs typeface="Calibri Light"/>
              </a:rPr>
              <a:t>Learning Objectives</a:t>
            </a:r>
            <a:endParaRPr lang="en-US" dirty="0"/>
          </a:p>
        </p:txBody>
      </p:sp>
      <p:sp>
        <p:nvSpPr>
          <p:cNvPr id="3" name="Content Placeholder 2">
            <a:extLst>
              <a:ext uri="{FF2B5EF4-FFF2-40B4-BE49-F238E27FC236}">
                <a16:creationId xmlns:a16="http://schemas.microsoft.com/office/drawing/2014/main" id="{A307C180-C8A3-11A5-0A82-E120DA086AAE}"/>
              </a:ext>
            </a:extLst>
          </p:cNvPr>
          <p:cNvSpPr>
            <a:spLocks noGrp="1"/>
          </p:cNvSpPr>
          <p:nvPr>
            <p:ph idx="1"/>
          </p:nvPr>
        </p:nvSpPr>
        <p:spPr/>
        <p:txBody>
          <a:bodyPr vert="horz" lIns="91440" tIns="45720" rIns="91440" bIns="45720" rtlCol="0" anchor="t">
            <a:normAutofit/>
          </a:bodyPr>
          <a:lstStyle/>
          <a:p>
            <a:r>
              <a:rPr lang="en-US" dirty="0">
                <a:ea typeface="Calibri"/>
                <a:cs typeface="Calibri"/>
              </a:rPr>
              <a:t>Process of establishing requirements for a software project.</a:t>
            </a:r>
          </a:p>
          <a:p>
            <a:r>
              <a:rPr lang="en-US" dirty="0">
                <a:ea typeface="Calibri"/>
                <a:cs typeface="Calibri"/>
              </a:rPr>
              <a:t>Roles involved in establishing requirements.</a:t>
            </a:r>
          </a:p>
          <a:p>
            <a:r>
              <a:rPr lang="en-US" dirty="0">
                <a:ea typeface="Calibri"/>
                <a:cs typeface="Calibri"/>
              </a:rPr>
              <a:t>Functional vs non-functional product requirements.</a:t>
            </a:r>
          </a:p>
          <a:p>
            <a:r>
              <a:rPr lang="en-US" dirty="0">
                <a:ea typeface="Calibri"/>
                <a:cs typeface="Calibri"/>
              </a:rPr>
              <a:t>Software specification.</a:t>
            </a:r>
          </a:p>
          <a:p>
            <a:r>
              <a:rPr lang="en-US" dirty="0">
                <a:ea typeface="+mn-lt"/>
                <a:cs typeface="+mn-lt"/>
              </a:rPr>
              <a:t>Modeling requirements.</a:t>
            </a:r>
            <a:endParaRPr lang="en-US" dirty="0">
              <a:ea typeface="Calibri"/>
              <a:cs typeface="Calibri"/>
            </a:endParaRPr>
          </a:p>
        </p:txBody>
      </p:sp>
    </p:spTree>
    <p:extLst>
      <p:ext uri="{BB962C8B-B14F-4D97-AF65-F5344CB8AC3E}">
        <p14:creationId xmlns:p14="http://schemas.microsoft.com/office/powerpoint/2010/main" val="91100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810B-BA10-C758-36E5-F4BC002CAB28}"/>
              </a:ext>
            </a:extLst>
          </p:cNvPr>
          <p:cNvSpPr>
            <a:spLocks noGrp="1"/>
          </p:cNvSpPr>
          <p:nvPr>
            <p:ph type="title"/>
          </p:nvPr>
        </p:nvSpPr>
        <p:spPr/>
        <p:txBody>
          <a:bodyPr/>
          <a:lstStyle/>
          <a:p>
            <a:r>
              <a:rPr lang="en-US" dirty="0">
                <a:cs typeface="Calibri Light"/>
              </a:rPr>
              <a:t>Identifying objects to model</a:t>
            </a:r>
            <a:endParaRPr lang="en-US" dirty="0"/>
          </a:p>
        </p:txBody>
      </p:sp>
      <p:sp>
        <p:nvSpPr>
          <p:cNvPr id="3" name="Content Placeholder 2">
            <a:extLst>
              <a:ext uri="{FF2B5EF4-FFF2-40B4-BE49-F238E27FC236}">
                <a16:creationId xmlns:a16="http://schemas.microsoft.com/office/drawing/2014/main" id="{716DB6B9-1FCB-C500-4361-27F9BD0F23C5}"/>
              </a:ext>
            </a:extLst>
          </p:cNvPr>
          <p:cNvSpPr>
            <a:spLocks noGrp="1"/>
          </p:cNvSpPr>
          <p:nvPr>
            <p:ph idx="1"/>
          </p:nvPr>
        </p:nvSpPr>
        <p:spPr>
          <a:xfrm>
            <a:off x="838200" y="1825625"/>
            <a:ext cx="10515600" cy="5035183"/>
          </a:xfrm>
        </p:spPr>
        <p:txBody>
          <a:bodyPr vert="horz" lIns="91440" tIns="45720" rIns="91440" bIns="45720" rtlCol="0" anchor="t">
            <a:normAutofit lnSpcReduction="10000"/>
          </a:bodyPr>
          <a:lstStyle/>
          <a:p>
            <a:r>
              <a:rPr lang="en-US" dirty="0">
                <a:cs typeface="Calibri"/>
              </a:rPr>
              <a:t>Find the nouns used in plain-English requirements statements related to the </a:t>
            </a:r>
            <a:r>
              <a:rPr lang="en-US" i="1" dirty="0">
                <a:cs typeface="Calibri"/>
              </a:rPr>
              <a:t>problem domain </a:t>
            </a:r>
            <a:r>
              <a:rPr lang="en-US" dirty="0">
                <a:cs typeface="Calibri"/>
              </a:rPr>
              <a:t>(the terms that would still apply in a non-software solution to the purpose of the application). These likely become objects to be modeled in class diagrams.</a:t>
            </a:r>
          </a:p>
          <a:p>
            <a:r>
              <a:rPr lang="en-US" dirty="0">
                <a:cs typeface="Calibri"/>
              </a:rPr>
              <a:t>Find the nouns that represent </a:t>
            </a:r>
            <a:r>
              <a:rPr lang="en-US" i="1" dirty="0">
                <a:cs typeface="Calibri"/>
              </a:rPr>
              <a:t>roles </a:t>
            </a:r>
            <a:r>
              <a:rPr lang="en-US" dirty="0">
                <a:cs typeface="Calibri"/>
              </a:rPr>
              <a:t>within the problem domain. These become actors who would participate in a modeled scenario.</a:t>
            </a:r>
          </a:p>
          <a:p>
            <a:r>
              <a:rPr lang="en-US" dirty="0">
                <a:cs typeface="Calibri"/>
              </a:rPr>
              <a:t>Find the nouns used in the </a:t>
            </a:r>
            <a:r>
              <a:rPr lang="en-US" i="1" dirty="0">
                <a:cs typeface="Calibri"/>
              </a:rPr>
              <a:t>infrastructure domain </a:t>
            </a:r>
            <a:r>
              <a:rPr lang="en-US" dirty="0">
                <a:cs typeface="Calibri"/>
              </a:rPr>
              <a:t>(those that refer to components of the software solution. These will not be fully defined until product design is complete). These will be labels in </a:t>
            </a:r>
            <a:r>
              <a:rPr lang="en-US" dirty="0" err="1">
                <a:cs typeface="Calibri"/>
              </a:rPr>
              <a:t>swimlane</a:t>
            </a:r>
            <a:r>
              <a:rPr lang="en-US" dirty="0">
                <a:cs typeface="Calibri"/>
              </a:rPr>
              <a:t> diagrams and nodes in scenario diagrams.</a:t>
            </a:r>
          </a:p>
          <a:p>
            <a:r>
              <a:rPr lang="en-US" dirty="0">
                <a:cs typeface="Calibri"/>
              </a:rPr>
              <a:t>Find the verbs used in plain-English requirements, along with abstract nouns representing </a:t>
            </a:r>
            <a:r>
              <a:rPr lang="en-US" i="1" dirty="0">
                <a:cs typeface="Calibri"/>
              </a:rPr>
              <a:t>events</a:t>
            </a:r>
            <a:r>
              <a:rPr lang="en-US" dirty="0">
                <a:cs typeface="Calibri"/>
              </a:rPr>
              <a:t>. These become transitions in state diagrams and methods in class diagrams.</a:t>
            </a:r>
          </a:p>
        </p:txBody>
      </p:sp>
    </p:spTree>
    <p:extLst>
      <p:ext uri="{BB962C8B-B14F-4D97-AF65-F5344CB8AC3E}">
        <p14:creationId xmlns:p14="http://schemas.microsoft.com/office/powerpoint/2010/main" val="270215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41AA-1767-BC58-65CC-D872109B982B}"/>
              </a:ext>
            </a:extLst>
          </p:cNvPr>
          <p:cNvSpPr>
            <a:spLocks noGrp="1"/>
          </p:cNvSpPr>
          <p:nvPr>
            <p:ph type="title"/>
          </p:nvPr>
        </p:nvSpPr>
        <p:spPr/>
        <p:txBody>
          <a:bodyPr/>
          <a:lstStyle/>
          <a:p>
            <a:r>
              <a:rPr lang="en-US" dirty="0">
                <a:cs typeface="Calibri Light"/>
              </a:rPr>
              <a:t>Identifying classes – principles</a:t>
            </a:r>
          </a:p>
        </p:txBody>
      </p:sp>
      <p:sp>
        <p:nvSpPr>
          <p:cNvPr id="3" name="Content Placeholder 2">
            <a:extLst>
              <a:ext uri="{FF2B5EF4-FFF2-40B4-BE49-F238E27FC236}">
                <a16:creationId xmlns:a16="http://schemas.microsoft.com/office/drawing/2014/main" id="{5F639ED2-0C7F-6D98-F242-A35BCAD9DBBC}"/>
              </a:ext>
            </a:extLst>
          </p:cNvPr>
          <p:cNvSpPr>
            <a:spLocks noGrp="1"/>
          </p:cNvSpPr>
          <p:nvPr>
            <p:ph idx="1"/>
          </p:nvPr>
        </p:nvSpPr>
        <p:spPr>
          <a:xfrm>
            <a:off x="838200" y="1825625"/>
            <a:ext cx="10515600" cy="4898414"/>
          </a:xfrm>
        </p:spPr>
        <p:txBody>
          <a:bodyPr vert="horz" lIns="91440" tIns="45720" rIns="91440" bIns="45720" rtlCol="0" anchor="t">
            <a:normAutofit lnSpcReduction="10000"/>
          </a:bodyPr>
          <a:lstStyle/>
          <a:p>
            <a:r>
              <a:rPr lang="en-US" dirty="0">
                <a:cs typeface="Calibri"/>
              </a:rPr>
              <a:t>An object should be modeled as a class if it meets these 6 criteria.</a:t>
            </a:r>
          </a:p>
          <a:p>
            <a:r>
              <a:rPr lang="en-US" dirty="0">
                <a:cs typeface="Calibri"/>
              </a:rPr>
              <a:t>Retained information: Information about the object needs to be stored in the system in order to meet requirements.</a:t>
            </a:r>
          </a:p>
          <a:p>
            <a:r>
              <a:rPr lang="en-US" dirty="0">
                <a:cs typeface="Calibri"/>
              </a:rPr>
              <a:t>Needed services: Operations can and must be defined that change attributes of an object.</a:t>
            </a:r>
          </a:p>
          <a:p>
            <a:r>
              <a:rPr lang="en-US" dirty="0">
                <a:cs typeface="Calibri"/>
              </a:rPr>
              <a:t>Common operations: Operations apply to all instances of a class.</a:t>
            </a:r>
          </a:p>
          <a:p>
            <a:r>
              <a:rPr lang="en-US" dirty="0">
                <a:cs typeface="Calibri"/>
              </a:rPr>
              <a:t>Multiple attributes: If an object would only have one attribute, it should probably itself be an attribute of another object.</a:t>
            </a:r>
          </a:p>
          <a:p>
            <a:r>
              <a:rPr lang="en-US" dirty="0">
                <a:cs typeface="Calibri"/>
              </a:rPr>
              <a:t>Common attributes: Defined attributes apply to all instances of a class</a:t>
            </a:r>
          </a:p>
          <a:p>
            <a:r>
              <a:rPr lang="en-US" dirty="0">
                <a:cs typeface="Calibri"/>
              </a:rPr>
              <a:t>Essential requirements: Requirements cannot be met without the system producing or consuming information of the modeled type.</a:t>
            </a:r>
          </a:p>
        </p:txBody>
      </p:sp>
    </p:spTree>
    <p:extLst>
      <p:ext uri="{BB962C8B-B14F-4D97-AF65-F5344CB8AC3E}">
        <p14:creationId xmlns:p14="http://schemas.microsoft.com/office/powerpoint/2010/main" val="191466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154A-9B83-2AEC-CBF7-D9F73EC44A53}"/>
              </a:ext>
            </a:extLst>
          </p:cNvPr>
          <p:cNvSpPr>
            <a:spLocks noGrp="1"/>
          </p:cNvSpPr>
          <p:nvPr>
            <p:ph type="title"/>
          </p:nvPr>
        </p:nvSpPr>
        <p:spPr/>
        <p:txBody>
          <a:bodyPr/>
          <a:lstStyle/>
          <a:p>
            <a:r>
              <a:rPr lang="en-US" dirty="0">
                <a:cs typeface="Calibri Light"/>
              </a:rPr>
              <a:t>Class-Responsibility-Collaborator</a:t>
            </a:r>
            <a:endParaRPr lang="en-US" dirty="0"/>
          </a:p>
        </p:txBody>
      </p:sp>
      <p:sp>
        <p:nvSpPr>
          <p:cNvPr id="3" name="Content Placeholder 2">
            <a:extLst>
              <a:ext uri="{FF2B5EF4-FFF2-40B4-BE49-F238E27FC236}">
                <a16:creationId xmlns:a16="http://schemas.microsoft.com/office/drawing/2014/main" id="{7833445C-143D-CE0F-CBDE-CC2CA1D4FF1B}"/>
              </a:ext>
            </a:extLst>
          </p:cNvPr>
          <p:cNvSpPr>
            <a:spLocks noGrp="1"/>
          </p:cNvSpPr>
          <p:nvPr>
            <p:ph idx="1"/>
          </p:nvPr>
        </p:nvSpPr>
        <p:spPr/>
        <p:txBody>
          <a:bodyPr vert="horz" lIns="91440" tIns="45720" rIns="91440" bIns="45720" rtlCol="0" anchor="t">
            <a:normAutofit/>
          </a:bodyPr>
          <a:lstStyle/>
          <a:p>
            <a:r>
              <a:rPr lang="en-US" dirty="0">
                <a:cs typeface="Calibri"/>
              </a:rPr>
              <a:t>Class attributes and operations are defined as in OOP: attributes are things an object of a class </a:t>
            </a:r>
            <a:r>
              <a:rPr lang="en-US" i="1" dirty="0">
                <a:cs typeface="Calibri"/>
              </a:rPr>
              <a:t>has </a:t>
            </a:r>
            <a:r>
              <a:rPr lang="en-US" dirty="0">
                <a:cs typeface="Calibri"/>
              </a:rPr>
              <a:t>and operations are what it </a:t>
            </a:r>
            <a:r>
              <a:rPr lang="en-US" i="1" dirty="0">
                <a:cs typeface="Calibri"/>
              </a:rPr>
              <a:t>does – </a:t>
            </a:r>
            <a:r>
              <a:rPr lang="en-US" dirty="0">
                <a:cs typeface="Calibri"/>
              </a:rPr>
              <a:t>manipulate data, compute new data, or retrieve data.</a:t>
            </a:r>
            <a:endParaRPr lang="en-US" i="1" dirty="0">
              <a:cs typeface="Calibri"/>
            </a:endParaRPr>
          </a:p>
          <a:p>
            <a:r>
              <a:rPr lang="en-US" dirty="0">
                <a:cs typeface="Calibri"/>
              </a:rPr>
              <a:t>After classes are modeled with their attributes and operations, relationships between classes should be identified.</a:t>
            </a:r>
            <a:endParaRPr lang="en-US"/>
          </a:p>
          <a:p>
            <a:r>
              <a:rPr lang="en-US" dirty="0">
                <a:cs typeface="Calibri"/>
              </a:rPr>
              <a:t>A common way to do this is the CRC model: list each </a:t>
            </a:r>
            <a:r>
              <a:rPr lang="en-US" i="1" dirty="0">
                <a:cs typeface="Calibri"/>
              </a:rPr>
              <a:t>responsibility </a:t>
            </a:r>
            <a:r>
              <a:rPr lang="en-US" dirty="0">
                <a:cs typeface="Calibri"/>
              </a:rPr>
              <a:t>of a class. A class is responsible for </a:t>
            </a:r>
            <a:r>
              <a:rPr lang="en-US" i="1" dirty="0">
                <a:cs typeface="Calibri"/>
              </a:rPr>
              <a:t>managing </a:t>
            </a:r>
            <a:r>
              <a:rPr lang="en-US" dirty="0">
                <a:cs typeface="Calibri"/>
              </a:rPr>
              <a:t>attributes and </a:t>
            </a:r>
            <a:r>
              <a:rPr lang="en-US" i="1" dirty="0">
                <a:cs typeface="Calibri"/>
              </a:rPr>
              <a:t>performing </a:t>
            </a:r>
            <a:r>
              <a:rPr lang="en-US" dirty="0">
                <a:cs typeface="Calibri"/>
              </a:rPr>
              <a:t>operations. For each responsibility, list the classes that must be used to fulfill the responsibility. These are the collaborators of the modeled class.</a:t>
            </a:r>
          </a:p>
        </p:txBody>
      </p:sp>
    </p:spTree>
    <p:extLst>
      <p:ext uri="{BB962C8B-B14F-4D97-AF65-F5344CB8AC3E}">
        <p14:creationId xmlns:p14="http://schemas.microsoft.com/office/powerpoint/2010/main" val="3526172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A1F0-5653-4CD2-CD9E-DB501CC05549}"/>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383FA60A-989B-1D36-FEF1-D8A63D2F9A70}"/>
              </a:ext>
            </a:extLst>
          </p:cNvPr>
          <p:cNvSpPr>
            <a:spLocks noGrp="1"/>
          </p:cNvSpPr>
          <p:nvPr>
            <p:ph idx="1"/>
          </p:nvPr>
        </p:nvSpPr>
        <p:spPr>
          <a:xfrm>
            <a:off x="838200" y="1825625"/>
            <a:ext cx="10515600" cy="5033126"/>
          </a:xfrm>
        </p:spPr>
        <p:txBody>
          <a:bodyPr vert="horz" lIns="91440" tIns="45720" rIns="91440" bIns="45720" rtlCol="0" anchor="t">
            <a:normAutofit fontScale="77500" lnSpcReduction="20000"/>
          </a:bodyPr>
          <a:lstStyle/>
          <a:p>
            <a:r>
              <a:rPr lang="en-US" dirty="0">
                <a:ea typeface="+mn-lt"/>
                <a:cs typeface="+mn-lt"/>
                <a:hlinkClick r:id="rId2"/>
              </a:rPr>
              <a:t>IEEE standard glossary of software engineering terminology. IEEE Standards Coordinating Committee. Sept 1990.</a:t>
            </a:r>
            <a:endParaRPr lang="en-US">
              <a:ea typeface="Calibri"/>
              <a:cs typeface="Calibri"/>
            </a:endParaRPr>
          </a:p>
          <a:p>
            <a:r>
              <a:rPr lang="en-US" dirty="0">
                <a:ea typeface="Calibri"/>
                <a:cs typeface="Calibri"/>
                <a:hlinkClick r:id="rId3"/>
              </a:rPr>
              <a:t>Requirements Engineering. MITRE. May 2014. MITRE Systems Engineering Guide.</a:t>
            </a:r>
            <a:endParaRPr lang="en-US" dirty="0">
              <a:ea typeface="Calibri"/>
              <a:cs typeface="Calibri"/>
            </a:endParaRPr>
          </a:p>
          <a:p>
            <a:r>
              <a:rPr lang="en-US" dirty="0">
                <a:cs typeface="Calibri"/>
                <a:hlinkClick r:id="rId4"/>
              </a:rPr>
              <a:t>Requirements Engineering: A Roadmap. Nuseibeh and Easterbrook. June 2000. Proceedings of the conference on the future of Software engineering.</a:t>
            </a:r>
            <a:endParaRPr lang="en-US">
              <a:ea typeface="Calibri"/>
              <a:cs typeface="Calibri"/>
            </a:endParaRPr>
          </a:p>
          <a:p>
            <a:r>
              <a:rPr lang="en-US" dirty="0">
                <a:cs typeface="Calibri"/>
                <a:hlinkClick r:id="rId5"/>
              </a:rPr>
              <a:t>Requirement Engineering. Shobha Shivakumar. 2022. eduCBA.</a:t>
            </a:r>
          </a:p>
          <a:p>
            <a:r>
              <a:rPr lang="en-US" dirty="0">
                <a:ea typeface="Calibri" panose="020F0502020204030204"/>
                <a:cs typeface="Calibri"/>
                <a:hlinkClick r:id="rId6"/>
              </a:rPr>
              <a:t>Requirements Engineering. Jill Seaman. Apr 2012. Texas State University.</a:t>
            </a:r>
          </a:p>
          <a:p>
            <a:r>
              <a:rPr lang="en-US" dirty="0">
                <a:ea typeface="Calibri" panose="020F0502020204030204"/>
                <a:cs typeface="Calibri"/>
                <a:hlinkClick r:id="rId7"/>
              </a:rPr>
              <a:t>Course Registration Diagram. Creately. Aug 2022. Class Diagram Templates to Instantly Create Class Diagrams.</a:t>
            </a:r>
          </a:p>
          <a:p>
            <a:r>
              <a:rPr lang="en-US" dirty="0">
                <a:ea typeface="Calibri" panose="020F0502020204030204"/>
                <a:cs typeface="Calibri"/>
                <a:hlinkClick r:id="rId8"/>
              </a:rPr>
              <a:t>Swim Lane Diagram Software. Smart Draw.</a:t>
            </a:r>
            <a:endParaRPr lang="en-US" dirty="0">
              <a:ea typeface="Calibri" panose="020F0502020204030204"/>
              <a:cs typeface="Calibri"/>
            </a:endParaRPr>
          </a:p>
          <a:p>
            <a:r>
              <a:rPr lang="en-US" dirty="0">
                <a:ea typeface="Calibri" panose="020F0502020204030204"/>
                <a:cs typeface="Calibri"/>
                <a:hlinkClick r:id="rId9"/>
              </a:rPr>
              <a:t>The Object Primer: Introduction to Techniques for Agile Modeling. Scott Ambler. Disciplined Agile Consortium.</a:t>
            </a:r>
          </a:p>
          <a:p>
            <a:r>
              <a:rPr lang="en-US" dirty="0">
                <a:ea typeface="+mn-lt"/>
                <a:cs typeface="+mn-lt"/>
                <a:hlinkClick r:id="rId10"/>
              </a:rPr>
              <a:t>Object Oriented Design. Edward Yourdon and Peter Coad. 1991. Prentice Hall.</a:t>
            </a:r>
          </a:p>
          <a:p>
            <a:endParaRPr lang="en-US" dirty="0">
              <a:ea typeface="Calibri" panose="020F0502020204030204"/>
              <a:cs typeface="Calibri"/>
            </a:endParaRPr>
          </a:p>
          <a:p>
            <a:r>
              <a:rPr lang="en-US" i="1" dirty="0">
                <a:ea typeface="Calibri" panose="020F0502020204030204"/>
                <a:cs typeface="Calibri"/>
              </a:rPr>
              <a:t>Reading for next lecture: Pressman Ch 6, 25</a:t>
            </a:r>
            <a:endParaRPr lang="en-US" dirty="0">
              <a:ea typeface="Calibri" panose="020F0502020204030204"/>
              <a:cs typeface="Calibri"/>
            </a:endParaRPr>
          </a:p>
        </p:txBody>
      </p:sp>
    </p:spTree>
    <p:extLst>
      <p:ext uri="{BB962C8B-B14F-4D97-AF65-F5344CB8AC3E}">
        <p14:creationId xmlns:p14="http://schemas.microsoft.com/office/powerpoint/2010/main" val="27057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9156-FEC2-970B-3DC3-3FD739687BE4}"/>
              </a:ext>
            </a:extLst>
          </p:cNvPr>
          <p:cNvSpPr>
            <a:spLocks noGrp="1"/>
          </p:cNvSpPr>
          <p:nvPr>
            <p:ph type="title"/>
          </p:nvPr>
        </p:nvSpPr>
        <p:spPr/>
        <p:txBody>
          <a:bodyPr/>
          <a:lstStyle/>
          <a:p>
            <a:r>
              <a:rPr lang="en-US" dirty="0">
                <a:cs typeface="Calibri Light"/>
              </a:rPr>
              <a:t>What is a software requirement?</a:t>
            </a:r>
            <a:endParaRPr lang="en-US" dirty="0"/>
          </a:p>
        </p:txBody>
      </p:sp>
      <p:sp>
        <p:nvSpPr>
          <p:cNvPr id="3" name="Content Placeholder 2">
            <a:extLst>
              <a:ext uri="{FF2B5EF4-FFF2-40B4-BE49-F238E27FC236}">
                <a16:creationId xmlns:a16="http://schemas.microsoft.com/office/drawing/2014/main" id="{2E324FAA-852F-C490-B2E7-1760D72B73B5}"/>
              </a:ext>
            </a:extLst>
          </p:cNvPr>
          <p:cNvSpPr>
            <a:spLocks noGrp="1"/>
          </p:cNvSpPr>
          <p:nvPr>
            <p:ph idx="1"/>
          </p:nvPr>
        </p:nvSpPr>
        <p:spPr/>
        <p:txBody>
          <a:bodyPr vert="horz" lIns="91440" tIns="45720" rIns="91440" bIns="45720" rtlCol="0" anchor="t">
            <a:normAutofit/>
          </a:bodyPr>
          <a:lstStyle/>
          <a:p>
            <a:r>
              <a:rPr lang="en-US" dirty="0">
                <a:ea typeface="+mn-lt"/>
                <a:cs typeface="+mn-lt"/>
              </a:rPr>
              <a:t>IEEE Standard Glossary of Software Engineering Terminology:</a:t>
            </a:r>
            <a:endParaRPr lang="en-US" dirty="0">
              <a:ea typeface="Calibri" panose="020F0502020204030204"/>
              <a:cs typeface="Calibri" panose="020F0502020204030204"/>
            </a:endParaRPr>
          </a:p>
          <a:p>
            <a:pPr marL="971550" lvl="1" indent="-514350">
              <a:buAutoNum type="arabicPeriod"/>
            </a:pPr>
            <a:r>
              <a:rPr lang="en-US" dirty="0">
                <a:ea typeface="+mn-lt"/>
                <a:cs typeface="+mn-lt"/>
              </a:rPr>
              <a:t>A condition or capability needed by a user to solve a problem or achieve an objective.</a:t>
            </a:r>
            <a:endParaRPr lang="en-US">
              <a:ea typeface="Calibri"/>
              <a:cs typeface="Calibri"/>
            </a:endParaRPr>
          </a:p>
          <a:p>
            <a:pPr marL="971550" lvl="1" indent="-514350">
              <a:buAutoNum type="arabicPeriod"/>
            </a:pPr>
            <a:r>
              <a:rPr lang="en-US" dirty="0">
                <a:ea typeface="+mn-lt"/>
                <a:cs typeface="+mn-lt"/>
              </a:rPr>
              <a:t>A condition or capability that must be met or possessed by a system or system component to satisfy a contract, standard, specification, or other formally imposed document.</a:t>
            </a:r>
            <a:endParaRPr lang="en-US" dirty="0">
              <a:ea typeface="Calibri" panose="020F0502020204030204"/>
              <a:cs typeface="Calibri" panose="020F0502020204030204"/>
            </a:endParaRPr>
          </a:p>
          <a:p>
            <a:pPr marL="971550" lvl="1" indent="-514350">
              <a:buAutoNum type="arabicPeriod"/>
            </a:pPr>
            <a:r>
              <a:rPr lang="en-US" dirty="0">
                <a:ea typeface="+mn-lt"/>
                <a:cs typeface="+mn-lt"/>
              </a:rPr>
              <a:t>A documented representation of a condition or capability in 1 or 2.</a:t>
            </a:r>
          </a:p>
          <a:p>
            <a:r>
              <a:rPr lang="en-US" dirty="0">
                <a:ea typeface="Calibri" panose="020F0502020204030204"/>
                <a:cs typeface="Calibri" panose="020F0502020204030204"/>
              </a:rPr>
              <a:t>A singular documented need </a:t>
            </a:r>
            <a:r>
              <a:rPr lang="en-US" dirty="0">
                <a:ea typeface="+mn-lt"/>
                <a:cs typeface="+mn-lt"/>
              </a:rPr>
              <a:t>that identifies a necessary attribute, capability, characteristic, or quality of a system in order for it to have value and utility to a user.</a:t>
            </a:r>
          </a:p>
        </p:txBody>
      </p:sp>
    </p:spTree>
    <p:extLst>
      <p:ext uri="{BB962C8B-B14F-4D97-AF65-F5344CB8AC3E}">
        <p14:creationId xmlns:p14="http://schemas.microsoft.com/office/powerpoint/2010/main" val="112456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5395-16A4-F4A2-97C0-9D32F86217A1}"/>
              </a:ext>
            </a:extLst>
          </p:cNvPr>
          <p:cNvSpPr>
            <a:spLocks noGrp="1"/>
          </p:cNvSpPr>
          <p:nvPr>
            <p:ph type="title"/>
          </p:nvPr>
        </p:nvSpPr>
        <p:spPr/>
        <p:txBody>
          <a:bodyPr/>
          <a:lstStyle/>
          <a:p>
            <a:r>
              <a:rPr lang="en-US" dirty="0">
                <a:cs typeface="Calibri Light"/>
              </a:rPr>
              <a:t>What is requirements engineering?</a:t>
            </a:r>
            <a:endParaRPr lang="en-US" dirty="0"/>
          </a:p>
        </p:txBody>
      </p:sp>
      <p:sp>
        <p:nvSpPr>
          <p:cNvPr id="3" name="Content Placeholder 2">
            <a:extLst>
              <a:ext uri="{FF2B5EF4-FFF2-40B4-BE49-F238E27FC236}">
                <a16:creationId xmlns:a16="http://schemas.microsoft.com/office/drawing/2014/main" id="{3C1B1BE3-ACD5-8FB8-3DB9-76DDE91BB38C}"/>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"Requirements engineering (RE) is the process of discovering the purpose for which a software system is intended, by identifying stakeholders and their needs, and documenting these in a form that is amenable to analysis, communication, and subsequent implementation."</a:t>
            </a:r>
          </a:p>
          <a:p>
            <a:r>
              <a:rPr lang="en-US" dirty="0">
                <a:cs typeface="Calibri" panose="020F0502020204030204"/>
              </a:rPr>
              <a:t>"A disciplined mechanism</a:t>
            </a:r>
            <a:r>
              <a:rPr lang="en-US" dirty="0">
                <a:ea typeface="+mn-lt"/>
                <a:cs typeface="+mn-lt"/>
              </a:rPr>
              <a:t> to understand the customer’s desires, negotiate for a reasonable solution, describe the intended behavior of the proposed system &amp; constraints associated with it for transfer to the working system."</a:t>
            </a:r>
          </a:p>
          <a:p>
            <a:r>
              <a:rPr lang="en-US" dirty="0">
                <a:cs typeface="Calibri" panose="020F0502020204030204"/>
              </a:rPr>
              <a:t>Requirements engineering is a function of project management and product ownership that occurs throughout the lifetime of a product and is integral to success of the people, process, project, &amp; product.</a:t>
            </a:r>
            <a:endParaRPr lang="en-US"/>
          </a:p>
        </p:txBody>
      </p:sp>
    </p:spTree>
    <p:extLst>
      <p:ext uri="{BB962C8B-B14F-4D97-AF65-F5344CB8AC3E}">
        <p14:creationId xmlns:p14="http://schemas.microsoft.com/office/powerpoint/2010/main" val="42602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2F35-7651-5B30-76B0-5231D66C0206}"/>
              </a:ext>
            </a:extLst>
          </p:cNvPr>
          <p:cNvSpPr>
            <a:spLocks noGrp="1"/>
          </p:cNvSpPr>
          <p:nvPr>
            <p:ph type="title"/>
          </p:nvPr>
        </p:nvSpPr>
        <p:spPr/>
        <p:txBody>
          <a:bodyPr/>
          <a:lstStyle/>
          <a:p>
            <a:r>
              <a:rPr lang="en-US" dirty="0">
                <a:cs typeface="Calibri Light"/>
              </a:rPr>
              <a:t>Why are requirements </a:t>
            </a:r>
            <a:r>
              <a:rPr lang="en-US" i="1" dirty="0">
                <a:cs typeface="Calibri Light"/>
              </a:rPr>
              <a:t>engineered?</a:t>
            </a:r>
            <a:endParaRPr lang="en-US" dirty="0"/>
          </a:p>
        </p:txBody>
      </p:sp>
      <p:sp>
        <p:nvSpPr>
          <p:cNvPr id="3" name="Content Placeholder 2">
            <a:extLst>
              <a:ext uri="{FF2B5EF4-FFF2-40B4-BE49-F238E27FC236}">
                <a16:creationId xmlns:a16="http://schemas.microsoft.com/office/drawing/2014/main" id="{97D5BE90-0ED9-2039-BB24-93629DB93137}"/>
              </a:ext>
            </a:extLst>
          </p:cNvPr>
          <p:cNvSpPr>
            <a:spLocks noGrp="1"/>
          </p:cNvSpPr>
          <p:nvPr>
            <p:ph idx="1"/>
          </p:nvPr>
        </p:nvSpPr>
        <p:spPr>
          <a:xfrm>
            <a:off x="838200" y="1825625"/>
            <a:ext cx="10515600" cy="5030711"/>
          </a:xfrm>
        </p:spPr>
        <p:txBody>
          <a:bodyPr vert="horz" lIns="91440" tIns="45720" rIns="91440" bIns="45720" rtlCol="0" anchor="t">
            <a:normAutofit lnSpcReduction="10000"/>
          </a:bodyPr>
          <a:lstStyle/>
          <a:p>
            <a:r>
              <a:rPr lang="en-US" dirty="0">
                <a:cs typeface="Calibri"/>
              </a:rPr>
              <a:t>Software requirements are complex and difficult to capture.</a:t>
            </a:r>
          </a:p>
          <a:p>
            <a:r>
              <a:rPr lang="en-US" dirty="0">
                <a:cs typeface="Calibri"/>
              </a:rPr>
              <a:t>Stakeholders have differing levels of sophistication and understanding of what is feasible for software systems to do, and an individual's vision may be difficult to translate into actionable development tasks.</a:t>
            </a:r>
          </a:p>
          <a:p>
            <a:r>
              <a:rPr lang="en-US" dirty="0">
                <a:cs typeface="Calibri"/>
              </a:rPr>
              <a:t>Users in a specific domain are rarely familiar with software development processes, and developers are frequently unfamiliar with the application domain, leading to communication barriers.</a:t>
            </a:r>
          </a:p>
          <a:p>
            <a:r>
              <a:rPr lang="en-US" dirty="0">
                <a:cs typeface="Calibri"/>
              </a:rPr>
              <a:t>Without a working product to reference, there are an endless number of options for reaching a solution to a problem stated in basic terms.</a:t>
            </a:r>
          </a:p>
          <a:p>
            <a:r>
              <a:rPr lang="en-US" dirty="0">
                <a:cs typeface="Calibri"/>
              </a:rPr>
              <a:t>Poor understanding and assumptions about needed software behavior leads to products unsuitable for their intended purpose, resulting in lower rates of adoption and commercial success.</a:t>
            </a:r>
          </a:p>
        </p:txBody>
      </p:sp>
    </p:spTree>
    <p:extLst>
      <p:ext uri="{BB962C8B-B14F-4D97-AF65-F5344CB8AC3E}">
        <p14:creationId xmlns:p14="http://schemas.microsoft.com/office/powerpoint/2010/main" val="139008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F0A7-53EF-C8A7-A003-C4C38F96EE5C}"/>
              </a:ext>
            </a:extLst>
          </p:cNvPr>
          <p:cNvSpPr>
            <a:spLocks noGrp="1"/>
          </p:cNvSpPr>
          <p:nvPr>
            <p:ph type="title"/>
          </p:nvPr>
        </p:nvSpPr>
        <p:spPr/>
        <p:txBody>
          <a:bodyPr/>
          <a:lstStyle/>
          <a:p>
            <a:r>
              <a:rPr lang="en-US" dirty="0">
                <a:cs typeface="Calibri Light"/>
              </a:rPr>
              <a:t>When are requirements engineered?</a:t>
            </a:r>
            <a:endParaRPr lang="en-US" dirty="0"/>
          </a:p>
        </p:txBody>
      </p:sp>
      <p:sp>
        <p:nvSpPr>
          <p:cNvPr id="3" name="Content Placeholder 2">
            <a:extLst>
              <a:ext uri="{FF2B5EF4-FFF2-40B4-BE49-F238E27FC236}">
                <a16:creationId xmlns:a16="http://schemas.microsoft.com/office/drawing/2014/main" id="{736A59E1-F84A-FBF6-A587-2D9CE8FFF330}"/>
              </a:ext>
            </a:extLst>
          </p:cNvPr>
          <p:cNvSpPr>
            <a:spLocks noGrp="1"/>
          </p:cNvSpPr>
          <p:nvPr>
            <p:ph idx="1"/>
          </p:nvPr>
        </p:nvSpPr>
        <p:spPr/>
        <p:txBody>
          <a:bodyPr vert="horz" lIns="91440" tIns="45720" rIns="91440" bIns="45720" rtlCol="0" anchor="t">
            <a:normAutofit/>
          </a:bodyPr>
          <a:lstStyle/>
          <a:p>
            <a:r>
              <a:rPr lang="en-US" dirty="0">
                <a:cs typeface="Calibri"/>
              </a:rPr>
              <a:t>Requirements engineering </a:t>
            </a:r>
            <a:r>
              <a:rPr lang="en-US" i="1" dirty="0">
                <a:cs typeface="Calibri"/>
              </a:rPr>
              <a:t>always </a:t>
            </a:r>
            <a:r>
              <a:rPr lang="en-US" dirty="0">
                <a:cs typeface="Calibri"/>
              </a:rPr>
              <a:t>encompasses the first task in development of a new product.</a:t>
            </a:r>
          </a:p>
          <a:p>
            <a:r>
              <a:rPr lang="en-US" dirty="0">
                <a:cs typeface="Calibri"/>
              </a:rPr>
              <a:t>The largest amount of requirements engineering work occurs at the beginning of each iteration, and especially of the first iteration.</a:t>
            </a:r>
          </a:p>
          <a:p>
            <a:r>
              <a:rPr lang="en-US" dirty="0">
                <a:cs typeface="Calibri"/>
              </a:rPr>
              <a:t>Requirements engineering continues throughout each iteration cycle, as requirements and constraints are discovered, refined, validated, updated, and reprioritized.</a:t>
            </a:r>
          </a:p>
          <a:p>
            <a:r>
              <a:rPr lang="en-US" dirty="0">
                <a:cs typeface="Calibri"/>
              </a:rPr>
              <a:t>Requirements engineering happens both during design and implementation of functionality meeting the requirements and well in advance.</a:t>
            </a:r>
          </a:p>
        </p:txBody>
      </p:sp>
    </p:spTree>
    <p:extLst>
      <p:ext uri="{BB962C8B-B14F-4D97-AF65-F5344CB8AC3E}">
        <p14:creationId xmlns:p14="http://schemas.microsoft.com/office/powerpoint/2010/main" val="285015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EB33-31AD-668D-B16F-027BCEF4201A}"/>
              </a:ext>
            </a:extLst>
          </p:cNvPr>
          <p:cNvSpPr>
            <a:spLocks noGrp="1"/>
          </p:cNvSpPr>
          <p:nvPr>
            <p:ph type="title"/>
          </p:nvPr>
        </p:nvSpPr>
        <p:spPr/>
        <p:txBody>
          <a:bodyPr/>
          <a:lstStyle/>
          <a:p>
            <a:r>
              <a:rPr lang="en-US">
                <a:cs typeface="Calibri Light"/>
              </a:rPr>
              <a:t>What types of requirements are there?</a:t>
            </a:r>
            <a:endParaRPr lang="en-US"/>
          </a:p>
        </p:txBody>
      </p:sp>
      <p:sp>
        <p:nvSpPr>
          <p:cNvPr id="3" name="Content Placeholder 2">
            <a:extLst>
              <a:ext uri="{FF2B5EF4-FFF2-40B4-BE49-F238E27FC236}">
                <a16:creationId xmlns:a16="http://schemas.microsoft.com/office/drawing/2014/main" id="{3D56DACF-E179-48AD-F6DF-B486CEB74F8B}"/>
              </a:ext>
            </a:extLst>
          </p:cNvPr>
          <p:cNvSpPr>
            <a:spLocks noGrp="1"/>
          </p:cNvSpPr>
          <p:nvPr>
            <p:ph idx="1"/>
          </p:nvPr>
        </p:nvSpPr>
        <p:spPr>
          <a:xfrm>
            <a:off x="838200" y="1825625"/>
            <a:ext cx="10515600" cy="5030711"/>
          </a:xfrm>
        </p:spPr>
        <p:txBody>
          <a:bodyPr vert="horz" lIns="91440" tIns="45720" rIns="91440" bIns="45720" rtlCol="0" anchor="t">
            <a:normAutofit/>
          </a:bodyPr>
          <a:lstStyle/>
          <a:p>
            <a:r>
              <a:rPr lang="en-US" i="1" dirty="0">
                <a:ea typeface="Calibri"/>
                <a:cs typeface="Calibri"/>
              </a:rPr>
              <a:t>Functional requirements </a:t>
            </a:r>
            <a:r>
              <a:rPr lang="en-US" dirty="0">
                <a:ea typeface="Calibri"/>
                <a:cs typeface="Calibri"/>
              </a:rPr>
              <a:t>define what the software must do. "The software must allow users to search for a student by id number".</a:t>
            </a:r>
          </a:p>
          <a:p>
            <a:r>
              <a:rPr lang="en-US" i="1" dirty="0">
                <a:ea typeface="Calibri"/>
                <a:cs typeface="Calibri"/>
              </a:rPr>
              <a:t>Non-functional requirements </a:t>
            </a:r>
            <a:r>
              <a:rPr lang="en-US" dirty="0">
                <a:ea typeface="Calibri"/>
                <a:cs typeface="Calibri"/>
              </a:rPr>
              <a:t>define </a:t>
            </a:r>
            <a:r>
              <a:rPr lang="en-US" i="1" dirty="0">
                <a:ea typeface="Calibri"/>
                <a:cs typeface="Calibri"/>
              </a:rPr>
              <a:t>how </a:t>
            </a:r>
            <a:r>
              <a:rPr lang="en-US" dirty="0">
                <a:ea typeface="Calibri"/>
                <a:cs typeface="Calibri"/>
              </a:rPr>
              <a:t>the software must do what it does. "The software must support more than 1000 users at a time."</a:t>
            </a:r>
          </a:p>
          <a:p>
            <a:r>
              <a:rPr lang="en-US" dirty="0">
                <a:ea typeface="Calibri"/>
                <a:cs typeface="Calibri"/>
              </a:rPr>
              <a:t>A requirement may blur the lines, but this frequently means it can be decomposed into two or more requirements "The software must display a list of students in three seconds or less"</a:t>
            </a:r>
          </a:p>
          <a:p>
            <a:pPr marL="457200" lvl="1" indent="0">
              <a:buNone/>
            </a:pPr>
            <a:r>
              <a:rPr lang="en-US" dirty="0">
                <a:ea typeface="Calibri"/>
                <a:cs typeface="Calibri"/>
              </a:rPr>
              <a:t>1. The software must display a list of students</a:t>
            </a:r>
          </a:p>
          <a:p>
            <a:pPr marL="457200" lvl="1" indent="0">
              <a:buNone/>
            </a:pPr>
            <a:r>
              <a:rPr lang="en-US" dirty="0">
                <a:ea typeface="Calibri"/>
                <a:cs typeface="Calibri"/>
              </a:rPr>
              <a:t>2. The software must perform an operation in 3 seconds or less.</a:t>
            </a:r>
          </a:p>
          <a:p>
            <a:pPr marL="342900" indent="-342900"/>
            <a:r>
              <a:rPr lang="en-US" dirty="0">
                <a:ea typeface="Calibri"/>
                <a:cs typeface="Calibri"/>
              </a:rPr>
              <a:t>Requirements may be explicit or implicit (e.g. "Must not crash during routine use", or "Must allow keyboard input for text").</a:t>
            </a:r>
          </a:p>
        </p:txBody>
      </p:sp>
    </p:spTree>
    <p:extLst>
      <p:ext uri="{BB962C8B-B14F-4D97-AF65-F5344CB8AC3E}">
        <p14:creationId xmlns:p14="http://schemas.microsoft.com/office/powerpoint/2010/main" val="408129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86DC-5E2C-1C4D-D487-CCE35E132D84}"/>
              </a:ext>
            </a:extLst>
          </p:cNvPr>
          <p:cNvSpPr>
            <a:spLocks noGrp="1"/>
          </p:cNvSpPr>
          <p:nvPr>
            <p:ph type="title"/>
          </p:nvPr>
        </p:nvSpPr>
        <p:spPr/>
        <p:txBody>
          <a:bodyPr/>
          <a:lstStyle/>
          <a:p>
            <a:r>
              <a:rPr lang="en-US" dirty="0">
                <a:ea typeface="Calibri Light"/>
                <a:cs typeface="Calibri Light"/>
              </a:rPr>
              <a:t>Who is involved in requirements engineering?</a:t>
            </a:r>
            <a:endParaRPr lang="en-US" dirty="0"/>
          </a:p>
        </p:txBody>
      </p:sp>
      <p:sp>
        <p:nvSpPr>
          <p:cNvPr id="3" name="Content Placeholder 2">
            <a:extLst>
              <a:ext uri="{FF2B5EF4-FFF2-40B4-BE49-F238E27FC236}">
                <a16:creationId xmlns:a16="http://schemas.microsoft.com/office/drawing/2014/main" id="{1F0794BB-D121-DA57-CAB5-81C227B3A0D7}"/>
              </a:ext>
            </a:extLst>
          </p:cNvPr>
          <p:cNvSpPr>
            <a:spLocks noGrp="1"/>
          </p:cNvSpPr>
          <p:nvPr>
            <p:ph idx="1"/>
          </p:nvPr>
        </p:nvSpPr>
        <p:spPr/>
        <p:txBody>
          <a:bodyPr vert="horz" lIns="91440" tIns="45720" rIns="91440" bIns="45720" rtlCol="0" anchor="t">
            <a:normAutofit fontScale="92500"/>
          </a:bodyPr>
          <a:lstStyle/>
          <a:p>
            <a:r>
              <a:rPr lang="en-US" dirty="0">
                <a:cs typeface="Calibri"/>
              </a:rPr>
              <a:t>Engineering team building the software.</a:t>
            </a:r>
          </a:p>
          <a:p>
            <a:r>
              <a:rPr lang="en-US" dirty="0">
                <a:cs typeface="Calibri"/>
              </a:rPr>
              <a:t>Product management team designing and planning the project.</a:t>
            </a:r>
          </a:p>
          <a:p>
            <a:r>
              <a:rPr lang="en-US" dirty="0">
                <a:cs typeface="Calibri"/>
              </a:rPr>
              <a:t>Executive team responsible for engineering organization activity.</a:t>
            </a:r>
          </a:p>
          <a:p>
            <a:r>
              <a:rPr lang="en-US" dirty="0">
                <a:cs typeface="Calibri"/>
              </a:rPr>
              <a:t>Vendor personnel who will market, sell, and support the product.</a:t>
            </a:r>
          </a:p>
          <a:p>
            <a:r>
              <a:rPr lang="en-US" dirty="0">
                <a:ea typeface="+mn-lt"/>
                <a:cs typeface="+mn-lt"/>
              </a:rPr>
              <a:t>Representative set of end users who will operate the software.</a:t>
            </a:r>
            <a:endParaRPr lang="en-US" dirty="0">
              <a:cs typeface="Calibri"/>
            </a:endParaRPr>
          </a:p>
          <a:p>
            <a:r>
              <a:rPr lang="en-US" dirty="0">
                <a:ea typeface="+mn-lt"/>
                <a:cs typeface="+mn-lt"/>
              </a:rPr>
              <a:t>Customers who pay for the product.</a:t>
            </a:r>
            <a:endParaRPr lang="en-US" dirty="0">
              <a:cs typeface="Calibri"/>
            </a:endParaRPr>
          </a:p>
          <a:p>
            <a:pPr lvl="1" indent="-342900"/>
            <a:r>
              <a:rPr lang="en-US" dirty="0">
                <a:cs typeface="Calibri"/>
              </a:rPr>
              <a:t>Frequently, the people who </a:t>
            </a:r>
            <a:r>
              <a:rPr lang="en-US" i="1" dirty="0">
                <a:cs typeface="Calibri"/>
              </a:rPr>
              <a:t>buy </a:t>
            </a:r>
            <a:r>
              <a:rPr lang="en-US" dirty="0">
                <a:cs typeface="Calibri"/>
              </a:rPr>
              <a:t>the software will not be the ones using it. e.g. </a:t>
            </a:r>
            <a:r>
              <a:rPr lang="en-US" dirty="0" err="1">
                <a:cs typeface="Calibri"/>
              </a:rPr>
              <a:t>Keyfactor</a:t>
            </a:r>
            <a:r>
              <a:rPr lang="en-US" dirty="0">
                <a:cs typeface="Calibri"/>
              </a:rPr>
              <a:t> software is for IT personnel who usually don't have authority to make large software purchase agreements. Or consider Facebook users vs advertisers.</a:t>
            </a:r>
          </a:p>
          <a:p>
            <a:r>
              <a:rPr lang="en-US" dirty="0">
                <a:cs typeface="Calibri"/>
              </a:rPr>
              <a:t>A </a:t>
            </a:r>
            <a:r>
              <a:rPr lang="en-US" i="1" dirty="0">
                <a:cs typeface="Calibri"/>
              </a:rPr>
              <a:t>stakeholder </a:t>
            </a:r>
            <a:r>
              <a:rPr lang="en-US" dirty="0">
                <a:cs typeface="Calibri"/>
              </a:rPr>
              <a:t>is anyone who will benefit from the developed software.</a:t>
            </a:r>
          </a:p>
          <a:p>
            <a:endParaRPr lang="en-US" dirty="0">
              <a:cs typeface="Calibri"/>
            </a:endParaRPr>
          </a:p>
        </p:txBody>
      </p:sp>
    </p:spTree>
    <p:extLst>
      <p:ext uri="{BB962C8B-B14F-4D97-AF65-F5344CB8AC3E}">
        <p14:creationId xmlns:p14="http://schemas.microsoft.com/office/powerpoint/2010/main" val="1179953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Requirements Engineering </vt:lpstr>
      <vt:lpstr>Notes</vt:lpstr>
      <vt:lpstr>Learning Objectives</vt:lpstr>
      <vt:lpstr>What is a software requirement?</vt:lpstr>
      <vt:lpstr>What is requirements engineering?</vt:lpstr>
      <vt:lpstr>Why are requirements engineered?</vt:lpstr>
      <vt:lpstr>When are requirements engineered?</vt:lpstr>
      <vt:lpstr>What types of requirements are there?</vt:lpstr>
      <vt:lpstr>Who is involved in requirements engineering?</vt:lpstr>
      <vt:lpstr>How are requirements engineered?</vt:lpstr>
      <vt:lpstr>Initial requirements – inception</vt:lpstr>
      <vt:lpstr>Inception – common scenarios</vt:lpstr>
      <vt:lpstr>Elicitation and Elaboration</vt:lpstr>
      <vt:lpstr>Negotiation</vt:lpstr>
      <vt:lpstr>Specification</vt:lpstr>
      <vt:lpstr>Class reg. example – scope and definition</vt:lpstr>
      <vt:lpstr>Class reg. example – functions and features</vt:lpstr>
      <vt:lpstr>Class reg. example – operation and interfaces</vt:lpstr>
      <vt:lpstr>PowerPoint Presentation</vt:lpstr>
      <vt:lpstr>Class reg. example – non-functional reqs</vt:lpstr>
      <vt:lpstr>Validation</vt:lpstr>
      <vt:lpstr>Capturing requirements</vt:lpstr>
      <vt:lpstr>PowerPoint Presentation</vt:lpstr>
      <vt:lpstr>Meeting requirements</vt:lpstr>
      <vt:lpstr>Modeling requirements</vt:lpstr>
      <vt:lpstr>PowerPoint Presentation</vt:lpstr>
      <vt:lpstr>PowerPoint Presentation</vt:lpstr>
      <vt:lpstr>PowerPoint Presentation</vt:lpstr>
      <vt:lpstr>Requirements Modeling Principles</vt:lpstr>
      <vt:lpstr>Identifying objects to model</vt:lpstr>
      <vt:lpstr>Identifying classes – principles</vt:lpstr>
      <vt:lpstr>Class-Responsibility-Collaborator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1479</cp:revision>
  <dcterms:created xsi:type="dcterms:W3CDTF">2022-06-29T17:49:55Z</dcterms:created>
  <dcterms:modified xsi:type="dcterms:W3CDTF">2022-09-14T19:37:39Z</dcterms:modified>
</cp:coreProperties>
</file>