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2" r:id="rId3"/>
    <p:sldId id="257" r:id="rId4"/>
    <p:sldId id="259" r:id="rId5"/>
    <p:sldId id="260" r:id="rId6"/>
    <p:sldId id="258" r:id="rId7"/>
    <p:sldId id="262" r:id="rId8"/>
    <p:sldId id="263" r:id="rId9"/>
    <p:sldId id="264" r:id="rId10"/>
    <p:sldId id="277" r:id="rId11"/>
    <p:sldId id="269" r:id="rId12"/>
    <p:sldId id="265" r:id="rId13"/>
    <p:sldId id="285" r:id="rId14"/>
    <p:sldId id="267" r:id="rId15"/>
    <p:sldId id="276" r:id="rId16"/>
    <p:sldId id="279" r:id="rId17"/>
    <p:sldId id="266" r:id="rId18"/>
    <p:sldId id="284" r:id="rId19"/>
    <p:sldId id="268" r:id="rId20"/>
    <p:sldId id="283" r:id="rId21"/>
    <p:sldId id="271" r:id="rId22"/>
    <p:sldId id="286" r:id="rId23"/>
    <p:sldId id="281" r:id="rId24"/>
    <p:sldId id="280" r:id="rId25"/>
    <p:sldId id="272" r:id="rId26"/>
    <p:sldId id="275" r:id="rId27"/>
    <p:sldId id="287" r:id="rId28"/>
    <p:sldId id="290" r:id="rId29"/>
    <p:sldId id="291" r:id="rId30"/>
    <p:sldId id="289" r:id="rId31"/>
    <p:sldId id="294" r:id="rId32"/>
    <p:sldId id="288" r:id="rId33"/>
    <p:sldId id="292" r:id="rId34"/>
    <p:sldId id="293" r:id="rId35"/>
    <p:sldId id="26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04153F-6AFD-40B4-BADF-F192E82D5DC5}" v="2574" dt="2022-09-26T00:00:07.997"/>
    <p1510:client id="{86B2DAAB-D891-469A-ABEF-D30E87A5E5D7}" v="1239" dt="2022-08-20T20:41:54.078"/>
    <p1510:client id="{9B245BE9-CDF5-4492-8259-18FF5E898FFA}" v="53" dt="2022-06-30T19:06:08.117"/>
    <p1510:client id="{AF604E43-29D6-474B-B387-BD042251536E}" v="133" dt="2022-09-26T20:15:25.137"/>
    <p1510:client id="{BF63E13F-360F-4142-BB12-DCF147DC3758}" v="2367" dt="2022-08-21T14:35:32.232"/>
    <p1510:client id="{DE16300E-921E-40B7-AFB3-08112CE8C03C}" v="2893" dt="2022-09-25T03:33:24.197"/>
    <p1510:client id="{F1B069A5-7070-4689-925D-E2B6C5D43AE8}" v="28" dt="2022-08-06T02:45:15.2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9/26/2022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9/26/2022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9/26/2022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9/26/2022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9/26/2022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9/26/2022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www.visual-paradigm.com/guide/agile-software-development/user-story-vs-use-case/" TargetMode="External"/><Relationship Id="rId7" Type="http://schemas.openxmlformats.org/officeDocument/2006/relationships/hyperlink" Target="https://www.1000sourcecodes.com/2012/05/software-engineering-data-design.html" TargetMode="External"/><Relationship Id="rId2" Type="http://schemas.openxmlformats.org/officeDocument/2006/relationships/hyperlink" Target="https://www.researchgate.net/publication/227280127_A_Proposal_for_a_Formal_Definition_of_the_Design_Concept" TargetMode="External"/><Relationship Id="rId1" Type="http://schemas.openxmlformats.org/officeDocument/2006/relationships/slideLayout" Target="../slideLayouts/slideLayout2.xml"/><Relationship Id="rId6" Type="http://schemas.openxmlformats.org/officeDocument/2006/relationships/hyperlink" Target="https://www.edrawsoft.com/software-architecture.html" TargetMode="External"/><Relationship Id="rId5" Type="http://schemas.openxmlformats.org/officeDocument/2006/relationships/hyperlink" Target="http://cse.hcmut.edu.vn/~thai/books/Design_Patterns_Elements_of_Reusable_Object-Oriented_Software.pdf" TargetMode="External"/><Relationship Id="rId4" Type="http://schemas.openxmlformats.org/officeDocument/2006/relationships/hyperlink" Target="https://www.academia.edu/69378881/Essential_Software_Architectur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cs typeface="Calibri Light"/>
              </a:rPr>
              <a:t>Product Design</a:t>
            </a:r>
            <a:br>
              <a:rPr lang="en-US" dirty="0">
                <a:cs typeface="Calibri Light"/>
              </a:rPr>
            </a:br>
            <a:endParaRPr lang="en-US" dirty="0"/>
          </a:p>
        </p:txBody>
      </p:sp>
      <p:sp>
        <p:nvSpPr>
          <p:cNvPr id="3" name="Subtitle 2"/>
          <p:cNvSpPr>
            <a:spLocks noGrp="1"/>
          </p:cNvSpPr>
          <p:nvPr>
            <p:ph type="subTitle" idx="1"/>
          </p:nvPr>
        </p:nvSpPr>
        <p:spPr>
          <a:xfrm>
            <a:off x="1524000" y="3602038"/>
            <a:ext cx="9144000" cy="2202101"/>
          </a:xfrm>
        </p:spPr>
        <p:txBody>
          <a:bodyPr vert="horz" lIns="91440" tIns="45720" rIns="91440" bIns="45720" rtlCol="0" anchor="t">
            <a:normAutofit/>
          </a:bodyPr>
          <a:lstStyle/>
          <a:p>
            <a:pPr algn="l"/>
            <a:r>
              <a:rPr lang="en-US" dirty="0">
                <a:latin typeface="Tahoma"/>
                <a:ea typeface="Tahoma"/>
                <a:cs typeface="Tahoma"/>
              </a:rPr>
              <a:t>JD </a:t>
            </a:r>
            <a:r>
              <a:rPr lang="en-US" dirty="0" err="1">
                <a:latin typeface="Tahoma"/>
                <a:ea typeface="Tahoma"/>
                <a:cs typeface="Tahoma"/>
              </a:rPr>
              <a:t>Kilgallin</a:t>
            </a:r>
            <a:endParaRPr lang="en-US" dirty="0" err="1">
              <a:latin typeface="Calibri" panose="020F0502020204030204"/>
              <a:ea typeface="Tahoma"/>
              <a:cs typeface="Calibri" panose="020F0502020204030204"/>
            </a:endParaRPr>
          </a:p>
          <a:p>
            <a:pPr algn="l"/>
            <a:r>
              <a:rPr lang="en-US" dirty="0">
                <a:latin typeface="Tahoma"/>
                <a:ea typeface="+mn-lt"/>
                <a:cs typeface="+mn-lt"/>
              </a:rPr>
              <a:t>CPSC:480</a:t>
            </a:r>
            <a:endParaRPr lang="en-US" dirty="0"/>
          </a:p>
          <a:p>
            <a:pPr algn="l"/>
            <a:r>
              <a:rPr lang="en-US" dirty="0">
                <a:latin typeface="Tahoma"/>
                <a:ea typeface="Tahoma"/>
                <a:cs typeface="Calibri"/>
              </a:rPr>
              <a:t>09/26/22</a:t>
            </a:r>
          </a:p>
          <a:p>
            <a:pPr algn="l"/>
            <a:r>
              <a:rPr lang="en-US" i="1" dirty="0">
                <a:latin typeface="Tahoma"/>
                <a:ea typeface="Tahoma"/>
                <a:cs typeface="Calibri"/>
              </a:rPr>
              <a:t>Pressman Ch 9-11, Appendix 1</a:t>
            </a:r>
            <a:endParaRPr lang="en-US" dirty="0">
              <a:latin typeface="Tahoma"/>
              <a:ea typeface="Tahoma"/>
              <a:cs typeface="Calibri"/>
            </a:endParaRPr>
          </a:p>
        </p:txBody>
      </p:sp>
      <p:sp>
        <p:nvSpPr>
          <p:cNvPr id="4" name="Subtitle 2">
            <a:extLst>
              <a:ext uri="{FF2B5EF4-FFF2-40B4-BE49-F238E27FC236}">
                <a16:creationId xmlns:a16="http://schemas.microsoft.com/office/drawing/2014/main" id="{2AEC2F75-ECCC-2920-C8A9-52C94159941E}"/>
              </a:ext>
            </a:extLst>
          </p:cNvPr>
          <p:cNvSpPr txBox="1">
            <a:spLocks/>
          </p:cNvSpPr>
          <p:nvPr/>
        </p:nvSpPr>
        <p:spPr>
          <a:xfrm>
            <a:off x="4233" y="5839355"/>
            <a:ext cx="12192000" cy="865007"/>
          </a:xfrm>
          <a:prstGeom prst="rect">
            <a:avLst/>
          </a:prstGeom>
        </p:spPr>
        <p:txBody>
          <a:bodyPr vert="horz" lIns="91440" tIns="45720" rIns="91440" bIns="45720" rtlCol="0" anchor="t">
            <a:normAutofit fontScale="85000" lnSpcReduction="1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i="1" dirty="0">
                <a:ea typeface="+mn-lt"/>
                <a:cs typeface="+mn-lt"/>
              </a:rPr>
              <a:t>There are two ways of constructing a software design – make it so simple that there are obviously no deficiencies,</a:t>
            </a:r>
            <a:endParaRPr lang="en-US" dirty="0">
              <a:ea typeface="+mn-lt"/>
              <a:cs typeface="+mn-lt"/>
            </a:endParaRPr>
          </a:p>
          <a:p>
            <a:pPr algn="ctr"/>
            <a:r>
              <a:rPr lang="en-US" sz="2400" i="1" dirty="0">
                <a:ea typeface="+mn-lt"/>
                <a:cs typeface="+mn-lt"/>
              </a:rPr>
              <a:t>[or] make it so complicated that there are no obvious deficiencies. </a:t>
            </a:r>
            <a:r>
              <a:rPr lang="en-US" sz="2400" dirty="0">
                <a:ea typeface="+mn-lt"/>
                <a:cs typeface="+mn-lt"/>
              </a:rPr>
              <a:t>-C.A.R. Hoare</a:t>
            </a:r>
            <a:endParaRPr lang="en-US" dirty="0">
              <a:ea typeface="Calibri"/>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C298D-33D1-2597-704A-F2BB3ADCD221}"/>
              </a:ext>
            </a:extLst>
          </p:cNvPr>
          <p:cNvSpPr>
            <a:spLocks noGrp="1"/>
          </p:cNvSpPr>
          <p:nvPr>
            <p:ph type="title"/>
          </p:nvPr>
        </p:nvSpPr>
        <p:spPr/>
        <p:txBody>
          <a:bodyPr/>
          <a:lstStyle/>
          <a:p>
            <a:r>
              <a:rPr lang="en-US" dirty="0">
                <a:cs typeface="Calibri Light"/>
              </a:rPr>
              <a:t>Planning vs Design</a:t>
            </a:r>
            <a:endParaRPr lang="en-US" dirty="0"/>
          </a:p>
        </p:txBody>
      </p:sp>
      <p:sp>
        <p:nvSpPr>
          <p:cNvPr id="3" name="Content Placeholder 2">
            <a:extLst>
              <a:ext uri="{FF2B5EF4-FFF2-40B4-BE49-F238E27FC236}">
                <a16:creationId xmlns:a16="http://schemas.microsoft.com/office/drawing/2014/main" id="{6B3E347A-AF33-343E-93ED-8249BFDCE42A}"/>
              </a:ext>
            </a:extLst>
          </p:cNvPr>
          <p:cNvSpPr>
            <a:spLocks noGrp="1"/>
          </p:cNvSpPr>
          <p:nvPr>
            <p:ph idx="1"/>
          </p:nvPr>
        </p:nvSpPr>
        <p:spPr>
          <a:xfrm>
            <a:off x="838200" y="1825625"/>
            <a:ext cx="10583549" cy="5021121"/>
          </a:xfrm>
        </p:spPr>
        <p:txBody>
          <a:bodyPr vert="horz" lIns="91440" tIns="45720" rIns="91440" bIns="45720" rtlCol="0" anchor="t">
            <a:normAutofit fontScale="92500" lnSpcReduction="10000"/>
          </a:bodyPr>
          <a:lstStyle/>
          <a:p>
            <a:r>
              <a:rPr lang="en-US" dirty="0">
                <a:cs typeface="Calibri"/>
              </a:rPr>
              <a:t>Requirements models and artifacts from project planning are user-oriented; they describe what users need to be able to do with the software to accomplish their goals.</a:t>
            </a:r>
          </a:p>
          <a:p>
            <a:r>
              <a:rPr lang="en-US" dirty="0">
                <a:cs typeface="Calibri"/>
              </a:rPr>
              <a:t>Product design is software-oriented; designs specify how the system works, which may include implementation-specific aspects like:</a:t>
            </a:r>
          </a:p>
          <a:p>
            <a:pPr lvl="1"/>
            <a:r>
              <a:rPr lang="en-US" dirty="0">
                <a:cs typeface="Calibri"/>
              </a:rPr>
              <a:t>How individual UI elements behave</a:t>
            </a:r>
          </a:p>
          <a:p>
            <a:pPr lvl="1"/>
            <a:r>
              <a:rPr lang="en-US" dirty="0">
                <a:cs typeface="Calibri"/>
              </a:rPr>
              <a:t>What security model is in place to prevent unauthorized use</a:t>
            </a:r>
          </a:p>
          <a:p>
            <a:pPr lvl="1"/>
            <a:r>
              <a:rPr lang="en-US" dirty="0">
                <a:cs typeface="Calibri"/>
              </a:rPr>
              <a:t>How data is serialized in web requests/responses</a:t>
            </a:r>
          </a:p>
          <a:p>
            <a:pPr lvl="1"/>
            <a:r>
              <a:rPr lang="en-US" dirty="0">
                <a:cs typeface="Calibri"/>
              </a:rPr>
              <a:t>What information is recorded in application logs</a:t>
            </a:r>
          </a:p>
          <a:p>
            <a:r>
              <a:rPr lang="en-US" dirty="0">
                <a:cs typeface="Calibri"/>
              </a:rPr>
              <a:t>Design may specify how the system can be maintained, supported, and extended to meet future use cases that aren't specified.</a:t>
            </a:r>
          </a:p>
          <a:p>
            <a:pPr lvl="1"/>
            <a:r>
              <a:rPr lang="en-US" dirty="0">
                <a:cs typeface="Calibri"/>
              </a:rPr>
              <a:t>e.g. </a:t>
            </a:r>
            <a:r>
              <a:rPr lang="en-US" dirty="0" err="1">
                <a:cs typeface="Calibri"/>
              </a:rPr>
              <a:t>Keyfactor</a:t>
            </a:r>
            <a:r>
              <a:rPr lang="en-US" dirty="0">
                <a:cs typeface="Calibri"/>
              </a:rPr>
              <a:t> routinely has to manage certificates/keys on new platforms, and the product is designed with extensibility points to facilitate connecting these platforms without architectural changes by writing a new implementation of an interface.</a:t>
            </a:r>
          </a:p>
        </p:txBody>
      </p:sp>
    </p:spTree>
    <p:extLst>
      <p:ext uri="{BB962C8B-B14F-4D97-AF65-F5344CB8AC3E}">
        <p14:creationId xmlns:p14="http://schemas.microsoft.com/office/powerpoint/2010/main" val="2302527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96D0B-4E9B-0D2B-3674-6A03FD413B23}"/>
              </a:ext>
            </a:extLst>
          </p:cNvPr>
          <p:cNvSpPr>
            <a:spLocks noGrp="1"/>
          </p:cNvSpPr>
          <p:nvPr>
            <p:ph type="title"/>
          </p:nvPr>
        </p:nvSpPr>
        <p:spPr/>
        <p:txBody>
          <a:bodyPr/>
          <a:lstStyle/>
          <a:p>
            <a:r>
              <a:rPr lang="en-US" dirty="0">
                <a:cs typeface="Calibri Light"/>
              </a:rPr>
              <a:t>Use case</a:t>
            </a:r>
            <a:endParaRPr lang="en-US" dirty="0"/>
          </a:p>
        </p:txBody>
      </p:sp>
      <p:sp>
        <p:nvSpPr>
          <p:cNvPr id="3" name="Content Placeholder 2">
            <a:extLst>
              <a:ext uri="{FF2B5EF4-FFF2-40B4-BE49-F238E27FC236}">
                <a16:creationId xmlns:a16="http://schemas.microsoft.com/office/drawing/2014/main" id="{0C457486-73BA-3B62-C684-B448B42CB618}"/>
              </a:ext>
            </a:extLst>
          </p:cNvPr>
          <p:cNvSpPr>
            <a:spLocks noGrp="1"/>
          </p:cNvSpPr>
          <p:nvPr>
            <p:ph idx="1"/>
          </p:nvPr>
        </p:nvSpPr>
        <p:spPr>
          <a:xfrm>
            <a:off x="838200" y="1825625"/>
            <a:ext cx="10515600" cy="5029994"/>
          </a:xfrm>
        </p:spPr>
        <p:txBody>
          <a:bodyPr vert="horz" lIns="91440" tIns="45720" rIns="91440" bIns="45720" rtlCol="0" anchor="t">
            <a:noAutofit/>
          </a:bodyPr>
          <a:lstStyle/>
          <a:p>
            <a:r>
              <a:rPr lang="en-US" sz="2600" dirty="0">
                <a:ea typeface="+mn-lt"/>
                <a:cs typeface="+mn-lt"/>
              </a:rPr>
              <a:t>A sequence of actions to accomplish a goal within a system, in a detailed, software-oriented manner (vs a user story being brief and user-centered).</a:t>
            </a:r>
            <a:endParaRPr lang="en-US" sz="2600" dirty="0">
              <a:cs typeface="Calibri"/>
            </a:endParaRPr>
          </a:p>
          <a:p>
            <a:r>
              <a:rPr lang="en-US" sz="2600" dirty="0">
                <a:ea typeface="+mn-lt"/>
                <a:cs typeface="+mn-lt"/>
              </a:rPr>
              <a:t>A technique (and the resulting artifact) for capturing and modeling one requirement of a software system. </a:t>
            </a:r>
            <a:endParaRPr lang="en-US" sz="2600">
              <a:cs typeface="Calibri"/>
            </a:endParaRPr>
          </a:p>
          <a:p>
            <a:r>
              <a:rPr lang="en-US" sz="2600" dirty="0">
                <a:ea typeface="+mn-lt"/>
                <a:cs typeface="+mn-lt"/>
              </a:rPr>
              <a:t>Likely specified in a template for the definition of a use case within the team's project management software. May include fields such as: </a:t>
            </a:r>
            <a:endParaRPr lang="en-US" dirty="0"/>
          </a:p>
          <a:p>
            <a:pPr lvl="1"/>
            <a:r>
              <a:rPr lang="en-US" dirty="0">
                <a:ea typeface="+mn-lt"/>
                <a:cs typeface="+mn-lt"/>
              </a:rPr>
              <a:t>Title and description ("Request a digital certificate to be issued") </a:t>
            </a:r>
            <a:endParaRPr lang="en-US" dirty="0">
              <a:cs typeface="Calibri"/>
            </a:endParaRPr>
          </a:p>
          <a:p>
            <a:pPr lvl="1"/>
            <a:r>
              <a:rPr lang="en-US" dirty="0">
                <a:ea typeface="+mn-lt"/>
                <a:cs typeface="+mn-lt"/>
              </a:rPr>
              <a:t>Steps taken in the primary scenario, and possibly secondary scenarios </a:t>
            </a:r>
            <a:endParaRPr lang="en-US">
              <a:cs typeface="Calibri"/>
            </a:endParaRPr>
          </a:p>
          <a:p>
            <a:pPr lvl="1"/>
            <a:r>
              <a:rPr lang="en-US" dirty="0">
                <a:ea typeface="+mn-lt"/>
                <a:cs typeface="+mn-lt"/>
              </a:rPr>
              <a:t>Success criteria ("An authorized user is able to input certificate request information and receive a certificate with the specified content") </a:t>
            </a:r>
            <a:endParaRPr lang="en-US">
              <a:cs typeface="Calibri"/>
            </a:endParaRPr>
          </a:p>
          <a:p>
            <a:pPr lvl="1"/>
            <a:r>
              <a:rPr lang="en-US" dirty="0">
                <a:ea typeface="+mn-lt"/>
                <a:cs typeface="+mn-lt"/>
              </a:rPr>
              <a:t>Guarantees ("All certificate requests are logged", "Certificate is permanently stored within the platform", "Invalid input is rejected before submission")</a:t>
            </a:r>
            <a:endParaRPr lang="en-US" dirty="0">
              <a:cs typeface="Calibri"/>
            </a:endParaRPr>
          </a:p>
        </p:txBody>
      </p:sp>
    </p:spTree>
    <p:extLst>
      <p:ext uri="{BB962C8B-B14F-4D97-AF65-F5344CB8AC3E}">
        <p14:creationId xmlns:p14="http://schemas.microsoft.com/office/powerpoint/2010/main" val="36016897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3B7C9-DE86-D1F8-C6F1-E195E4D8257E}"/>
              </a:ext>
            </a:extLst>
          </p:cNvPr>
          <p:cNvSpPr>
            <a:spLocks noGrp="1"/>
          </p:cNvSpPr>
          <p:nvPr>
            <p:ph type="title"/>
          </p:nvPr>
        </p:nvSpPr>
        <p:spPr/>
        <p:txBody>
          <a:bodyPr/>
          <a:lstStyle/>
          <a:p>
            <a:r>
              <a:rPr lang="en-US" dirty="0">
                <a:ea typeface="Calibri Light"/>
                <a:cs typeface="Calibri Light"/>
              </a:rPr>
              <a:t>Software architecture</a:t>
            </a:r>
            <a:endParaRPr lang="en-US" dirty="0"/>
          </a:p>
        </p:txBody>
      </p:sp>
      <p:sp>
        <p:nvSpPr>
          <p:cNvPr id="3" name="Content Placeholder 2">
            <a:extLst>
              <a:ext uri="{FF2B5EF4-FFF2-40B4-BE49-F238E27FC236}">
                <a16:creationId xmlns:a16="http://schemas.microsoft.com/office/drawing/2014/main" id="{0B89E203-CA9C-6574-752C-AB73967E427E}"/>
              </a:ext>
            </a:extLst>
          </p:cNvPr>
          <p:cNvSpPr>
            <a:spLocks noGrp="1"/>
          </p:cNvSpPr>
          <p:nvPr>
            <p:ph idx="1"/>
          </p:nvPr>
        </p:nvSpPr>
        <p:spPr>
          <a:xfrm>
            <a:off x="838200" y="1825625"/>
            <a:ext cx="10616587" cy="5032289"/>
          </a:xfrm>
        </p:spPr>
        <p:txBody>
          <a:bodyPr vert="horz" lIns="91440" tIns="45720" rIns="91440" bIns="45720" rtlCol="0" anchor="t">
            <a:normAutofit/>
          </a:bodyPr>
          <a:lstStyle/>
          <a:p>
            <a:r>
              <a:rPr lang="en-US" dirty="0">
                <a:ea typeface="+mn-lt"/>
                <a:cs typeface="+mn-lt"/>
              </a:rPr>
              <a:t>The relationship between major structural elements of the software, along with the style and patterns that can be used to achieve the requirements defined for the system subject to applicable constraints.</a:t>
            </a:r>
          </a:p>
          <a:p>
            <a:r>
              <a:rPr lang="en-US" dirty="0">
                <a:ea typeface="+mn-lt"/>
                <a:cs typeface="+mn-lt"/>
              </a:rPr>
              <a:t>The overall structure of the software and the ways in which that structure provides conceptual integrity for a system.</a:t>
            </a:r>
          </a:p>
          <a:p>
            <a:r>
              <a:rPr lang="en-US" dirty="0">
                <a:ea typeface="+mn-lt"/>
                <a:cs typeface="+mn-lt"/>
              </a:rPr>
              <a:t>A structured framework used to conceptualize software elements, relationships and properties.</a:t>
            </a:r>
          </a:p>
          <a:p>
            <a:r>
              <a:rPr lang="en-US" dirty="0">
                <a:ea typeface="Calibri"/>
                <a:cs typeface="Calibri"/>
              </a:rPr>
              <a:t>A process whereby software is decomposed into distinct but interrelated modular components in order to limit complexity and facilitate orderly implementation, even as requirements change.</a:t>
            </a:r>
          </a:p>
        </p:txBody>
      </p:sp>
    </p:spTree>
    <p:extLst>
      <p:ext uri="{BB962C8B-B14F-4D97-AF65-F5344CB8AC3E}">
        <p14:creationId xmlns:p14="http://schemas.microsoft.com/office/powerpoint/2010/main" val="10288665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B11FA-C3A0-CA8F-10C4-08FB4F91F40A}"/>
              </a:ext>
            </a:extLst>
          </p:cNvPr>
          <p:cNvSpPr>
            <a:spLocks noGrp="1"/>
          </p:cNvSpPr>
          <p:nvPr>
            <p:ph type="title"/>
          </p:nvPr>
        </p:nvSpPr>
        <p:spPr/>
        <p:txBody>
          <a:bodyPr/>
          <a:lstStyle/>
          <a:p>
            <a:r>
              <a:rPr lang="en-US" dirty="0">
                <a:cs typeface="Calibri Light"/>
              </a:rPr>
              <a:t>Architecture patterns</a:t>
            </a:r>
            <a:endParaRPr lang="en-US" dirty="0"/>
          </a:p>
        </p:txBody>
      </p:sp>
      <p:sp>
        <p:nvSpPr>
          <p:cNvPr id="3" name="Content Placeholder 2">
            <a:extLst>
              <a:ext uri="{FF2B5EF4-FFF2-40B4-BE49-F238E27FC236}">
                <a16:creationId xmlns:a16="http://schemas.microsoft.com/office/drawing/2014/main" id="{E88EFEE4-1DE9-2C48-AF75-5F8AEF461846}"/>
              </a:ext>
            </a:extLst>
          </p:cNvPr>
          <p:cNvSpPr>
            <a:spLocks noGrp="1"/>
          </p:cNvSpPr>
          <p:nvPr>
            <p:ph idx="1"/>
          </p:nvPr>
        </p:nvSpPr>
        <p:spPr>
          <a:xfrm>
            <a:off x="838200" y="1825625"/>
            <a:ext cx="11013829" cy="4673722"/>
          </a:xfrm>
        </p:spPr>
        <p:txBody>
          <a:bodyPr vert="horz" lIns="91440" tIns="45720" rIns="91440" bIns="45720" rtlCol="0" anchor="t">
            <a:normAutofit/>
          </a:bodyPr>
          <a:lstStyle/>
          <a:p>
            <a:r>
              <a:rPr lang="en-US" dirty="0">
                <a:cs typeface="Calibri"/>
              </a:rPr>
              <a:t>Reusable solutions to a class of problem that have been proven effective</a:t>
            </a:r>
          </a:p>
          <a:p>
            <a:r>
              <a:rPr lang="en-US" dirty="0">
                <a:cs typeface="Calibri"/>
              </a:rPr>
              <a:t>Examples:</a:t>
            </a:r>
          </a:p>
          <a:p>
            <a:pPr lvl="1"/>
            <a:r>
              <a:rPr lang="en-US" dirty="0">
                <a:cs typeface="Calibri"/>
              </a:rPr>
              <a:t>Master-slave: Master component distributes tasks to worker nodes.</a:t>
            </a:r>
          </a:p>
          <a:p>
            <a:pPr lvl="1"/>
            <a:r>
              <a:rPr lang="en-US" dirty="0">
                <a:cs typeface="Calibri"/>
              </a:rPr>
              <a:t>Pipe-filter: Data streams moves through a series of discrete stages with an operation on each, like a conveyor belt. Compilers, CI/CD pipelines.</a:t>
            </a:r>
          </a:p>
          <a:p>
            <a:pPr lvl="1"/>
            <a:r>
              <a:rPr lang="en-US" dirty="0">
                <a:cs typeface="Calibri"/>
              </a:rPr>
              <a:t>Broker, publisher-subscriber, or producer-consumer: Services produce data and other services subscribe to receive data produced by those services, without any service needing to know about the existence of other services. Highly scalable.</a:t>
            </a:r>
          </a:p>
          <a:p>
            <a:pPr lvl="1"/>
            <a:r>
              <a:rPr lang="en-US" dirty="0">
                <a:cs typeface="Calibri"/>
              </a:rPr>
              <a:t>Adapter – Facilitating communication between modules by wrapping one interface in another.</a:t>
            </a:r>
          </a:p>
          <a:p>
            <a:pPr lvl="1"/>
            <a:r>
              <a:rPr lang="en-US" dirty="0">
                <a:cs typeface="Calibri"/>
              </a:rPr>
              <a:t>Model-View-Controller (MVC) - Decomposition of a program into data management, application logic, and user interface/presentation</a:t>
            </a:r>
          </a:p>
        </p:txBody>
      </p:sp>
    </p:spTree>
    <p:extLst>
      <p:ext uri="{BB962C8B-B14F-4D97-AF65-F5344CB8AC3E}">
        <p14:creationId xmlns:p14="http://schemas.microsoft.com/office/powerpoint/2010/main" val="3809904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Diagram&#10;&#10;Description automatically generated">
            <a:extLst>
              <a:ext uri="{FF2B5EF4-FFF2-40B4-BE49-F238E27FC236}">
                <a16:creationId xmlns:a16="http://schemas.microsoft.com/office/drawing/2014/main" id="{F814F23E-9649-1CC9-F736-9AD2C9F9F589}"/>
              </a:ext>
            </a:extLst>
          </p:cNvPr>
          <p:cNvPicPr>
            <a:picLocks noGrp="1" noChangeAspect="1"/>
          </p:cNvPicPr>
          <p:nvPr>
            <p:ph idx="1"/>
          </p:nvPr>
        </p:nvPicPr>
        <p:blipFill>
          <a:blip r:embed="rId2"/>
          <a:stretch>
            <a:fillRect/>
          </a:stretch>
        </p:blipFill>
        <p:spPr>
          <a:xfrm>
            <a:off x="941612" y="1286404"/>
            <a:ext cx="10713588" cy="5571067"/>
          </a:xfrm>
          <a:prstGeom prst="rect">
            <a:avLst/>
          </a:prstGeom>
        </p:spPr>
      </p:pic>
      <p:sp>
        <p:nvSpPr>
          <p:cNvPr id="6" name="Title 1">
            <a:extLst>
              <a:ext uri="{FF2B5EF4-FFF2-40B4-BE49-F238E27FC236}">
                <a16:creationId xmlns:a16="http://schemas.microsoft.com/office/drawing/2014/main" id="{0417479D-9A51-98E5-A0DC-65AF55FB0972}"/>
              </a:ext>
            </a:extLst>
          </p:cNvPr>
          <p:cNvSpPr>
            <a:spLocks noGrp="1"/>
          </p:cNvSpPr>
          <p:nvPr>
            <p:ph type="title"/>
          </p:nvPr>
        </p:nvSpPr>
        <p:spPr>
          <a:xfrm>
            <a:off x="158221" y="-3969"/>
            <a:ext cx="11870266" cy="1293814"/>
          </a:xfrm>
        </p:spPr>
        <p:txBody>
          <a:bodyPr/>
          <a:lstStyle/>
          <a:p>
            <a:r>
              <a:rPr lang="en-US" dirty="0">
                <a:cs typeface="Calibri Light"/>
              </a:rPr>
              <a:t>Architecture Pattern: Model-View-Controller (MVC)</a:t>
            </a:r>
            <a:endParaRPr lang="en-US" dirty="0"/>
          </a:p>
        </p:txBody>
      </p:sp>
    </p:spTree>
    <p:extLst>
      <p:ext uri="{BB962C8B-B14F-4D97-AF65-F5344CB8AC3E}">
        <p14:creationId xmlns:p14="http://schemas.microsoft.com/office/powerpoint/2010/main" val="6848350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4EBEE-E5F7-19B7-0D21-352AD3FE3C95}"/>
              </a:ext>
            </a:extLst>
          </p:cNvPr>
          <p:cNvSpPr>
            <a:spLocks noGrp="1"/>
          </p:cNvSpPr>
          <p:nvPr>
            <p:ph type="title"/>
          </p:nvPr>
        </p:nvSpPr>
        <p:spPr/>
        <p:txBody>
          <a:bodyPr/>
          <a:lstStyle/>
          <a:p>
            <a:r>
              <a:rPr lang="en-US" dirty="0">
                <a:cs typeface="Calibri Light"/>
              </a:rPr>
              <a:t>Separation of concerns</a:t>
            </a:r>
            <a:endParaRPr lang="en-US" dirty="0"/>
          </a:p>
        </p:txBody>
      </p:sp>
      <p:sp>
        <p:nvSpPr>
          <p:cNvPr id="3" name="Content Placeholder 2">
            <a:extLst>
              <a:ext uri="{FF2B5EF4-FFF2-40B4-BE49-F238E27FC236}">
                <a16:creationId xmlns:a16="http://schemas.microsoft.com/office/drawing/2014/main" id="{C9A2B349-539E-4910-144C-BE43892A00D5}"/>
              </a:ext>
            </a:extLst>
          </p:cNvPr>
          <p:cNvSpPr>
            <a:spLocks noGrp="1"/>
          </p:cNvSpPr>
          <p:nvPr>
            <p:ph idx="1"/>
          </p:nvPr>
        </p:nvSpPr>
        <p:spPr>
          <a:xfrm>
            <a:off x="838200" y="1825625"/>
            <a:ext cx="10515600" cy="5025974"/>
          </a:xfrm>
        </p:spPr>
        <p:txBody>
          <a:bodyPr vert="horz" lIns="91440" tIns="45720" rIns="91440" bIns="45720" rtlCol="0" anchor="t">
            <a:normAutofit fontScale="92500" lnSpcReduction="10000"/>
          </a:bodyPr>
          <a:lstStyle/>
          <a:p>
            <a:r>
              <a:rPr lang="en-US" dirty="0">
                <a:cs typeface="Calibri"/>
              </a:rPr>
              <a:t>A </a:t>
            </a:r>
            <a:r>
              <a:rPr lang="en-US" i="1" dirty="0">
                <a:cs typeface="Calibri"/>
              </a:rPr>
              <a:t>concern </a:t>
            </a:r>
            <a:r>
              <a:rPr lang="en-US" dirty="0">
                <a:cs typeface="Calibri"/>
              </a:rPr>
              <a:t>is a feature or behavior of the software.</a:t>
            </a:r>
          </a:p>
          <a:p>
            <a:r>
              <a:rPr lang="en-US" dirty="0">
                <a:cs typeface="Calibri"/>
              </a:rPr>
              <a:t>Decomposition of a program into independent components allows a complex system to be broken down into manageable pieces. "The [complexity of the] whole is greater than the sum of its parts" implies "each part is less [complex] than its share of the whole".</a:t>
            </a:r>
          </a:p>
          <a:p>
            <a:r>
              <a:rPr lang="en-US" dirty="0">
                <a:cs typeface="Calibri"/>
              </a:rPr>
              <a:t>Modularity – Separate, named components that are integrated to comprise the whole program.</a:t>
            </a:r>
          </a:p>
          <a:p>
            <a:r>
              <a:rPr lang="en-US" dirty="0">
                <a:cs typeface="Calibri"/>
              </a:rPr>
              <a:t>Functional independence – Modules created in a way that each serves a single concern and communication between modules is simplified.</a:t>
            </a:r>
          </a:p>
          <a:p>
            <a:pPr lvl="1"/>
            <a:r>
              <a:rPr lang="en-US" dirty="0">
                <a:cs typeface="Calibri"/>
              </a:rPr>
              <a:t>Cohesion – Degree to which all parts of a module serve one concern. Maximize this.</a:t>
            </a:r>
          </a:p>
          <a:p>
            <a:pPr lvl="1"/>
            <a:r>
              <a:rPr lang="en-US" dirty="0">
                <a:cs typeface="Calibri"/>
              </a:rPr>
              <a:t>Coupling – Degree to which a module depends on others for its concern. Minimize.</a:t>
            </a:r>
          </a:p>
          <a:p>
            <a:r>
              <a:rPr lang="en-US" dirty="0">
                <a:cs typeface="Calibri"/>
              </a:rPr>
              <a:t>Encapsulation – The ability for modules to work together without needing any information from other modules outside of their defined interfaces.</a:t>
            </a:r>
          </a:p>
        </p:txBody>
      </p:sp>
    </p:spTree>
    <p:extLst>
      <p:ext uri="{BB962C8B-B14F-4D97-AF65-F5344CB8AC3E}">
        <p14:creationId xmlns:p14="http://schemas.microsoft.com/office/powerpoint/2010/main" val="33097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Diagram&#10;&#10;Description automatically generated">
            <a:extLst>
              <a:ext uri="{FF2B5EF4-FFF2-40B4-BE49-F238E27FC236}">
                <a16:creationId xmlns:a16="http://schemas.microsoft.com/office/drawing/2014/main" id="{806D00F4-13A4-7F23-3201-A0032465E2D1}"/>
              </a:ext>
            </a:extLst>
          </p:cNvPr>
          <p:cNvPicPr>
            <a:picLocks noGrp="1" noChangeAspect="1"/>
          </p:cNvPicPr>
          <p:nvPr>
            <p:ph idx="1"/>
          </p:nvPr>
        </p:nvPicPr>
        <p:blipFill>
          <a:blip r:embed="rId2"/>
          <a:stretch>
            <a:fillRect/>
          </a:stretch>
        </p:blipFill>
        <p:spPr>
          <a:xfrm>
            <a:off x="1329852" y="54097"/>
            <a:ext cx="9532296" cy="6744114"/>
          </a:xfrm>
        </p:spPr>
      </p:pic>
    </p:spTree>
    <p:extLst>
      <p:ext uri="{BB962C8B-B14F-4D97-AF65-F5344CB8AC3E}">
        <p14:creationId xmlns:p14="http://schemas.microsoft.com/office/powerpoint/2010/main" val="12652109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Diagram&#10;&#10;Description automatically generated">
            <a:extLst>
              <a:ext uri="{FF2B5EF4-FFF2-40B4-BE49-F238E27FC236}">
                <a16:creationId xmlns:a16="http://schemas.microsoft.com/office/drawing/2014/main" id="{E5589887-9355-B62B-8172-14CDF3F4AA03}"/>
              </a:ext>
            </a:extLst>
          </p:cNvPr>
          <p:cNvPicPr>
            <a:picLocks noGrp="1" noChangeAspect="1"/>
          </p:cNvPicPr>
          <p:nvPr>
            <p:ph idx="1"/>
          </p:nvPr>
        </p:nvPicPr>
        <p:blipFill>
          <a:blip r:embed="rId2"/>
          <a:stretch>
            <a:fillRect/>
          </a:stretch>
        </p:blipFill>
        <p:spPr>
          <a:xfrm>
            <a:off x="1354665" y="643466"/>
            <a:ext cx="9482669" cy="5571067"/>
          </a:xfrm>
          <a:prstGeom prst="rect">
            <a:avLst/>
          </a:prstGeom>
        </p:spPr>
      </p:pic>
    </p:spTree>
    <p:extLst>
      <p:ext uri="{BB962C8B-B14F-4D97-AF65-F5344CB8AC3E}">
        <p14:creationId xmlns:p14="http://schemas.microsoft.com/office/powerpoint/2010/main" val="32067580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94F47-1FC4-508B-0820-FF64528D68B8}"/>
              </a:ext>
            </a:extLst>
          </p:cNvPr>
          <p:cNvSpPr>
            <a:spLocks noGrp="1"/>
          </p:cNvSpPr>
          <p:nvPr>
            <p:ph type="title"/>
          </p:nvPr>
        </p:nvSpPr>
        <p:spPr/>
        <p:txBody>
          <a:bodyPr/>
          <a:lstStyle/>
          <a:p>
            <a:r>
              <a:rPr lang="en-US" dirty="0">
                <a:cs typeface="Calibri Light"/>
              </a:rPr>
              <a:t>Data design</a:t>
            </a:r>
            <a:endParaRPr lang="en-US" dirty="0"/>
          </a:p>
        </p:txBody>
      </p:sp>
      <p:sp>
        <p:nvSpPr>
          <p:cNvPr id="3" name="Content Placeholder 2">
            <a:extLst>
              <a:ext uri="{FF2B5EF4-FFF2-40B4-BE49-F238E27FC236}">
                <a16:creationId xmlns:a16="http://schemas.microsoft.com/office/drawing/2014/main" id="{58F75142-C4AD-30FA-84E5-382FB35EEF98}"/>
              </a:ext>
            </a:extLst>
          </p:cNvPr>
          <p:cNvSpPr>
            <a:spLocks noGrp="1"/>
          </p:cNvSpPr>
          <p:nvPr>
            <p:ph idx="1"/>
          </p:nvPr>
        </p:nvSpPr>
        <p:spPr/>
        <p:txBody>
          <a:bodyPr vert="horz" lIns="91440" tIns="45720" rIns="91440" bIns="45720" rtlCol="0" anchor="t">
            <a:normAutofit/>
          </a:bodyPr>
          <a:lstStyle/>
          <a:p>
            <a:r>
              <a:rPr lang="en-US" dirty="0">
                <a:cs typeface="Calibri"/>
              </a:rPr>
              <a:t>Encompasses representation and manipulation of information in the problem domain.</a:t>
            </a:r>
          </a:p>
          <a:p>
            <a:r>
              <a:rPr lang="en-US" dirty="0">
                <a:cs typeface="Calibri"/>
              </a:rPr>
              <a:t>Common problems include:</a:t>
            </a:r>
          </a:p>
          <a:p>
            <a:pPr lvl="1"/>
            <a:r>
              <a:rPr lang="en-US" dirty="0">
                <a:cs typeface="Calibri"/>
              </a:rPr>
              <a:t>Defining a database schema</a:t>
            </a:r>
          </a:p>
          <a:p>
            <a:pPr lvl="1"/>
            <a:r>
              <a:rPr lang="en-US" dirty="0">
                <a:cs typeface="Calibri"/>
              </a:rPr>
              <a:t>Defining constraints or invariants regarding the data</a:t>
            </a:r>
          </a:p>
          <a:p>
            <a:pPr lvl="1"/>
            <a:r>
              <a:rPr lang="en-US" dirty="0">
                <a:ea typeface="+mn-lt"/>
                <a:cs typeface="+mn-lt"/>
              </a:rPr>
              <a:t>Designing</a:t>
            </a:r>
            <a:r>
              <a:rPr lang="en-US" dirty="0">
                <a:cs typeface="Calibri"/>
              </a:rPr>
              <a:t> data interchange formats</a:t>
            </a:r>
          </a:p>
          <a:p>
            <a:pPr lvl="1"/>
            <a:r>
              <a:rPr lang="en-US" dirty="0">
                <a:cs typeface="Calibri"/>
              </a:rPr>
              <a:t>Defining a module to represent data types and interactions with them</a:t>
            </a:r>
          </a:p>
          <a:p>
            <a:pPr lvl="1"/>
            <a:r>
              <a:rPr lang="en-US" dirty="0">
                <a:cs typeface="Calibri"/>
              </a:rPr>
              <a:t>Designing data structures for algorithmic performance and/or visualization</a:t>
            </a:r>
          </a:p>
          <a:p>
            <a:pPr lvl="1"/>
            <a:r>
              <a:rPr lang="en-US" dirty="0">
                <a:cs typeface="Calibri"/>
              </a:rPr>
              <a:t>Migrating/integrating data from disparate formats or data sets</a:t>
            </a:r>
          </a:p>
          <a:p>
            <a:r>
              <a:rPr lang="en-US" dirty="0">
                <a:cs typeface="Calibri"/>
              </a:rPr>
              <a:t>Facilitates component-level and interface design.</a:t>
            </a:r>
          </a:p>
          <a:p>
            <a:pPr lvl="1"/>
            <a:endParaRPr lang="en-US" dirty="0">
              <a:cs typeface="Calibri"/>
            </a:endParaRPr>
          </a:p>
        </p:txBody>
      </p:sp>
    </p:spTree>
    <p:extLst>
      <p:ext uri="{BB962C8B-B14F-4D97-AF65-F5344CB8AC3E}">
        <p14:creationId xmlns:p14="http://schemas.microsoft.com/office/powerpoint/2010/main" val="27657235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5B28C-AD45-16A9-BCD7-5ECB601313A7}"/>
              </a:ext>
            </a:extLst>
          </p:cNvPr>
          <p:cNvSpPr>
            <a:spLocks noGrp="1"/>
          </p:cNvSpPr>
          <p:nvPr>
            <p:ph type="title"/>
          </p:nvPr>
        </p:nvSpPr>
        <p:spPr/>
        <p:txBody>
          <a:bodyPr/>
          <a:lstStyle/>
          <a:p>
            <a:r>
              <a:rPr lang="en-US" dirty="0">
                <a:cs typeface="Calibri Light"/>
              </a:rPr>
              <a:t>Component-level design</a:t>
            </a:r>
            <a:endParaRPr lang="en-US" dirty="0"/>
          </a:p>
        </p:txBody>
      </p:sp>
      <p:sp>
        <p:nvSpPr>
          <p:cNvPr id="3" name="Content Placeholder 2">
            <a:extLst>
              <a:ext uri="{FF2B5EF4-FFF2-40B4-BE49-F238E27FC236}">
                <a16:creationId xmlns:a16="http://schemas.microsoft.com/office/drawing/2014/main" id="{A19CB130-8768-1CDC-ABE7-A3DB30D8C3BB}"/>
              </a:ext>
            </a:extLst>
          </p:cNvPr>
          <p:cNvSpPr>
            <a:spLocks noGrp="1"/>
          </p:cNvSpPr>
          <p:nvPr>
            <p:ph idx="1"/>
          </p:nvPr>
        </p:nvSpPr>
        <p:spPr>
          <a:xfrm>
            <a:off x="838200" y="1825625"/>
            <a:ext cx="10515600" cy="4830030"/>
          </a:xfrm>
        </p:spPr>
        <p:txBody>
          <a:bodyPr vert="horz" lIns="91440" tIns="45720" rIns="91440" bIns="45720" rtlCol="0" anchor="t">
            <a:normAutofit fontScale="92500" lnSpcReduction="10000"/>
          </a:bodyPr>
          <a:lstStyle/>
          <a:p>
            <a:r>
              <a:rPr lang="en-US" dirty="0">
                <a:cs typeface="Calibri"/>
              </a:rPr>
              <a:t>Elaborates each component of high-level architecture and elements of the requirement class model. </a:t>
            </a:r>
            <a:endParaRPr lang="en-US"/>
          </a:p>
          <a:p>
            <a:pPr lvl="1"/>
            <a:r>
              <a:rPr lang="en-US" dirty="0">
                <a:cs typeface="Calibri"/>
              </a:rPr>
              <a:t>Architecture ~ blueprint</a:t>
            </a:r>
          </a:p>
          <a:p>
            <a:pPr lvl="1"/>
            <a:r>
              <a:rPr lang="en-US" dirty="0">
                <a:cs typeface="Calibri"/>
              </a:rPr>
              <a:t>Requirement model ~ "As a resident, I want to be able to shower"</a:t>
            </a:r>
          </a:p>
          <a:p>
            <a:pPr lvl="1"/>
            <a:r>
              <a:rPr lang="en-US" dirty="0">
                <a:cs typeface="Calibri"/>
              </a:rPr>
              <a:t>Component design describes bathroom dimensions, layout, plumbing, and fixtures.</a:t>
            </a:r>
          </a:p>
          <a:p>
            <a:r>
              <a:rPr lang="en-US" dirty="0">
                <a:cs typeface="Calibri"/>
              </a:rPr>
              <a:t>Still assuming object-oriented program, representing components as </a:t>
            </a:r>
            <a:r>
              <a:rPr lang="en-US" i="1" dirty="0">
                <a:cs typeface="Calibri"/>
              </a:rPr>
              <a:t>classes </a:t>
            </a:r>
            <a:r>
              <a:rPr lang="en-US" dirty="0">
                <a:cs typeface="Calibri"/>
              </a:rPr>
              <a:t>with </a:t>
            </a:r>
            <a:r>
              <a:rPr lang="en-US" i="1" dirty="0">
                <a:cs typeface="Calibri"/>
              </a:rPr>
              <a:t>properties </a:t>
            </a:r>
            <a:r>
              <a:rPr lang="en-US" dirty="0">
                <a:cs typeface="Calibri"/>
              </a:rPr>
              <a:t>&amp;</a:t>
            </a:r>
            <a:r>
              <a:rPr lang="en-US" i="1" dirty="0">
                <a:cs typeface="Calibri"/>
              </a:rPr>
              <a:t> methods </a:t>
            </a:r>
            <a:r>
              <a:rPr lang="en-US" dirty="0">
                <a:cs typeface="Calibri"/>
              </a:rPr>
              <a:t>in a </a:t>
            </a:r>
            <a:r>
              <a:rPr lang="en-US" i="1" dirty="0">
                <a:cs typeface="Calibri"/>
              </a:rPr>
              <a:t>class diagram </a:t>
            </a:r>
            <a:r>
              <a:rPr lang="en-US" dirty="0">
                <a:cs typeface="Calibri"/>
              </a:rPr>
              <a:t>of the component</a:t>
            </a:r>
            <a:r>
              <a:rPr lang="en-US" i="1" dirty="0">
                <a:cs typeface="Calibri"/>
              </a:rPr>
              <a:t>.</a:t>
            </a:r>
          </a:p>
          <a:p>
            <a:pPr lvl="1"/>
            <a:r>
              <a:rPr lang="en-US" dirty="0">
                <a:cs typeface="Calibri"/>
              </a:rPr>
              <a:t>Typically more detailed than requirements classes, sometimes with pseudocode.</a:t>
            </a:r>
            <a:endParaRPr lang="en-US" i="1" dirty="0">
              <a:cs typeface="Calibri"/>
            </a:endParaRPr>
          </a:p>
          <a:p>
            <a:r>
              <a:rPr lang="en-US" dirty="0">
                <a:cs typeface="Calibri"/>
              </a:rPr>
              <a:t>Components include classes related to the problem domain (e.g. "certificate") as well as the infrastructure (e.g. "query", "button").</a:t>
            </a:r>
          </a:p>
          <a:p>
            <a:r>
              <a:rPr lang="en-US" dirty="0">
                <a:cs typeface="Calibri"/>
              </a:rPr>
              <a:t>Data types of input/output between elements must be specified as well.</a:t>
            </a:r>
          </a:p>
          <a:p>
            <a:r>
              <a:rPr lang="en-US" dirty="0">
                <a:cs typeface="Calibri"/>
              </a:rPr>
              <a:t>Structures for representing data collections should be defined.</a:t>
            </a:r>
          </a:p>
        </p:txBody>
      </p:sp>
    </p:spTree>
    <p:extLst>
      <p:ext uri="{BB962C8B-B14F-4D97-AF65-F5344CB8AC3E}">
        <p14:creationId xmlns:p14="http://schemas.microsoft.com/office/powerpoint/2010/main" val="945489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AEB54-3DCA-A17E-88B5-D43C475C3598}"/>
              </a:ext>
            </a:extLst>
          </p:cNvPr>
          <p:cNvSpPr>
            <a:spLocks noGrp="1"/>
          </p:cNvSpPr>
          <p:nvPr>
            <p:ph type="title"/>
          </p:nvPr>
        </p:nvSpPr>
        <p:spPr/>
        <p:txBody>
          <a:bodyPr/>
          <a:lstStyle/>
          <a:p>
            <a:r>
              <a:rPr lang="en-US" dirty="0">
                <a:cs typeface="Calibri Light"/>
              </a:rPr>
              <a:t>Notes</a:t>
            </a:r>
            <a:endParaRPr lang="en-US" dirty="0"/>
          </a:p>
        </p:txBody>
      </p:sp>
      <p:sp>
        <p:nvSpPr>
          <p:cNvPr id="3" name="Content Placeholder 2">
            <a:extLst>
              <a:ext uri="{FF2B5EF4-FFF2-40B4-BE49-F238E27FC236}">
                <a16:creationId xmlns:a16="http://schemas.microsoft.com/office/drawing/2014/main" id="{3E416513-FCF7-087D-F52F-787F5B8EF7A7}"/>
              </a:ext>
            </a:extLst>
          </p:cNvPr>
          <p:cNvSpPr>
            <a:spLocks noGrp="1"/>
          </p:cNvSpPr>
          <p:nvPr>
            <p:ph idx="1"/>
          </p:nvPr>
        </p:nvSpPr>
        <p:spPr>
          <a:xfrm>
            <a:off x="838200" y="1825625"/>
            <a:ext cx="10515600" cy="5021120"/>
          </a:xfrm>
        </p:spPr>
        <p:txBody>
          <a:bodyPr vert="horz" lIns="91440" tIns="45720" rIns="91440" bIns="45720" rtlCol="0" anchor="t">
            <a:normAutofit fontScale="92500" lnSpcReduction="10000"/>
          </a:bodyPr>
          <a:lstStyle/>
          <a:p>
            <a:r>
              <a:rPr lang="en-US" dirty="0">
                <a:cs typeface="Calibri"/>
              </a:rPr>
              <a:t>Resume feedback is out. Engineering career fair is tomorrow.</a:t>
            </a:r>
          </a:p>
          <a:p>
            <a:pPr lvl="1"/>
            <a:r>
              <a:rPr lang="en-US" dirty="0">
                <a:cs typeface="Calibri"/>
              </a:rPr>
              <a:t>I will be at the </a:t>
            </a:r>
            <a:r>
              <a:rPr lang="en-US" dirty="0" err="1">
                <a:cs typeface="Calibri"/>
              </a:rPr>
              <a:t>Keyfactor</a:t>
            </a:r>
            <a:r>
              <a:rPr lang="en-US" dirty="0">
                <a:cs typeface="Calibri"/>
              </a:rPr>
              <a:t> booth part of the day.</a:t>
            </a:r>
          </a:p>
          <a:p>
            <a:pPr lvl="1"/>
            <a:r>
              <a:rPr lang="en-US" dirty="0">
                <a:cs typeface="Calibri"/>
              </a:rPr>
              <a:t>I recommend submitting a resume to </a:t>
            </a:r>
            <a:r>
              <a:rPr lang="en-US" dirty="0" err="1">
                <a:cs typeface="Calibri"/>
              </a:rPr>
              <a:t>Keyfactor</a:t>
            </a:r>
            <a:r>
              <a:rPr lang="en-US" dirty="0">
                <a:cs typeface="Calibri"/>
              </a:rPr>
              <a:t> through me instead of the career fair for more likely consideration.</a:t>
            </a:r>
          </a:p>
          <a:p>
            <a:r>
              <a:rPr lang="en-US" dirty="0">
                <a:cs typeface="Calibri"/>
              </a:rPr>
              <a:t>Exercise 2 grades are up. I will have a sample </a:t>
            </a:r>
            <a:r>
              <a:rPr lang="en-US" dirty="0" err="1">
                <a:cs typeface="Calibri"/>
              </a:rPr>
              <a:t>Pokedex</a:t>
            </a:r>
            <a:r>
              <a:rPr lang="en-US" dirty="0">
                <a:cs typeface="Calibri"/>
              </a:rPr>
              <a:t> solution on GitHub soon, constructed partly from student submissions.</a:t>
            </a:r>
          </a:p>
          <a:p>
            <a:r>
              <a:rPr lang="en-US" dirty="0">
                <a:cs typeface="Calibri"/>
              </a:rPr>
              <a:t>Participation bonuses as of today are up. Will update again in October.</a:t>
            </a:r>
          </a:p>
          <a:p>
            <a:r>
              <a:rPr lang="en-US" dirty="0">
                <a:cs typeface="Calibri"/>
              </a:rPr>
              <a:t>Project 2 proposals are due tonight at 11:59 PM.</a:t>
            </a:r>
          </a:p>
          <a:p>
            <a:r>
              <a:rPr lang="en-US" dirty="0">
                <a:cs typeface="Calibri"/>
              </a:rPr>
              <a:t>Quiz Wednesday on lectures 7-10. Same format as quizzes 2 and 3. Exercise 3 in class after the quiz.</a:t>
            </a:r>
          </a:p>
          <a:p>
            <a:r>
              <a:rPr lang="en-US" dirty="0">
                <a:cs typeface="Calibri"/>
              </a:rPr>
              <a:t>Midterm next Wednesday in class. Review and office hours Monday. Will be a mix of short-answer and modeling. Will reuse quiz and textbook problems. Exam will be long, but curved. </a:t>
            </a:r>
            <a:r>
              <a:rPr lang="en-US" b="1" dirty="0">
                <a:cs typeface="Calibri"/>
              </a:rPr>
              <a:t>1 page of notes (2-sided) allowed</a:t>
            </a:r>
          </a:p>
        </p:txBody>
      </p:sp>
    </p:spTree>
    <p:extLst>
      <p:ext uri="{BB962C8B-B14F-4D97-AF65-F5344CB8AC3E}">
        <p14:creationId xmlns:p14="http://schemas.microsoft.com/office/powerpoint/2010/main" val="1679786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Diagram&#10;&#10;Description automatically generated">
            <a:extLst>
              <a:ext uri="{FF2B5EF4-FFF2-40B4-BE49-F238E27FC236}">
                <a16:creationId xmlns:a16="http://schemas.microsoft.com/office/drawing/2014/main" id="{B9A69339-E3F8-BAE3-4BB4-CF6BA3DDE869}"/>
              </a:ext>
            </a:extLst>
          </p:cNvPr>
          <p:cNvPicPr>
            <a:picLocks noGrp="1" noChangeAspect="1"/>
          </p:cNvPicPr>
          <p:nvPr>
            <p:ph idx="1"/>
          </p:nvPr>
        </p:nvPicPr>
        <p:blipFill>
          <a:blip r:embed="rId2"/>
          <a:stretch>
            <a:fillRect/>
          </a:stretch>
        </p:blipFill>
        <p:spPr>
          <a:xfrm>
            <a:off x="2047470" y="150706"/>
            <a:ext cx="8091980" cy="6551507"/>
          </a:xfrm>
          <a:prstGeom prst="rect">
            <a:avLst/>
          </a:prstGeom>
        </p:spPr>
      </p:pic>
    </p:spTree>
    <p:extLst>
      <p:ext uri="{BB962C8B-B14F-4D97-AF65-F5344CB8AC3E}">
        <p14:creationId xmlns:p14="http://schemas.microsoft.com/office/powerpoint/2010/main" val="19571081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8726D-33E4-90B1-40E8-CB964ED296AD}"/>
              </a:ext>
            </a:extLst>
          </p:cNvPr>
          <p:cNvSpPr>
            <a:spLocks noGrp="1"/>
          </p:cNvSpPr>
          <p:nvPr>
            <p:ph type="title"/>
          </p:nvPr>
        </p:nvSpPr>
        <p:spPr/>
        <p:txBody>
          <a:bodyPr/>
          <a:lstStyle/>
          <a:p>
            <a:r>
              <a:rPr lang="en-US" dirty="0">
                <a:cs typeface="Calibri Light"/>
              </a:rPr>
              <a:t>Interface design</a:t>
            </a:r>
            <a:endParaRPr lang="en-US" dirty="0"/>
          </a:p>
        </p:txBody>
      </p:sp>
      <p:sp>
        <p:nvSpPr>
          <p:cNvPr id="3" name="Content Placeholder 2">
            <a:extLst>
              <a:ext uri="{FF2B5EF4-FFF2-40B4-BE49-F238E27FC236}">
                <a16:creationId xmlns:a16="http://schemas.microsoft.com/office/drawing/2014/main" id="{70063F04-14B0-1E50-F1FC-2C4D2190F9C7}"/>
              </a:ext>
            </a:extLst>
          </p:cNvPr>
          <p:cNvSpPr>
            <a:spLocks noGrp="1"/>
          </p:cNvSpPr>
          <p:nvPr>
            <p:ph idx="1"/>
          </p:nvPr>
        </p:nvSpPr>
        <p:spPr>
          <a:xfrm>
            <a:off x="838200" y="1825625"/>
            <a:ext cx="10515600" cy="4975754"/>
          </a:xfrm>
        </p:spPr>
        <p:txBody>
          <a:bodyPr vert="horz" lIns="91440" tIns="45720" rIns="91440" bIns="45720" rtlCol="0" anchor="t">
            <a:normAutofit/>
          </a:bodyPr>
          <a:lstStyle/>
          <a:p>
            <a:r>
              <a:rPr lang="en-US" dirty="0">
                <a:cs typeface="Calibri"/>
              </a:rPr>
              <a:t>Describes how users interact with the system, as well as how the program interacts with other software, and how modules of the program interact with each other.</a:t>
            </a:r>
          </a:p>
          <a:p>
            <a:r>
              <a:rPr lang="en-US" dirty="0">
                <a:cs typeface="Calibri"/>
              </a:rPr>
              <a:t>Describes how the software "looks" to the end user.</a:t>
            </a:r>
          </a:p>
          <a:p>
            <a:r>
              <a:rPr lang="en-US" dirty="0">
                <a:cs typeface="Calibri"/>
              </a:rPr>
              <a:t>Significantly impacts user impressions of software quality and appeal.</a:t>
            </a:r>
          </a:p>
          <a:p>
            <a:r>
              <a:rPr lang="en-US" dirty="0">
                <a:cs typeface="Calibri"/>
              </a:rPr>
              <a:t>Depends on use cases and choices about architecture.</a:t>
            </a:r>
          </a:p>
          <a:p>
            <a:r>
              <a:rPr lang="en-US" dirty="0">
                <a:cs typeface="Calibri"/>
              </a:rPr>
              <a:t>Should not dictate architecture or infrastructure design; should be able to swap out one interface for another that does the same things.</a:t>
            </a:r>
          </a:p>
          <a:p>
            <a:r>
              <a:rPr lang="en-US" dirty="0">
                <a:cs typeface="Calibri"/>
              </a:rPr>
              <a:t>Occurs throughout design of other elements.</a:t>
            </a:r>
          </a:p>
          <a:p>
            <a:r>
              <a:rPr lang="en-US" dirty="0">
                <a:cs typeface="Calibri"/>
              </a:rPr>
              <a:t>Contemporary programs must support multiple interfaces (</a:t>
            </a:r>
            <a:r>
              <a:rPr lang="en-US" dirty="0" err="1">
                <a:cs typeface="Calibri"/>
              </a:rPr>
              <a:t>eg</a:t>
            </a:r>
            <a:r>
              <a:rPr lang="en-US" dirty="0">
                <a:cs typeface="Calibri"/>
              </a:rPr>
              <a:t> mobile)</a:t>
            </a:r>
          </a:p>
        </p:txBody>
      </p:sp>
    </p:spTree>
    <p:extLst>
      <p:ext uri="{BB962C8B-B14F-4D97-AF65-F5344CB8AC3E}">
        <p14:creationId xmlns:p14="http://schemas.microsoft.com/office/powerpoint/2010/main" val="17727587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1EC9F-49B9-6A90-2E67-2A5F426BAA28}"/>
              </a:ext>
            </a:extLst>
          </p:cNvPr>
          <p:cNvSpPr>
            <a:spLocks noGrp="1"/>
          </p:cNvSpPr>
          <p:nvPr>
            <p:ph type="title"/>
          </p:nvPr>
        </p:nvSpPr>
        <p:spPr/>
        <p:txBody>
          <a:bodyPr/>
          <a:lstStyle/>
          <a:p>
            <a:r>
              <a:rPr lang="en-US" dirty="0">
                <a:cs typeface="Calibri Light"/>
              </a:rPr>
              <a:t>User Experience (UX) Engineering</a:t>
            </a:r>
            <a:endParaRPr lang="en-US" dirty="0"/>
          </a:p>
        </p:txBody>
      </p:sp>
      <p:sp>
        <p:nvSpPr>
          <p:cNvPr id="3" name="Content Placeholder 2">
            <a:extLst>
              <a:ext uri="{FF2B5EF4-FFF2-40B4-BE49-F238E27FC236}">
                <a16:creationId xmlns:a16="http://schemas.microsoft.com/office/drawing/2014/main" id="{E81D3F3F-9604-5D35-8902-C3E62FBB8513}"/>
              </a:ext>
            </a:extLst>
          </p:cNvPr>
          <p:cNvSpPr>
            <a:spLocks noGrp="1"/>
          </p:cNvSpPr>
          <p:nvPr>
            <p:ph idx="1"/>
          </p:nvPr>
        </p:nvSpPr>
        <p:spPr>
          <a:xfrm>
            <a:off x="838200" y="1825625"/>
            <a:ext cx="10710984" cy="5035184"/>
          </a:xfrm>
        </p:spPr>
        <p:txBody>
          <a:bodyPr vert="horz" lIns="91440" tIns="45720" rIns="91440" bIns="45720" rtlCol="0" anchor="t">
            <a:normAutofit lnSpcReduction="10000"/>
          </a:bodyPr>
          <a:lstStyle/>
          <a:p>
            <a:r>
              <a:rPr lang="en-US" dirty="0">
                <a:cs typeface="Calibri"/>
              </a:rPr>
              <a:t>The practice of making the program work in an intuitive, consistent, satisfying manner for users to accomplish their goals. Intersects cognitive science and human behavioral analysis.</a:t>
            </a:r>
          </a:p>
          <a:p>
            <a:r>
              <a:rPr lang="en-US" dirty="0">
                <a:cs typeface="Calibri"/>
              </a:rPr>
              <a:t>Typically includes screen layout, color scheme, fonts, aesthetics of interactive elements, animations, other media.</a:t>
            </a:r>
          </a:p>
          <a:p>
            <a:r>
              <a:rPr lang="en-US" dirty="0">
                <a:cs typeface="Calibri"/>
              </a:rPr>
              <a:t>Now includes voice commands, complex sensors and controllers, Augmented/Virtual Reality display, and other advanced interfaces.</a:t>
            </a:r>
          </a:p>
          <a:p>
            <a:r>
              <a:rPr lang="en-US" dirty="0">
                <a:cs typeface="Calibri"/>
              </a:rPr>
              <a:t>Must consider </a:t>
            </a:r>
            <a:r>
              <a:rPr lang="en-US" i="1" dirty="0">
                <a:cs typeface="Calibri"/>
              </a:rPr>
              <a:t>accessibility – </a:t>
            </a:r>
            <a:r>
              <a:rPr lang="en-US" dirty="0">
                <a:cs typeface="Calibri"/>
              </a:rPr>
              <a:t>the ability of users with impairments to use the program as easily as any other user. Common considerations: </a:t>
            </a:r>
          </a:p>
          <a:p>
            <a:pPr lvl="1"/>
            <a:r>
              <a:rPr lang="en-US" dirty="0">
                <a:cs typeface="Calibri"/>
              </a:rPr>
              <a:t>Color blindness – Information should not be conveyed by color alone</a:t>
            </a:r>
          </a:p>
          <a:p>
            <a:pPr lvl="1"/>
            <a:r>
              <a:rPr lang="en-US" dirty="0">
                <a:cs typeface="Calibri"/>
              </a:rPr>
              <a:t>Unsteady movement – Navigation should work with tab/arrows, not just mouse</a:t>
            </a:r>
          </a:p>
          <a:p>
            <a:pPr lvl="1"/>
            <a:r>
              <a:rPr lang="en-US" dirty="0">
                <a:cs typeface="Calibri"/>
              </a:rPr>
              <a:t>Slow reading – Interactions should be self-paced (also helps non-native speakers or even just speakers on a slow connection).</a:t>
            </a:r>
          </a:p>
        </p:txBody>
      </p:sp>
    </p:spTree>
    <p:extLst>
      <p:ext uri="{BB962C8B-B14F-4D97-AF65-F5344CB8AC3E}">
        <p14:creationId xmlns:p14="http://schemas.microsoft.com/office/powerpoint/2010/main" val="9062843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0FDAC-7D63-C43F-23B8-1BDDEDB19694}"/>
              </a:ext>
            </a:extLst>
          </p:cNvPr>
          <p:cNvSpPr>
            <a:spLocks noGrp="1"/>
          </p:cNvSpPr>
          <p:nvPr>
            <p:ph type="title"/>
          </p:nvPr>
        </p:nvSpPr>
        <p:spPr/>
        <p:txBody>
          <a:bodyPr/>
          <a:lstStyle/>
          <a:p>
            <a:r>
              <a:rPr lang="en-US" dirty="0">
                <a:cs typeface="Calibri Light"/>
              </a:rPr>
              <a:t>Deployment design</a:t>
            </a:r>
            <a:endParaRPr lang="en-US" dirty="0"/>
          </a:p>
        </p:txBody>
      </p:sp>
      <p:sp>
        <p:nvSpPr>
          <p:cNvPr id="3" name="Content Placeholder 2">
            <a:extLst>
              <a:ext uri="{FF2B5EF4-FFF2-40B4-BE49-F238E27FC236}">
                <a16:creationId xmlns:a16="http://schemas.microsoft.com/office/drawing/2014/main" id="{DF01E7D9-856D-7F91-C18B-A1D13F910D55}"/>
              </a:ext>
            </a:extLst>
          </p:cNvPr>
          <p:cNvSpPr>
            <a:spLocks noGrp="1"/>
          </p:cNvSpPr>
          <p:nvPr>
            <p:ph idx="1"/>
          </p:nvPr>
        </p:nvSpPr>
        <p:spPr/>
        <p:txBody>
          <a:bodyPr vert="horz" lIns="91440" tIns="45720" rIns="91440" bIns="45720" rtlCol="0" anchor="t">
            <a:normAutofit/>
          </a:bodyPr>
          <a:lstStyle/>
          <a:p>
            <a:r>
              <a:rPr lang="en-US" dirty="0">
                <a:ea typeface="+mn-lt"/>
                <a:cs typeface="+mn-lt"/>
              </a:rPr>
              <a:t>Defines where and how the software runs.</a:t>
            </a:r>
            <a:endParaRPr lang="en-US">
              <a:cs typeface="Calibri"/>
            </a:endParaRPr>
          </a:p>
          <a:p>
            <a:r>
              <a:rPr lang="en-US" dirty="0">
                <a:cs typeface="Calibri"/>
              </a:rPr>
              <a:t>May be (partially) specified in initial requirements.</a:t>
            </a:r>
            <a:endParaRPr lang="en-US" dirty="0">
              <a:ea typeface="+mn-lt"/>
              <a:cs typeface="+mn-lt"/>
            </a:endParaRPr>
          </a:p>
          <a:p>
            <a:r>
              <a:rPr lang="en-US" dirty="0">
                <a:ea typeface="+mn-lt"/>
                <a:cs typeface="+mn-lt"/>
              </a:rPr>
              <a:t>Results in a list of requirements and preconditions for deploying software.</a:t>
            </a:r>
          </a:p>
          <a:p>
            <a:r>
              <a:rPr lang="en-US" dirty="0">
                <a:ea typeface="+mn-lt"/>
                <a:cs typeface="+mn-lt"/>
              </a:rPr>
              <a:t>Fundamental constraints must be well-defined before implementation begins; constrains choices about architecture &amp; component design (e.g. language).</a:t>
            </a:r>
            <a:endParaRPr lang="en-US">
              <a:cs typeface="Calibri"/>
            </a:endParaRPr>
          </a:p>
        </p:txBody>
      </p:sp>
    </p:spTree>
    <p:extLst>
      <p:ext uri="{BB962C8B-B14F-4D97-AF65-F5344CB8AC3E}">
        <p14:creationId xmlns:p14="http://schemas.microsoft.com/office/powerpoint/2010/main" val="10638284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4EB25-5309-6DB9-ACAB-CFFD5161BDA7}"/>
              </a:ext>
            </a:extLst>
          </p:cNvPr>
          <p:cNvSpPr>
            <a:spLocks noGrp="1"/>
          </p:cNvSpPr>
          <p:nvPr>
            <p:ph type="title"/>
          </p:nvPr>
        </p:nvSpPr>
        <p:spPr/>
        <p:txBody>
          <a:bodyPr/>
          <a:lstStyle/>
          <a:p>
            <a:r>
              <a:rPr lang="en-US" dirty="0">
                <a:cs typeface="Calibri Light"/>
              </a:rPr>
              <a:t>Effective design principles</a:t>
            </a:r>
            <a:endParaRPr lang="en-US" dirty="0"/>
          </a:p>
        </p:txBody>
      </p:sp>
      <p:sp>
        <p:nvSpPr>
          <p:cNvPr id="3" name="Content Placeholder 2">
            <a:extLst>
              <a:ext uri="{FF2B5EF4-FFF2-40B4-BE49-F238E27FC236}">
                <a16:creationId xmlns:a16="http://schemas.microsoft.com/office/drawing/2014/main" id="{1A2FD05D-25A7-C049-231F-3971F6AA0D2A}"/>
              </a:ext>
            </a:extLst>
          </p:cNvPr>
          <p:cNvSpPr>
            <a:spLocks noGrp="1"/>
          </p:cNvSpPr>
          <p:nvPr>
            <p:ph idx="1"/>
          </p:nvPr>
        </p:nvSpPr>
        <p:spPr>
          <a:xfrm>
            <a:off x="838200" y="1825625"/>
            <a:ext cx="10515600" cy="5025974"/>
          </a:xfrm>
        </p:spPr>
        <p:txBody>
          <a:bodyPr vert="horz" lIns="91440" tIns="45720" rIns="91440" bIns="45720" rtlCol="0" anchor="t">
            <a:normAutofit fontScale="92500"/>
          </a:bodyPr>
          <a:lstStyle/>
          <a:p>
            <a:r>
              <a:rPr lang="en-US" dirty="0">
                <a:cs typeface="Calibri"/>
              </a:rPr>
              <a:t>Primitiveness – A method should do one task, and there should only be one method to do a task. Code should be reused rather than duplicated.</a:t>
            </a:r>
            <a:endParaRPr lang="en-US" dirty="0"/>
          </a:p>
          <a:p>
            <a:r>
              <a:rPr lang="en-US" dirty="0">
                <a:cs typeface="Calibri"/>
              </a:rPr>
              <a:t>Traceability – A method or other code snippet should be able to be traced back to the design of that component, and back to the requirement that led to that design.</a:t>
            </a:r>
          </a:p>
          <a:p>
            <a:r>
              <a:rPr lang="en-US" dirty="0">
                <a:cs typeface="Calibri"/>
              </a:rPr>
              <a:t>Symmetry – Design of components should be similar to each other within a single product.</a:t>
            </a:r>
          </a:p>
          <a:p>
            <a:r>
              <a:rPr lang="en-US" dirty="0">
                <a:cs typeface="Calibri"/>
              </a:rPr>
              <a:t>Dependency Inversion – Components should depend on abstractions, not implementations.</a:t>
            </a:r>
          </a:p>
          <a:p>
            <a:r>
              <a:rPr lang="en-US" dirty="0">
                <a:cs typeface="Calibri"/>
              </a:rPr>
              <a:t>Interface Segregation – Many narrowly-tailored interfaces between systems or modules are better than one all-purpose interface.</a:t>
            </a:r>
          </a:p>
          <a:p>
            <a:r>
              <a:rPr lang="en-US" dirty="0">
                <a:cs typeface="Calibri"/>
              </a:rPr>
              <a:t>Common Closure – Classes that change together, belong together.</a:t>
            </a:r>
          </a:p>
        </p:txBody>
      </p:sp>
    </p:spTree>
    <p:extLst>
      <p:ext uri="{BB962C8B-B14F-4D97-AF65-F5344CB8AC3E}">
        <p14:creationId xmlns:p14="http://schemas.microsoft.com/office/powerpoint/2010/main" val="25441196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1CC55-F3BD-B57B-BEBC-E5F7CF54D77E}"/>
              </a:ext>
            </a:extLst>
          </p:cNvPr>
          <p:cNvSpPr>
            <a:spLocks noGrp="1"/>
          </p:cNvSpPr>
          <p:nvPr>
            <p:ph type="title"/>
          </p:nvPr>
        </p:nvSpPr>
        <p:spPr/>
        <p:txBody>
          <a:bodyPr/>
          <a:lstStyle/>
          <a:p>
            <a:r>
              <a:rPr lang="en-US" dirty="0">
                <a:cs typeface="Calibri Light"/>
              </a:rPr>
              <a:t>UML</a:t>
            </a:r>
            <a:endParaRPr lang="en-US" dirty="0"/>
          </a:p>
        </p:txBody>
      </p:sp>
      <p:sp>
        <p:nvSpPr>
          <p:cNvPr id="3" name="Content Placeholder 2">
            <a:extLst>
              <a:ext uri="{FF2B5EF4-FFF2-40B4-BE49-F238E27FC236}">
                <a16:creationId xmlns:a16="http://schemas.microsoft.com/office/drawing/2014/main" id="{33335B8C-5AAF-C899-911F-8294E18F74B0}"/>
              </a:ext>
            </a:extLst>
          </p:cNvPr>
          <p:cNvSpPr>
            <a:spLocks noGrp="1"/>
          </p:cNvSpPr>
          <p:nvPr>
            <p:ph idx="1"/>
          </p:nvPr>
        </p:nvSpPr>
        <p:spPr/>
        <p:txBody>
          <a:bodyPr vert="horz" lIns="91440" tIns="45720" rIns="91440" bIns="45720" rtlCol="0" anchor="t">
            <a:normAutofit lnSpcReduction="10000"/>
          </a:bodyPr>
          <a:lstStyle/>
          <a:p>
            <a:r>
              <a:rPr lang="en-US" dirty="0">
                <a:cs typeface="Calibri"/>
              </a:rPr>
              <a:t>Unified Modeling Language, or UML, was developed to support a prescriptive software development process ("Rational Unified Process"), now used in other contexts regardless of process model.</a:t>
            </a:r>
            <a:endParaRPr lang="en-US" dirty="0"/>
          </a:p>
          <a:p>
            <a:r>
              <a:rPr lang="en-US" dirty="0">
                <a:cs typeface="Calibri"/>
              </a:rPr>
              <a:t>A standard language for specifying, documenting, communicating and visualizing 13 types of software models.</a:t>
            </a:r>
          </a:p>
          <a:p>
            <a:r>
              <a:rPr lang="en-US" dirty="0">
                <a:cs typeface="Calibri"/>
              </a:rPr>
              <a:t>Usually more formal than required; informal diagrams can still easily capture design and provide flexibility with less work.</a:t>
            </a:r>
          </a:p>
          <a:p>
            <a:r>
              <a:rPr lang="en-US" dirty="0">
                <a:ea typeface="+mn-lt"/>
                <a:cs typeface="+mn-lt"/>
              </a:rPr>
              <a:t>May be automatically generated by an IDE or other visualization tool, or may be used as a basis for automating construction of a program skeleton, database, or documentation. Interoperability is the main benefit of following a rigorous standard.</a:t>
            </a:r>
          </a:p>
        </p:txBody>
      </p:sp>
    </p:spTree>
    <p:extLst>
      <p:ext uri="{BB962C8B-B14F-4D97-AF65-F5344CB8AC3E}">
        <p14:creationId xmlns:p14="http://schemas.microsoft.com/office/powerpoint/2010/main" val="27595716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4" descr="Diagram&#10;&#10;Description automatically generated">
            <a:extLst>
              <a:ext uri="{FF2B5EF4-FFF2-40B4-BE49-F238E27FC236}">
                <a16:creationId xmlns:a16="http://schemas.microsoft.com/office/drawing/2014/main" id="{2AE57AE8-A0CE-C271-0E75-2A37C11B11CD}"/>
              </a:ext>
            </a:extLst>
          </p:cNvPr>
          <p:cNvPicPr>
            <a:picLocks noGrp="1" noChangeAspect="1"/>
          </p:cNvPicPr>
          <p:nvPr>
            <p:ph idx="1"/>
          </p:nvPr>
        </p:nvPicPr>
        <p:blipFill rotWithShape="1">
          <a:blip r:embed="rId2"/>
          <a:srcRect r="872" b="1"/>
          <a:stretch/>
        </p:blipFill>
        <p:spPr>
          <a:xfrm>
            <a:off x="20" y="1282"/>
            <a:ext cx="12191980" cy="6856718"/>
          </a:xfrm>
          <a:prstGeom prst="rect">
            <a:avLst/>
          </a:prstGeom>
        </p:spPr>
      </p:pic>
    </p:spTree>
    <p:extLst>
      <p:ext uri="{BB962C8B-B14F-4D97-AF65-F5344CB8AC3E}">
        <p14:creationId xmlns:p14="http://schemas.microsoft.com/office/powerpoint/2010/main" val="9122796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2D555-E5B8-F177-957B-41510CDBB5F3}"/>
              </a:ext>
            </a:extLst>
          </p:cNvPr>
          <p:cNvSpPr>
            <a:spLocks noGrp="1"/>
          </p:cNvSpPr>
          <p:nvPr>
            <p:ph type="title"/>
          </p:nvPr>
        </p:nvSpPr>
        <p:spPr/>
        <p:txBody>
          <a:bodyPr/>
          <a:lstStyle/>
          <a:p>
            <a:r>
              <a:rPr lang="en-US" dirty="0">
                <a:cs typeface="Calibri Light"/>
              </a:rPr>
              <a:t>Class diagram</a:t>
            </a:r>
            <a:endParaRPr lang="en-US" dirty="0"/>
          </a:p>
        </p:txBody>
      </p:sp>
      <p:sp>
        <p:nvSpPr>
          <p:cNvPr id="3" name="Content Placeholder 2">
            <a:extLst>
              <a:ext uri="{FF2B5EF4-FFF2-40B4-BE49-F238E27FC236}">
                <a16:creationId xmlns:a16="http://schemas.microsoft.com/office/drawing/2014/main" id="{57E14CD2-1B4E-1412-1701-C47999CE73F5}"/>
              </a:ext>
            </a:extLst>
          </p:cNvPr>
          <p:cNvSpPr>
            <a:spLocks noGrp="1"/>
          </p:cNvSpPr>
          <p:nvPr>
            <p:ph idx="1"/>
          </p:nvPr>
        </p:nvSpPr>
        <p:spPr>
          <a:xfrm>
            <a:off x="838200" y="1825625"/>
            <a:ext cx="11121292" cy="5035184"/>
          </a:xfrm>
        </p:spPr>
        <p:txBody>
          <a:bodyPr vert="horz" lIns="91440" tIns="45720" rIns="91440" bIns="45720" rtlCol="0" anchor="t">
            <a:normAutofit/>
          </a:bodyPr>
          <a:lstStyle/>
          <a:p>
            <a:r>
              <a:rPr lang="en-US" dirty="0">
                <a:cs typeface="Calibri"/>
              </a:rPr>
              <a:t>Models classes, attributes, operations/methods, and relationships.</a:t>
            </a:r>
          </a:p>
          <a:p>
            <a:r>
              <a:rPr lang="en-US" dirty="0">
                <a:cs typeface="Calibri"/>
              </a:rPr>
              <a:t>Foundation of Object-Oriented Programming.</a:t>
            </a:r>
          </a:p>
          <a:p>
            <a:r>
              <a:rPr lang="en-US" dirty="0">
                <a:cs typeface="Calibri"/>
              </a:rPr>
              <a:t>Captures a static view of the structure of a program.</a:t>
            </a:r>
          </a:p>
          <a:p>
            <a:r>
              <a:rPr lang="en-US" dirty="0">
                <a:cs typeface="Calibri"/>
              </a:rPr>
              <a:t>Does not capture communication or data flow.</a:t>
            </a:r>
          </a:p>
          <a:p>
            <a:r>
              <a:rPr lang="en-US" dirty="0">
                <a:cs typeface="Calibri"/>
              </a:rPr>
              <a:t>A box for each class or interface, divided into three parts:</a:t>
            </a:r>
          </a:p>
          <a:p>
            <a:pPr lvl="1"/>
            <a:r>
              <a:rPr lang="en-US" dirty="0">
                <a:cs typeface="Calibri"/>
              </a:rPr>
              <a:t>Name on top. </a:t>
            </a:r>
            <a:r>
              <a:rPr lang="en-US" dirty="0">
                <a:ea typeface="+mn-lt"/>
                <a:cs typeface="+mn-lt"/>
              </a:rPr>
              <a:t>Abstract class names in italics. Interfaces start with "&lt;&lt;interface&gt;&gt;"</a:t>
            </a:r>
          </a:p>
          <a:p>
            <a:pPr lvl="1"/>
            <a:r>
              <a:rPr lang="en-US" dirty="0">
                <a:cs typeface="Calibri"/>
              </a:rPr>
              <a:t>Attributes in middle, consisting of "&lt;visibility&gt;&lt;name&gt;: &lt;type&gt;"</a:t>
            </a:r>
          </a:p>
          <a:p>
            <a:pPr lvl="1"/>
            <a:r>
              <a:rPr lang="en-US" dirty="0">
                <a:cs typeface="Calibri"/>
              </a:rPr>
              <a:t>Operations on bottom; "&lt;visibility&gt;&lt;name&gt;(&lt;</a:t>
            </a:r>
            <a:r>
              <a:rPr lang="en-US" dirty="0" err="1">
                <a:cs typeface="Calibri"/>
              </a:rPr>
              <a:t>paramname</a:t>
            </a:r>
            <a:r>
              <a:rPr lang="en-US" dirty="0">
                <a:cs typeface="Calibri"/>
              </a:rPr>
              <a:t>&gt;:&lt;type&gt;): &lt;</a:t>
            </a:r>
            <a:r>
              <a:rPr lang="en-US" dirty="0" err="1">
                <a:cs typeface="Calibri"/>
              </a:rPr>
              <a:t>returntype</a:t>
            </a:r>
            <a:r>
              <a:rPr lang="en-US" dirty="0">
                <a:cs typeface="Calibri"/>
              </a:rPr>
              <a:t>&gt;"</a:t>
            </a:r>
          </a:p>
          <a:p>
            <a:pPr lvl="1"/>
            <a:r>
              <a:rPr lang="en-US" dirty="0">
                <a:cs typeface="Calibri"/>
              </a:rPr>
              <a:t>Visibility can be '-' (private), '#' (protected), '~' (package), or '+' (public)</a:t>
            </a:r>
          </a:p>
          <a:p>
            <a:pPr lvl="1"/>
            <a:r>
              <a:rPr lang="en-US" dirty="0">
                <a:cs typeface="Calibri"/>
              </a:rPr>
              <a:t>Attributes and operations may be underlined to indicate </a:t>
            </a:r>
            <a:r>
              <a:rPr lang="en-US" i="1" dirty="0">
                <a:cs typeface="Calibri"/>
              </a:rPr>
              <a:t>static </a:t>
            </a:r>
            <a:r>
              <a:rPr lang="en-US" dirty="0">
                <a:cs typeface="Calibri"/>
              </a:rPr>
              <a:t>elements</a:t>
            </a:r>
          </a:p>
          <a:p>
            <a:endParaRPr lang="en-US" dirty="0">
              <a:cs typeface="Calibri"/>
            </a:endParaRPr>
          </a:p>
        </p:txBody>
      </p:sp>
    </p:spTree>
    <p:extLst>
      <p:ext uri="{BB962C8B-B14F-4D97-AF65-F5344CB8AC3E}">
        <p14:creationId xmlns:p14="http://schemas.microsoft.com/office/powerpoint/2010/main" val="1544572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DB0C0-B9D9-613A-B1D4-4C190AE5DD78}"/>
              </a:ext>
            </a:extLst>
          </p:cNvPr>
          <p:cNvSpPr>
            <a:spLocks noGrp="1"/>
          </p:cNvSpPr>
          <p:nvPr>
            <p:ph type="title"/>
          </p:nvPr>
        </p:nvSpPr>
        <p:spPr/>
        <p:txBody>
          <a:bodyPr/>
          <a:lstStyle/>
          <a:p>
            <a:r>
              <a:rPr lang="en-US" dirty="0">
                <a:cs typeface="Calibri Light"/>
              </a:rPr>
              <a:t>Class diagram relationships</a:t>
            </a:r>
            <a:endParaRPr lang="en-US" dirty="0"/>
          </a:p>
        </p:txBody>
      </p:sp>
      <p:sp>
        <p:nvSpPr>
          <p:cNvPr id="3" name="Content Placeholder 2">
            <a:extLst>
              <a:ext uri="{FF2B5EF4-FFF2-40B4-BE49-F238E27FC236}">
                <a16:creationId xmlns:a16="http://schemas.microsoft.com/office/drawing/2014/main" id="{8249C0FF-B171-EEB1-362B-4C4441E706D5}"/>
              </a:ext>
            </a:extLst>
          </p:cNvPr>
          <p:cNvSpPr>
            <a:spLocks noGrp="1"/>
          </p:cNvSpPr>
          <p:nvPr>
            <p:ph idx="1"/>
          </p:nvPr>
        </p:nvSpPr>
        <p:spPr>
          <a:xfrm>
            <a:off x="838200" y="1825625"/>
            <a:ext cx="10515600" cy="5035184"/>
          </a:xfrm>
        </p:spPr>
        <p:txBody>
          <a:bodyPr vert="horz" lIns="91440" tIns="45720" rIns="91440" bIns="45720" rtlCol="0" anchor="t">
            <a:normAutofit fontScale="92500"/>
          </a:bodyPr>
          <a:lstStyle/>
          <a:p>
            <a:r>
              <a:rPr lang="en-US" dirty="0">
                <a:cs typeface="Calibri"/>
              </a:rPr>
              <a:t>Subclass has a solid arrow with a hollow triangle pointed at base class</a:t>
            </a:r>
          </a:p>
          <a:p>
            <a:r>
              <a:rPr lang="en-US" dirty="0">
                <a:cs typeface="Calibri"/>
              </a:rPr>
              <a:t>Implementation of an interface has dashed line with hollow triangle to the interface it implements.</a:t>
            </a:r>
          </a:p>
          <a:p>
            <a:r>
              <a:rPr lang="en-US" dirty="0">
                <a:cs typeface="Calibri"/>
              </a:rPr>
              <a:t>Solid line indicates association between classes. May be labeled. Angled arrows (&lt;- or -&gt;) indicate navigation. If a method of one class returns an object of another class, an association should be marked.</a:t>
            </a:r>
          </a:p>
          <a:p>
            <a:r>
              <a:rPr lang="en-US" dirty="0">
                <a:cs typeface="Calibri"/>
              </a:rPr>
              <a:t>Dashed lines indicate dependencies. A dependency is an association where a change to the depended class may require a change to dependent class.</a:t>
            </a:r>
          </a:p>
          <a:p>
            <a:r>
              <a:rPr lang="en-US" dirty="0">
                <a:cs typeface="Calibri"/>
              </a:rPr>
              <a:t>A number or number range on one end of an association indicates how many objects of that class may be associated with an object of the other.</a:t>
            </a:r>
          </a:p>
          <a:p>
            <a:r>
              <a:rPr lang="en-US" dirty="0">
                <a:cs typeface="Calibri"/>
              </a:rPr>
              <a:t>A diamond at one end of an association indicates ownership. Solid means the class on the other end is wholly owned by that class.</a:t>
            </a:r>
          </a:p>
        </p:txBody>
      </p:sp>
    </p:spTree>
    <p:extLst>
      <p:ext uri="{BB962C8B-B14F-4D97-AF65-F5344CB8AC3E}">
        <p14:creationId xmlns:p14="http://schemas.microsoft.com/office/powerpoint/2010/main" val="32212263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Diagram&#10;&#10;Description automatically generated">
            <a:extLst>
              <a:ext uri="{FF2B5EF4-FFF2-40B4-BE49-F238E27FC236}">
                <a16:creationId xmlns:a16="http://schemas.microsoft.com/office/drawing/2014/main" id="{F39E4A5F-BA47-3DD3-271D-3034C6427833}"/>
              </a:ext>
            </a:extLst>
          </p:cNvPr>
          <p:cNvPicPr>
            <a:picLocks noGrp="1" noChangeAspect="1"/>
          </p:cNvPicPr>
          <p:nvPr>
            <p:ph idx="1"/>
          </p:nvPr>
        </p:nvPicPr>
        <p:blipFill>
          <a:blip r:embed="rId2"/>
          <a:stretch>
            <a:fillRect/>
          </a:stretch>
        </p:blipFill>
        <p:spPr>
          <a:xfrm>
            <a:off x="951216" y="272236"/>
            <a:ext cx="10094183" cy="6196297"/>
          </a:xfrm>
          <a:prstGeom prst="rect">
            <a:avLst/>
          </a:prstGeom>
        </p:spPr>
      </p:pic>
    </p:spTree>
    <p:extLst>
      <p:ext uri="{BB962C8B-B14F-4D97-AF65-F5344CB8AC3E}">
        <p14:creationId xmlns:p14="http://schemas.microsoft.com/office/powerpoint/2010/main" val="1172017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3DEB0-CA48-05B6-5E95-A5B27EDA3127}"/>
              </a:ext>
            </a:extLst>
          </p:cNvPr>
          <p:cNvSpPr>
            <a:spLocks noGrp="1"/>
          </p:cNvSpPr>
          <p:nvPr>
            <p:ph type="title"/>
          </p:nvPr>
        </p:nvSpPr>
        <p:spPr/>
        <p:txBody>
          <a:bodyPr/>
          <a:lstStyle/>
          <a:p>
            <a:r>
              <a:rPr lang="en-US" dirty="0">
                <a:cs typeface="Calibri Light"/>
              </a:rPr>
              <a:t>Learning objectives</a:t>
            </a:r>
            <a:endParaRPr lang="en-US" dirty="0"/>
          </a:p>
        </p:txBody>
      </p:sp>
      <p:sp>
        <p:nvSpPr>
          <p:cNvPr id="3" name="Content Placeholder 2">
            <a:extLst>
              <a:ext uri="{FF2B5EF4-FFF2-40B4-BE49-F238E27FC236}">
                <a16:creationId xmlns:a16="http://schemas.microsoft.com/office/drawing/2014/main" id="{C81F92E7-BADD-8328-8B9F-9B8B2FAE3829}"/>
              </a:ext>
            </a:extLst>
          </p:cNvPr>
          <p:cNvSpPr>
            <a:spLocks noGrp="1"/>
          </p:cNvSpPr>
          <p:nvPr>
            <p:ph idx="1"/>
          </p:nvPr>
        </p:nvSpPr>
        <p:spPr/>
        <p:txBody>
          <a:bodyPr vert="horz" lIns="91440" tIns="45720" rIns="91440" bIns="45720" rtlCol="0" anchor="t">
            <a:normAutofit/>
          </a:bodyPr>
          <a:lstStyle/>
          <a:p>
            <a:r>
              <a:rPr lang="en-US" dirty="0">
                <a:cs typeface="Calibri"/>
              </a:rPr>
              <a:t>Design concepts</a:t>
            </a:r>
          </a:p>
          <a:p>
            <a:r>
              <a:rPr lang="en-US" dirty="0">
                <a:cs typeface="Calibri"/>
              </a:rPr>
              <a:t>Software architecture</a:t>
            </a:r>
          </a:p>
          <a:p>
            <a:r>
              <a:rPr lang="en-US" dirty="0">
                <a:cs typeface="Calibri"/>
              </a:rPr>
              <a:t>Design patterns</a:t>
            </a:r>
          </a:p>
          <a:p>
            <a:r>
              <a:rPr lang="en-US" dirty="0">
                <a:cs typeface="Calibri"/>
              </a:rPr>
              <a:t>Effective design principles</a:t>
            </a:r>
          </a:p>
          <a:p>
            <a:r>
              <a:rPr lang="en-US" dirty="0">
                <a:ea typeface="+mn-lt"/>
                <a:cs typeface="+mn-lt"/>
              </a:rPr>
              <a:t>UML diagrams</a:t>
            </a:r>
          </a:p>
        </p:txBody>
      </p:sp>
    </p:spTree>
    <p:extLst>
      <p:ext uri="{BB962C8B-B14F-4D97-AF65-F5344CB8AC3E}">
        <p14:creationId xmlns:p14="http://schemas.microsoft.com/office/powerpoint/2010/main" val="19644263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181AD-564B-DD38-1009-74A096AEF242}"/>
              </a:ext>
            </a:extLst>
          </p:cNvPr>
          <p:cNvSpPr>
            <a:spLocks noGrp="1"/>
          </p:cNvSpPr>
          <p:nvPr>
            <p:ph type="title"/>
          </p:nvPr>
        </p:nvSpPr>
        <p:spPr/>
        <p:txBody>
          <a:bodyPr/>
          <a:lstStyle/>
          <a:p>
            <a:r>
              <a:rPr lang="en-US" dirty="0">
                <a:cs typeface="Calibri Light"/>
              </a:rPr>
              <a:t>State diagram</a:t>
            </a:r>
            <a:endParaRPr lang="en-US" dirty="0"/>
          </a:p>
        </p:txBody>
      </p:sp>
      <p:sp>
        <p:nvSpPr>
          <p:cNvPr id="3" name="Content Placeholder 2">
            <a:extLst>
              <a:ext uri="{FF2B5EF4-FFF2-40B4-BE49-F238E27FC236}">
                <a16:creationId xmlns:a16="http://schemas.microsoft.com/office/drawing/2014/main" id="{B0A28461-DD4F-218D-6F52-03F96FF0A0A4}"/>
              </a:ext>
            </a:extLst>
          </p:cNvPr>
          <p:cNvSpPr>
            <a:spLocks noGrp="1"/>
          </p:cNvSpPr>
          <p:nvPr>
            <p:ph idx="1"/>
          </p:nvPr>
        </p:nvSpPr>
        <p:spPr/>
        <p:txBody>
          <a:bodyPr vert="horz" lIns="91440" tIns="45720" rIns="91440" bIns="45720" rtlCol="0" anchor="t">
            <a:normAutofit/>
          </a:bodyPr>
          <a:lstStyle/>
          <a:p>
            <a:r>
              <a:rPr lang="en-US" dirty="0">
                <a:cs typeface="Calibri"/>
              </a:rPr>
              <a:t>Represents the possible states of a system or object with the actions that can be performed from each state and the state transitions.</a:t>
            </a:r>
          </a:p>
          <a:p>
            <a:r>
              <a:rPr lang="en-US" dirty="0">
                <a:cs typeface="Calibri"/>
              </a:rPr>
              <a:t>Rounded rectangle labeled with the name of each state in the top half, and any ongoing activity that occurs in that state on the bottom.</a:t>
            </a:r>
          </a:p>
          <a:p>
            <a:r>
              <a:rPr lang="en-US" dirty="0">
                <a:ea typeface="+mn-lt"/>
                <a:cs typeface="+mn-lt"/>
              </a:rPr>
              <a:t>Arrow pointing from one state to another indicates a transition between states. Labeled "condition / action (side effect)"</a:t>
            </a:r>
          </a:p>
          <a:p>
            <a:r>
              <a:rPr lang="en-US" dirty="0">
                <a:cs typeface="Calibri"/>
              </a:rPr>
              <a:t>One black circle points to the initial state. Another black circle with a white circle around it indicates a final state where no more transitions occur. Nothing points to the initial state or from the final state.</a:t>
            </a:r>
          </a:p>
          <a:p>
            <a:endParaRPr lang="en-US" dirty="0">
              <a:cs typeface="Calibri"/>
            </a:endParaRPr>
          </a:p>
        </p:txBody>
      </p:sp>
    </p:spTree>
    <p:extLst>
      <p:ext uri="{BB962C8B-B14F-4D97-AF65-F5344CB8AC3E}">
        <p14:creationId xmlns:p14="http://schemas.microsoft.com/office/powerpoint/2010/main" val="7919544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Diagram&#10;&#10;Description automatically generated">
            <a:extLst>
              <a:ext uri="{FF2B5EF4-FFF2-40B4-BE49-F238E27FC236}">
                <a16:creationId xmlns:a16="http://schemas.microsoft.com/office/drawing/2014/main" id="{9A1523E6-CBD5-4C7E-63B8-94DCA83084D3}"/>
              </a:ext>
            </a:extLst>
          </p:cNvPr>
          <p:cNvPicPr>
            <a:picLocks noGrp="1" noChangeAspect="1"/>
          </p:cNvPicPr>
          <p:nvPr>
            <p:ph idx="1"/>
          </p:nvPr>
        </p:nvPicPr>
        <p:blipFill>
          <a:blip r:embed="rId2"/>
          <a:stretch>
            <a:fillRect/>
          </a:stretch>
        </p:blipFill>
        <p:spPr>
          <a:xfrm>
            <a:off x="1727848" y="3386"/>
            <a:ext cx="8898863" cy="6739467"/>
          </a:xfrm>
          <a:prstGeom prst="rect">
            <a:avLst/>
          </a:prstGeom>
        </p:spPr>
      </p:pic>
    </p:spTree>
    <p:extLst>
      <p:ext uri="{BB962C8B-B14F-4D97-AF65-F5344CB8AC3E}">
        <p14:creationId xmlns:p14="http://schemas.microsoft.com/office/powerpoint/2010/main" val="38422809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57993-2C38-08A4-64AD-3FBE2ADFC19F}"/>
              </a:ext>
            </a:extLst>
          </p:cNvPr>
          <p:cNvSpPr>
            <a:spLocks noGrp="1"/>
          </p:cNvSpPr>
          <p:nvPr>
            <p:ph type="title"/>
          </p:nvPr>
        </p:nvSpPr>
        <p:spPr/>
        <p:txBody>
          <a:bodyPr/>
          <a:lstStyle/>
          <a:p>
            <a:r>
              <a:rPr lang="en-US" dirty="0">
                <a:cs typeface="Calibri Light"/>
              </a:rPr>
              <a:t>Sequence diagram (</a:t>
            </a:r>
            <a:r>
              <a:rPr lang="en-US" dirty="0" err="1">
                <a:cs typeface="Calibri Light"/>
              </a:rPr>
              <a:t>swimlane</a:t>
            </a:r>
            <a:r>
              <a:rPr lang="en-US" dirty="0">
                <a:cs typeface="Calibri Light"/>
              </a:rPr>
              <a:t>)</a:t>
            </a:r>
            <a:endParaRPr lang="en-US" dirty="0"/>
          </a:p>
        </p:txBody>
      </p:sp>
      <p:sp>
        <p:nvSpPr>
          <p:cNvPr id="3" name="Content Placeholder 2">
            <a:extLst>
              <a:ext uri="{FF2B5EF4-FFF2-40B4-BE49-F238E27FC236}">
                <a16:creationId xmlns:a16="http://schemas.microsoft.com/office/drawing/2014/main" id="{5293384A-E27A-706B-CBDD-4B78F5F2CFF1}"/>
              </a:ext>
            </a:extLst>
          </p:cNvPr>
          <p:cNvSpPr>
            <a:spLocks noGrp="1"/>
          </p:cNvSpPr>
          <p:nvPr>
            <p:ph idx="1"/>
          </p:nvPr>
        </p:nvSpPr>
        <p:spPr>
          <a:xfrm>
            <a:off x="838200" y="1825625"/>
            <a:ext cx="10515600" cy="5035184"/>
          </a:xfrm>
        </p:spPr>
        <p:txBody>
          <a:bodyPr vert="horz" lIns="91440" tIns="45720" rIns="91440" bIns="45720" rtlCol="0" anchor="t">
            <a:normAutofit fontScale="92500" lnSpcReduction="10000"/>
          </a:bodyPr>
          <a:lstStyle/>
          <a:p>
            <a:r>
              <a:rPr lang="en-US" dirty="0">
                <a:cs typeface="Calibri"/>
              </a:rPr>
              <a:t>Captures dynamic execution of program for one task or activity.</a:t>
            </a:r>
          </a:p>
          <a:p>
            <a:r>
              <a:rPr lang="en-US" dirty="0">
                <a:cs typeface="Calibri"/>
              </a:rPr>
              <a:t>Row of objects at the type show participants in the activity. A dashed "lifeline" from each object extends to the bottom of the diagram.</a:t>
            </a:r>
          </a:p>
          <a:p>
            <a:r>
              <a:rPr lang="en-US" dirty="0">
                <a:cs typeface="Calibri"/>
              </a:rPr>
              <a:t>Horizontal solid arrows from a </a:t>
            </a:r>
            <a:r>
              <a:rPr lang="en-US" i="1" dirty="0">
                <a:cs typeface="Calibri"/>
              </a:rPr>
              <a:t>caller </a:t>
            </a:r>
            <a:r>
              <a:rPr lang="en-US" dirty="0">
                <a:cs typeface="Calibri"/>
              </a:rPr>
              <a:t>lifeline to a </a:t>
            </a:r>
            <a:r>
              <a:rPr lang="en-US" i="1" dirty="0">
                <a:cs typeface="Calibri"/>
              </a:rPr>
              <a:t>callee </a:t>
            </a:r>
            <a:r>
              <a:rPr lang="en-US" dirty="0">
                <a:cs typeface="Calibri"/>
              </a:rPr>
              <a:t>lifeline indicate method calls, labeled with the method and parameters.</a:t>
            </a:r>
          </a:p>
          <a:p>
            <a:r>
              <a:rPr lang="en-US" dirty="0">
                <a:cs typeface="Calibri"/>
              </a:rPr>
              <a:t>Horizontal dashed line from callee to caller indicates a returned object from the caller's last unreturned method call to the callee.</a:t>
            </a:r>
          </a:p>
          <a:p>
            <a:r>
              <a:rPr lang="en-US" dirty="0">
                <a:cs typeface="Calibri"/>
              </a:rPr>
              <a:t>Time is read from top to bottom. An arrow should come below all calls that execute before it.</a:t>
            </a:r>
          </a:p>
          <a:p>
            <a:r>
              <a:rPr lang="en-US" dirty="0">
                <a:cs typeface="Calibri"/>
              </a:rPr>
              <a:t>Boxes around a section of the diagram indicate loops and conditionals</a:t>
            </a:r>
          </a:p>
          <a:p>
            <a:r>
              <a:rPr lang="en-US" dirty="0">
                <a:cs typeface="Calibri"/>
              </a:rPr>
              <a:t>Objects can execute methods on themselves with a "</a:t>
            </a:r>
            <a:r>
              <a:rPr lang="en-US" dirty="0" err="1">
                <a:cs typeface="Calibri"/>
              </a:rPr>
              <a:t>u-turn</a:t>
            </a:r>
            <a:r>
              <a:rPr lang="en-US" dirty="0">
                <a:cs typeface="Calibri"/>
              </a:rPr>
              <a:t>" arrow.</a:t>
            </a:r>
          </a:p>
          <a:p>
            <a:r>
              <a:rPr lang="en-US" dirty="0">
                <a:cs typeface="Calibri"/>
              </a:rPr>
              <a:t>Objects created during execution of the sequence start below the top row.</a:t>
            </a:r>
          </a:p>
        </p:txBody>
      </p:sp>
    </p:spTree>
    <p:extLst>
      <p:ext uri="{BB962C8B-B14F-4D97-AF65-F5344CB8AC3E}">
        <p14:creationId xmlns:p14="http://schemas.microsoft.com/office/powerpoint/2010/main" val="8661441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4" descr="Diagram&#10;&#10;Description automatically generated">
            <a:extLst>
              <a:ext uri="{FF2B5EF4-FFF2-40B4-BE49-F238E27FC236}">
                <a16:creationId xmlns:a16="http://schemas.microsoft.com/office/drawing/2014/main" id="{FE70DBF2-CBE3-F1E2-34DD-0562DF4DCD8C}"/>
              </a:ext>
            </a:extLst>
          </p:cNvPr>
          <p:cNvPicPr>
            <a:picLocks noGrp="1" noChangeAspect="1"/>
          </p:cNvPicPr>
          <p:nvPr>
            <p:ph idx="1"/>
          </p:nvPr>
        </p:nvPicPr>
        <p:blipFill rotWithShape="1">
          <a:blip r:embed="rId2"/>
          <a:srcRect b="12468"/>
          <a:stretch/>
        </p:blipFill>
        <p:spPr>
          <a:xfrm>
            <a:off x="20" y="1282"/>
            <a:ext cx="12191980" cy="6856718"/>
          </a:xfrm>
          <a:prstGeom prst="rect">
            <a:avLst/>
          </a:prstGeom>
        </p:spPr>
      </p:pic>
    </p:spTree>
    <p:extLst>
      <p:ext uri="{BB962C8B-B14F-4D97-AF65-F5344CB8AC3E}">
        <p14:creationId xmlns:p14="http://schemas.microsoft.com/office/powerpoint/2010/main" val="18885421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7" descr="Diagram&#10;&#10;Description automatically generated">
            <a:extLst>
              <a:ext uri="{FF2B5EF4-FFF2-40B4-BE49-F238E27FC236}">
                <a16:creationId xmlns:a16="http://schemas.microsoft.com/office/drawing/2014/main" id="{C68FCDF2-E1ED-395C-DFAB-F2CC2F77F680}"/>
              </a:ext>
            </a:extLst>
          </p:cNvPr>
          <p:cNvPicPr>
            <a:picLocks noGrp="1" noChangeAspect="1"/>
          </p:cNvPicPr>
          <p:nvPr>
            <p:ph idx="1"/>
          </p:nvPr>
        </p:nvPicPr>
        <p:blipFill>
          <a:blip r:embed="rId2"/>
          <a:stretch>
            <a:fillRect/>
          </a:stretch>
        </p:blipFill>
        <p:spPr>
          <a:xfrm>
            <a:off x="207989" y="350390"/>
            <a:ext cx="12049559" cy="6293989"/>
          </a:xfrm>
          <a:prstGeom prst="rect">
            <a:avLst/>
          </a:prstGeom>
        </p:spPr>
      </p:pic>
    </p:spTree>
    <p:extLst>
      <p:ext uri="{BB962C8B-B14F-4D97-AF65-F5344CB8AC3E}">
        <p14:creationId xmlns:p14="http://schemas.microsoft.com/office/powerpoint/2010/main" val="28762428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2926-C023-51EC-9CC9-F21E37F3545D}"/>
              </a:ext>
            </a:extLst>
          </p:cNvPr>
          <p:cNvSpPr>
            <a:spLocks noGrp="1"/>
          </p:cNvSpPr>
          <p:nvPr>
            <p:ph type="title"/>
          </p:nvPr>
        </p:nvSpPr>
        <p:spPr/>
        <p:txBody>
          <a:bodyPr>
            <a:normAutofit/>
          </a:bodyPr>
          <a:lstStyle/>
          <a:p>
            <a:r>
              <a:rPr lang="en-US" dirty="0">
                <a:ea typeface="Calibri Light"/>
                <a:cs typeface="Calibri Light"/>
              </a:rPr>
              <a:t>References</a:t>
            </a:r>
            <a:endParaRPr lang="en-US" dirty="0"/>
          </a:p>
        </p:txBody>
      </p:sp>
      <p:sp>
        <p:nvSpPr>
          <p:cNvPr id="3" name="Content Placeholder 2">
            <a:extLst>
              <a:ext uri="{FF2B5EF4-FFF2-40B4-BE49-F238E27FC236}">
                <a16:creationId xmlns:a16="http://schemas.microsoft.com/office/drawing/2014/main" id="{130743AE-B8E7-73E6-71F6-CA34D65CAB62}"/>
              </a:ext>
            </a:extLst>
          </p:cNvPr>
          <p:cNvSpPr>
            <a:spLocks noGrp="1"/>
          </p:cNvSpPr>
          <p:nvPr>
            <p:ph idx="1"/>
          </p:nvPr>
        </p:nvSpPr>
        <p:spPr/>
        <p:txBody>
          <a:bodyPr vert="horz" lIns="91440" tIns="45720" rIns="91440" bIns="45720" rtlCol="0" anchor="t">
            <a:normAutofit fontScale="92500"/>
          </a:bodyPr>
          <a:lstStyle/>
          <a:p>
            <a:r>
              <a:rPr lang="en-US" dirty="0">
                <a:latin typeface="Calibri Light"/>
                <a:ea typeface="Calibri Light"/>
                <a:cs typeface="Calibri Light"/>
                <a:hlinkClick r:id="rId2"/>
              </a:rPr>
              <a:t>A Proposal for a Formal Definition of the Design Concept. Paul Ralph and Yair Wand. Jan 2009. Design Requirements Engineering: A Ten Year Perspective.</a:t>
            </a:r>
          </a:p>
          <a:p>
            <a:r>
              <a:rPr lang="en-US" dirty="0">
                <a:latin typeface="Calibri Light"/>
                <a:ea typeface="Calibri Light"/>
                <a:cs typeface="Calibri Light"/>
                <a:hlinkClick r:id="rId3"/>
              </a:rPr>
              <a:t>User Story vs Use Case. Visual Paradigm. 2022.</a:t>
            </a:r>
            <a:endParaRPr lang="en-US" dirty="0">
              <a:latin typeface="Calibri Light"/>
              <a:ea typeface="Calibri Light"/>
              <a:cs typeface="Calibri Light"/>
            </a:endParaRPr>
          </a:p>
          <a:p>
            <a:r>
              <a:rPr lang="en-US" dirty="0">
                <a:latin typeface="Calibri Light"/>
                <a:ea typeface="Calibri Light"/>
                <a:cs typeface="Calibri Light"/>
                <a:hlinkClick r:id="rId4"/>
              </a:rPr>
              <a:t>Essential Software Architecture, 2nd edition. Ian Gorton. July 2006. Springer.</a:t>
            </a:r>
            <a:endParaRPr lang="en-US" dirty="0">
              <a:latin typeface="Calibri Light"/>
              <a:ea typeface="Calibri Light"/>
              <a:cs typeface="Calibri Light"/>
            </a:endParaRPr>
          </a:p>
          <a:p>
            <a:r>
              <a:rPr lang="en-US" dirty="0">
                <a:latin typeface="Calibri Light"/>
                <a:ea typeface="Calibri Light"/>
                <a:cs typeface="Calibri Light"/>
                <a:hlinkClick r:id="rId5"/>
              </a:rPr>
              <a:t>Design Patterns: Elements of Reusable Object-Oriented Software. Gamma, Helm, Johnson, and Vlissides. August 1994. Addison Wesley.</a:t>
            </a:r>
            <a:endParaRPr lang="en-US" dirty="0">
              <a:latin typeface="Calibri Light"/>
              <a:ea typeface="Calibri Light"/>
              <a:cs typeface="Calibri Light"/>
            </a:endParaRPr>
          </a:p>
          <a:p>
            <a:pPr lvl="1"/>
            <a:r>
              <a:rPr lang="en-US" dirty="0">
                <a:latin typeface="Calibri Light"/>
                <a:ea typeface="Calibri Light"/>
                <a:cs typeface="Calibri Light"/>
              </a:rPr>
              <a:t>Authors known as the "Gang of Four". Classic text on software design.</a:t>
            </a:r>
          </a:p>
          <a:p>
            <a:r>
              <a:rPr lang="en-US" dirty="0">
                <a:latin typeface="Calibri Light"/>
                <a:ea typeface="Calibri Light"/>
                <a:cs typeface="Calibri Light"/>
                <a:hlinkClick r:id="rId6"/>
              </a:rPr>
              <a:t>Software Architecture Diagram. James Freeman. July 2021. Edraw.</a:t>
            </a:r>
          </a:p>
          <a:p>
            <a:r>
              <a:rPr lang="en-US" dirty="0">
                <a:latin typeface="Calibri Light"/>
                <a:ea typeface="Calibri Light"/>
                <a:cs typeface="Calibri Light"/>
                <a:hlinkClick r:id="rId7"/>
              </a:rPr>
              <a:t>Software Engineering-Data Design. 1000 Source Codes. 2015.</a:t>
            </a:r>
            <a:endParaRPr lang="en-US" dirty="0">
              <a:latin typeface="Calibri Light"/>
              <a:ea typeface="Calibri Light"/>
              <a:cs typeface="Calibri Light"/>
            </a:endParaRPr>
          </a:p>
        </p:txBody>
      </p:sp>
    </p:spTree>
    <p:extLst>
      <p:ext uri="{BB962C8B-B14F-4D97-AF65-F5344CB8AC3E}">
        <p14:creationId xmlns:p14="http://schemas.microsoft.com/office/powerpoint/2010/main" val="4162394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B123D-C56D-57B7-4BCD-0FCDAF940883}"/>
              </a:ext>
            </a:extLst>
          </p:cNvPr>
          <p:cNvSpPr>
            <a:spLocks noGrp="1"/>
          </p:cNvSpPr>
          <p:nvPr>
            <p:ph type="title"/>
          </p:nvPr>
        </p:nvSpPr>
        <p:spPr/>
        <p:txBody>
          <a:bodyPr/>
          <a:lstStyle/>
          <a:p>
            <a:r>
              <a:rPr lang="en-US" dirty="0">
                <a:ea typeface="Calibri Light"/>
                <a:cs typeface="Calibri Light"/>
              </a:rPr>
              <a:t>What is design?</a:t>
            </a:r>
            <a:endParaRPr lang="en-US" dirty="0"/>
          </a:p>
        </p:txBody>
      </p:sp>
      <p:sp>
        <p:nvSpPr>
          <p:cNvPr id="3" name="Content Placeholder 2">
            <a:extLst>
              <a:ext uri="{FF2B5EF4-FFF2-40B4-BE49-F238E27FC236}">
                <a16:creationId xmlns:a16="http://schemas.microsoft.com/office/drawing/2014/main" id="{5F285018-6B27-907F-56FD-09E722730590}"/>
              </a:ext>
            </a:extLst>
          </p:cNvPr>
          <p:cNvSpPr>
            <a:spLocks noGrp="1"/>
          </p:cNvSpPr>
          <p:nvPr>
            <p:ph idx="1"/>
          </p:nvPr>
        </p:nvSpPr>
        <p:spPr/>
        <p:txBody>
          <a:bodyPr vert="horz" lIns="91440" tIns="45720" rIns="91440" bIns="45720" rtlCol="0" anchor="t">
            <a:normAutofit/>
          </a:bodyPr>
          <a:lstStyle/>
          <a:p>
            <a:r>
              <a:rPr lang="en-US" dirty="0">
                <a:ea typeface="+mn-lt"/>
                <a:cs typeface="+mn-lt"/>
              </a:rPr>
              <a:t>Deliberate purposeful planning</a:t>
            </a:r>
          </a:p>
          <a:p>
            <a:r>
              <a:rPr lang="en-US" dirty="0">
                <a:ea typeface="+mn-lt"/>
                <a:cs typeface="+mn-lt"/>
              </a:rPr>
              <a:t>A plan (with more or less detail) for the structure and functions of an artifact, building or system.</a:t>
            </a:r>
          </a:p>
          <a:p>
            <a:r>
              <a:rPr lang="en-US" dirty="0">
                <a:ea typeface="+mn-lt"/>
                <a:cs typeface="+mn-lt"/>
              </a:rPr>
              <a:t>The arrangement of elements or details in a product or work of art.</a:t>
            </a:r>
          </a:p>
          <a:p>
            <a:r>
              <a:rPr lang="en-US" dirty="0">
                <a:ea typeface="+mn-lt"/>
                <a:cs typeface="+mn-lt"/>
              </a:rPr>
              <a:t>(noun) a specification of an object, manifested by an agent, intended to accomplish goals, in a particular environment, using a set of primitive components, satisfying a set of requirements, subject to constraints; </a:t>
            </a:r>
            <a:endParaRPr lang="en-US"/>
          </a:p>
          <a:p>
            <a:r>
              <a:rPr lang="en-US" dirty="0">
                <a:ea typeface="+mn-lt"/>
                <a:cs typeface="+mn-lt"/>
              </a:rPr>
              <a:t>(verb, transitive) to create a design in an environment</a:t>
            </a:r>
            <a:endParaRPr lang="en-US" dirty="0">
              <a:ea typeface="Calibri"/>
              <a:cs typeface="Calibri"/>
            </a:endParaRPr>
          </a:p>
        </p:txBody>
      </p:sp>
    </p:spTree>
    <p:extLst>
      <p:ext uri="{BB962C8B-B14F-4D97-AF65-F5344CB8AC3E}">
        <p14:creationId xmlns:p14="http://schemas.microsoft.com/office/powerpoint/2010/main" val="2252013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Diagram&#10;&#10;Description automatically generated">
            <a:extLst>
              <a:ext uri="{FF2B5EF4-FFF2-40B4-BE49-F238E27FC236}">
                <a16:creationId xmlns:a16="http://schemas.microsoft.com/office/drawing/2014/main" id="{C4623C03-BF45-170A-8DE9-492CE75CC35D}"/>
              </a:ext>
            </a:extLst>
          </p:cNvPr>
          <p:cNvPicPr>
            <a:picLocks noGrp="1" noChangeAspect="1"/>
          </p:cNvPicPr>
          <p:nvPr>
            <p:ph idx="1"/>
          </p:nvPr>
        </p:nvPicPr>
        <p:blipFill>
          <a:blip r:embed="rId2"/>
          <a:stretch>
            <a:fillRect/>
          </a:stretch>
        </p:blipFill>
        <p:spPr>
          <a:xfrm>
            <a:off x="643467" y="975360"/>
            <a:ext cx="10905066" cy="4907278"/>
          </a:xfrm>
          <a:prstGeom prst="rect">
            <a:avLst/>
          </a:prstGeom>
        </p:spPr>
      </p:pic>
    </p:spTree>
    <p:extLst>
      <p:ext uri="{BB962C8B-B14F-4D97-AF65-F5344CB8AC3E}">
        <p14:creationId xmlns:p14="http://schemas.microsoft.com/office/powerpoint/2010/main" val="2029135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7495C-B4AB-7587-C97C-C872EE1DFF67}"/>
              </a:ext>
            </a:extLst>
          </p:cNvPr>
          <p:cNvSpPr>
            <a:spLocks noGrp="1"/>
          </p:cNvSpPr>
          <p:nvPr>
            <p:ph type="title"/>
          </p:nvPr>
        </p:nvSpPr>
        <p:spPr/>
        <p:txBody>
          <a:bodyPr/>
          <a:lstStyle/>
          <a:p>
            <a:r>
              <a:rPr lang="en-US" dirty="0">
                <a:ea typeface="Calibri Light"/>
                <a:cs typeface="Calibri Light"/>
              </a:rPr>
              <a:t>What is software design?</a:t>
            </a:r>
            <a:endParaRPr lang="en-US" dirty="0"/>
          </a:p>
        </p:txBody>
      </p:sp>
      <p:sp>
        <p:nvSpPr>
          <p:cNvPr id="3" name="Content Placeholder 2">
            <a:extLst>
              <a:ext uri="{FF2B5EF4-FFF2-40B4-BE49-F238E27FC236}">
                <a16:creationId xmlns:a16="http://schemas.microsoft.com/office/drawing/2014/main" id="{512DDBE7-FBF5-3348-C30C-98626820D38E}"/>
              </a:ext>
            </a:extLst>
          </p:cNvPr>
          <p:cNvSpPr>
            <a:spLocks noGrp="1"/>
          </p:cNvSpPr>
          <p:nvPr>
            <p:ph idx="1"/>
          </p:nvPr>
        </p:nvSpPr>
        <p:spPr/>
        <p:txBody>
          <a:bodyPr vert="horz" lIns="91440" tIns="45720" rIns="91440" bIns="45720" rtlCol="0" anchor="t">
            <a:normAutofit lnSpcReduction="10000"/>
          </a:bodyPr>
          <a:lstStyle/>
          <a:p>
            <a:r>
              <a:rPr lang="en-US" dirty="0">
                <a:ea typeface="+mn-lt"/>
                <a:cs typeface="+mn-lt"/>
              </a:rPr>
              <a:t>The process of envisioning and defining software solutions to one or more sets of problems.</a:t>
            </a:r>
            <a:endParaRPr lang="en-US"/>
          </a:p>
          <a:p>
            <a:r>
              <a:rPr lang="en-US" dirty="0">
                <a:ea typeface="+mn-lt"/>
                <a:cs typeface="+mn-lt"/>
              </a:rPr>
              <a:t>The process by which an agent creates a specification of a software artifact intended to accomplish goals, using a set of primitive components and subject to constraints.</a:t>
            </a:r>
          </a:p>
          <a:p>
            <a:r>
              <a:rPr lang="en-US" dirty="0">
                <a:ea typeface="+mn-lt"/>
                <a:cs typeface="+mn-lt"/>
              </a:rPr>
              <a:t>The way to translate stakeholders' requirements into a specification of a finished software product or system. </a:t>
            </a:r>
          </a:p>
          <a:p>
            <a:r>
              <a:rPr lang="en-US" dirty="0">
                <a:ea typeface="Calibri" panose="020F0502020204030204"/>
                <a:cs typeface="Calibri" panose="020F0502020204030204"/>
              </a:rPr>
              <a:t>A plan for the software </a:t>
            </a:r>
            <a:r>
              <a:rPr lang="en-US" i="1" dirty="0">
                <a:ea typeface="Calibri" panose="020F0502020204030204"/>
                <a:cs typeface="Calibri" panose="020F0502020204030204"/>
              </a:rPr>
              <a:t>product</a:t>
            </a:r>
            <a:r>
              <a:rPr lang="en-US" dirty="0">
                <a:ea typeface="Calibri" panose="020F0502020204030204"/>
                <a:cs typeface="Calibri" panose="020F0502020204030204"/>
              </a:rPr>
              <a:t>, rather than the development </a:t>
            </a:r>
            <a:r>
              <a:rPr lang="en-US" i="1" dirty="0">
                <a:ea typeface="Calibri" panose="020F0502020204030204"/>
                <a:cs typeface="Calibri" panose="020F0502020204030204"/>
              </a:rPr>
              <a:t>project.</a:t>
            </a:r>
            <a:endParaRPr lang="en-US" dirty="0">
              <a:ea typeface="Calibri" panose="020F0502020204030204"/>
              <a:cs typeface="Calibri" panose="020F0502020204030204"/>
            </a:endParaRPr>
          </a:p>
          <a:p>
            <a:r>
              <a:rPr lang="en-US" dirty="0">
                <a:ea typeface="Calibri" panose="020F0502020204030204"/>
                <a:cs typeface="Calibri" panose="020F0502020204030204"/>
              </a:rPr>
              <a:t>(noun) A design in which the specification is for a software system.</a:t>
            </a:r>
          </a:p>
          <a:p>
            <a:r>
              <a:rPr lang="en-US" dirty="0">
                <a:ea typeface="Calibri" panose="020F0502020204030204"/>
                <a:cs typeface="Calibri" panose="020F0502020204030204"/>
              </a:rPr>
              <a:t>(verb) The process of creating a software design.</a:t>
            </a:r>
          </a:p>
        </p:txBody>
      </p:sp>
    </p:spTree>
    <p:extLst>
      <p:ext uri="{BB962C8B-B14F-4D97-AF65-F5344CB8AC3E}">
        <p14:creationId xmlns:p14="http://schemas.microsoft.com/office/powerpoint/2010/main" val="333925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2B678-480B-682D-5737-E355D255012A}"/>
              </a:ext>
            </a:extLst>
          </p:cNvPr>
          <p:cNvSpPr>
            <a:spLocks noGrp="1"/>
          </p:cNvSpPr>
          <p:nvPr>
            <p:ph type="title"/>
          </p:nvPr>
        </p:nvSpPr>
        <p:spPr/>
        <p:txBody>
          <a:bodyPr/>
          <a:lstStyle/>
          <a:p>
            <a:r>
              <a:rPr lang="en-US" dirty="0">
                <a:ea typeface="Calibri Light"/>
                <a:cs typeface="Calibri Light"/>
              </a:rPr>
              <a:t>Why is software </a:t>
            </a:r>
            <a:r>
              <a:rPr lang="en-US" i="1" dirty="0">
                <a:ea typeface="Calibri Light"/>
                <a:cs typeface="Calibri Light"/>
              </a:rPr>
              <a:t>designed?</a:t>
            </a:r>
            <a:endParaRPr lang="en-US" dirty="0"/>
          </a:p>
        </p:txBody>
      </p:sp>
      <p:sp>
        <p:nvSpPr>
          <p:cNvPr id="3" name="Content Placeholder 2">
            <a:extLst>
              <a:ext uri="{FF2B5EF4-FFF2-40B4-BE49-F238E27FC236}">
                <a16:creationId xmlns:a16="http://schemas.microsoft.com/office/drawing/2014/main" id="{4C984AA0-EA6E-BD60-5A4E-8BA6AC8F5A6E}"/>
              </a:ext>
            </a:extLst>
          </p:cNvPr>
          <p:cNvSpPr>
            <a:spLocks noGrp="1"/>
          </p:cNvSpPr>
          <p:nvPr>
            <p:ph idx="1"/>
          </p:nvPr>
        </p:nvSpPr>
        <p:spPr>
          <a:xfrm>
            <a:off x="838200" y="1825625"/>
            <a:ext cx="10515600" cy="4565650"/>
          </a:xfrm>
        </p:spPr>
        <p:txBody>
          <a:bodyPr vert="horz" lIns="91440" tIns="45720" rIns="91440" bIns="45720" rtlCol="0" anchor="t">
            <a:normAutofit/>
          </a:bodyPr>
          <a:lstStyle/>
          <a:p>
            <a:r>
              <a:rPr lang="en-US" dirty="0">
                <a:ea typeface="Calibri"/>
                <a:cs typeface="Calibri"/>
              </a:rPr>
              <a:t>A software design can be assessed for quality and suitability before investment in construction of the software as designed.</a:t>
            </a:r>
          </a:p>
          <a:p>
            <a:r>
              <a:rPr lang="en-US" dirty="0">
                <a:ea typeface="Calibri"/>
                <a:cs typeface="Calibri"/>
              </a:rPr>
              <a:t>Allows final product to be assessed for completeness and quality.</a:t>
            </a:r>
          </a:p>
          <a:p>
            <a:r>
              <a:rPr lang="en-US" dirty="0">
                <a:ea typeface="Calibri"/>
                <a:cs typeface="Calibri"/>
              </a:rPr>
              <a:t>A software design defines an end goal that will determine when software construction is complete, and allow measurement and forecast of progress toward completion.</a:t>
            </a:r>
          </a:p>
          <a:p>
            <a:r>
              <a:rPr lang="en-US" dirty="0">
                <a:ea typeface="Calibri"/>
                <a:cs typeface="Calibri"/>
              </a:rPr>
              <a:t>A software design can provide a common understanding among non-technical stakeholders and engineers who will implement the design.</a:t>
            </a:r>
          </a:p>
          <a:p>
            <a:r>
              <a:rPr lang="en-US" dirty="0">
                <a:ea typeface="Calibri"/>
                <a:cs typeface="Calibri"/>
              </a:rPr>
              <a:t>Allows for changes in requirements to be translated into changes in software implementation.</a:t>
            </a:r>
          </a:p>
          <a:p>
            <a:endParaRPr lang="en-US" dirty="0">
              <a:ea typeface="Calibri"/>
              <a:cs typeface="Calibri"/>
            </a:endParaRPr>
          </a:p>
        </p:txBody>
      </p:sp>
    </p:spTree>
    <p:extLst>
      <p:ext uri="{BB962C8B-B14F-4D97-AF65-F5344CB8AC3E}">
        <p14:creationId xmlns:p14="http://schemas.microsoft.com/office/powerpoint/2010/main" val="547619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4216C-D427-8DA9-7FC0-C15BB83CE457}"/>
              </a:ext>
            </a:extLst>
          </p:cNvPr>
          <p:cNvSpPr>
            <a:spLocks noGrp="1"/>
          </p:cNvSpPr>
          <p:nvPr>
            <p:ph type="title"/>
          </p:nvPr>
        </p:nvSpPr>
        <p:spPr/>
        <p:txBody>
          <a:bodyPr/>
          <a:lstStyle/>
          <a:p>
            <a:r>
              <a:rPr lang="en-US" dirty="0">
                <a:ea typeface="Calibri Light"/>
                <a:cs typeface="Calibri Light"/>
              </a:rPr>
              <a:t>When is software designed?</a:t>
            </a:r>
            <a:endParaRPr lang="en-US" dirty="0"/>
          </a:p>
        </p:txBody>
      </p:sp>
      <p:sp>
        <p:nvSpPr>
          <p:cNvPr id="3" name="Content Placeholder 2">
            <a:extLst>
              <a:ext uri="{FF2B5EF4-FFF2-40B4-BE49-F238E27FC236}">
                <a16:creationId xmlns:a16="http://schemas.microsoft.com/office/drawing/2014/main" id="{E83B8AF9-11F7-57E7-6F69-8DA005FF52D8}"/>
              </a:ext>
            </a:extLst>
          </p:cNvPr>
          <p:cNvSpPr>
            <a:spLocks noGrp="1"/>
          </p:cNvSpPr>
          <p:nvPr>
            <p:ph idx="1"/>
          </p:nvPr>
        </p:nvSpPr>
        <p:spPr>
          <a:xfrm>
            <a:off x="838200" y="1825625"/>
            <a:ext cx="10515600" cy="4792012"/>
          </a:xfrm>
        </p:spPr>
        <p:txBody>
          <a:bodyPr vert="horz" lIns="91440" tIns="45720" rIns="91440" bIns="45720" rtlCol="0" anchor="t">
            <a:normAutofit/>
          </a:bodyPr>
          <a:lstStyle/>
          <a:p>
            <a:r>
              <a:rPr lang="en-US" dirty="0">
                <a:ea typeface="Calibri"/>
                <a:cs typeface="Calibri"/>
              </a:rPr>
              <a:t>Before planning: a rough architecture must be established as a reference in order to develop a reasonable plan for other activities.</a:t>
            </a:r>
            <a:endParaRPr lang="en-US" dirty="0">
              <a:ea typeface="+mn-lt"/>
              <a:cs typeface="+mn-lt"/>
            </a:endParaRPr>
          </a:p>
          <a:p>
            <a:r>
              <a:rPr lang="en-US" dirty="0">
                <a:ea typeface="Calibri"/>
                <a:cs typeface="Calibri"/>
              </a:rPr>
              <a:t>Between planning and construction: a project plan must allocate  time for design of individual components and their relationships and interfaces in order to begin meaningful construction and avoid cost of design changes after development has begun.</a:t>
            </a:r>
          </a:p>
          <a:p>
            <a:r>
              <a:rPr lang="en-US" dirty="0">
                <a:ea typeface="Calibri"/>
                <a:cs typeface="Calibri"/>
              </a:rPr>
              <a:t>During construction: Specific design of individual features, classes, interfaces, and methods can take place with some independence; construction does not need to wait for full design of all elements.</a:t>
            </a:r>
          </a:p>
          <a:p>
            <a:r>
              <a:rPr lang="en-US" dirty="0">
                <a:ea typeface="Calibri"/>
                <a:cs typeface="Calibri"/>
              </a:rPr>
              <a:t>During validation: Unavoidably, some undiscovered or changed requirement may necessitate late-stage redesign of some elements.</a:t>
            </a:r>
          </a:p>
          <a:p>
            <a:pPr marL="0" indent="0">
              <a:buNone/>
            </a:pPr>
            <a:endParaRPr lang="en-US" dirty="0">
              <a:ea typeface="Calibri"/>
              <a:cs typeface="Calibri"/>
            </a:endParaRPr>
          </a:p>
        </p:txBody>
      </p:sp>
    </p:spTree>
    <p:extLst>
      <p:ext uri="{BB962C8B-B14F-4D97-AF65-F5344CB8AC3E}">
        <p14:creationId xmlns:p14="http://schemas.microsoft.com/office/powerpoint/2010/main" val="2631230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CF6D8-5403-B852-F18B-02AB2A61A30A}"/>
              </a:ext>
            </a:extLst>
          </p:cNvPr>
          <p:cNvSpPr>
            <a:spLocks noGrp="1"/>
          </p:cNvSpPr>
          <p:nvPr>
            <p:ph type="title"/>
          </p:nvPr>
        </p:nvSpPr>
        <p:spPr/>
        <p:txBody>
          <a:bodyPr/>
          <a:lstStyle/>
          <a:p>
            <a:r>
              <a:rPr lang="en-US" dirty="0">
                <a:ea typeface="Calibri Light"/>
                <a:cs typeface="Calibri Light"/>
              </a:rPr>
              <a:t>How is software designed?</a:t>
            </a:r>
            <a:endParaRPr lang="en-US" dirty="0"/>
          </a:p>
        </p:txBody>
      </p:sp>
      <p:sp>
        <p:nvSpPr>
          <p:cNvPr id="3" name="Content Placeholder 2">
            <a:extLst>
              <a:ext uri="{FF2B5EF4-FFF2-40B4-BE49-F238E27FC236}">
                <a16:creationId xmlns:a16="http://schemas.microsoft.com/office/drawing/2014/main" id="{D05E9E77-FBA3-6229-688F-825488E761E6}"/>
              </a:ext>
            </a:extLst>
          </p:cNvPr>
          <p:cNvSpPr>
            <a:spLocks noGrp="1"/>
          </p:cNvSpPr>
          <p:nvPr>
            <p:ph idx="1"/>
          </p:nvPr>
        </p:nvSpPr>
        <p:spPr>
          <a:xfrm>
            <a:off x="838200" y="1825625"/>
            <a:ext cx="10515600" cy="4986540"/>
          </a:xfrm>
        </p:spPr>
        <p:txBody>
          <a:bodyPr vert="horz" lIns="91440" tIns="45720" rIns="91440" bIns="45720" rtlCol="0" anchor="t">
            <a:normAutofit/>
          </a:bodyPr>
          <a:lstStyle/>
          <a:p>
            <a:r>
              <a:rPr lang="en-US" dirty="0">
                <a:ea typeface="Calibri"/>
                <a:cs typeface="Calibri"/>
              </a:rPr>
              <a:t>Incrementally decreasing levels of abstraction.</a:t>
            </a:r>
          </a:p>
          <a:p>
            <a:r>
              <a:rPr lang="en-US" dirty="0">
                <a:ea typeface="Calibri"/>
                <a:cs typeface="Calibri"/>
              </a:rPr>
              <a:t>Requirements translate into a list of use cases, and objects to be modeled become evident. Requirements models translate to design.</a:t>
            </a:r>
          </a:p>
          <a:p>
            <a:r>
              <a:rPr lang="en-US" dirty="0">
                <a:ea typeface="Calibri"/>
                <a:cs typeface="Calibri"/>
              </a:rPr>
              <a:t>Five major types of design:</a:t>
            </a:r>
          </a:p>
          <a:p>
            <a:pPr lvl="1"/>
            <a:r>
              <a:rPr lang="en-US" dirty="0">
                <a:ea typeface="Calibri"/>
                <a:cs typeface="Calibri"/>
              </a:rPr>
              <a:t>Architecture design describes core features and basic relationships needed to model use cases.</a:t>
            </a:r>
            <a:endParaRPr lang="en-US">
              <a:cs typeface="Calibri"/>
            </a:endParaRPr>
          </a:p>
          <a:p>
            <a:pPr lvl="1"/>
            <a:r>
              <a:rPr lang="en-US" dirty="0">
                <a:ea typeface="Calibri"/>
                <a:cs typeface="Calibri"/>
              </a:rPr>
              <a:t>Component-level design gives more granular specifications of sub-systems and precise relationships within and between them, listing individual object types, their attributes and possible interactions.</a:t>
            </a:r>
          </a:p>
          <a:p>
            <a:pPr lvl="1"/>
            <a:r>
              <a:rPr lang="en-US" dirty="0">
                <a:ea typeface="+mn-lt"/>
                <a:cs typeface="Calibri"/>
              </a:rPr>
              <a:t>Interface design describes interactions with users and other systems.</a:t>
            </a:r>
          </a:p>
          <a:p>
            <a:pPr lvl="1"/>
            <a:r>
              <a:rPr lang="en-US" dirty="0">
                <a:ea typeface="+mn-lt"/>
                <a:cs typeface="+mn-lt"/>
              </a:rPr>
              <a:t>Deployment design describes where and how software runs.</a:t>
            </a:r>
          </a:p>
          <a:p>
            <a:pPr lvl="1"/>
            <a:r>
              <a:rPr lang="en-US" dirty="0">
                <a:ea typeface="+mn-lt"/>
                <a:cs typeface="+mn-lt"/>
              </a:rPr>
              <a:t>Data design describes information representation.</a:t>
            </a:r>
          </a:p>
        </p:txBody>
      </p:sp>
    </p:spTree>
    <p:extLst>
      <p:ext uri="{BB962C8B-B14F-4D97-AF65-F5344CB8AC3E}">
        <p14:creationId xmlns:p14="http://schemas.microsoft.com/office/powerpoint/2010/main" val="205944098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Product Design </vt:lpstr>
      <vt:lpstr>Notes</vt:lpstr>
      <vt:lpstr>Learning objectives</vt:lpstr>
      <vt:lpstr>What is design?</vt:lpstr>
      <vt:lpstr>PowerPoint Presentation</vt:lpstr>
      <vt:lpstr>What is software design?</vt:lpstr>
      <vt:lpstr>Why is software designed?</vt:lpstr>
      <vt:lpstr>When is software designed?</vt:lpstr>
      <vt:lpstr>How is software designed?</vt:lpstr>
      <vt:lpstr>Planning vs Design</vt:lpstr>
      <vt:lpstr>Use case</vt:lpstr>
      <vt:lpstr>Software architecture</vt:lpstr>
      <vt:lpstr>Architecture patterns</vt:lpstr>
      <vt:lpstr>Architecture Pattern: Model-View-Controller (MVC)</vt:lpstr>
      <vt:lpstr>Separation of concerns</vt:lpstr>
      <vt:lpstr>PowerPoint Presentation</vt:lpstr>
      <vt:lpstr>PowerPoint Presentation</vt:lpstr>
      <vt:lpstr>Data design</vt:lpstr>
      <vt:lpstr>Component-level design</vt:lpstr>
      <vt:lpstr>PowerPoint Presentation</vt:lpstr>
      <vt:lpstr>Interface design</vt:lpstr>
      <vt:lpstr>User Experience (UX) Engineering</vt:lpstr>
      <vt:lpstr>Deployment design</vt:lpstr>
      <vt:lpstr>Effective design principles</vt:lpstr>
      <vt:lpstr>UML</vt:lpstr>
      <vt:lpstr>PowerPoint Presentation</vt:lpstr>
      <vt:lpstr>Class diagram</vt:lpstr>
      <vt:lpstr>Class diagram relationships</vt:lpstr>
      <vt:lpstr>PowerPoint Presentation</vt:lpstr>
      <vt:lpstr>State diagram</vt:lpstr>
      <vt:lpstr>PowerPoint Presentation</vt:lpstr>
      <vt:lpstr>Sequence diagram (swimlane)</vt:lpstr>
      <vt:lpstr>PowerPoint Presentation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1606</cp:revision>
  <dcterms:created xsi:type="dcterms:W3CDTF">2022-06-29T17:49:55Z</dcterms:created>
  <dcterms:modified xsi:type="dcterms:W3CDTF">2022-09-26T20:16:49Z</dcterms:modified>
</cp:coreProperties>
</file>