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9" r:id="rId3"/>
    <p:sldId id="258" r:id="rId4"/>
    <p:sldId id="259" r:id="rId5"/>
    <p:sldId id="260" r:id="rId6"/>
    <p:sldId id="261" r:id="rId7"/>
    <p:sldId id="263" r:id="rId8"/>
    <p:sldId id="264" r:id="rId9"/>
    <p:sldId id="270" r:id="rId10"/>
    <p:sldId id="265" r:id="rId11"/>
    <p:sldId id="271" r:id="rId12"/>
    <p:sldId id="266" r:id="rId13"/>
    <p:sldId id="267" r:id="rId14"/>
    <p:sldId id="268" r:id="rId15"/>
    <p:sldId id="257" r:id="rId16"/>
    <p:sldId id="26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74E85E-28C0-407A-A913-98DCE76E4F20}" v="46" dt="2022-09-28T21:54:06.442"/>
    <p1510:client id="{517C8950-2BAD-494A-856F-CC7777129CD4}" v="1724" dt="2022-09-26T20:50:38.492"/>
    <p1510:client id="{DDEC0879-C63A-44E6-A741-2CD98C1A5985}" v="8" dt="2022-08-06T02:45:27.078"/>
    <p1510:client id="{E2BBAD0F-8820-4984-8E26-A262C989F684}" v="60" dt="2022-06-30T19:14:50.4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9/28/2022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9/28/2022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9/28/2022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9/28/2022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eb.cs.dal.ca/~hawkey/3130/srs_template-ieee.doc" TargetMode="External"/><Relationship Id="rId2" Type="http://schemas.openxmlformats.org/officeDocument/2006/relationships/hyperlink" Target="https://app.diagrams.net/" TargetMode="External"/><Relationship Id="rId1" Type="http://schemas.openxmlformats.org/officeDocument/2006/relationships/slideLayout" Target="../slideLayouts/slideLayout2.xml"/><Relationship Id="rId4" Type="http://schemas.openxmlformats.org/officeDocument/2006/relationships/hyperlink" Target="https://www.planningpoker.com/answer/how-do-you-play-planning-pok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cs typeface="Calibri Light"/>
              </a:rPr>
              <a:t>Product Design Exercise</a:t>
            </a:r>
            <a:br>
              <a:rPr lang="en-US" dirty="0">
                <a:cs typeface="Calibri Light"/>
              </a:rPr>
            </a:br>
            <a:endParaRPr lang="en-US" dirty="0">
              <a:cs typeface="Calibri Light"/>
            </a:endParaRPr>
          </a:p>
        </p:txBody>
      </p:sp>
      <p:sp>
        <p:nvSpPr>
          <p:cNvPr id="3" name="Subtitle 2"/>
          <p:cNvSpPr>
            <a:spLocks noGrp="1"/>
          </p:cNvSpPr>
          <p:nvPr>
            <p:ph type="subTitle" idx="1"/>
          </p:nvPr>
        </p:nvSpPr>
        <p:spPr/>
        <p:txBody>
          <a:bodyPr vert="horz" lIns="91440" tIns="45720" rIns="91440" bIns="45720" rtlCol="0" anchor="t">
            <a:normAutofit/>
          </a:bodyPr>
          <a:lstStyle/>
          <a:p>
            <a:pPr algn="l"/>
            <a:r>
              <a:rPr lang="en-US">
                <a:latin typeface="Tahoma"/>
                <a:ea typeface="Tahoma"/>
                <a:cs typeface="Tahoma"/>
              </a:rPr>
              <a:t>JD Kilgallin</a:t>
            </a:r>
            <a:endParaRPr lang="en-US"/>
          </a:p>
          <a:p>
            <a:pPr algn="l"/>
            <a:r>
              <a:rPr lang="en-US">
                <a:latin typeface="Tahoma"/>
                <a:ea typeface="+mn-lt"/>
                <a:cs typeface="+mn-lt"/>
              </a:rPr>
              <a:t>CPSC:480</a:t>
            </a:r>
            <a:endParaRPr lang="en-US"/>
          </a:p>
          <a:p>
            <a:pPr algn="l"/>
            <a:r>
              <a:rPr lang="en-US" dirty="0">
                <a:latin typeface="Tahoma"/>
                <a:ea typeface="Tahoma"/>
                <a:cs typeface="Calibri"/>
              </a:rPr>
              <a:t>09/28/22</a:t>
            </a:r>
            <a:endParaRPr lang="en-US" dirty="0">
              <a:latin typeface="Tahoma"/>
              <a:ea typeface="Tahoma"/>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6E829-AD6E-AB0D-6156-A31824C25EB0}"/>
              </a:ext>
            </a:extLst>
          </p:cNvPr>
          <p:cNvSpPr>
            <a:spLocks noGrp="1"/>
          </p:cNvSpPr>
          <p:nvPr>
            <p:ph type="title"/>
          </p:nvPr>
        </p:nvSpPr>
        <p:spPr/>
        <p:txBody>
          <a:bodyPr/>
          <a:lstStyle/>
          <a:p>
            <a:r>
              <a:rPr lang="en-US" dirty="0">
                <a:cs typeface="Calibri Light"/>
              </a:rPr>
              <a:t>Project 2 Part 6: Sprint</a:t>
            </a:r>
            <a:endParaRPr lang="en-US" dirty="0"/>
          </a:p>
        </p:txBody>
      </p:sp>
      <p:sp>
        <p:nvSpPr>
          <p:cNvPr id="3" name="Content Placeholder 2">
            <a:extLst>
              <a:ext uri="{FF2B5EF4-FFF2-40B4-BE49-F238E27FC236}">
                <a16:creationId xmlns:a16="http://schemas.microsoft.com/office/drawing/2014/main" id="{E1724BA8-FF15-8260-52EB-ED9D1F4569FA}"/>
              </a:ext>
            </a:extLst>
          </p:cNvPr>
          <p:cNvSpPr>
            <a:spLocks noGrp="1"/>
          </p:cNvSpPr>
          <p:nvPr>
            <p:ph idx="1"/>
          </p:nvPr>
        </p:nvSpPr>
        <p:spPr>
          <a:xfrm>
            <a:off x="838200" y="1825625"/>
            <a:ext cx="10837984" cy="5035184"/>
          </a:xfrm>
        </p:spPr>
        <p:txBody>
          <a:bodyPr vert="horz" lIns="91440" tIns="45720" rIns="91440" bIns="45720" rtlCol="0" anchor="t">
            <a:normAutofit/>
          </a:bodyPr>
          <a:lstStyle/>
          <a:p>
            <a:r>
              <a:rPr lang="en-US" dirty="0">
                <a:ea typeface="+mn-lt"/>
                <a:cs typeface="+mn-lt"/>
              </a:rPr>
              <a:t>In order to practice use of a project plan and comparing time spent to original estimates, select the highest-priority tasks that can be completed in two weeks at 5 hours per week per team member based on projected estimates (10 estimated hours per developer). Identify who would complete each task (tasks do </a:t>
            </a:r>
            <a:r>
              <a:rPr lang="en-US" b="1" dirty="0">
                <a:ea typeface="+mn-lt"/>
                <a:cs typeface="+mn-lt"/>
              </a:rPr>
              <a:t>not </a:t>
            </a:r>
            <a:r>
              <a:rPr lang="en-US" dirty="0">
                <a:ea typeface="+mn-lt"/>
                <a:cs typeface="+mn-lt"/>
              </a:rPr>
              <a:t>need to all be actually completed, although you will need to do some work for at least one task) and assign the issue to that team member. You may do this in a meeting or over a chosen communication platform.</a:t>
            </a:r>
            <a:endParaRPr lang="en-US" dirty="0"/>
          </a:p>
          <a:p>
            <a:r>
              <a:rPr lang="en-US" dirty="0">
                <a:ea typeface="+mn-lt"/>
                <a:cs typeface="+mn-lt"/>
              </a:rPr>
              <a:t>Each team member should take their assigned tasks and identify what they need in order to complete each task (knowledge, code, tools, additional requirement detail), as if they were going to complete it. Record this information in a comment on the GitHub issue for the task.</a:t>
            </a:r>
          </a:p>
          <a:p>
            <a:endParaRPr lang="en-US" dirty="0">
              <a:ea typeface="+mn-lt"/>
              <a:cs typeface="+mn-lt"/>
            </a:endParaRPr>
          </a:p>
        </p:txBody>
      </p:sp>
    </p:spTree>
    <p:extLst>
      <p:ext uri="{BB962C8B-B14F-4D97-AF65-F5344CB8AC3E}">
        <p14:creationId xmlns:p14="http://schemas.microsoft.com/office/powerpoint/2010/main" val="1884960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0B197-C8BA-C791-6799-0D282BF9B895}"/>
              </a:ext>
            </a:extLst>
          </p:cNvPr>
          <p:cNvSpPr>
            <a:spLocks noGrp="1"/>
          </p:cNvSpPr>
          <p:nvPr>
            <p:ph type="title"/>
          </p:nvPr>
        </p:nvSpPr>
        <p:spPr/>
        <p:txBody>
          <a:bodyPr/>
          <a:lstStyle/>
          <a:p>
            <a:r>
              <a:rPr lang="en-US" dirty="0">
                <a:cs typeface="Calibri Light"/>
              </a:rPr>
              <a:t>Project 2 Part 6: Sprint</a:t>
            </a:r>
            <a:endParaRPr lang="en-US" dirty="0"/>
          </a:p>
        </p:txBody>
      </p:sp>
      <p:sp>
        <p:nvSpPr>
          <p:cNvPr id="3" name="Content Placeholder 2">
            <a:extLst>
              <a:ext uri="{FF2B5EF4-FFF2-40B4-BE49-F238E27FC236}">
                <a16:creationId xmlns:a16="http://schemas.microsoft.com/office/drawing/2014/main" id="{5DDA3F55-22D5-03D0-6B9B-C23D31913954}"/>
              </a:ext>
            </a:extLst>
          </p:cNvPr>
          <p:cNvSpPr>
            <a:spLocks noGrp="1"/>
          </p:cNvSpPr>
          <p:nvPr>
            <p:ph idx="1"/>
          </p:nvPr>
        </p:nvSpPr>
        <p:spPr/>
        <p:txBody>
          <a:bodyPr vert="horz" lIns="91440" tIns="45720" rIns="91440" bIns="45720" rtlCol="0" anchor="t">
            <a:normAutofit lnSpcReduction="10000"/>
          </a:bodyPr>
          <a:lstStyle/>
          <a:p>
            <a:r>
              <a:rPr lang="en-US" dirty="0">
                <a:cs typeface="Calibri"/>
              </a:rPr>
              <a:t>Hold a “standup” meeting (virtual or in-person, but everyone must attend) after everyone has reviewed their assigned tasks, and have each team member describe initial obstacles they are facing in completing the task and what they would expect to have done by the “next” standup meeting. A designated team member should take thorough notes on the meeting content.</a:t>
            </a:r>
            <a:endParaRPr lang="en-US">
              <a:ea typeface="+mn-lt"/>
              <a:cs typeface="+mn-lt"/>
            </a:endParaRPr>
          </a:p>
          <a:p>
            <a:r>
              <a:rPr lang="en-US" dirty="0">
                <a:cs typeface="Calibri"/>
              </a:rPr>
              <a:t>Each team member should make at least one commit related to one of their assigned tasks. It is fine if additional, unstructured progress is made, but work should be linked to a GitHub issue for the task.</a:t>
            </a:r>
            <a:endParaRPr lang="en-US">
              <a:ea typeface="+mn-lt"/>
              <a:cs typeface="+mn-lt"/>
            </a:endParaRPr>
          </a:p>
          <a:p>
            <a:r>
              <a:rPr lang="en-US" dirty="0">
                <a:cs typeface="Calibri"/>
              </a:rPr>
              <a:t>Produce a brief report describing the state of the project as of the due date in markdown.</a:t>
            </a:r>
            <a:endParaRPr lang="en-US" dirty="0"/>
          </a:p>
        </p:txBody>
      </p:sp>
    </p:spTree>
    <p:extLst>
      <p:ext uri="{BB962C8B-B14F-4D97-AF65-F5344CB8AC3E}">
        <p14:creationId xmlns:p14="http://schemas.microsoft.com/office/powerpoint/2010/main" val="1800257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38C57-D093-46FF-B78D-B5D16C26F9DD}"/>
              </a:ext>
            </a:extLst>
          </p:cNvPr>
          <p:cNvSpPr>
            <a:spLocks noGrp="1"/>
          </p:cNvSpPr>
          <p:nvPr>
            <p:ph type="title"/>
          </p:nvPr>
        </p:nvSpPr>
        <p:spPr/>
        <p:txBody>
          <a:bodyPr/>
          <a:lstStyle/>
          <a:p>
            <a:r>
              <a:rPr lang="en-US" dirty="0">
                <a:cs typeface="Calibri Light"/>
              </a:rPr>
              <a:t>Project 2 Final submission</a:t>
            </a:r>
            <a:endParaRPr lang="en-US" dirty="0"/>
          </a:p>
        </p:txBody>
      </p:sp>
      <p:sp>
        <p:nvSpPr>
          <p:cNvPr id="3" name="Content Placeholder 2">
            <a:extLst>
              <a:ext uri="{FF2B5EF4-FFF2-40B4-BE49-F238E27FC236}">
                <a16:creationId xmlns:a16="http://schemas.microsoft.com/office/drawing/2014/main" id="{C92FE924-BB2A-12D9-E221-7E91C8CB7FE0}"/>
              </a:ext>
            </a:extLst>
          </p:cNvPr>
          <p:cNvSpPr>
            <a:spLocks noGrp="1"/>
          </p:cNvSpPr>
          <p:nvPr>
            <p:ph idx="1"/>
          </p:nvPr>
        </p:nvSpPr>
        <p:spPr>
          <a:xfrm>
            <a:off x="838200" y="1825625"/>
            <a:ext cx="10652369" cy="5035183"/>
          </a:xfrm>
        </p:spPr>
        <p:txBody>
          <a:bodyPr vert="horz" lIns="91440" tIns="45720" rIns="91440" bIns="45720" rtlCol="0" anchor="t">
            <a:normAutofit/>
          </a:bodyPr>
          <a:lstStyle/>
          <a:p>
            <a:r>
              <a:rPr lang="en-US" dirty="0">
                <a:ea typeface="+mn-lt"/>
                <a:cs typeface="+mn-lt"/>
              </a:rPr>
              <a:t>Due </a:t>
            </a:r>
            <a:r>
              <a:rPr lang="en-US" b="1" dirty="0">
                <a:ea typeface="+mn-lt"/>
                <a:cs typeface="+mn-lt"/>
              </a:rPr>
              <a:t>Sunday, Oct 16, 11:59 PM. </a:t>
            </a:r>
            <a:r>
              <a:rPr lang="en-US" dirty="0">
                <a:ea typeface="+mn-lt"/>
                <a:cs typeface="+mn-lt"/>
              </a:rPr>
              <a:t>2% extra credit if all submitted by </a:t>
            </a:r>
            <a:r>
              <a:rPr lang="en-US" b="1" dirty="0">
                <a:ea typeface="+mn-lt"/>
                <a:cs typeface="+mn-lt"/>
              </a:rPr>
              <a:t>Friday, Oct 14, 11:59 PM;</a:t>
            </a:r>
            <a:r>
              <a:rPr lang="en-US" dirty="0">
                <a:ea typeface="+mn-lt"/>
                <a:cs typeface="+mn-lt"/>
              </a:rPr>
              <a:t> 1% by </a:t>
            </a:r>
            <a:r>
              <a:rPr lang="en-US" b="1" dirty="0">
                <a:ea typeface="+mn-lt"/>
                <a:cs typeface="+mn-lt"/>
              </a:rPr>
              <a:t>Saturday, Oct 15, 11:59 PM. </a:t>
            </a:r>
            <a:endParaRPr lang="en-US">
              <a:cs typeface="Calibri" panose="020F0502020204030204"/>
            </a:endParaRPr>
          </a:p>
          <a:p>
            <a:r>
              <a:rPr lang="en-US" dirty="0">
                <a:ea typeface="+mn-lt"/>
                <a:cs typeface="+mn-lt"/>
              </a:rPr>
              <a:t>Submission is through GitHub. GitHub repo should contain:</a:t>
            </a:r>
            <a:endParaRPr lang="en-US" dirty="0"/>
          </a:p>
          <a:p>
            <a:pPr lvl="1"/>
            <a:r>
              <a:rPr lang="en-US" dirty="0">
                <a:ea typeface="+mn-lt"/>
                <a:cs typeface="+mn-lt"/>
              </a:rPr>
              <a:t>All content from checkpoint.</a:t>
            </a:r>
          </a:p>
          <a:p>
            <a:pPr lvl="1"/>
            <a:r>
              <a:rPr lang="en-US" dirty="0">
                <a:ea typeface="+mn-lt"/>
                <a:cs typeface="+mn-lt"/>
              </a:rPr>
              <a:t>Issue for each task included in the sprint with title, body, assignee, project, and </a:t>
            </a:r>
            <a:r>
              <a:rPr lang="en-US" dirty="0" err="1">
                <a:ea typeface="+mn-lt"/>
                <a:cs typeface="+mn-lt"/>
              </a:rPr>
              <a:t>prereqs</a:t>
            </a:r>
            <a:r>
              <a:rPr lang="en-US" dirty="0">
                <a:ea typeface="+mn-lt"/>
                <a:cs typeface="+mn-lt"/>
              </a:rPr>
              <a:t> linked.</a:t>
            </a:r>
          </a:p>
          <a:p>
            <a:pPr lvl="1"/>
            <a:r>
              <a:rPr lang="en-US" dirty="0">
                <a:ea typeface="+mn-lt"/>
                <a:cs typeface="+mn-lt"/>
              </a:rPr>
              <a:t>Comments for each assigned issue describing developer’s needs.</a:t>
            </a:r>
          </a:p>
          <a:p>
            <a:pPr lvl="1"/>
            <a:r>
              <a:rPr lang="en-US" dirty="0">
                <a:ea typeface="+mn-lt"/>
                <a:cs typeface="+mn-lt"/>
              </a:rPr>
              <a:t>Product design document and schematics.</a:t>
            </a:r>
          </a:p>
          <a:p>
            <a:pPr lvl="1"/>
            <a:r>
              <a:rPr lang="en-US" dirty="0">
                <a:ea typeface="+mn-lt"/>
                <a:cs typeface="+mn-lt"/>
              </a:rPr>
              <a:t>Notes on project planning meeting and standup meeting.</a:t>
            </a:r>
          </a:p>
          <a:p>
            <a:pPr lvl="1"/>
            <a:r>
              <a:rPr lang="en-US" dirty="0">
                <a:ea typeface="+mn-lt"/>
                <a:cs typeface="+mn-lt"/>
              </a:rPr>
              <a:t>At least one commit from each developer related to an assigned task.</a:t>
            </a:r>
          </a:p>
          <a:p>
            <a:pPr lvl="1"/>
            <a:r>
              <a:rPr lang="en-US" dirty="0">
                <a:ea typeface="+mn-lt"/>
                <a:cs typeface="+mn-lt"/>
              </a:rPr>
              <a:t>Markdown report on current status.</a:t>
            </a:r>
          </a:p>
          <a:p>
            <a:pPr lvl="1"/>
            <a:r>
              <a:rPr lang="en-US" dirty="0">
                <a:ea typeface="+mn-lt"/>
                <a:cs typeface="+mn-lt"/>
              </a:rPr>
              <a:t>Release containing final version of design doc and standup notes in pdf format.</a:t>
            </a:r>
          </a:p>
        </p:txBody>
      </p:sp>
    </p:spTree>
    <p:extLst>
      <p:ext uri="{BB962C8B-B14F-4D97-AF65-F5344CB8AC3E}">
        <p14:creationId xmlns:p14="http://schemas.microsoft.com/office/powerpoint/2010/main" val="584078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71366-B1A2-67D5-EE6B-85CCB65E0987}"/>
              </a:ext>
            </a:extLst>
          </p:cNvPr>
          <p:cNvSpPr>
            <a:spLocks noGrp="1"/>
          </p:cNvSpPr>
          <p:nvPr>
            <p:ph type="title"/>
          </p:nvPr>
        </p:nvSpPr>
        <p:spPr/>
        <p:txBody>
          <a:bodyPr/>
          <a:lstStyle/>
          <a:p>
            <a:r>
              <a:rPr lang="en-US" dirty="0">
                <a:cs typeface="Calibri Light"/>
              </a:rPr>
              <a:t>Project 2 Grading</a:t>
            </a:r>
            <a:endParaRPr lang="en-US" dirty="0"/>
          </a:p>
        </p:txBody>
      </p:sp>
      <p:sp>
        <p:nvSpPr>
          <p:cNvPr id="3" name="Content Placeholder 2">
            <a:extLst>
              <a:ext uri="{FF2B5EF4-FFF2-40B4-BE49-F238E27FC236}">
                <a16:creationId xmlns:a16="http://schemas.microsoft.com/office/drawing/2014/main" id="{022CD999-9BA5-1CA4-3622-E1C2A26618B0}"/>
              </a:ext>
            </a:extLst>
          </p:cNvPr>
          <p:cNvSpPr>
            <a:spLocks noGrp="1"/>
          </p:cNvSpPr>
          <p:nvPr>
            <p:ph idx="1"/>
          </p:nvPr>
        </p:nvSpPr>
        <p:spPr>
          <a:xfrm>
            <a:off x="838200" y="1825625"/>
            <a:ext cx="10515600" cy="5035184"/>
          </a:xfrm>
        </p:spPr>
        <p:txBody>
          <a:bodyPr vert="horz" lIns="91440" tIns="45720" rIns="91440" bIns="45720" rtlCol="0" anchor="t">
            <a:normAutofit fontScale="85000" lnSpcReduction="20000"/>
          </a:bodyPr>
          <a:lstStyle/>
          <a:p>
            <a:r>
              <a:rPr lang="en-US" dirty="0">
                <a:ea typeface="+mn-lt"/>
                <a:cs typeface="+mn-lt"/>
              </a:rPr>
              <a:t>70% of the final project grade is shared and 30% is individual, as follows.</a:t>
            </a:r>
          </a:p>
          <a:p>
            <a:r>
              <a:rPr lang="en-US" dirty="0">
                <a:ea typeface="+mn-lt"/>
                <a:cs typeface="+mn-lt"/>
              </a:rPr>
              <a:t>25% - Individualized grade on project checkpoint </a:t>
            </a:r>
          </a:p>
          <a:p>
            <a:pPr lvl="1"/>
            <a:r>
              <a:rPr lang="en-US" dirty="0">
                <a:ea typeface="+mn-lt"/>
                <a:cs typeface="+mn-lt"/>
              </a:rPr>
              <a:t>80% shared component of checkpoint grade = 20% of final project grade</a:t>
            </a:r>
          </a:p>
          <a:p>
            <a:pPr lvl="1"/>
            <a:r>
              <a:rPr lang="en-US" dirty="0">
                <a:ea typeface="+mn-lt"/>
                <a:cs typeface="+mn-lt"/>
              </a:rPr>
              <a:t>20% individual component of checkpoint grade = 5% of final project grade</a:t>
            </a:r>
          </a:p>
          <a:p>
            <a:r>
              <a:rPr lang="en-US" dirty="0">
                <a:ea typeface="+mn-lt"/>
                <a:cs typeface="+mn-lt"/>
              </a:rPr>
              <a:t>10% - Task definition (individual)</a:t>
            </a:r>
          </a:p>
          <a:p>
            <a:r>
              <a:rPr lang="en-US" dirty="0">
                <a:ea typeface="+mn-lt"/>
                <a:cs typeface="+mn-lt"/>
              </a:rPr>
              <a:t>05% - Identification of needs/obstacles, standup contribution, and issue comments (individual)</a:t>
            </a:r>
          </a:p>
          <a:p>
            <a:r>
              <a:rPr lang="en-US" dirty="0">
                <a:ea typeface="+mn-lt"/>
                <a:cs typeface="+mn-lt"/>
              </a:rPr>
              <a:t>10% - Work item progress and tracking (individual)</a:t>
            </a:r>
          </a:p>
          <a:p>
            <a:r>
              <a:rPr lang="en-US" dirty="0">
                <a:ea typeface="+mn-lt"/>
                <a:cs typeface="+mn-lt"/>
              </a:rPr>
              <a:t>20% - Design</a:t>
            </a:r>
          </a:p>
          <a:p>
            <a:r>
              <a:rPr lang="en-US" dirty="0">
                <a:ea typeface="+mn-lt"/>
                <a:cs typeface="+mn-lt"/>
              </a:rPr>
              <a:t>10% - Sprint plan</a:t>
            </a:r>
          </a:p>
          <a:p>
            <a:r>
              <a:rPr lang="en-US" dirty="0">
                <a:ea typeface="+mn-lt"/>
                <a:cs typeface="+mn-lt"/>
              </a:rPr>
              <a:t>10% - Meeting notes</a:t>
            </a:r>
          </a:p>
          <a:p>
            <a:r>
              <a:rPr lang="en-US" dirty="0">
                <a:ea typeface="+mn-lt"/>
                <a:cs typeface="+mn-lt"/>
              </a:rPr>
              <a:t>05% - Report</a:t>
            </a:r>
          </a:p>
          <a:p>
            <a:r>
              <a:rPr lang="en-US" dirty="0">
                <a:ea typeface="+mn-lt"/>
                <a:cs typeface="+mn-lt"/>
              </a:rPr>
              <a:t>05% - Directions followed</a:t>
            </a:r>
          </a:p>
          <a:p>
            <a:endParaRPr lang="en-US" dirty="0">
              <a:cs typeface="Calibri"/>
            </a:endParaRPr>
          </a:p>
        </p:txBody>
      </p:sp>
    </p:spTree>
    <p:extLst>
      <p:ext uri="{BB962C8B-B14F-4D97-AF65-F5344CB8AC3E}">
        <p14:creationId xmlns:p14="http://schemas.microsoft.com/office/powerpoint/2010/main" val="462479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C2BF9-95D0-5535-ED1E-12B5A4481E71}"/>
              </a:ext>
            </a:extLst>
          </p:cNvPr>
          <p:cNvSpPr>
            <a:spLocks noGrp="1"/>
          </p:cNvSpPr>
          <p:nvPr>
            <p:ph type="title"/>
          </p:nvPr>
        </p:nvSpPr>
        <p:spPr/>
        <p:txBody>
          <a:bodyPr/>
          <a:lstStyle/>
          <a:p>
            <a:r>
              <a:rPr lang="en-US" dirty="0">
                <a:cs typeface="Calibri Light"/>
              </a:rPr>
              <a:t>Participation</a:t>
            </a:r>
            <a:endParaRPr lang="en-US" dirty="0"/>
          </a:p>
        </p:txBody>
      </p:sp>
      <p:sp>
        <p:nvSpPr>
          <p:cNvPr id="3" name="Content Placeholder 2">
            <a:extLst>
              <a:ext uri="{FF2B5EF4-FFF2-40B4-BE49-F238E27FC236}">
                <a16:creationId xmlns:a16="http://schemas.microsoft.com/office/drawing/2014/main" id="{AF4BE48A-1140-99D1-CD03-D7A5642BE28F}"/>
              </a:ext>
            </a:extLst>
          </p:cNvPr>
          <p:cNvSpPr>
            <a:spLocks noGrp="1"/>
          </p:cNvSpPr>
          <p:nvPr>
            <p:ph idx="1"/>
          </p:nvPr>
        </p:nvSpPr>
        <p:spPr>
          <a:xfrm>
            <a:off x="838200" y="1825625"/>
            <a:ext cx="11355752" cy="5035183"/>
          </a:xfrm>
        </p:spPr>
        <p:txBody>
          <a:bodyPr vert="horz" lIns="91440" tIns="45720" rIns="91440" bIns="45720" rtlCol="0" anchor="t">
            <a:normAutofit fontScale="92500" lnSpcReduction="10000"/>
          </a:bodyPr>
          <a:lstStyle/>
          <a:p>
            <a:r>
              <a:rPr lang="en-US" dirty="0">
                <a:ea typeface="+mn-lt"/>
                <a:cs typeface="+mn-lt"/>
              </a:rPr>
              <a:t>In the GitHub handouts folder is a template called “Team Participation Survey”. Each team member should submit a copy with their name by </a:t>
            </a:r>
            <a:r>
              <a:rPr lang="en-US" b="1" dirty="0">
                <a:ea typeface="+mn-lt"/>
                <a:cs typeface="+mn-lt"/>
              </a:rPr>
              <a:t>Monday, Oct 17, by 11:59 PM</a:t>
            </a:r>
            <a:r>
              <a:rPr lang="en-US" dirty="0">
                <a:ea typeface="+mn-lt"/>
                <a:cs typeface="+mn-lt"/>
              </a:rPr>
              <a:t> in physical form or via Brightspace. This will count as a quiz. </a:t>
            </a:r>
            <a:endParaRPr lang="en-US"/>
          </a:p>
          <a:p>
            <a:r>
              <a:rPr lang="en-US" dirty="0">
                <a:ea typeface="+mn-lt"/>
                <a:cs typeface="+mn-lt"/>
              </a:rPr>
              <a:t>Additionally, you may submit a partial form, anonymous or not, at any point if you would like to raise any concerns. The purpose of this form is to ensure that all members are meeting expectations and credit is being assigned appropriately. </a:t>
            </a:r>
            <a:endParaRPr lang="en-US"/>
          </a:p>
          <a:p>
            <a:r>
              <a:rPr lang="en-US" dirty="0">
                <a:ea typeface="+mn-lt"/>
                <a:cs typeface="+mn-lt"/>
              </a:rPr>
              <a:t>Students may not receive full credit for team grades if they meet the following criteria:</a:t>
            </a:r>
          </a:p>
          <a:p>
            <a:pPr lvl="1"/>
            <a:r>
              <a:rPr lang="en-US" dirty="0">
                <a:ea typeface="+mn-lt"/>
                <a:cs typeface="+mn-lt"/>
              </a:rPr>
              <a:t>Average of contribution or expectations score from peers of 1.9 or less.</a:t>
            </a:r>
          </a:p>
          <a:p>
            <a:pPr lvl="1"/>
            <a:r>
              <a:rPr lang="en-US" dirty="0">
                <a:ea typeface="+mn-lt"/>
                <a:cs typeface="+mn-lt"/>
              </a:rPr>
              <a:t>GitHub contribution history and/or meeting reports do not reflect appropriate participation.</a:t>
            </a:r>
          </a:p>
          <a:p>
            <a:pPr lvl="1"/>
            <a:r>
              <a:rPr lang="en-US" dirty="0">
                <a:ea typeface="+mn-lt"/>
                <a:cs typeface="+mn-lt"/>
              </a:rPr>
              <a:t>No justification for poor performance or excuse from course requirements is provided</a:t>
            </a:r>
          </a:p>
          <a:p>
            <a:r>
              <a:rPr lang="en-US" dirty="0">
                <a:ea typeface="+mn-lt"/>
                <a:cs typeface="+mn-lt"/>
              </a:rPr>
              <a:t>Conversely, students may receive up to 5% extra credit for the following criteria:</a:t>
            </a:r>
          </a:p>
          <a:p>
            <a:pPr lvl="1"/>
            <a:r>
              <a:rPr lang="en-US" dirty="0">
                <a:ea typeface="+mn-lt"/>
                <a:cs typeface="+mn-lt"/>
              </a:rPr>
              <a:t>Average contribution or expectations score from peers of 4.1 or higher.</a:t>
            </a:r>
          </a:p>
          <a:p>
            <a:pPr lvl="1"/>
            <a:r>
              <a:rPr lang="en-US" dirty="0">
                <a:ea typeface="+mn-lt"/>
                <a:cs typeface="+mn-lt"/>
              </a:rPr>
              <a:t>GitHub history and/or meeting reports reflect outstanding skill and team commitment.</a:t>
            </a:r>
          </a:p>
          <a:p>
            <a:endParaRPr lang="en-US" dirty="0">
              <a:cs typeface="Calibri"/>
            </a:endParaRPr>
          </a:p>
        </p:txBody>
      </p:sp>
    </p:spTree>
    <p:extLst>
      <p:ext uri="{BB962C8B-B14F-4D97-AF65-F5344CB8AC3E}">
        <p14:creationId xmlns:p14="http://schemas.microsoft.com/office/powerpoint/2010/main" val="2467965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0DB57-8E34-8C27-9D4D-53DEB56DF989}"/>
              </a:ext>
            </a:extLst>
          </p:cNvPr>
          <p:cNvSpPr>
            <a:spLocks noGrp="1"/>
          </p:cNvSpPr>
          <p:nvPr>
            <p:ph type="title"/>
          </p:nvPr>
        </p:nvSpPr>
        <p:spPr/>
        <p:txBody>
          <a:bodyPr/>
          <a:lstStyle/>
          <a:p>
            <a:r>
              <a:rPr lang="en-US" dirty="0">
                <a:cs typeface="Calibri Light"/>
              </a:rPr>
              <a:t>Exercise 3</a:t>
            </a:r>
            <a:endParaRPr lang="en-US" dirty="0"/>
          </a:p>
        </p:txBody>
      </p:sp>
      <p:sp>
        <p:nvSpPr>
          <p:cNvPr id="3" name="Content Placeholder 2">
            <a:extLst>
              <a:ext uri="{FF2B5EF4-FFF2-40B4-BE49-F238E27FC236}">
                <a16:creationId xmlns:a16="http://schemas.microsoft.com/office/drawing/2014/main" id="{8789E097-0E93-597F-B5B2-CB8469C1CC42}"/>
              </a:ext>
            </a:extLst>
          </p:cNvPr>
          <p:cNvSpPr>
            <a:spLocks noGrp="1"/>
          </p:cNvSpPr>
          <p:nvPr>
            <p:ph idx="1"/>
          </p:nvPr>
        </p:nvSpPr>
        <p:spPr>
          <a:xfrm>
            <a:off x="838200" y="1825625"/>
            <a:ext cx="10896599" cy="5035184"/>
          </a:xfrm>
        </p:spPr>
        <p:txBody>
          <a:bodyPr vert="horz" lIns="91440" tIns="45720" rIns="91440" bIns="45720" rtlCol="0" anchor="t">
            <a:normAutofit fontScale="92500"/>
          </a:bodyPr>
          <a:lstStyle/>
          <a:p>
            <a:r>
              <a:rPr lang="en-US" dirty="0">
                <a:cs typeface="Calibri"/>
              </a:rPr>
              <a:t>Review exercise 2a </a:t>
            </a:r>
            <a:r>
              <a:rPr lang="en-US" dirty="0" err="1">
                <a:cs typeface="Calibri"/>
              </a:rPr>
              <a:t>Pokedex</a:t>
            </a:r>
            <a:r>
              <a:rPr lang="en-US" dirty="0">
                <a:cs typeface="Calibri"/>
              </a:rPr>
              <a:t> Project Plan example solution. </a:t>
            </a:r>
            <a:r>
              <a:rPr lang="en-US" dirty="0">
                <a:ea typeface="+mn-lt"/>
                <a:cs typeface="+mn-lt"/>
              </a:rPr>
              <a:t>Suppose a user wanted to access the data via a command-line application instead of the GUI.</a:t>
            </a:r>
            <a:endParaRPr lang="en-US" dirty="0">
              <a:cs typeface="Calibri"/>
            </a:endParaRPr>
          </a:p>
          <a:p>
            <a:r>
              <a:rPr lang="en-US" dirty="0">
                <a:cs typeface="Calibri"/>
              </a:rPr>
              <a:t>Select one or more programming languages (and optionally frameworks) in which to design a product for these requirements. Explain your reasoning.</a:t>
            </a:r>
          </a:p>
          <a:p>
            <a:r>
              <a:rPr lang="en-US" dirty="0">
                <a:ea typeface="+mn-lt"/>
                <a:cs typeface="+mn-lt"/>
              </a:rPr>
              <a:t>Describe the data structures that you might use in the application. Describe how you would maintain the data in persistent storage and how the data would be accessed by the application. Effective architecture will allow the data storage to be changed by substituting just one module.</a:t>
            </a:r>
          </a:p>
          <a:p>
            <a:r>
              <a:rPr lang="en-US" dirty="0">
                <a:cs typeface="Calibri"/>
              </a:rPr>
              <a:t>Describe the modules you would use, and the interfaces between them. </a:t>
            </a:r>
            <a:r>
              <a:rPr lang="en-US" dirty="0">
                <a:ea typeface="+mn-lt"/>
                <a:cs typeface="+mn-lt"/>
              </a:rPr>
              <a:t>An effective architecture will allow the user to implement the command-line application by substituting just one module.</a:t>
            </a:r>
            <a:endParaRPr lang="en-US" b="1" dirty="0">
              <a:cs typeface="Calibri"/>
            </a:endParaRPr>
          </a:p>
        </p:txBody>
      </p:sp>
    </p:spTree>
    <p:extLst>
      <p:ext uri="{BB962C8B-B14F-4D97-AF65-F5344CB8AC3E}">
        <p14:creationId xmlns:p14="http://schemas.microsoft.com/office/powerpoint/2010/main" val="4528901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A35A2-3A93-31F5-9399-BEAEDCA61FB8}"/>
              </a:ext>
            </a:extLst>
          </p:cNvPr>
          <p:cNvSpPr>
            <a:spLocks noGrp="1"/>
          </p:cNvSpPr>
          <p:nvPr>
            <p:ph type="title"/>
          </p:nvPr>
        </p:nvSpPr>
        <p:spPr/>
        <p:txBody>
          <a:bodyPr/>
          <a:lstStyle/>
          <a:p>
            <a:r>
              <a:rPr lang="en-US" dirty="0">
                <a:cs typeface="Calibri Light"/>
              </a:rPr>
              <a:t>References</a:t>
            </a:r>
            <a:endParaRPr lang="en-US" dirty="0"/>
          </a:p>
        </p:txBody>
      </p:sp>
      <p:sp>
        <p:nvSpPr>
          <p:cNvPr id="3" name="Content Placeholder 2">
            <a:extLst>
              <a:ext uri="{FF2B5EF4-FFF2-40B4-BE49-F238E27FC236}">
                <a16:creationId xmlns:a16="http://schemas.microsoft.com/office/drawing/2014/main" id="{0E99A8C9-2D14-CBB0-CC3E-6D3DABAD824D}"/>
              </a:ext>
            </a:extLst>
          </p:cNvPr>
          <p:cNvSpPr>
            <a:spLocks noGrp="1"/>
          </p:cNvSpPr>
          <p:nvPr>
            <p:ph idx="1"/>
          </p:nvPr>
        </p:nvSpPr>
        <p:spPr/>
        <p:txBody>
          <a:bodyPr vert="horz" lIns="91440" tIns="45720" rIns="91440" bIns="45720" rtlCol="0" anchor="t">
            <a:normAutofit/>
          </a:bodyPr>
          <a:lstStyle/>
          <a:p>
            <a:r>
              <a:rPr lang="en-US" dirty="0">
                <a:ea typeface="+mn-lt"/>
                <a:cs typeface="+mn-lt"/>
                <a:hlinkClick r:id="rId2"/>
              </a:rPr>
              <a:t>Flowchart Maker and Online Diagram Software. Draw.io. 2005-2022. JGraph Ltd.</a:t>
            </a:r>
            <a:endParaRPr lang="en-US">
              <a:ea typeface="+mn-lt"/>
              <a:cs typeface="+mn-lt"/>
            </a:endParaRPr>
          </a:p>
          <a:p>
            <a:r>
              <a:rPr lang="en-US" dirty="0">
                <a:ea typeface="+mn-lt"/>
                <a:cs typeface="+mn-lt"/>
                <a:hlinkClick r:id="rId3"/>
              </a:rPr>
              <a:t>Software Requirements Specification. Dr. Kirstie Hawkey. 2011. Dalhousie University.</a:t>
            </a:r>
          </a:p>
          <a:p>
            <a:r>
              <a:rPr lang="en-US" dirty="0">
                <a:cs typeface="Calibri"/>
                <a:hlinkClick r:id="rId4"/>
              </a:rPr>
              <a:t>How do you play Planning Poker? planningpoker.com. 2020.</a:t>
            </a:r>
            <a:endParaRPr lang="en-US" dirty="0">
              <a:cs typeface="Calibri"/>
            </a:endParaRPr>
          </a:p>
          <a:p>
            <a:endParaRPr lang="en-US" dirty="0">
              <a:cs typeface="Calibri"/>
            </a:endParaRPr>
          </a:p>
          <a:p>
            <a:r>
              <a:rPr lang="en-US" i="1" dirty="0">
                <a:cs typeface="Calibri"/>
              </a:rPr>
              <a:t>Reading for next lecture: Review lectures, assignments, and other handouts up to this point, and prepare questions for midterm review. Email questions ahead of time for the best answer.</a:t>
            </a:r>
          </a:p>
        </p:txBody>
      </p:sp>
    </p:spTree>
    <p:extLst>
      <p:ext uri="{BB962C8B-B14F-4D97-AF65-F5344CB8AC3E}">
        <p14:creationId xmlns:p14="http://schemas.microsoft.com/office/powerpoint/2010/main" val="4168523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7B697-D4D9-6696-F10B-34D1BFF44A72}"/>
              </a:ext>
            </a:extLst>
          </p:cNvPr>
          <p:cNvSpPr>
            <a:spLocks noGrp="1"/>
          </p:cNvSpPr>
          <p:nvPr>
            <p:ph type="title"/>
          </p:nvPr>
        </p:nvSpPr>
        <p:spPr/>
        <p:txBody>
          <a:bodyPr/>
          <a:lstStyle/>
          <a:p>
            <a:r>
              <a:rPr lang="en-US" dirty="0">
                <a:cs typeface="Calibri Light"/>
              </a:rPr>
              <a:t>Notes</a:t>
            </a:r>
            <a:endParaRPr lang="en-US" dirty="0"/>
          </a:p>
        </p:txBody>
      </p:sp>
      <p:sp>
        <p:nvSpPr>
          <p:cNvPr id="3" name="Content Placeholder 2">
            <a:extLst>
              <a:ext uri="{FF2B5EF4-FFF2-40B4-BE49-F238E27FC236}">
                <a16:creationId xmlns:a16="http://schemas.microsoft.com/office/drawing/2014/main" id="{8FE7309D-2A5E-8679-9D5B-C00BF6D1844E}"/>
              </a:ext>
            </a:extLst>
          </p:cNvPr>
          <p:cNvSpPr>
            <a:spLocks noGrp="1"/>
          </p:cNvSpPr>
          <p:nvPr>
            <p:ph idx="1"/>
          </p:nvPr>
        </p:nvSpPr>
        <p:spPr>
          <a:xfrm>
            <a:off x="838200" y="1825625"/>
            <a:ext cx="10515600" cy="5035184"/>
          </a:xfrm>
        </p:spPr>
        <p:txBody>
          <a:bodyPr vert="horz" lIns="91440" tIns="45720" rIns="91440" bIns="45720" rtlCol="0" anchor="t">
            <a:normAutofit fontScale="92500" lnSpcReduction="10000"/>
          </a:bodyPr>
          <a:lstStyle/>
          <a:p>
            <a:r>
              <a:rPr lang="en-US" dirty="0">
                <a:cs typeface="Calibri"/>
              </a:rPr>
              <a:t>Agenda: Quiz 4, Project 2 overview, Exercise 3</a:t>
            </a:r>
            <a:endParaRPr lang="en-US" dirty="0"/>
          </a:p>
          <a:p>
            <a:r>
              <a:rPr lang="en-US" dirty="0">
                <a:cs typeface="Calibri"/>
              </a:rPr>
              <a:t>Midterm Review on Monday, followed by special office hours. Email me questions ahead of time to ensure the best answer to them.</a:t>
            </a:r>
          </a:p>
          <a:p>
            <a:r>
              <a:rPr lang="en-US" dirty="0">
                <a:ea typeface="+mn-lt"/>
                <a:cs typeface="+mn-lt"/>
              </a:rPr>
              <a:t>Midterm next Wednesday in class. </a:t>
            </a:r>
          </a:p>
          <a:p>
            <a:pPr lvl="1"/>
            <a:r>
              <a:rPr lang="en-US" dirty="0">
                <a:ea typeface="+mn-lt"/>
                <a:cs typeface="+mn-lt"/>
              </a:rPr>
              <a:t>Will be a mix of short-answer and modeling. </a:t>
            </a:r>
          </a:p>
          <a:p>
            <a:pPr lvl="1"/>
            <a:r>
              <a:rPr lang="en-US" dirty="0">
                <a:ea typeface="+mn-lt"/>
                <a:cs typeface="+mn-lt"/>
              </a:rPr>
              <a:t>Will reuse quiz and textbook problems. </a:t>
            </a:r>
          </a:p>
          <a:p>
            <a:pPr lvl="1"/>
            <a:r>
              <a:rPr lang="en-US" dirty="0">
                <a:ea typeface="+mn-lt"/>
                <a:cs typeface="+mn-lt"/>
              </a:rPr>
              <a:t>Exam will be long, but curved. </a:t>
            </a:r>
          </a:p>
          <a:p>
            <a:pPr lvl="1"/>
            <a:r>
              <a:rPr lang="en-US" b="1" dirty="0">
                <a:ea typeface="+mn-lt"/>
                <a:cs typeface="+mn-lt"/>
              </a:rPr>
              <a:t>1 page of notes (2-sided) allowed.</a:t>
            </a:r>
            <a:endParaRPr lang="en-US" dirty="0">
              <a:ea typeface="+mn-lt"/>
              <a:cs typeface="+mn-lt"/>
            </a:endParaRPr>
          </a:p>
          <a:p>
            <a:r>
              <a:rPr lang="en-US" dirty="0">
                <a:cs typeface="Calibri"/>
              </a:rPr>
              <a:t>Not covered on exam:</a:t>
            </a:r>
          </a:p>
          <a:p>
            <a:pPr lvl="1"/>
            <a:r>
              <a:rPr lang="en-US" dirty="0">
                <a:cs typeface="Calibri"/>
              </a:rPr>
              <a:t>History of software 1950s-today.</a:t>
            </a:r>
            <a:endParaRPr lang="en-US" dirty="0">
              <a:ea typeface="+mn-lt"/>
              <a:cs typeface="+mn-lt"/>
            </a:endParaRPr>
          </a:p>
          <a:p>
            <a:pPr lvl="1"/>
            <a:r>
              <a:rPr lang="en-US" dirty="0">
                <a:cs typeface="Calibri"/>
              </a:rPr>
              <a:t>Applying to software engineering roles</a:t>
            </a:r>
            <a:endParaRPr lang="en-US" dirty="0">
              <a:ea typeface="+mn-lt"/>
              <a:cs typeface="+mn-lt"/>
            </a:endParaRPr>
          </a:p>
          <a:p>
            <a:pPr lvl="1"/>
            <a:r>
              <a:rPr lang="en-US" dirty="0">
                <a:cs typeface="Calibri"/>
              </a:rPr>
              <a:t>GitHub and markdown</a:t>
            </a:r>
          </a:p>
          <a:p>
            <a:pPr lvl="1"/>
            <a:r>
              <a:rPr lang="en-US" dirty="0">
                <a:ea typeface="+mn-lt"/>
                <a:cs typeface="+mn-lt"/>
              </a:rPr>
              <a:t>Rigorous UML diagram standards</a:t>
            </a:r>
          </a:p>
        </p:txBody>
      </p:sp>
    </p:spTree>
    <p:extLst>
      <p:ext uri="{BB962C8B-B14F-4D97-AF65-F5344CB8AC3E}">
        <p14:creationId xmlns:p14="http://schemas.microsoft.com/office/powerpoint/2010/main" val="1456757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7503E-A5B2-48B0-DB29-80D795273632}"/>
              </a:ext>
            </a:extLst>
          </p:cNvPr>
          <p:cNvSpPr>
            <a:spLocks noGrp="1"/>
          </p:cNvSpPr>
          <p:nvPr>
            <p:ph type="title"/>
          </p:nvPr>
        </p:nvSpPr>
        <p:spPr/>
        <p:txBody>
          <a:bodyPr/>
          <a:lstStyle/>
          <a:p>
            <a:pPr>
              <a:spcBef>
                <a:spcPts val="1000"/>
              </a:spcBef>
            </a:pPr>
            <a:r>
              <a:rPr lang="en-US" dirty="0">
                <a:latin typeface="Calibri Light"/>
                <a:cs typeface="Calibri"/>
              </a:rPr>
              <a:t>Project 2 Part 2: Requirements Modeling</a:t>
            </a:r>
            <a:endParaRPr lang="en-US" dirty="0">
              <a:latin typeface="Calibri Light"/>
              <a:ea typeface="+mj-lt"/>
              <a:cs typeface="+mj-lt"/>
            </a:endParaRPr>
          </a:p>
        </p:txBody>
      </p:sp>
      <p:sp>
        <p:nvSpPr>
          <p:cNvPr id="3" name="Content Placeholder 2">
            <a:extLst>
              <a:ext uri="{FF2B5EF4-FFF2-40B4-BE49-F238E27FC236}">
                <a16:creationId xmlns:a16="http://schemas.microsoft.com/office/drawing/2014/main" id="{C117325E-81B0-1F25-6A4D-66B2870B2E0B}"/>
              </a:ext>
            </a:extLst>
          </p:cNvPr>
          <p:cNvSpPr>
            <a:spLocks noGrp="1"/>
          </p:cNvSpPr>
          <p:nvPr>
            <p:ph idx="1"/>
          </p:nvPr>
        </p:nvSpPr>
        <p:spPr>
          <a:xfrm>
            <a:off x="838200" y="1825625"/>
            <a:ext cx="11091984" cy="4996107"/>
          </a:xfrm>
        </p:spPr>
        <p:txBody>
          <a:bodyPr vert="horz" lIns="91440" tIns="45720" rIns="91440" bIns="45720" rtlCol="0" anchor="t">
            <a:normAutofit fontScale="92500" lnSpcReduction="10000"/>
          </a:bodyPr>
          <a:lstStyle/>
          <a:p>
            <a:r>
              <a:rPr lang="en-US" dirty="0">
                <a:ea typeface="+mn-lt"/>
                <a:cs typeface="+mn-lt"/>
              </a:rPr>
              <a:t>Use draw.io, Microsoft Visio, or a similar tool for diagrams. Do not use a simple bitmap editor like Microsoft Paint as these images are difficult to modify as requirements evolve. </a:t>
            </a:r>
          </a:p>
          <a:p>
            <a:r>
              <a:rPr lang="en-US" dirty="0">
                <a:ea typeface="+mn-lt"/>
                <a:cs typeface="+mn-lt"/>
              </a:rPr>
              <a:t>Diagrams do not need to use the formal UML standard but should clearly and accurately convey the relevant information. See examples in lecture slides or textbook.</a:t>
            </a:r>
            <a:endParaRPr lang="en-US">
              <a:cs typeface="Calibri"/>
            </a:endParaRPr>
          </a:p>
          <a:p>
            <a:r>
              <a:rPr lang="en-US" dirty="0">
                <a:ea typeface="+mn-lt"/>
                <a:cs typeface="+mn-lt"/>
              </a:rPr>
              <a:t>From your proposed project, develop a class model capturing the relevant object types, their attributes and operations, and relationships.</a:t>
            </a:r>
          </a:p>
          <a:p>
            <a:r>
              <a:rPr lang="en-US" dirty="0">
                <a:ea typeface="+mn-lt"/>
                <a:cs typeface="+mn-lt"/>
              </a:rPr>
              <a:t>Construct a scenario model (sequence/</a:t>
            </a:r>
            <a:r>
              <a:rPr lang="en-US" err="1">
                <a:ea typeface="+mn-lt"/>
                <a:cs typeface="+mn-lt"/>
              </a:rPr>
              <a:t>swimlane</a:t>
            </a:r>
            <a:r>
              <a:rPr lang="en-US" dirty="0">
                <a:ea typeface="+mn-lt"/>
                <a:cs typeface="+mn-lt"/>
              </a:rPr>
              <a:t> diagram) for each functional requirement. Each team member must construct at least one scenario model, but the team as a whole is responsible for completion and accuracy.</a:t>
            </a:r>
          </a:p>
          <a:p>
            <a:r>
              <a:rPr lang="en-US" dirty="0">
                <a:ea typeface="+mn-lt"/>
                <a:cs typeface="+mn-lt"/>
              </a:rPr>
              <a:t>Construct at least one behavioral model (state diagram) modeling part of your system.</a:t>
            </a:r>
          </a:p>
          <a:p>
            <a:endParaRPr lang="en-US" dirty="0">
              <a:cs typeface="Calibri"/>
            </a:endParaRPr>
          </a:p>
        </p:txBody>
      </p:sp>
    </p:spTree>
    <p:extLst>
      <p:ext uri="{BB962C8B-B14F-4D97-AF65-F5344CB8AC3E}">
        <p14:creationId xmlns:p14="http://schemas.microsoft.com/office/powerpoint/2010/main" val="3545780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17D57-4A07-F525-433F-7A79F1C8FAEA}"/>
              </a:ext>
            </a:extLst>
          </p:cNvPr>
          <p:cNvSpPr>
            <a:spLocks noGrp="1"/>
          </p:cNvSpPr>
          <p:nvPr>
            <p:ph type="title"/>
          </p:nvPr>
        </p:nvSpPr>
        <p:spPr/>
        <p:txBody>
          <a:bodyPr/>
          <a:lstStyle/>
          <a:p>
            <a:r>
              <a:rPr lang="en-US" dirty="0">
                <a:cs typeface="Calibri Light"/>
              </a:rPr>
              <a:t>Project 2 Part 3: Software Specification</a:t>
            </a:r>
            <a:endParaRPr lang="en-US" dirty="0"/>
          </a:p>
        </p:txBody>
      </p:sp>
      <p:sp>
        <p:nvSpPr>
          <p:cNvPr id="3" name="Content Placeholder 2">
            <a:extLst>
              <a:ext uri="{FF2B5EF4-FFF2-40B4-BE49-F238E27FC236}">
                <a16:creationId xmlns:a16="http://schemas.microsoft.com/office/drawing/2014/main" id="{E7348DF9-652E-8A9D-FDC1-F31018AF6544}"/>
              </a:ext>
            </a:extLst>
          </p:cNvPr>
          <p:cNvSpPr>
            <a:spLocks noGrp="1"/>
          </p:cNvSpPr>
          <p:nvPr>
            <p:ph idx="1"/>
          </p:nvPr>
        </p:nvSpPr>
        <p:spPr>
          <a:xfrm>
            <a:off x="838200" y="1825625"/>
            <a:ext cx="10515600" cy="5035183"/>
          </a:xfrm>
        </p:spPr>
        <p:txBody>
          <a:bodyPr vert="horz" lIns="91440" tIns="45720" rIns="91440" bIns="45720" rtlCol="0" anchor="t">
            <a:normAutofit/>
          </a:bodyPr>
          <a:lstStyle/>
          <a:p>
            <a:r>
              <a:rPr lang="en-US" dirty="0">
                <a:ea typeface="+mn-lt"/>
                <a:cs typeface="+mn-lt"/>
              </a:rPr>
              <a:t>Write a full specification of the software product, including the following. </a:t>
            </a:r>
            <a:endParaRPr lang="en-US">
              <a:ea typeface="+mn-lt"/>
              <a:cs typeface="+mn-lt"/>
            </a:endParaRPr>
          </a:p>
          <a:p>
            <a:pPr lvl="1"/>
            <a:r>
              <a:rPr lang="en-US" dirty="0">
                <a:ea typeface="+mn-lt"/>
                <a:cs typeface="+mn-lt"/>
              </a:rPr>
              <a:t>The artifacts of part 2.</a:t>
            </a:r>
            <a:endParaRPr lang="en-US" dirty="0">
              <a:cs typeface="Calibri" panose="020F0502020204030204"/>
            </a:endParaRPr>
          </a:p>
          <a:p>
            <a:pPr lvl="1"/>
            <a:r>
              <a:rPr lang="en-US" dirty="0">
                <a:ea typeface="+mn-lt"/>
                <a:cs typeface="+mn-lt"/>
              </a:rPr>
              <a:t>All of the diagrams.</a:t>
            </a:r>
          </a:p>
          <a:p>
            <a:pPr lvl="1"/>
            <a:r>
              <a:rPr lang="en-US" dirty="0">
                <a:ea typeface="+mn-lt"/>
                <a:cs typeface="+mn-lt"/>
              </a:rPr>
              <a:t>A paragraph explaining why this project has value.</a:t>
            </a:r>
          </a:p>
          <a:p>
            <a:pPr lvl="1"/>
            <a:r>
              <a:rPr lang="en-US" dirty="0">
                <a:ea typeface="+mn-lt"/>
                <a:cs typeface="+mn-lt"/>
              </a:rPr>
              <a:t>Any operating environment requirements and assumptions.</a:t>
            </a:r>
          </a:p>
          <a:p>
            <a:pPr lvl="1"/>
            <a:r>
              <a:rPr lang="en-US" dirty="0">
                <a:ea typeface="+mn-lt"/>
                <a:cs typeface="+mn-lt"/>
              </a:rPr>
              <a:t>Interfaces for users and other systems.</a:t>
            </a:r>
          </a:p>
          <a:p>
            <a:pPr lvl="1"/>
            <a:r>
              <a:rPr lang="en-US" dirty="0">
                <a:ea typeface="+mn-lt"/>
                <a:cs typeface="+mn-lt"/>
              </a:rPr>
              <a:t>Anything else relevant to the project.</a:t>
            </a:r>
          </a:p>
          <a:p>
            <a:pPr lvl="1"/>
            <a:r>
              <a:rPr lang="en-US" dirty="0">
                <a:ea typeface="+mn-lt"/>
                <a:cs typeface="+mn-lt"/>
              </a:rPr>
              <a:t>Content should all be posted to GitHub, including source materials for all diagrams.</a:t>
            </a:r>
          </a:p>
          <a:p>
            <a:r>
              <a:rPr lang="en-US" dirty="0">
                <a:ea typeface="+mn-lt"/>
                <a:cs typeface="+mn-lt"/>
              </a:rPr>
              <a:t>You may find a template online; the book recommends </a:t>
            </a:r>
            <a:r>
              <a:rPr lang="en-US" u="sng" dirty="0">
                <a:ea typeface="+mn-lt"/>
                <a:cs typeface="+mn-lt"/>
              </a:rPr>
              <a:t>web.cs.dal.ca/~</a:t>
            </a:r>
            <a:r>
              <a:rPr lang="en-US" u="sng" dirty="0" err="1">
                <a:ea typeface="+mn-lt"/>
                <a:cs typeface="+mn-lt"/>
              </a:rPr>
              <a:t>hawkey</a:t>
            </a:r>
            <a:r>
              <a:rPr lang="en-US" u="sng" dirty="0">
                <a:ea typeface="+mn-lt"/>
                <a:cs typeface="+mn-lt"/>
              </a:rPr>
              <a:t>/3130/srs_template-ieee.doc.</a:t>
            </a:r>
            <a:endParaRPr lang="en-US" dirty="0">
              <a:ea typeface="+mn-lt"/>
              <a:cs typeface="+mn-lt"/>
            </a:endParaRPr>
          </a:p>
        </p:txBody>
      </p:sp>
    </p:spTree>
    <p:extLst>
      <p:ext uri="{BB962C8B-B14F-4D97-AF65-F5344CB8AC3E}">
        <p14:creationId xmlns:p14="http://schemas.microsoft.com/office/powerpoint/2010/main" val="3312356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8B37A-F331-6FBB-2852-5825AAE2AD7D}"/>
              </a:ext>
            </a:extLst>
          </p:cNvPr>
          <p:cNvSpPr>
            <a:spLocks noGrp="1"/>
          </p:cNvSpPr>
          <p:nvPr>
            <p:ph type="title"/>
          </p:nvPr>
        </p:nvSpPr>
        <p:spPr/>
        <p:txBody>
          <a:bodyPr/>
          <a:lstStyle/>
          <a:p>
            <a:r>
              <a:rPr lang="en-US" dirty="0">
                <a:cs typeface="Calibri Light"/>
              </a:rPr>
              <a:t>Project 2 Checkpoint</a:t>
            </a:r>
            <a:endParaRPr lang="en-US" dirty="0"/>
          </a:p>
        </p:txBody>
      </p:sp>
      <p:sp>
        <p:nvSpPr>
          <p:cNvPr id="3" name="Content Placeholder 2">
            <a:extLst>
              <a:ext uri="{FF2B5EF4-FFF2-40B4-BE49-F238E27FC236}">
                <a16:creationId xmlns:a16="http://schemas.microsoft.com/office/drawing/2014/main" id="{8A8C517D-7D43-A14D-6518-D0CC96B3BE75}"/>
              </a:ext>
            </a:extLst>
          </p:cNvPr>
          <p:cNvSpPr>
            <a:spLocks noGrp="1"/>
          </p:cNvSpPr>
          <p:nvPr>
            <p:ph idx="1"/>
          </p:nvPr>
        </p:nvSpPr>
        <p:spPr/>
        <p:txBody>
          <a:bodyPr vert="horz" lIns="91440" tIns="45720" rIns="91440" bIns="45720" rtlCol="0" anchor="t">
            <a:normAutofit/>
          </a:bodyPr>
          <a:lstStyle/>
          <a:p>
            <a:r>
              <a:rPr lang="en-US" dirty="0">
                <a:ea typeface="+mn-lt"/>
                <a:cs typeface="+mn-lt"/>
              </a:rPr>
              <a:t>Due Sunday, Oct 2, 11:59 PM</a:t>
            </a:r>
          </a:p>
          <a:p>
            <a:r>
              <a:rPr lang="en-US" dirty="0">
                <a:ea typeface="+mn-lt"/>
                <a:cs typeface="+mn-lt"/>
              </a:rPr>
              <a:t>GitHub repo should contain:</a:t>
            </a:r>
          </a:p>
          <a:p>
            <a:pPr lvl="1"/>
            <a:r>
              <a:rPr lang="en-US" dirty="0">
                <a:ea typeface="+mn-lt"/>
                <a:cs typeface="+mn-lt"/>
              </a:rPr>
              <a:t>Each student’s alternative proposal that was considered.</a:t>
            </a:r>
          </a:p>
          <a:p>
            <a:pPr lvl="1"/>
            <a:r>
              <a:rPr lang="en-US" b="1" dirty="0">
                <a:ea typeface="+mn-lt"/>
                <a:cs typeface="+mn-lt"/>
              </a:rPr>
              <a:t>Source files</a:t>
            </a:r>
            <a:r>
              <a:rPr lang="en-US" dirty="0">
                <a:ea typeface="+mn-lt"/>
                <a:cs typeface="+mn-lt"/>
              </a:rPr>
              <a:t> for all diagrams (not simply images).</a:t>
            </a:r>
          </a:p>
          <a:p>
            <a:pPr lvl="1"/>
            <a:r>
              <a:rPr lang="en-US" dirty="0">
                <a:ea typeface="+mn-lt"/>
                <a:cs typeface="+mn-lt"/>
              </a:rPr>
              <a:t>Project specification document.</a:t>
            </a:r>
          </a:p>
          <a:p>
            <a:pPr lvl="1"/>
            <a:r>
              <a:rPr lang="en-US" dirty="0">
                <a:ea typeface="+mn-lt"/>
                <a:cs typeface="+mn-lt"/>
              </a:rPr>
              <a:t>At least two commits or pull requests from each team member (e.g. proposal + scenario model)</a:t>
            </a:r>
          </a:p>
          <a:p>
            <a:pPr lvl="1"/>
            <a:r>
              <a:rPr lang="en-US" dirty="0">
                <a:ea typeface="+mn-lt"/>
                <a:cs typeface="+mn-lt"/>
              </a:rPr>
              <a:t>A release containing the pdf version of the specification.</a:t>
            </a:r>
          </a:p>
        </p:txBody>
      </p:sp>
    </p:spTree>
    <p:extLst>
      <p:ext uri="{BB962C8B-B14F-4D97-AF65-F5344CB8AC3E}">
        <p14:creationId xmlns:p14="http://schemas.microsoft.com/office/powerpoint/2010/main" val="2643458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B5C05-14EC-B9DB-474E-E0792CCB768F}"/>
              </a:ext>
            </a:extLst>
          </p:cNvPr>
          <p:cNvSpPr>
            <a:spLocks noGrp="1"/>
          </p:cNvSpPr>
          <p:nvPr>
            <p:ph type="title"/>
          </p:nvPr>
        </p:nvSpPr>
        <p:spPr/>
        <p:txBody>
          <a:bodyPr/>
          <a:lstStyle/>
          <a:p>
            <a:r>
              <a:rPr lang="en-US" dirty="0">
                <a:cs typeface="Calibri Light"/>
              </a:rPr>
              <a:t>Project 2 Checkpoint grading</a:t>
            </a:r>
            <a:endParaRPr lang="en-US" dirty="0"/>
          </a:p>
        </p:txBody>
      </p:sp>
      <p:sp>
        <p:nvSpPr>
          <p:cNvPr id="3" name="Content Placeholder 2">
            <a:extLst>
              <a:ext uri="{FF2B5EF4-FFF2-40B4-BE49-F238E27FC236}">
                <a16:creationId xmlns:a16="http://schemas.microsoft.com/office/drawing/2014/main" id="{C84197CA-DBBA-02DF-72BF-F678DA82D630}"/>
              </a:ext>
            </a:extLst>
          </p:cNvPr>
          <p:cNvSpPr>
            <a:spLocks noGrp="1"/>
          </p:cNvSpPr>
          <p:nvPr>
            <p:ph idx="1"/>
          </p:nvPr>
        </p:nvSpPr>
        <p:spPr/>
        <p:txBody>
          <a:bodyPr vert="horz" lIns="91440" tIns="45720" rIns="91440" bIns="45720" rtlCol="0" anchor="t">
            <a:normAutofit fontScale="92500"/>
          </a:bodyPr>
          <a:lstStyle/>
          <a:p>
            <a:r>
              <a:rPr lang="en-US" dirty="0">
                <a:ea typeface="+mn-lt"/>
                <a:cs typeface="+mn-lt"/>
              </a:rPr>
              <a:t>10% - Original project proposal &amp; requirements from each user (individual)</a:t>
            </a:r>
          </a:p>
          <a:p>
            <a:r>
              <a:rPr lang="en-US" dirty="0">
                <a:ea typeface="+mn-lt"/>
                <a:cs typeface="+mn-lt"/>
              </a:rPr>
              <a:t>10% - Sequence diagram contribution &amp; 2 commits or pull requests from each user (individual)</a:t>
            </a:r>
          </a:p>
          <a:p>
            <a:r>
              <a:rPr lang="en-US" dirty="0">
                <a:ea typeface="+mn-lt"/>
                <a:cs typeface="+mn-lt"/>
              </a:rPr>
              <a:t>05% - Proposal submission and prioritized requirements</a:t>
            </a:r>
          </a:p>
          <a:p>
            <a:r>
              <a:rPr lang="en-US" dirty="0">
                <a:ea typeface="+mn-lt"/>
                <a:cs typeface="+mn-lt"/>
              </a:rPr>
              <a:t>10% - Class diagram</a:t>
            </a:r>
          </a:p>
          <a:p>
            <a:r>
              <a:rPr lang="en-US" dirty="0">
                <a:ea typeface="+mn-lt"/>
                <a:cs typeface="+mn-lt"/>
              </a:rPr>
              <a:t>20% - Sequence diagrams</a:t>
            </a:r>
          </a:p>
          <a:p>
            <a:r>
              <a:rPr lang="en-US" dirty="0">
                <a:ea typeface="+mn-lt"/>
                <a:cs typeface="+mn-lt"/>
              </a:rPr>
              <a:t>10% - State diagram(s)</a:t>
            </a:r>
          </a:p>
          <a:p>
            <a:r>
              <a:rPr lang="en-US" dirty="0">
                <a:ea typeface="+mn-lt"/>
                <a:cs typeface="+mn-lt"/>
              </a:rPr>
              <a:t>30% - Specification</a:t>
            </a:r>
          </a:p>
          <a:p>
            <a:r>
              <a:rPr lang="en-US" dirty="0">
                <a:ea typeface="+mn-lt"/>
                <a:cs typeface="+mn-lt"/>
              </a:rPr>
              <a:t>05% - Pdf release and directions followed</a:t>
            </a:r>
          </a:p>
          <a:p>
            <a:endParaRPr lang="en-US" dirty="0">
              <a:cs typeface="Calibri"/>
            </a:endParaRPr>
          </a:p>
        </p:txBody>
      </p:sp>
    </p:spTree>
    <p:extLst>
      <p:ext uri="{BB962C8B-B14F-4D97-AF65-F5344CB8AC3E}">
        <p14:creationId xmlns:p14="http://schemas.microsoft.com/office/powerpoint/2010/main" val="1077402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08D79-C9B7-60BD-57CB-01B37E75694A}"/>
              </a:ext>
            </a:extLst>
          </p:cNvPr>
          <p:cNvSpPr>
            <a:spLocks noGrp="1"/>
          </p:cNvSpPr>
          <p:nvPr>
            <p:ph type="title"/>
          </p:nvPr>
        </p:nvSpPr>
        <p:spPr/>
        <p:txBody>
          <a:bodyPr/>
          <a:lstStyle/>
          <a:p>
            <a:r>
              <a:rPr lang="en-US" dirty="0">
                <a:cs typeface="Calibri Light"/>
              </a:rPr>
              <a:t>Project 2 Part 4: Project Planning</a:t>
            </a:r>
            <a:endParaRPr lang="en-US" dirty="0"/>
          </a:p>
        </p:txBody>
      </p:sp>
      <p:sp>
        <p:nvSpPr>
          <p:cNvPr id="3" name="Content Placeholder 2">
            <a:extLst>
              <a:ext uri="{FF2B5EF4-FFF2-40B4-BE49-F238E27FC236}">
                <a16:creationId xmlns:a16="http://schemas.microsoft.com/office/drawing/2014/main" id="{347B8251-874C-54C1-DDEE-5DF889D1AAB6}"/>
              </a:ext>
            </a:extLst>
          </p:cNvPr>
          <p:cNvSpPr>
            <a:spLocks noGrp="1"/>
          </p:cNvSpPr>
          <p:nvPr>
            <p:ph idx="1"/>
          </p:nvPr>
        </p:nvSpPr>
        <p:spPr>
          <a:xfrm>
            <a:off x="838200" y="1825625"/>
            <a:ext cx="10916138" cy="5035184"/>
          </a:xfrm>
        </p:spPr>
        <p:txBody>
          <a:bodyPr vert="horz" lIns="91440" tIns="45720" rIns="91440" bIns="45720" rtlCol="0" anchor="t">
            <a:normAutofit fontScale="92500" lnSpcReduction="10000"/>
          </a:bodyPr>
          <a:lstStyle/>
          <a:p>
            <a:r>
              <a:rPr lang="en-US" dirty="0">
                <a:ea typeface="+mn-lt"/>
                <a:cs typeface="+mn-lt"/>
              </a:rPr>
              <a:t>Select 5 or more highest-priority requirements that can &amp; should be met first</a:t>
            </a:r>
            <a:endParaRPr lang="en-US" dirty="0">
              <a:cs typeface="Calibri"/>
            </a:endParaRPr>
          </a:p>
          <a:p>
            <a:r>
              <a:rPr lang="en-US" dirty="0">
                <a:ea typeface="+mn-lt"/>
                <a:cs typeface="+mn-lt"/>
              </a:rPr>
              <a:t>For each selected requirement, create a set of product backlog tasks indicating work to be done to meet the requirement. Each team member should complete task definition for at least one requirement, and the group should then meet to review and agree on task definitions. Omit design tasks; focus on implementation </a:t>
            </a:r>
          </a:p>
          <a:p>
            <a:r>
              <a:rPr lang="en-US" dirty="0">
                <a:ea typeface="+mn-lt"/>
                <a:cs typeface="+mn-lt"/>
              </a:rPr>
              <a:t>For each requirement, create a GitHub issue with requirement description, definition of done (i.e. how can someone verify it is complete), and task list. </a:t>
            </a:r>
            <a:endParaRPr lang="en-US">
              <a:ea typeface="+mn-lt"/>
              <a:cs typeface="+mn-lt"/>
            </a:endParaRPr>
          </a:p>
          <a:p>
            <a:r>
              <a:rPr lang="en-US" dirty="0">
                <a:ea typeface="+mn-lt"/>
                <a:cs typeface="+mn-lt"/>
              </a:rPr>
              <a:t>When requirements have been analyzed, meet to discuss tasks identified:</a:t>
            </a:r>
          </a:p>
          <a:p>
            <a:pPr lvl="1"/>
            <a:r>
              <a:rPr lang="en-US" dirty="0">
                <a:ea typeface="+mn-lt"/>
                <a:cs typeface="+mn-lt"/>
              </a:rPr>
              <a:t>Estimate the number of hours needed to complete the task and add it to the item in the task list. The recommended </a:t>
            </a:r>
            <a:r>
              <a:rPr lang="en-US" dirty="0" err="1">
                <a:ea typeface="+mn-lt"/>
                <a:cs typeface="+mn-lt"/>
              </a:rPr>
              <a:t>methodis</a:t>
            </a:r>
            <a:r>
              <a:rPr lang="en-US" dirty="0">
                <a:ea typeface="+mn-lt"/>
                <a:cs typeface="+mn-lt"/>
              </a:rPr>
              <a:t> to use the median from Planning Poker.</a:t>
            </a:r>
          </a:p>
          <a:p>
            <a:pPr lvl="1"/>
            <a:r>
              <a:rPr lang="en-US" dirty="0">
                <a:ea typeface="+mn-lt"/>
                <a:cs typeface="+mn-lt"/>
              </a:rPr>
              <a:t>Order the tasks on an issue from highest-priority to lowest. </a:t>
            </a:r>
          </a:p>
          <a:p>
            <a:pPr lvl="1"/>
            <a:r>
              <a:rPr lang="en-US" dirty="0">
                <a:ea typeface="+mn-lt"/>
                <a:cs typeface="+mn-lt"/>
              </a:rPr>
              <a:t>A designated team member should take thorough notes on this meeting content.</a:t>
            </a:r>
            <a:endParaRPr lang="en-US">
              <a:cs typeface="Calibri"/>
            </a:endParaRPr>
          </a:p>
        </p:txBody>
      </p:sp>
    </p:spTree>
    <p:extLst>
      <p:ext uri="{BB962C8B-B14F-4D97-AF65-F5344CB8AC3E}">
        <p14:creationId xmlns:p14="http://schemas.microsoft.com/office/powerpoint/2010/main" val="1521042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52B9A-6FBD-0D55-2F83-D478A721CBD4}"/>
              </a:ext>
            </a:extLst>
          </p:cNvPr>
          <p:cNvSpPr>
            <a:spLocks noGrp="1"/>
          </p:cNvSpPr>
          <p:nvPr>
            <p:ph type="title"/>
          </p:nvPr>
        </p:nvSpPr>
        <p:spPr/>
        <p:txBody>
          <a:bodyPr/>
          <a:lstStyle/>
          <a:p>
            <a:r>
              <a:rPr lang="en-US" dirty="0">
                <a:cs typeface="Calibri Light"/>
              </a:rPr>
              <a:t>Project 2 Part 5: Product Design</a:t>
            </a:r>
            <a:endParaRPr lang="en-US" dirty="0"/>
          </a:p>
        </p:txBody>
      </p:sp>
      <p:sp>
        <p:nvSpPr>
          <p:cNvPr id="3" name="Content Placeholder 2">
            <a:extLst>
              <a:ext uri="{FF2B5EF4-FFF2-40B4-BE49-F238E27FC236}">
                <a16:creationId xmlns:a16="http://schemas.microsoft.com/office/drawing/2014/main" id="{89044EF1-0AA1-8AC1-CC70-24975BD56578}"/>
              </a:ext>
            </a:extLst>
          </p:cNvPr>
          <p:cNvSpPr>
            <a:spLocks noGrp="1"/>
          </p:cNvSpPr>
          <p:nvPr>
            <p:ph idx="1"/>
          </p:nvPr>
        </p:nvSpPr>
        <p:spPr>
          <a:xfrm>
            <a:off x="838200" y="1825625"/>
            <a:ext cx="10720754" cy="5035184"/>
          </a:xfrm>
        </p:spPr>
        <p:txBody>
          <a:bodyPr vert="horz" lIns="91440" tIns="45720" rIns="91440" bIns="45720" rtlCol="0" anchor="t">
            <a:normAutofit/>
          </a:bodyPr>
          <a:lstStyle/>
          <a:p>
            <a:r>
              <a:rPr lang="en-US" dirty="0">
                <a:ea typeface="+mn-lt"/>
                <a:cs typeface="+mn-lt"/>
              </a:rPr>
              <a:t>Decide on the programming language(s) to be used for the project and what tools may need to be used to develop the product. </a:t>
            </a:r>
          </a:p>
          <a:p>
            <a:r>
              <a:rPr lang="en-US" dirty="0">
                <a:ea typeface="+mn-lt"/>
                <a:cs typeface="+mn-lt"/>
              </a:rPr>
              <a:t>Define the classes and data types needed for the product, and their attributes (including data types), data structures, and methods (including method signature – input/output types). Where possible, identify what other methods might be called by each method. Design for modularity and functional independence by minimizing complexity of communication between components, using the class model from project specification.</a:t>
            </a:r>
          </a:p>
          <a:p>
            <a:r>
              <a:rPr lang="en-US" dirty="0">
                <a:ea typeface="+mn-lt"/>
                <a:cs typeface="+mn-lt"/>
              </a:rPr>
              <a:t>Define the file structure of the project to reflect the class model within selected language.</a:t>
            </a:r>
          </a:p>
          <a:p>
            <a:endParaRPr lang="en-US" dirty="0">
              <a:ea typeface="+mn-lt"/>
              <a:cs typeface="+mn-lt"/>
            </a:endParaRPr>
          </a:p>
        </p:txBody>
      </p:sp>
    </p:spTree>
    <p:extLst>
      <p:ext uri="{BB962C8B-B14F-4D97-AF65-F5344CB8AC3E}">
        <p14:creationId xmlns:p14="http://schemas.microsoft.com/office/powerpoint/2010/main" val="3148985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B5D7B-B3AB-ED32-2EA7-E71BAB1E32CD}"/>
              </a:ext>
            </a:extLst>
          </p:cNvPr>
          <p:cNvSpPr>
            <a:spLocks noGrp="1"/>
          </p:cNvSpPr>
          <p:nvPr>
            <p:ph type="title"/>
          </p:nvPr>
        </p:nvSpPr>
        <p:spPr/>
        <p:txBody>
          <a:bodyPr/>
          <a:lstStyle/>
          <a:p>
            <a:r>
              <a:rPr lang="en-US" dirty="0">
                <a:ea typeface="+mj-lt"/>
                <a:cs typeface="+mj-lt"/>
              </a:rPr>
              <a:t>Project 2 Part 5: Product Design</a:t>
            </a:r>
          </a:p>
        </p:txBody>
      </p:sp>
      <p:sp>
        <p:nvSpPr>
          <p:cNvPr id="3" name="Content Placeholder 2">
            <a:extLst>
              <a:ext uri="{FF2B5EF4-FFF2-40B4-BE49-F238E27FC236}">
                <a16:creationId xmlns:a16="http://schemas.microsoft.com/office/drawing/2014/main" id="{6E9C6E17-F308-FDAB-5EB5-5470407D23F7}"/>
              </a:ext>
            </a:extLst>
          </p:cNvPr>
          <p:cNvSpPr>
            <a:spLocks noGrp="1"/>
          </p:cNvSpPr>
          <p:nvPr>
            <p:ph idx="1"/>
          </p:nvPr>
        </p:nvSpPr>
        <p:spPr>
          <a:xfrm>
            <a:off x="838200" y="1825625"/>
            <a:ext cx="10515600" cy="5035184"/>
          </a:xfrm>
        </p:spPr>
        <p:txBody>
          <a:bodyPr vert="horz" lIns="91440" tIns="45720" rIns="91440" bIns="45720" rtlCol="0" anchor="t">
            <a:normAutofit lnSpcReduction="10000"/>
          </a:bodyPr>
          <a:lstStyle/>
          <a:p>
            <a:r>
              <a:rPr lang="en-US" dirty="0">
                <a:cs typeface="Calibri"/>
              </a:rPr>
              <a:t>Define how the program will interact with other systems, including how data will be entered into the program, how it will be stored, and how it will be displayed or output.</a:t>
            </a:r>
            <a:endParaRPr lang="en-US" dirty="0">
              <a:ea typeface="+mn-lt"/>
              <a:cs typeface="+mn-lt"/>
            </a:endParaRPr>
          </a:p>
          <a:p>
            <a:r>
              <a:rPr lang="en-US" dirty="0">
                <a:cs typeface="Calibri"/>
              </a:rPr>
              <a:t>Define how the program will be deployed (built, distributed, and launched) and operated.</a:t>
            </a:r>
            <a:endParaRPr lang="en-US" dirty="0">
              <a:ea typeface="+mn-lt"/>
              <a:cs typeface="+mn-lt"/>
            </a:endParaRPr>
          </a:p>
          <a:p>
            <a:r>
              <a:rPr lang="en-US" dirty="0">
                <a:cs typeface="Calibri"/>
              </a:rPr>
              <a:t>Design the user interface for key components of the program. Examine the behavioral model to identify possible components that may require a user interface, and examine the scenario models to identify what elements need to be present on each component.</a:t>
            </a:r>
            <a:endParaRPr lang="en-US" dirty="0">
              <a:ea typeface="+mn-lt"/>
              <a:cs typeface="+mn-lt"/>
            </a:endParaRPr>
          </a:p>
          <a:p>
            <a:r>
              <a:rPr lang="en-US" dirty="0">
                <a:cs typeface="Calibri"/>
              </a:rPr>
              <a:t>Determine what would need to be done to create a minimal prototype of this product and begin meeting requirements with multiple team members contributing simultaneously.</a:t>
            </a:r>
            <a:endParaRPr lang="en-US" dirty="0"/>
          </a:p>
        </p:txBody>
      </p:sp>
    </p:spTree>
    <p:extLst>
      <p:ext uri="{BB962C8B-B14F-4D97-AF65-F5344CB8AC3E}">
        <p14:creationId xmlns:p14="http://schemas.microsoft.com/office/powerpoint/2010/main" val="31827206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Product Design Exercise </vt:lpstr>
      <vt:lpstr>Notes</vt:lpstr>
      <vt:lpstr>Project 2 Part 2: Requirements Modeling</vt:lpstr>
      <vt:lpstr>Project 2 Part 3: Software Specification</vt:lpstr>
      <vt:lpstr>Project 2 Checkpoint</vt:lpstr>
      <vt:lpstr>Project 2 Checkpoint grading</vt:lpstr>
      <vt:lpstr>Project 2 Part 4: Project Planning</vt:lpstr>
      <vt:lpstr>Project 2 Part 5: Product Design</vt:lpstr>
      <vt:lpstr>Project 2 Part 5: Product Design</vt:lpstr>
      <vt:lpstr>Project 2 Part 6: Sprint</vt:lpstr>
      <vt:lpstr>Project 2 Part 6: Sprint</vt:lpstr>
      <vt:lpstr>Project 2 Final submission</vt:lpstr>
      <vt:lpstr>Project 2 Grading</vt:lpstr>
      <vt:lpstr>Participation</vt:lpstr>
      <vt:lpstr>Exercise 3</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377</cp:revision>
  <dcterms:created xsi:type="dcterms:W3CDTF">2022-06-29T17:49:55Z</dcterms:created>
  <dcterms:modified xsi:type="dcterms:W3CDTF">2022-09-29T00:19:01Z</dcterms:modified>
</cp:coreProperties>
</file>