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57" r:id="rId5"/>
    <p:sldId id="259" r:id="rId6"/>
    <p:sldId id="262" r:id="rId7"/>
    <p:sldId id="263" r:id="rId8"/>
    <p:sldId id="264" r:id="rId9"/>
    <p:sldId id="265" r:id="rId10"/>
    <p:sldId id="261" r:id="rId11"/>
    <p:sldId id="260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3FB11D-2C95-4FEA-98FB-C350A47752A0}" v="61" dt="2022-10-02T17:49:04.699"/>
    <p1510:client id="{3CBCA4D2-3ADE-4ADD-A403-6BA4F9EE6AEF}" v="24" dt="2022-08-06T02:19:42.580"/>
    <p1510:client id="{4B5C589D-3499-45D4-8628-527CA0864C0D}" v="378" dt="2022-10-03T18:17:56.129"/>
    <p1510:client id="{609872A5-C43F-460C-B853-75F256216D82}" v="30" dt="2022-06-30T03:33:21.124"/>
    <p1510:client id="{7BFF5E45-42E8-40D3-A4B8-FFA038D5185A}" v="1540" dt="2022-10-02T01:25:01.633"/>
    <p1510:client id="{FDC8896D-329C-4FCE-9DF2-6DC5441A76F5}" v="71" dt="2022-06-30T19:20:33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en-s/um/people/lamport/tla/book.html" TargetMode="External"/><Relationship Id="rId2" Type="http://schemas.openxmlformats.org/officeDocument/2006/relationships/hyperlink" Target="https://www.turing.org.u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oogle.com/presentation/d/1soNRFQF-PjJAERscY3nMLZUDThh72e03ZJY7nyXpeNw/edit#slide=id.i256" TargetMode="External"/><Relationship Id="rId5" Type="http://schemas.openxmlformats.org/officeDocument/2006/relationships/hyperlink" Target="http://www.cs.cmu.edu/~aldrich/courses/654-sp05/handouts/model-checking-3.pdf" TargetMode="External"/><Relationship Id="rId4" Type="http://schemas.openxmlformats.org/officeDocument/2006/relationships/hyperlink" Target="http://gauss.ececs.uc.edu/Courses/c626/reports/modelcheck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C7269C1-2C02-BD55-200A-BB2C542898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14" r="9090" b="25309"/>
          <a:stretch/>
        </p:blipFill>
        <p:spPr>
          <a:xfrm>
            <a:off x="4392949" y="10"/>
            <a:ext cx="8668512" cy="6857990"/>
          </a:xfrm>
          <a:prstGeom prst="rect">
            <a:avLst/>
          </a:prstGeom>
        </p:spPr>
      </p:pic>
      <p:sp>
        <p:nvSpPr>
          <p:cNvPr id="34" name="Rectangle 2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cs typeface="Calibri Light"/>
              </a:rPr>
              <a:t>Formal Methods</a:t>
            </a:r>
            <a:br>
              <a:rPr lang="en-US" sz="4800" dirty="0">
                <a:cs typeface="Calibri Light"/>
              </a:rPr>
            </a:br>
            <a:br>
              <a:rPr lang="en-US" sz="4800" dirty="0">
                <a:cs typeface="Calibri Light"/>
              </a:rPr>
            </a:b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3268711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>
                <a:latin typeface="Tahoma"/>
                <a:ea typeface="Tahoma"/>
                <a:cs typeface="Tahoma"/>
              </a:rPr>
              <a:t>JD Kilgallin</a:t>
            </a:r>
            <a:endParaRPr lang="en-US" sz="2000">
              <a:latin typeface="Tahoma"/>
              <a:ea typeface="Tahoma"/>
              <a:cs typeface="Calibri"/>
            </a:endParaRPr>
          </a:p>
          <a:p>
            <a:pPr algn="l"/>
            <a:r>
              <a:rPr lang="en-US" sz="2000">
                <a:latin typeface="Tahoma"/>
                <a:ea typeface="Tahoma"/>
                <a:cs typeface="Calibri"/>
              </a:rPr>
              <a:t>CPSC:480</a:t>
            </a:r>
            <a:endParaRPr lang="en-US" sz="2000">
              <a:latin typeface="Tahoma"/>
              <a:ea typeface="Tahoma"/>
              <a:cs typeface="+mn-lt"/>
            </a:endParaRPr>
          </a:p>
          <a:p>
            <a:pPr algn="l"/>
            <a:r>
              <a:rPr lang="en-US" sz="2000">
                <a:latin typeface="Tahoma"/>
                <a:ea typeface="+mn-lt"/>
                <a:cs typeface="+mn-lt"/>
              </a:rPr>
              <a:t>10/03/22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500248F-5C26-2C03-C79E-46B46E3CA447}"/>
              </a:ext>
            </a:extLst>
          </p:cNvPr>
          <p:cNvSpPr txBox="1">
            <a:spLocks/>
          </p:cNvSpPr>
          <p:nvPr/>
        </p:nvSpPr>
        <p:spPr>
          <a:xfrm>
            <a:off x="479985" y="4794716"/>
            <a:ext cx="5898280" cy="20603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Tahoma"/>
                <a:ea typeface="Tahoma"/>
                <a:cs typeface="Tahoma"/>
              </a:rPr>
              <a:t>Photo: Alan Turing, Fellowship of the Royal Society</a:t>
            </a:r>
          </a:p>
          <a:p>
            <a:pPr algn="l"/>
            <a:r>
              <a:rPr lang="en-US" sz="2000" dirty="0">
                <a:latin typeface="Tahoma"/>
                <a:ea typeface="Tahoma"/>
                <a:cs typeface="Tahoma"/>
              </a:rPr>
              <a:t>Known for: Turing Machines, Halting Problem, Cryptanalysis of Axis Enigma Machines, Turing </a:t>
            </a:r>
            <a:br>
              <a:rPr lang="en-US" sz="2000" dirty="0">
                <a:latin typeface="Tahoma"/>
                <a:ea typeface="Tahoma"/>
                <a:cs typeface="Tahoma"/>
              </a:rPr>
            </a:br>
            <a:r>
              <a:rPr lang="en-US" sz="2000" dirty="0">
                <a:latin typeface="Tahoma"/>
                <a:ea typeface="Tahoma"/>
                <a:cs typeface="Tahoma"/>
              </a:rPr>
              <a:t>Test thought experiment, theory of computing, computational biology, conviction and post-humous pardon under British indecency law.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6BED-2C7C-6AA5-AEB3-B5A42D80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Formal specification of "compose email" 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0DEA3-5B66-D727-3CC0-ADFB594BE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recipient line, subject line, and body are initially blank.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The user may set the cursor into any of the three control fields.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Typing a character will increment the length of the contents of the selected field.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Pressing backspace will decrement the length until empty.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subject line cannot be more than 255 characters long.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 message cannot be sent unless it has a recipient, subject, and body.</a:t>
            </a:r>
          </a:p>
          <a:p>
            <a:r>
              <a:rPr lang="en-US" dirty="0">
                <a:cs typeface="Calibri" panose="020F0502020204030204"/>
              </a:rPr>
              <a:t>Can model cursor position, field length, and constraints.</a:t>
            </a:r>
          </a:p>
        </p:txBody>
      </p:sp>
    </p:spTree>
    <p:extLst>
      <p:ext uri="{BB962C8B-B14F-4D97-AF65-F5344CB8AC3E}">
        <p14:creationId xmlns:p14="http://schemas.microsoft.com/office/powerpoint/2010/main" val="1799662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5A97580F-97F5-B007-760E-86A9BD792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5727" y="4813"/>
            <a:ext cx="8595236" cy="68514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A252E2-B9A1-AF7B-135F-37A56A775559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78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CE36C-2603-0B8D-5B77-029901D78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82B52-7EFB-6B48-2A3F-85A190041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17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Alan Turing: the enigma. Andrew Hodges. 2012. Princeton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3"/>
              </a:rPr>
              <a:t>Specifying Systems. Leslie Lamport. 2002. Pearson.</a:t>
            </a:r>
            <a:endParaRPr lang="en-US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  <a:hlinkClick r:id="rId4"/>
              </a:rPr>
              <a:t>The Beginning of Model-Checking: A Personal Perspective. Allen Emerson. 2008. Springer.</a:t>
            </a:r>
          </a:p>
          <a:p>
            <a:r>
              <a:rPr lang="en-US" dirty="0">
                <a:cs typeface="Calibri" panose="020F0502020204030204"/>
                <a:hlinkClick r:id="rId5"/>
              </a:rPr>
              <a:t>Formal Verification by Model-Checking. Natasha Sharygina. 2009. Carnegie Mellon University.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  <a:hlinkClick r:id="rId6"/>
              </a:rPr>
              <a:t>Formal Methods + TLA. Jonathan Kilgallin. 2010. Microsoft.</a:t>
            </a:r>
          </a:p>
        </p:txBody>
      </p:sp>
    </p:spTree>
    <p:extLst>
      <p:ext uri="{BB962C8B-B14F-4D97-AF65-F5344CB8AC3E}">
        <p14:creationId xmlns:p14="http://schemas.microsoft.com/office/powerpoint/2010/main" val="233841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Formal Methods</a:t>
            </a:r>
            <a:br>
              <a:rPr lang="en-US" dirty="0">
                <a:cs typeface="Calibri Light"/>
              </a:rPr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373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latin typeface="Tahoma"/>
                <a:ea typeface="Tahoma"/>
                <a:cs typeface="Tahoma"/>
              </a:rPr>
              <a:t>JD </a:t>
            </a:r>
            <a:r>
              <a:rPr lang="en-US" dirty="0" err="1">
                <a:latin typeface="Tahoma"/>
                <a:ea typeface="Tahoma"/>
                <a:cs typeface="Tahoma"/>
              </a:rPr>
              <a:t>Kilgallin</a:t>
            </a:r>
            <a:endParaRPr lang="en-US" dirty="0" err="1">
              <a:latin typeface="Calibri" panose="020F0502020204030204"/>
              <a:ea typeface="Tahoma"/>
              <a:cs typeface="Calibri" panose="020F0502020204030204"/>
            </a:endParaRPr>
          </a:p>
          <a:p>
            <a:pPr algn="l"/>
            <a:r>
              <a:rPr lang="en-US" dirty="0">
                <a:latin typeface="Tahoma"/>
                <a:ea typeface="+mn-lt"/>
                <a:cs typeface="+mn-lt"/>
              </a:rPr>
              <a:t>CPSC:480</a:t>
            </a:r>
            <a:endParaRPr lang="en-US" dirty="0"/>
          </a:p>
          <a:p>
            <a:pPr algn="l"/>
            <a:r>
              <a:rPr lang="en-US" dirty="0">
                <a:latin typeface="Tahoma"/>
                <a:ea typeface="Tahoma"/>
                <a:cs typeface="Calibri"/>
              </a:rPr>
              <a:t>10/03/22</a:t>
            </a:r>
            <a:endParaRPr lang="en-US" i="1" dirty="0">
              <a:latin typeface="Tahoma"/>
              <a:ea typeface="Tahom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836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BA103-E875-F967-7147-1928AA4BC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Notes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2FFA9-34F9-C083-6060-8D32C7BE1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05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Average on quiz 4 was a bit lower than others. </a:t>
            </a:r>
            <a:endParaRPr lang="en-US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Remember, a functional  requirement is anything the software </a:t>
            </a:r>
            <a:r>
              <a:rPr lang="en-US" i="1" dirty="0">
                <a:cs typeface="Calibri"/>
              </a:rPr>
              <a:t>does</a:t>
            </a:r>
            <a:r>
              <a:rPr lang="en-US" dirty="0">
                <a:cs typeface="Calibri"/>
              </a:rPr>
              <a:t>, and a non-functional requirement is a constraint on </a:t>
            </a:r>
            <a:r>
              <a:rPr lang="en-US" i="1" dirty="0">
                <a:cs typeface="Calibri"/>
              </a:rPr>
              <a:t>how</a:t>
            </a:r>
            <a:r>
              <a:rPr lang="en-US" dirty="0">
                <a:cs typeface="Calibri"/>
              </a:rPr>
              <a:t>. Any requirement needs to be phrased in a way that someone can determine if it's been met.</a:t>
            </a:r>
          </a:p>
          <a:p>
            <a:pPr lvl="1"/>
            <a:r>
              <a:rPr lang="en-US">
                <a:cs typeface="Calibri"/>
              </a:rPr>
              <a:t>Review definitions of terms like "traceability", "cohesion", "coupling"</a:t>
            </a:r>
          </a:p>
          <a:p>
            <a:r>
              <a:rPr lang="en-US" dirty="0">
                <a:cs typeface="Calibri"/>
              </a:rPr>
              <a:t>Project 2 checkpoint feedback is up. Most missed points were:</a:t>
            </a:r>
          </a:p>
          <a:p>
            <a:pPr lvl="1"/>
            <a:r>
              <a:rPr lang="en-US" dirty="0">
                <a:cs typeface="Calibri"/>
              </a:rPr>
              <a:t>Failure to follow instructions; read them over before submission.</a:t>
            </a:r>
          </a:p>
          <a:p>
            <a:pPr lvl="1"/>
            <a:r>
              <a:rPr lang="en-US" dirty="0">
                <a:cs typeface="Calibri"/>
              </a:rPr>
              <a:t>Failure to capture all requirements in class and behavioral models.</a:t>
            </a:r>
          </a:p>
          <a:p>
            <a:pPr lvl="1"/>
            <a:r>
              <a:rPr lang="en-US" dirty="0">
                <a:cs typeface="Calibri"/>
              </a:rPr>
              <a:t>14 grades 95-100, 9 90-95, 5 85-90, 2 &lt; 85. Good work!</a:t>
            </a:r>
          </a:p>
          <a:p>
            <a:r>
              <a:rPr lang="en-US">
                <a:ea typeface="+mn-lt"/>
                <a:cs typeface="+mn-lt"/>
              </a:rPr>
              <a:t>Midterm course review is open on learn.uakron.edu/evaluation; link on </a:t>
            </a:r>
            <a:r>
              <a:rPr lang="en-US" dirty="0">
                <a:ea typeface="+mn-lt"/>
                <a:cs typeface="+mn-lt"/>
              </a:rPr>
              <a:t>Brightspace? Please submit any feedback you have.</a:t>
            </a:r>
          </a:p>
          <a:p>
            <a:r>
              <a:rPr lang="en-US" dirty="0">
                <a:cs typeface="Calibri"/>
              </a:rPr>
              <a:t>Office hours/extended review after class today; exam Wednesday.</a:t>
            </a:r>
          </a:p>
          <a:p>
            <a:r>
              <a:rPr lang="en-US" dirty="0">
                <a:ea typeface="+mn-lt"/>
                <a:cs typeface="+mn-lt"/>
              </a:rPr>
              <a:t>Mid-term grades: 35% exam, 5% </a:t>
            </a:r>
            <a:r>
              <a:rPr lang="en-US" err="1">
                <a:ea typeface="+mn-lt"/>
                <a:cs typeface="+mn-lt"/>
              </a:rPr>
              <a:t>ea</a:t>
            </a:r>
            <a:r>
              <a:rPr lang="en-US" dirty="0">
                <a:ea typeface="+mn-lt"/>
                <a:cs typeface="+mn-lt"/>
              </a:rPr>
              <a:t> Ex, 20% </a:t>
            </a:r>
            <a:r>
              <a:rPr lang="en-US" err="1">
                <a:ea typeface="+mn-lt"/>
                <a:cs typeface="+mn-lt"/>
              </a:rPr>
              <a:t>ea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Pr</a:t>
            </a:r>
            <a:r>
              <a:rPr lang="en-US">
                <a:ea typeface="+mn-lt"/>
                <a:cs typeface="+mn-lt"/>
              </a:rPr>
              <a:t>, 10% Qz, no drops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21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C84B0-3D7C-563E-349A-28111F91F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Learning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2A04-111E-A891-DEAF-0A3FD34AC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Formal methods concepts</a:t>
            </a:r>
          </a:p>
          <a:p>
            <a:r>
              <a:rPr lang="en-US" dirty="0">
                <a:cs typeface="Calibri"/>
              </a:rPr>
              <a:t>Purpose of formal specification and verification</a:t>
            </a:r>
            <a:endParaRPr lang="en-US" dirty="0"/>
          </a:p>
          <a:p>
            <a:r>
              <a:rPr lang="en-US" dirty="0">
                <a:cs typeface="Calibri"/>
              </a:rPr>
              <a:t>Methods of formal modeling</a:t>
            </a:r>
          </a:p>
          <a:p>
            <a:r>
              <a:rPr lang="en-US" dirty="0">
                <a:cs typeface="Calibri"/>
              </a:rPr>
              <a:t>Temporal Logic of Actions system</a:t>
            </a:r>
          </a:p>
          <a:p>
            <a:endParaRPr lang="en-US" dirty="0">
              <a:cs typeface="Calibri"/>
            </a:endParaRPr>
          </a:p>
          <a:p>
            <a:r>
              <a:rPr lang="en-US" i="1" dirty="0">
                <a:cs typeface="Calibri"/>
              </a:rPr>
              <a:t>Only next three slides are examinable; you do not need to learn TLA.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962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6B9E-0EFC-2E96-5B6F-B0925E23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Formal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4A9F9-AAAF-302B-5EAF-E3EDF380B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2310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i="1" dirty="0">
                <a:ea typeface="+mn-lt"/>
                <a:cs typeface="+mn-lt"/>
              </a:rPr>
              <a:t>Formal Methods</a:t>
            </a:r>
            <a:r>
              <a:rPr lang="en-US" dirty="0">
                <a:ea typeface="+mn-lt"/>
                <a:cs typeface="+mn-lt"/>
              </a:rPr>
              <a:t> is a class of techniques for assessing correctness of a system by modelling that system in a mathematical language.</a:t>
            </a:r>
          </a:p>
          <a:p>
            <a:r>
              <a:rPr lang="en-US" dirty="0">
                <a:ea typeface="+mn-lt"/>
                <a:cs typeface="+mn-lt"/>
              </a:rPr>
              <a:t>A software system is modeled in a formal logic with a finite state machine (or similar), and the specification is a set of logical formulas describing requirements of the system.</a:t>
            </a:r>
            <a:endParaRPr lang="en-US">
              <a:cs typeface="Calibri"/>
            </a:endParaRPr>
          </a:p>
          <a:p>
            <a:r>
              <a:rPr lang="en-US" i="1" dirty="0">
                <a:ea typeface="+mn-lt"/>
                <a:cs typeface="+mn-lt"/>
              </a:rPr>
              <a:t>Formal verification </a:t>
            </a:r>
            <a:r>
              <a:rPr lang="en-US" dirty="0">
                <a:ea typeface="+mn-lt"/>
                <a:cs typeface="+mn-lt"/>
              </a:rPr>
              <a:t>or </a:t>
            </a:r>
            <a:r>
              <a:rPr lang="en-US" i="1" dirty="0">
                <a:ea typeface="+mn-lt"/>
                <a:cs typeface="+mn-lt"/>
              </a:rPr>
              <a:t>model-checking: </a:t>
            </a:r>
            <a:r>
              <a:rPr lang="en-US" dirty="0">
                <a:ea typeface="+mn-lt"/>
                <a:cs typeface="+mn-lt"/>
              </a:rPr>
              <a:t>Given state machine M along with specification h, algorithmically determine whether or not the behavior of M meets the terms of h.</a:t>
            </a:r>
            <a:endParaRPr lang="en-US" i="1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Determining whether the formal specification captures the intended requirements is called "pleasantness" and is outside the scope of formal methods.</a:t>
            </a:r>
          </a:p>
          <a:p>
            <a:r>
              <a:rPr lang="en-US" dirty="0">
                <a:cs typeface="Calibri"/>
              </a:rPr>
              <a:t>Pre-dates software, back to Turing Machines modeling computation.</a:t>
            </a:r>
          </a:p>
        </p:txBody>
      </p:sp>
    </p:spTree>
    <p:extLst>
      <p:ext uri="{BB962C8B-B14F-4D97-AF65-F5344CB8AC3E}">
        <p14:creationId xmlns:p14="http://schemas.microsoft.com/office/powerpoint/2010/main" val="1790119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9480-13EA-84F3-D844-277C757B4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Benefits of formal verification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58FDF-1628-06D3-A066-0C6AC4A65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Formal specifications can be model-checked programmatically to verify that they meet certain properties. Enables automation.</a:t>
            </a:r>
          </a:p>
          <a:p>
            <a:r>
              <a:rPr lang="en-US" dirty="0">
                <a:ea typeface="+mn-lt"/>
                <a:cs typeface="+mn-lt"/>
              </a:rPr>
              <a:t>Increases confidence in software reliability.</a:t>
            </a:r>
          </a:p>
          <a:p>
            <a:r>
              <a:rPr lang="en-US" dirty="0">
                <a:ea typeface="+mn-lt"/>
                <a:cs typeface="+mn-lt"/>
              </a:rPr>
              <a:t>Rigor of formal spec necessitates precise design, which helps catch design flaws and ambiguities.</a:t>
            </a:r>
            <a:endParaRPr lang="en-US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Gives a machine-readable reference for the system's behavior.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Test cases and some documentation can be automatically extracted from a model - and can be updated automatically on program change.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Some form of formal verification required for some certifications.</a:t>
            </a:r>
            <a:endParaRPr lang="en-US">
              <a:cs typeface="Calibri" panose="020F0502020204030204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26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043EA-B391-25F0-EDF8-1D4ECBBFA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Drawbacks of formal verification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D8CD6-9BD2-487B-3310-EE9CD811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9302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Cumbersome due to advanced math, and harder to write than English + code, and is inaccessible to much of the team.</a:t>
            </a:r>
          </a:p>
          <a:p>
            <a:r>
              <a:rPr lang="en-US" dirty="0">
                <a:ea typeface="+mn-lt"/>
                <a:cs typeface="+mn-lt"/>
              </a:rPr>
              <a:t>Limited compatibility matrix of programming languages, formal specification languages, and model-checking tools compounds complexity and learning requirements.</a:t>
            </a:r>
          </a:p>
          <a:p>
            <a:r>
              <a:rPr lang="en-US" dirty="0">
                <a:ea typeface="+mn-lt"/>
                <a:cs typeface="+mn-lt"/>
              </a:rPr>
              <a:t>Some E-type systems cannot be effectively modeled.</a:t>
            </a:r>
          </a:p>
          <a:p>
            <a:r>
              <a:rPr lang="en-US" dirty="0">
                <a:ea typeface="+mn-lt"/>
                <a:cs typeface="+mn-lt"/>
              </a:rPr>
              <a:t>Specifications of systems of any complexity quickly become impossible to model or comprehend.</a:t>
            </a:r>
          </a:p>
          <a:p>
            <a:r>
              <a:rPr lang="en-US" dirty="0">
                <a:ea typeface="+mn-lt"/>
                <a:cs typeface="+mn-lt"/>
              </a:rPr>
              <a:t>Errors (or just excessive abstraction) in the model may lead to false expectations about the product.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No guarantee of providing actionable proof or finding errors that wouldn't have been found otherwise.</a:t>
            </a:r>
          </a:p>
        </p:txBody>
      </p:sp>
    </p:spTree>
    <p:extLst>
      <p:ext uri="{BB962C8B-B14F-4D97-AF65-F5344CB8AC3E}">
        <p14:creationId xmlns:p14="http://schemas.microsoft.com/office/powerpoint/2010/main" val="240294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7A77-7E1A-0F4A-5312-A0CEFE56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Temporal Logic of Actions (TLA)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18F11-5438-4A2E-30B7-B0CF2A4F2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One popular model-checking language and developer suite built for concurrent, hybrid (discrete + </a:t>
            </a:r>
            <a:r>
              <a:rPr lang="en-US" dirty="0" err="1">
                <a:ea typeface="+mn-lt"/>
                <a:cs typeface="+mn-lt"/>
              </a:rPr>
              <a:t>realtime</a:t>
            </a:r>
            <a:r>
              <a:rPr lang="en-US" dirty="0">
                <a:ea typeface="+mn-lt"/>
                <a:cs typeface="+mn-lt"/>
              </a:rPr>
              <a:t>), reactive, distributed systems.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Specs can be written in </a:t>
            </a:r>
            <a:r>
              <a:rPr lang="en-US" dirty="0" err="1">
                <a:ea typeface="+mn-lt"/>
                <a:cs typeface="+mn-lt"/>
              </a:rPr>
              <a:t>PlusCal</a:t>
            </a:r>
            <a:r>
              <a:rPr lang="en-US" dirty="0">
                <a:ea typeface="+mn-lt"/>
                <a:cs typeface="+mn-lt"/>
              </a:rPr>
              <a:t>, an algorithm-definition language very similar to program code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Rich IDE with TLA/</a:t>
            </a:r>
            <a:r>
              <a:rPr lang="en-US" dirty="0" err="1">
                <a:ea typeface="+mn-lt"/>
                <a:cs typeface="+mn-lt"/>
              </a:rPr>
              <a:t>PlusCal</a:t>
            </a:r>
            <a:r>
              <a:rPr lang="en-US" dirty="0">
                <a:ea typeface="+mn-lt"/>
                <a:cs typeface="+mn-lt"/>
              </a:rPr>
              <a:t> editor, </a:t>
            </a:r>
            <a:r>
              <a:rPr lang="en-US" dirty="0" err="1">
                <a:ea typeface="+mn-lt"/>
                <a:cs typeface="+mn-lt"/>
              </a:rPr>
              <a:t>PlusCal</a:t>
            </a:r>
            <a:r>
              <a:rPr lang="en-US" dirty="0">
                <a:ea typeface="+mn-lt"/>
                <a:cs typeface="+mn-lt"/>
              </a:rPr>
              <a:t>-&gt;TLA translator, LaTeX pretty-printer for TLA, TLA syntax checker, TLC model-checker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Developed and maintained by Leslie Lamport from Microsoft Research, and major reason for his 2013 Turing Award.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377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2876-2044-AB26-5A75-8CCB7D60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TLA definitions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19B4A-5679-00A3-56AA-A7E62AF09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7073" cy="503312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A "state" is an assignment of values to all variables defined.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A transition between states is a change in value of some variables (possibly none - called a stuttering step).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State predicates describe individual states (e.g. "f == x &lt; 0 /\ y &gt; 0")</a:t>
            </a:r>
          </a:p>
          <a:p>
            <a:r>
              <a:rPr lang="en-US" dirty="0">
                <a:ea typeface="+mn-lt"/>
                <a:cs typeface="+mn-lt"/>
              </a:rPr>
              <a:t>Actions define transitions between states, using the "in the next time step" operator, " ` ". (e.g.  " g == x' = x+1 /\ y'=y " describes the transition where x is incremented by one and y is unchanged).</a:t>
            </a:r>
            <a:endParaRPr lang="en-US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[] operator "always" – "[]P" = "P is true in every time step".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&lt;&gt; operator "eventually" – "&lt;&gt;P" = "P is true now or at some future point"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"&lt;&gt;P" is equivalent to "~[]~P" (~ = "not")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[]&lt;&gt;P "At every point, P will eventually be true again" "P is infinitely often true"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&lt;&gt;[]P "At some point, P will become true and then remain true forever"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17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Formal Methods  </vt:lpstr>
      <vt:lpstr>Formal Methods </vt:lpstr>
      <vt:lpstr>Notes</vt:lpstr>
      <vt:lpstr>Learning objectives</vt:lpstr>
      <vt:lpstr>Formal methods</vt:lpstr>
      <vt:lpstr>Benefits of formal verification</vt:lpstr>
      <vt:lpstr>Drawbacks of formal verification</vt:lpstr>
      <vt:lpstr>Temporal Logic of Actions (TLA)</vt:lpstr>
      <vt:lpstr>TLA definitions</vt:lpstr>
      <vt:lpstr>Formal specification of "compose email" form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492</cp:revision>
  <dcterms:created xsi:type="dcterms:W3CDTF">2022-06-29T17:49:55Z</dcterms:created>
  <dcterms:modified xsi:type="dcterms:W3CDTF">2022-10-03T19:39:24Z</dcterms:modified>
</cp:coreProperties>
</file>