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0" r:id="rId3"/>
    <p:sldId id="257" r:id="rId4"/>
    <p:sldId id="263" r:id="rId5"/>
    <p:sldId id="264" r:id="rId6"/>
    <p:sldId id="258" r:id="rId7"/>
    <p:sldId id="267" r:id="rId8"/>
    <p:sldId id="266" r:id="rId9"/>
    <p:sldId id="268" r:id="rId10"/>
    <p:sldId id="269" r:id="rId11"/>
    <p:sldId id="270" r:id="rId12"/>
    <p:sldId id="288" r:id="rId13"/>
    <p:sldId id="271" r:id="rId14"/>
    <p:sldId id="273" r:id="rId15"/>
    <p:sldId id="274" r:id="rId16"/>
    <p:sldId id="272" r:id="rId17"/>
    <p:sldId id="275" r:id="rId18"/>
    <p:sldId id="289" r:id="rId19"/>
    <p:sldId id="290" r:id="rId20"/>
    <p:sldId id="280" r:id="rId21"/>
    <p:sldId id="284" r:id="rId22"/>
    <p:sldId id="282" r:id="rId23"/>
    <p:sldId id="283" r:id="rId24"/>
    <p:sldId id="285" r:id="rId25"/>
    <p:sldId id="291" r:id="rId26"/>
    <p:sldId id="26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15BAC-11A1-4FD3-87E2-49C544F6EDF1}" v="10" dt="2022-08-06T02:04:22.752"/>
    <p1510:client id="{0B80E44D-ACB7-4742-900D-65ADBBC42BBD}" v="155" dt="2022-10-02T03:20:36.839"/>
    <p1510:client id="{41D1CD02-71B8-404B-A554-D5C28EE4DF00}" v="25" dt="2022-07-01T02:36:55.462"/>
    <p1510:client id="{5A5E994A-2979-4E06-81D3-A48B461A8630}" v="67" dt="2022-07-01T00:19:46.864"/>
    <p1510:client id="{A51BC9AE-0C4A-4514-B95A-B30BB053D62D}" v="9627" dt="2022-10-12T17:41:24.579"/>
    <p1510:client id="{A9F75593-70A5-472E-8218-5291BAE691CA}" v="11" dt="2022-10-05T20:29:37.892"/>
    <p1510:client id="{B8ABFCB1-C449-46F8-97AC-20CC32151EAB}" v="2" dt="2022-08-19T14:43:30.526"/>
    <p1510:client id="{D2FDF37B-B316-4348-AE6A-ECE86ABB1E94}" v="151" dt="2022-10-02T00:41:00.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cs.utexas.edu/users/EWD/transcriptions/EWD04xx/EWD447.html" TargetMode="External"/><Relationship Id="rId7" Type="http://schemas.openxmlformats.org/officeDocument/2006/relationships/hyperlink" Target="https://brightspace.uakron.edu/d2l/le/content/4573852/viewContent/7616318/View" TargetMode="External"/><Relationship Id="rId2" Type="http://schemas.openxmlformats.org/officeDocument/2006/relationships/hyperlink" Target="https://www.joelonsoftware.com/" TargetMode="External"/><Relationship Id="rId1" Type="http://schemas.openxmlformats.org/officeDocument/2006/relationships/slideLayout" Target="../slideLayouts/slideLayout2.xml"/><Relationship Id="rId6" Type="http://schemas.openxmlformats.org/officeDocument/2006/relationships/hyperlink" Target="https://learn.microsoft.com/en-us/windows/win32/perfctrs/about-performance-counters" TargetMode="External"/><Relationship Id="rId5" Type="http://schemas.openxmlformats.org/officeDocument/2006/relationships/hyperlink" Target="https://en.wikipedia.org/wiki/Cross-cutting_concern" TargetMode="External"/><Relationship Id="rId4" Type="http://schemas.openxmlformats.org/officeDocument/2006/relationships/hyperlink" Target="https://www.infoq.com/articles/separation-of-concer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6860123E-69D6-5F79-93D5-586A8C9C1241}"/>
              </a:ext>
            </a:extLst>
          </p:cNvPr>
          <p:cNvPicPr>
            <a:picLocks noChangeAspect="1"/>
          </p:cNvPicPr>
          <p:nvPr/>
        </p:nvPicPr>
        <p:blipFill rotWithShape="1">
          <a:blip r:embed="rId2"/>
          <a:srcRect t="15169" r="1" b="1"/>
          <a:stretch/>
        </p:blipFill>
        <p:spPr>
          <a:xfrm>
            <a:off x="4731508" y="60970"/>
            <a:ext cx="8669532" cy="6857990"/>
          </a:xfrm>
          <a:prstGeom prst="rect">
            <a:avLst/>
          </a:prstGeom>
        </p:spPr>
      </p:pic>
      <p:sp>
        <p:nvSpPr>
          <p:cNvPr id="13" name="Rectangle 1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27722C52-7A5B-E255-BA0E-FE04A38EC268}"/>
              </a:ext>
            </a:extLst>
          </p:cNvPr>
          <p:cNvSpPr>
            <a:spLocks noGrp="1"/>
          </p:cNvSpPr>
          <p:nvPr/>
        </p:nvSpPr>
        <p:spPr>
          <a:xfrm>
            <a:off x="477981" y="1122363"/>
            <a:ext cx="4023360" cy="320413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cs typeface="Calibri Light"/>
              </a:rPr>
              <a:t>Code </a:t>
            </a:r>
            <a:endParaRPr lang="en-US" sz="4800">
              <a:cs typeface="Calibri Light"/>
            </a:endParaRPr>
          </a:p>
          <a:p>
            <a:pPr algn="l"/>
            <a:r>
              <a:rPr lang="en-US" sz="4800" dirty="0">
                <a:cs typeface="Calibri Light"/>
              </a:rPr>
              <a:t>Concerns </a:t>
            </a:r>
            <a:br>
              <a:rPr lang="en-US" sz="4800" dirty="0">
                <a:cs typeface="Calibri Light"/>
              </a:rPr>
            </a:br>
            <a:br>
              <a:rPr lang="en-US" sz="4800" dirty="0">
                <a:cs typeface="Calibri Light"/>
              </a:rPr>
            </a:br>
            <a:endParaRPr lang="en-US" sz="4800">
              <a:cs typeface="Calibri Light"/>
            </a:endParaRPr>
          </a:p>
        </p:txBody>
      </p:sp>
      <p:sp>
        <p:nvSpPr>
          <p:cNvPr id="6" name="Rectangle 5">
            <a:extLst>
              <a:ext uri="{FF2B5EF4-FFF2-40B4-BE49-F238E27FC236}">
                <a16:creationId xmlns:a16="http://schemas.microsoft.com/office/drawing/2014/main" id="{1A7D8B64-C923-4DD4-1E68-BF65BBAE2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latin typeface="Calibri" panose="020F0502020204030204"/>
            </a:endParaRPr>
          </a:p>
        </p:txBody>
      </p:sp>
      <p:sp>
        <p:nvSpPr>
          <p:cNvPr id="7" name="Rectangle 6">
            <a:extLst>
              <a:ext uri="{FF2B5EF4-FFF2-40B4-BE49-F238E27FC236}">
                <a16:creationId xmlns:a16="http://schemas.microsoft.com/office/drawing/2014/main" id="{C1EEDE4A-80F5-F45B-86A9-143C1B065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ubtitle 2">
            <a:extLst>
              <a:ext uri="{FF2B5EF4-FFF2-40B4-BE49-F238E27FC236}">
                <a16:creationId xmlns:a16="http://schemas.microsoft.com/office/drawing/2014/main" id="{862D3B80-CF60-7A03-6756-C6A5C56AEE3A}"/>
              </a:ext>
            </a:extLst>
          </p:cNvPr>
          <p:cNvSpPr txBox="1">
            <a:spLocks/>
          </p:cNvSpPr>
          <p:nvPr/>
        </p:nvSpPr>
        <p:spPr>
          <a:xfrm>
            <a:off x="479985" y="4794716"/>
            <a:ext cx="7129203" cy="2060377"/>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Tahoma"/>
                <a:ea typeface="Tahoma"/>
                <a:cs typeface="Tahoma"/>
              </a:rPr>
              <a:t>Photo: Joel </a:t>
            </a:r>
            <a:r>
              <a:rPr lang="en-US" sz="2000" dirty="0" err="1">
                <a:latin typeface="Tahoma"/>
                <a:ea typeface="Tahoma"/>
                <a:cs typeface="Tahoma"/>
              </a:rPr>
              <a:t>Spolsky</a:t>
            </a:r>
            <a:r>
              <a:rPr lang="en-US" sz="2000" dirty="0">
                <a:latin typeface="Tahoma"/>
                <a:ea typeface="Tahoma"/>
                <a:cs typeface="Tahoma"/>
              </a:rPr>
              <a:t>, Edison Software Development Center</a:t>
            </a:r>
          </a:p>
          <a:p>
            <a:r>
              <a:rPr lang="en-US" sz="2000" dirty="0">
                <a:latin typeface="Tahoma"/>
                <a:ea typeface="Tahoma"/>
                <a:cs typeface="Tahoma"/>
              </a:rPr>
              <a:t>Known for: Founder and Chairman of Stack Overflow </a:t>
            </a:r>
          </a:p>
          <a:p>
            <a:r>
              <a:rPr lang="en-US" sz="2000" dirty="0">
                <a:latin typeface="Tahoma"/>
                <a:ea typeface="Tahoma"/>
                <a:cs typeface="Tahoma"/>
              </a:rPr>
              <a:t>and Stack Exchange, PM for Excel, creator of VBA,</a:t>
            </a:r>
            <a:endParaRPr lang="en-US" dirty="0">
              <a:latin typeface="Calibri" panose="020F0502020204030204"/>
              <a:ea typeface="Tahoma"/>
              <a:cs typeface="Calibri" panose="020F0502020204030204"/>
            </a:endParaRPr>
          </a:p>
          <a:p>
            <a:r>
              <a:rPr lang="en-US" sz="2000" dirty="0">
                <a:latin typeface="Tahoma"/>
                <a:ea typeface="Tahoma"/>
                <a:cs typeface="Tahoma"/>
              </a:rPr>
              <a:t>creator of Trello PM software, founder of Frog </a:t>
            </a:r>
            <a:endParaRPr lang="en-US" dirty="0">
              <a:latin typeface="Calibri" panose="020F0502020204030204"/>
              <a:ea typeface="Tahoma"/>
              <a:cs typeface="Calibri"/>
            </a:endParaRPr>
          </a:p>
          <a:p>
            <a:r>
              <a:rPr lang="en-US" sz="2000" dirty="0">
                <a:latin typeface="Tahoma"/>
                <a:ea typeface="Tahoma"/>
                <a:cs typeface="Tahoma"/>
              </a:rPr>
              <a:t>Creek Software, author of Joel on Software </a:t>
            </a:r>
            <a:endParaRPr lang="en-US">
              <a:latin typeface="Calibri" panose="020F0502020204030204"/>
              <a:ea typeface="Tahoma"/>
              <a:cs typeface="Calibri"/>
            </a:endParaRPr>
          </a:p>
          <a:p>
            <a:r>
              <a:rPr lang="en-US" sz="2000" dirty="0">
                <a:latin typeface="Tahoma"/>
                <a:ea typeface="Tahoma"/>
                <a:cs typeface="Tahoma"/>
              </a:rPr>
              <a:t>and many programming books</a:t>
            </a:r>
            <a:endParaRPr lang="en-US">
              <a:cs typeface="Calibri"/>
            </a:endParaRPr>
          </a:p>
        </p:txBody>
      </p:sp>
      <p:sp>
        <p:nvSpPr>
          <p:cNvPr id="10" name="Subtitle 2">
            <a:extLst>
              <a:ext uri="{FF2B5EF4-FFF2-40B4-BE49-F238E27FC236}">
                <a16:creationId xmlns:a16="http://schemas.microsoft.com/office/drawing/2014/main" id="{08DBDB86-F129-DFC1-7150-CB2665BCA6DC}"/>
              </a:ext>
            </a:extLst>
          </p:cNvPr>
          <p:cNvSpPr>
            <a:spLocks noGrp="1"/>
          </p:cNvSpPr>
          <p:nvPr/>
        </p:nvSpPr>
        <p:spPr>
          <a:xfrm>
            <a:off x="477980" y="3268711"/>
            <a:ext cx="4023359" cy="1208141"/>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0"/>
              </a:spcBef>
            </a:pPr>
            <a:r>
              <a:rPr lang="en-US" sz="2000" dirty="0">
                <a:latin typeface="Tahoma"/>
                <a:ea typeface="Tahoma"/>
                <a:cs typeface="Tahoma"/>
              </a:rPr>
              <a:t>JD </a:t>
            </a:r>
            <a:r>
              <a:rPr lang="en-US" sz="2000" dirty="0" err="1">
                <a:latin typeface="Tahoma"/>
                <a:ea typeface="Tahoma"/>
                <a:cs typeface="Tahoma"/>
              </a:rPr>
              <a:t>Kilgallin</a:t>
            </a:r>
            <a:endParaRPr lang="en-US" sz="2000" dirty="0" err="1">
              <a:ea typeface="+mn-lt"/>
              <a:cs typeface="+mn-lt"/>
            </a:endParaRPr>
          </a:p>
          <a:p>
            <a:pPr>
              <a:lnSpc>
                <a:spcPct val="90000"/>
              </a:lnSpc>
              <a:spcBef>
                <a:spcPts val="1000"/>
              </a:spcBef>
            </a:pPr>
            <a:r>
              <a:rPr lang="en-US" sz="2000" dirty="0">
                <a:latin typeface="Tahoma"/>
                <a:ea typeface="Tahoma"/>
                <a:cs typeface="Tahoma"/>
              </a:rPr>
              <a:t>CPSC:480</a:t>
            </a:r>
            <a:endParaRPr lang="en-US" sz="2000" dirty="0">
              <a:ea typeface="+mn-lt"/>
              <a:cs typeface="+mn-lt"/>
            </a:endParaRPr>
          </a:p>
          <a:p>
            <a:pPr>
              <a:lnSpc>
                <a:spcPct val="90000"/>
              </a:lnSpc>
              <a:spcBef>
                <a:spcPts val="1000"/>
              </a:spcBef>
            </a:pPr>
            <a:r>
              <a:rPr lang="en-US" sz="2000" dirty="0">
                <a:latin typeface="Tahoma"/>
                <a:ea typeface="Tahoma"/>
                <a:cs typeface="Tahoma"/>
              </a:rPr>
              <a:t>10/10/22</a:t>
            </a:r>
            <a:endParaRPr lang="en-US" sz="2000" dirty="0">
              <a:ea typeface="+mn-lt"/>
              <a:cs typeface="+mn-lt"/>
            </a:endParaRPr>
          </a:p>
          <a:p>
            <a:pPr algn="l"/>
            <a:endParaRPr lang="en-US" sz="2000" dirty="0">
              <a:latin typeface="Tahoma"/>
              <a:ea typeface="Tahoma"/>
              <a:cs typeface="Tahoma"/>
            </a:endParaRPr>
          </a:p>
        </p:txBody>
      </p:sp>
    </p:spTree>
    <p:extLst>
      <p:ext uri="{BB962C8B-B14F-4D97-AF65-F5344CB8AC3E}">
        <p14:creationId xmlns:p14="http://schemas.microsoft.com/office/powerpoint/2010/main" val="7237494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226E9-349F-EC43-32DB-CA5E34903C0E}"/>
              </a:ext>
            </a:extLst>
          </p:cNvPr>
          <p:cNvSpPr>
            <a:spLocks noGrp="1"/>
          </p:cNvSpPr>
          <p:nvPr>
            <p:ph type="title"/>
          </p:nvPr>
        </p:nvSpPr>
        <p:spPr/>
        <p:txBody>
          <a:bodyPr/>
          <a:lstStyle/>
          <a:p>
            <a:r>
              <a:rPr lang="en-US" dirty="0">
                <a:cs typeface="Calibri Light"/>
              </a:rPr>
              <a:t>Configurability</a:t>
            </a:r>
            <a:endParaRPr lang="en-US" dirty="0"/>
          </a:p>
        </p:txBody>
      </p:sp>
      <p:sp>
        <p:nvSpPr>
          <p:cNvPr id="3" name="Content Placeholder 2">
            <a:extLst>
              <a:ext uri="{FF2B5EF4-FFF2-40B4-BE49-F238E27FC236}">
                <a16:creationId xmlns:a16="http://schemas.microsoft.com/office/drawing/2014/main" id="{61E26751-82F0-CE10-BAE0-77F8BFBF1AF2}"/>
              </a:ext>
            </a:extLst>
          </p:cNvPr>
          <p:cNvSpPr>
            <a:spLocks noGrp="1"/>
          </p:cNvSpPr>
          <p:nvPr>
            <p:ph idx="1"/>
          </p:nvPr>
        </p:nvSpPr>
        <p:spPr>
          <a:xfrm>
            <a:off x="838200" y="1825625"/>
            <a:ext cx="10515600" cy="5033593"/>
          </a:xfrm>
        </p:spPr>
        <p:txBody>
          <a:bodyPr vert="horz" lIns="91440" tIns="45720" rIns="91440" bIns="45720" rtlCol="0" anchor="t">
            <a:normAutofit lnSpcReduction="10000"/>
          </a:bodyPr>
          <a:lstStyle/>
          <a:p>
            <a:r>
              <a:rPr lang="en-US" dirty="0">
                <a:ea typeface="+mn-lt"/>
                <a:cs typeface="+mn-lt"/>
              </a:rPr>
              <a:t>Ability to control operation of software with settings and options.</a:t>
            </a:r>
          </a:p>
          <a:p>
            <a:r>
              <a:rPr lang="en-US" dirty="0">
                <a:ea typeface="+mn-lt"/>
                <a:cs typeface="+mn-lt"/>
              </a:rPr>
              <a:t>Common methods for configuration include:</a:t>
            </a:r>
          </a:p>
          <a:p>
            <a:pPr lvl="1"/>
            <a:r>
              <a:rPr lang="en-US" dirty="0">
                <a:ea typeface="+mn-lt"/>
                <a:cs typeface="+mn-lt"/>
              </a:rPr>
              <a:t>Command-line switches – Parse arguments from command line</a:t>
            </a:r>
            <a:endParaRPr lang="en-US" dirty="0">
              <a:cs typeface="Calibri"/>
            </a:endParaRPr>
          </a:p>
          <a:p>
            <a:pPr lvl="1"/>
            <a:r>
              <a:rPr lang="en-US" dirty="0">
                <a:ea typeface="+mn-lt"/>
                <a:cs typeface="+mn-lt"/>
              </a:rPr>
              <a:t>Environment variables – System-wide parameters available to program</a:t>
            </a:r>
            <a:endParaRPr lang="en-US" dirty="0">
              <a:cs typeface="Calibri"/>
            </a:endParaRPr>
          </a:p>
          <a:p>
            <a:pPr lvl="1"/>
            <a:r>
              <a:rPr lang="en-US" dirty="0">
                <a:ea typeface="+mn-lt"/>
                <a:cs typeface="+mn-lt"/>
              </a:rPr>
              <a:t>Registry – Windows-specific directory of key-value pairs</a:t>
            </a:r>
            <a:endParaRPr lang="en-US" dirty="0">
              <a:cs typeface="Calibri"/>
            </a:endParaRPr>
          </a:p>
          <a:p>
            <a:pPr lvl="1"/>
            <a:r>
              <a:rPr lang="en-US" dirty="0">
                <a:ea typeface="+mn-lt"/>
                <a:cs typeface="+mn-lt"/>
              </a:rPr>
              <a:t>Config file – When there are too many arguments for command-line</a:t>
            </a:r>
            <a:endParaRPr lang="en-US" dirty="0">
              <a:cs typeface="Calibri"/>
            </a:endParaRPr>
          </a:p>
          <a:p>
            <a:pPr lvl="1"/>
            <a:r>
              <a:rPr lang="en-US" dirty="0">
                <a:ea typeface="+mn-lt"/>
                <a:cs typeface="+mn-lt"/>
              </a:rPr>
              <a:t>Settings menus – In-application configuration of settings, stored either into a config file, the registry, or the application database</a:t>
            </a:r>
          </a:p>
          <a:p>
            <a:r>
              <a:rPr lang="en-US" dirty="0">
                <a:cs typeface="Calibri"/>
              </a:rPr>
              <a:t>Usually assigns values to variables used in place of hard-coding</a:t>
            </a:r>
          </a:p>
          <a:p>
            <a:r>
              <a:rPr lang="en-US" dirty="0">
                <a:cs typeface="Calibri"/>
              </a:rPr>
              <a:t>Especially important for software that runs cross-platform (e.g. "\" vs "/" in file paths), communicates with other systems, is accessed by </a:t>
            </a:r>
            <a:r>
              <a:rPr lang="en-US">
                <a:cs typeface="Calibri"/>
              </a:rPr>
              <a:t>many users, or otherwise has significant complexity.</a:t>
            </a:r>
          </a:p>
        </p:txBody>
      </p:sp>
    </p:spTree>
    <p:extLst>
      <p:ext uri="{BB962C8B-B14F-4D97-AF65-F5344CB8AC3E}">
        <p14:creationId xmlns:p14="http://schemas.microsoft.com/office/powerpoint/2010/main" val="214231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BB970-E559-9876-962D-2BB22100D5DC}"/>
              </a:ext>
            </a:extLst>
          </p:cNvPr>
          <p:cNvSpPr>
            <a:spLocks noGrp="1"/>
          </p:cNvSpPr>
          <p:nvPr>
            <p:ph type="title"/>
          </p:nvPr>
        </p:nvSpPr>
        <p:spPr/>
        <p:txBody>
          <a:bodyPr/>
          <a:lstStyle/>
          <a:p>
            <a:r>
              <a:rPr lang="en-US" dirty="0">
                <a:cs typeface="Calibri Light"/>
              </a:rPr>
              <a:t>Logging</a:t>
            </a:r>
            <a:endParaRPr lang="en-US" dirty="0"/>
          </a:p>
        </p:txBody>
      </p:sp>
      <p:sp>
        <p:nvSpPr>
          <p:cNvPr id="3" name="Content Placeholder 2">
            <a:extLst>
              <a:ext uri="{FF2B5EF4-FFF2-40B4-BE49-F238E27FC236}">
                <a16:creationId xmlns:a16="http://schemas.microsoft.com/office/drawing/2014/main" id="{C1AB3555-480A-8E89-A2F9-60E44362C3C9}"/>
              </a:ext>
            </a:extLst>
          </p:cNvPr>
          <p:cNvSpPr>
            <a:spLocks noGrp="1"/>
          </p:cNvSpPr>
          <p:nvPr>
            <p:ph idx="1"/>
          </p:nvPr>
        </p:nvSpPr>
        <p:spPr>
          <a:xfrm>
            <a:off x="838200" y="1825625"/>
            <a:ext cx="10843436" cy="5033593"/>
          </a:xfrm>
        </p:spPr>
        <p:txBody>
          <a:bodyPr vert="horz" lIns="91440" tIns="45720" rIns="91440" bIns="45720" rtlCol="0" anchor="t">
            <a:normAutofit fontScale="92500" lnSpcReduction="20000"/>
          </a:bodyPr>
          <a:lstStyle/>
          <a:p>
            <a:r>
              <a:rPr lang="en-US" dirty="0">
                <a:cs typeface="Calibri"/>
              </a:rPr>
              <a:t>Writing a record of software activity to an external file or system.</a:t>
            </a:r>
          </a:p>
          <a:p>
            <a:r>
              <a:rPr lang="en-US" dirty="0">
                <a:cs typeface="Calibri"/>
              </a:rPr>
              <a:t>One primary beneficiary is the developer - Significant help with troubleshooting bugs or issues in either a production or non-production instance of the software.</a:t>
            </a:r>
          </a:p>
          <a:p>
            <a:r>
              <a:rPr lang="en-US" dirty="0">
                <a:cs typeface="Calibri"/>
              </a:rPr>
              <a:t>Also helps with observability, security and performance assessment, audits and compliance checking, and more.</a:t>
            </a:r>
          </a:p>
          <a:p>
            <a:r>
              <a:rPr lang="en-US" dirty="0">
                <a:cs typeface="Calibri"/>
              </a:rPr>
              <a:t>There are important security and privacy considerations with logging – sensitive info such as passwords should not be logged.</a:t>
            </a:r>
          </a:p>
          <a:p>
            <a:r>
              <a:rPr lang="en-US" dirty="0">
                <a:cs typeface="Calibri"/>
              </a:rPr>
              <a:t>There are also important localization considerations - logs may need to be read by users of multiple languages.</a:t>
            </a:r>
          </a:p>
          <a:p>
            <a:r>
              <a:rPr lang="en-US" dirty="0">
                <a:cs typeface="Calibri"/>
              </a:rPr>
              <a:t>May need to integrate with multiple other systems (log </a:t>
            </a:r>
            <a:r>
              <a:rPr lang="en-US" i="1" dirty="0">
                <a:cs typeface="Calibri"/>
              </a:rPr>
              <a:t>targets)</a:t>
            </a:r>
            <a:r>
              <a:rPr lang="en-US" dirty="0">
                <a:cs typeface="Calibri"/>
              </a:rPr>
              <a:t> to log events.</a:t>
            </a:r>
          </a:p>
          <a:p>
            <a:r>
              <a:rPr lang="en-US" dirty="0">
                <a:cs typeface="Calibri"/>
              </a:rPr>
              <a:t>Frequently handled by a dedicated library or framework (e.g. NLog, log4j), which can handle integration, log </a:t>
            </a:r>
            <a:r>
              <a:rPr lang="en-US" i="1" dirty="0">
                <a:cs typeface="Calibri"/>
              </a:rPr>
              <a:t>rotation </a:t>
            </a:r>
            <a:r>
              <a:rPr lang="en-US" dirty="0">
                <a:cs typeface="Calibri"/>
              </a:rPr>
              <a:t>(archiving one log file and starting a new one to limit file size), timestamps and formatting, log level changes, </a:t>
            </a:r>
            <a:r>
              <a:rPr lang="en-US" dirty="0" err="1">
                <a:cs typeface="Calibri"/>
              </a:rPr>
              <a:t>etc</a:t>
            </a:r>
            <a:endParaRPr lang="en-US" i="1" dirty="0" err="1">
              <a:cs typeface="Calibri"/>
            </a:endParaRPr>
          </a:p>
        </p:txBody>
      </p:sp>
    </p:spTree>
    <p:extLst>
      <p:ext uri="{BB962C8B-B14F-4D97-AF65-F5344CB8AC3E}">
        <p14:creationId xmlns:p14="http://schemas.microsoft.com/office/powerpoint/2010/main" val="29568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D828A-9EBF-8484-29C8-8A95DEB7E473}"/>
              </a:ext>
            </a:extLst>
          </p:cNvPr>
          <p:cNvSpPr>
            <a:spLocks noGrp="1"/>
          </p:cNvSpPr>
          <p:nvPr>
            <p:ph type="title"/>
          </p:nvPr>
        </p:nvSpPr>
        <p:spPr/>
        <p:txBody>
          <a:bodyPr/>
          <a:lstStyle/>
          <a:p>
            <a:r>
              <a:rPr lang="en-US" dirty="0">
                <a:cs typeface="Calibri Light"/>
              </a:rPr>
              <a:t>Log levels</a:t>
            </a:r>
            <a:endParaRPr lang="en-US" dirty="0"/>
          </a:p>
        </p:txBody>
      </p:sp>
      <p:sp>
        <p:nvSpPr>
          <p:cNvPr id="3" name="Content Placeholder 2">
            <a:extLst>
              <a:ext uri="{FF2B5EF4-FFF2-40B4-BE49-F238E27FC236}">
                <a16:creationId xmlns:a16="http://schemas.microsoft.com/office/drawing/2014/main" id="{81E1C384-5B48-CA7D-5C49-D23722EA0981}"/>
              </a:ext>
            </a:extLst>
          </p:cNvPr>
          <p:cNvSpPr>
            <a:spLocks noGrp="1"/>
          </p:cNvSpPr>
          <p:nvPr>
            <p:ph idx="1"/>
          </p:nvPr>
        </p:nvSpPr>
        <p:spPr>
          <a:xfrm>
            <a:off x="838200" y="1825625"/>
            <a:ext cx="10515600" cy="5033593"/>
          </a:xfrm>
        </p:spPr>
        <p:txBody>
          <a:bodyPr vert="horz" lIns="91440" tIns="45720" rIns="91440" bIns="45720" rtlCol="0" anchor="t">
            <a:normAutofit lnSpcReduction="10000"/>
          </a:bodyPr>
          <a:lstStyle/>
          <a:p>
            <a:r>
              <a:rPr lang="en-US" dirty="0">
                <a:cs typeface="Calibri"/>
              </a:rPr>
              <a:t>Logging is usually implemented by passing a string to a "log" function, which appends the string to the log, possibly with metadata like the time, class/stack trace, etc. Log functions usually also take a </a:t>
            </a:r>
            <a:r>
              <a:rPr lang="en-US" i="1" dirty="0">
                <a:cs typeface="Calibri"/>
              </a:rPr>
              <a:t>level</a:t>
            </a:r>
            <a:r>
              <a:rPr lang="en-US" dirty="0">
                <a:cs typeface="Calibri" panose="020F0502020204030204"/>
              </a:rPr>
              <a:t>.</a:t>
            </a:r>
          </a:p>
          <a:p>
            <a:r>
              <a:rPr lang="en-US" dirty="0">
                <a:cs typeface="Calibri" panose="020F0502020204030204"/>
              </a:rPr>
              <a:t>Not all information needs to be logged at all times - excessive logging consumes disk space, and can make it </a:t>
            </a:r>
            <a:r>
              <a:rPr lang="en-US" i="1" dirty="0">
                <a:cs typeface="Calibri" panose="020F0502020204030204"/>
              </a:rPr>
              <a:t>harder </a:t>
            </a:r>
            <a:r>
              <a:rPr lang="en-US" dirty="0">
                <a:cs typeface="Calibri" panose="020F0502020204030204"/>
              </a:rPr>
              <a:t>to find important info.</a:t>
            </a:r>
          </a:p>
          <a:p>
            <a:r>
              <a:rPr lang="en-US" dirty="0">
                <a:ea typeface="+mn-lt"/>
                <a:cs typeface="+mn-lt"/>
              </a:rPr>
              <a:t>Log level can be changed at runtime, and all logs below configured level will be recorded. May also set </a:t>
            </a:r>
            <a:r>
              <a:rPr lang="en-US" i="1" dirty="0">
                <a:ea typeface="+mn-lt"/>
                <a:cs typeface="+mn-lt"/>
              </a:rPr>
              <a:t>verbosity, </a:t>
            </a:r>
            <a:r>
              <a:rPr lang="en-US" dirty="0">
                <a:ea typeface="+mn-lt"/>
                <a:cs typeface="+mn-lt"/>
              </a:rPr>
              <a:t>or amount in a message</a:t>
            </a:r>
            <a:endParaRPr lang="en-US" dirty="0">
              <a:cs typeface="Calibri" panose="020F0502020204030204"/>
            </a:endParaRPr>
          </a:p>
          <a:p>
            <a:r>
              <a:rPr lang="en-US" dirty="0">
                <a:cs typeface="Calibri" panose="020F0502020204030204"/>
              </a:rPr>
              <a:t>Common levels include the following. </a:t>
            </a:r>
            <a:endParaRPr lang="en-US">
              <a:cs typeface="Calibri" panose="020F0502020204030204"/>
            </a:endParaRPr>
          </a:p>
          <a:p>
            <a:pPr lvl="1"/>
            <a:r>
              <a:rPr lang="en-US" dirty="0">
                <a:cs typeface="Calibri" panose="020F0502020204030204"/>
              </a:rPr>
              <a:t>Error – Incorrect behavior or state detected, such as an unhandled exception.</a:t>
            </a:r>
          </a:p>
          <a:p>
            <a:pPr lvl="1"/>
            <a:r>
              <a:rPr lang="en-US" dirty="0">
                <a:cs typeface="Calibri" panose="020F0502020204030204"/>
              </a:rPr>
              <a:t>Warn – Undesired behavior that isn't an outright error.</a:t>
            </a:r>
          </a:p>
          <a:p>
            <a:pPr lvl="1"/>
            <a:r>
              <a:rPr lang="en-US" dirty="0">
                <a:cs typeface="Calibri" panose="020F0502020204030204"/>
              </a:rPr>
              <a:t>Info (default) – Events of interest to an admin user during normal operation.</a:t>
            </a:r>
          </a:p>
          <a:p>
            <a:pPr lvl="1"/>
            <a:r>
              <a:rPr lang="en-US" dirty="0">
                <a:cs typeface="Calibri" panose="020F0502020204030204"/>
              </a:rPr>
              <a:t>Debug – Additional detail about program state and function input/output</a:t>
            </a:r>
          </a:p>
          <a:p>
            <a:pPr lvl="1"/>
            <a:r>
              <a:rPr lang="en-US" dirty="0">
                <a:cs typeface="Calibri" panose="020F0502020204030204"/>
              </a:rPr>
              <a:t>Trace – Maximum detail showing control flow between and within functions</a:t>
            </a:r>
            <a:endParaRPr lang="en-US" dirty="0">
              <a:ea typeface="+mn-lt"/>
              <a:cs typeface="+mn-lt"/>
            </a:endParaRPr>
          </a:p>
          <a:p>
            <a:pPr lvl="1"/>
            <a:endParaRPr lang="en-US" dirty="0">
              <a:cs typeface="Calibri" panose="020F0502020204030204"/>
            </a:endParaRPr>
          </a:p>
        </p:txBody>
      </p:sp>
    </p:spTree>
    <p:extLst>
      <p:ext uri="{BB962C8B-B14F-4D97-AF65-F5344CB8AC3E}">
        <p14:creationId xmlns:p14="http://schemas.microsoft.com/office/powerpoint/2010/main" val="2750443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6B01-D917-78E3-24CF-7DDB93065AD8}"/>
              </a:ext>
            </a:extLst>
          </p:cNvPr>
          <p:cNvSpPr>
            <a:spLocks noGrp="1"/>
          </p:cNvSpPr>
          <p:nvPr>
            <p:ph type="title"/>
          </p:nvPr>
        </p:nvSpPr>
        <p:spPr/>
        <p:txBody>
          <a:bodyPr/>
          <a:lstStyle/>
          <a:p>
            <a:r>
              <a:rPr lang="en-US" dirty="0">
                <a:cs typeface="Calibri Light"/>
              </a:rPr>
              <a:t>Observability</a:t>
            </a:r>
            <a:endParaRPr lang="en-US" dirty="0"/>
          </a:p>
        </p:txBody>
      </p:sp>
      <p:sp>
        <p:nvSpPr>
          <p:cNvPr id="3" name="Content Placeholder 2">
            <a:extLst>
              <a:ext uri="{FF2B5EF4-FFF2-40B4-BE49-F238E27FC236}">
                <a16:creationId xmlns:a16="http://schemas.microsoft.com/office/drawing/2014/main" id="{19B00414-8A13-6CE0-84DF-A3EE195D7C90}"/>
              </a:ext>
            </a:extLst>
          </p:cNvPr>
          <p:cNvSpPr>
            <a:spLocks noGrp="1"/>
          </p:cNvSpPr>
          <p:nvPr>
            <p:ph idx="1"/>
          </p:nvPr>
        </p:nvSpPr>
        <p:spPr>
          <a:xfrm>
            <a:off x="838200" y="1825625"/>
            <a:ext cx="10515600" cy="5033593"/>
          </a:xfrm>
        </p:spPr>
        <p:txBody>
          <a:bodyPr vert="horz" lIns="91440" tIns="45720" rIns="91440" bIns="45720" rtlCol="0" anchor="t">
            <a:normAutofit fontScale="92500" lnSpcReduction="10000"/>
          </a:bodyPr>
          <a:lstStyle/>
          <a:p>
            <a:r>
              <a:rPr lang="en-US" dirty="0">
                <a:cs typeface="Calibri"/>
              </a:rPr>
              <a:t>The ability to understand the operation of a program based on external output and interactions.</a:t>
            </a:r>
          </a:p>
          <a:p>
            <a:r>
              <a:rPr lang="en-US" dirty="0">
                <a:cs typeface="Calibri"/>
              </a:rPr>
              <a:t>Observable output includes responses to input, log files (or other targets like a system event log), system insights (e.g. CPU/memory usage and network traffic volume), and intercepted communications.</a:t>
            </a:r>
          </a:p>
          <a:p>
            <a:r>
              <a:rPr lang="en-US" i="1" dirty="0">
                <a:cs typeface="Calibri"/>
              </a:rPr>
              <a:t>Health check </a:t>
            </a:r>
            <a:r>
              <a:rPr lang="en-US" dirty="0">
                <a:ea typeface="+mn-lt"/>
                <a:cs typeface="+mn-lt"/>
              </a:rPr>
              <a:t>–</a:t>
            </a:r>
            <a:r>
              <a:rPr lang="en-US" dirty="0">
                <a:cs typeface="Calibri"/>
              </a:rPr>
              <a:t> Monitoring that a service is functioning and responding to requests as intended.</a:t>
            </a:r>
          </a:p>
          <a:p>
            <a:r>
              <a:rPr lang="en-US" i="1" dirty="0">
                <a:cs typeface="Calibri"/>
              </a:rPr>
              <a:t>Fault monitoring </a:t>
            </a:r>
            <a:r>
              <a:rPr lang="en-US" dirty="0">
                <a:ea typeface="+mn-lt"/>
                <a:cs typeface="+mn-lt"/>
              </a:rPr>
              <a:t>–</a:t>
            </a:r>
            <a:r>
              <a:rPr lang="en-US" i="1" dirty="0">
                <a:cs typeface="Calibri"/>
              </a:rPr>
              <a:t> </a:t>
            </a:r>
            <a:r>
              <a:rPr lang="en-US" dirty="0">
                <a:cs typeface="Calibri"/>
              </a:rPr>
              <a:t>Many software systems encounter routine errors </a:t>
            </a:r>
            <a:r>
              <a:rPr lang="en-US" i="1" dirty="0">
                <a:cs typeface="Calibri"/>
              </a:rPr>
              <a:t>constantly</a:t>
            </a:r>
            <a:r>
              <a:rPr lang="en-US" dirty="0">
                <a:cs typeface="Calibri"/>
              </a:rPr>
              <a:t>. Fault monitoring identifies spikes and trends in error rates that may require developer attention.</a:t>
            </a:r>
          </a:p>
          <a:p>
            <a:r>
              <a:rPr lang="en-US" i="1" dirty="0">
                <a:cs typeface="Calibri"/>
              </a:rPr>
              <a:t>Performance counter </a:t>
            </a:r>
            <a:r>
              <a:rPr lang="en-US" dirty="0">
                <a:ea typeface="+mn-lt"/>
                <a:cs typeface="+mn-lt"/>
              </a:rPr>
              <a:t>– An event registered with the system indicating that an action has been performed, giving visibility into usage patterns and throughput speed.</a:t>
            </a:r>
            <a:endParaRPr lang="en-US" dirty="0">
              <a:cs typeface="Calibri"/>
            </a:endParaRPr>
          </a:p>
          <a:p>
            <a:endParaRPr lang="en-US" dirty="0">
              <a:cs typeface="Calibri"/>
            </a:endParaRPr>
          </a:p>
        </p:txBody>
      </p:sp>
    </p:spTree>
    <p:extLst>
      <p:ext uri="{BB962C8B-B14F-4D97-AF65-F5344CB8AC3E}">
        <p14:creationId xmlns:p14="http://schemas.microsoft.com/office/powerpoint/2010/main" val="2365966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92720-39AF-B355-3D76-0CE279147B62}"/>
              </a:ext>
            </a:extLst>
          </p:cNvPr>
          <p:cNvSpPr>
            <a:spLocks noGrp="1"/>
          </p:cNvSpPr>
          <p:nvPr>
            <p:ph type="title"/>
          </p:nvPr>
        </p:nvSpPr>
        <p:spPr/>
        <p:txBody>
          <a:bodyPr/>
          <a:lstStyle/>
          <a:p>
            <a:r>
              <a:rPr lang="en-US" dirty="0">
                <a:cs typeface="Calibri Light"/>
              </a:rPr>
              <a:t>Performance</a:t>
            </a:r>
            <a:endParaRPr lang="en-US" dirty="0"/>
          </a:p>
        </p:txBody>
      </p:sp>
      <p:sp>
        <p:nvSpPr>
          <p:cNvPr id="3" name="Content Placeholder 2">
            <a:extLst>
              <a:ext uri="{FF2B5EF4-FFF2-40B4-BE49-F238E27FC236}">
                <a16:creationId xmlns:a16="http://schemas.microsoft.com/office/drawing/2014/main" id="{488198DC-4D5C-AB99-E265-5CD177BAFFF2}"/>
              </a:ext>
            </a:extLst>
          </p:cNvPr>
          <p:cNvSpPr>
            <a:spLocks noGrp="1"/>
          </p:cNvSpPr>
          <p:nvPr>
            <p:ph idx="1"/>
          </p:nvPr>
        </p:nvSpPr>
        <p:spPr>
          <a:xfrm>
            <a:off x="838200" y="1825625"/>
            <a:ext cx="10515600" cy="5033593"/>
          </a:xfrm>
        </p:spPr>
        <p:txBody>
          <a:bodyPr vert="horz" lIns="91440" tIns="45720" rIns="91440" bIns="45720" rtlCol="0" anchor="t">
            <a:normAutofit/>
          </a:bodyPr>
          <a:lstStyle/>
          <a:p>
            <a:r>
              <a:rPr lang="en-US" dirty="0">
                <a:cs typeface="Calibri"/>
              </a:rPr>
              <a:t>The response time, measured via latency and throughput, to perform an operation as well as the resources required to do so.</a:t>
            </a:r>
          </a:p>
          <a:p>
            <a:r>
              <a:rPr lang="en-US" dirty="0">
                <a:cs typeface="Calibri"/>
              </a:rPr>
              <a:t>Significantly impacts user perception of software quality.</a:t>
            </a:r>
          </a:p>
          <a:p>
            <a:r>
              <a:rPr lang="en-US" dirty="0">
                <a:cs typeface="Calibri"/>
              </a:rPr>
              <a:t>May not have code that specifically relates to it, but is a measurable aspect of many pieces of code, especially code related to:</a:t>
            </a:r>
          </a:p>
          <a:p>
            <a:pPr lvl="1"/>
            <a:r>
              <a:rPr lang="en-US" dirty="0">
                <a:cs typeface="Calibri"/>
              </a:rPr>
              <a:t>Algorithms – Choice of data structures and indexes plus algorithms for search, insertion, transformation, cross-reference, aggregation, etc.</a:t>
            </a:r>
          </a:p>
          <a:p>
            <a:pPr lvl="1"/>
            <a:r>
              <a:rPr lang="en-US" dirty="0">
                <a:cs typeface="Calibri"/>
              </a:rPr>
              <a:t>Database access – Queries joining multiple records or accessing large datasets</a:t>
            </a:r>
          </a:p>
          <a:p>
            <a:pPr lvl="1"/>
            <a:r>
              <a:rPr lang="en-US" dirty="0">
                <a:cs typeface="Calibri"/>
              </a:rPr>
              <a:t>Graphics – Sensitive to very small changes in amount of memory per-object</a:t>
            </a:r>
          </a:p>
          <a:p>
            <a:pPr lvl="1"/>
            <a:r>
              <a:rPr lang="en-US" dirty="0">
                <a:cs typeface="Calibri"/>
              </a:rPr>
              <a:t>Network – High latency compared to local access. Sensitive to number of round-trips needed. Allowing batched data retrieval can be significantly faster.</a:t>
            </a:r>
          </a:p>
          <a:p>
            <a:pPr lvl="1"/>
            <a:r>
              <a:rPr lang="en-US" dirty="0">
                <a:cs typeface="Calibri"/>
              </a:rPr>
              <a:t>Devices </a:t>
            </a:r>
            <a:r>
              <a:rPr lang="en-US" dirty="0">
                <a:ea typeface="+mn-lt"/>
                <a:cs typeface="+mn-lt"/>
              </a:rPr>
              <a:t>–</a:t>
            </a:r>
            <a:r>
              <a:rPr lang="en-US" dirty="0">
                <a:cs typeface="Calibri"/>
              </a:rPr>
              <a:t> Hard disks are slow, and good memory architecture can help greatly</a:t>
            </a:r>
          </a:p>
        </p:txBody>
      </p:sp>
    </p:spTree>
    <p:extLst>
      <p:ext uri="{BB962C8B-B14F-4D97-AF65-F5344CB8AC3E}">
        <p14:creationId xmlns:p14="http://schemas.microsoft.com/office/powerpoint/2010/main" val="3844736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871EA-E21D-AF1E-2E3C-90399EA8ACDE}"/>
              </a:ext>
            </a:extLst>
          </p:cNvPr>
          <p:cNvSpPr>
            <a:spLocks noGrp="1"/>
          </p:cNvSpPr>
          <p:nvPr>
            <p:ph type="title"/>
          </p:nvPr>
        </p:nvSpPr>
        <p:spPr/>
        <p:txBody>
          <a:bodyPr/>
          <a:lstStyle/>
          <a:p>
            <a:r>
              <a:rPr lang="en-US" dirty="0">
                <a:cs typeface="Calibri Light"/>
              </a:rPr>
              <a:t>Memory management</a:t>
            </a:r>
            <a:endParaRPr lang="en-US" dirty="0"/>
          </a:p>
        </p:txBody>
      </p:sp>
      <p:sp>
        <p:nvSpPr>
          <p:cNvPr id="3" name="Content Placeholder 2">
            <a:extLst>
              <a:ext uri="{FF2B5EF4-FFF2-40B4-BE49-F238E27FC236}">
                <a16:creationId xmlns:a16="http://schemas.microsoft.com/office/drawing/2014/main" id="{E8DD3AA2-5695-69AA-B9D3-1FFF6E25594C}"/>
              </a:ext>
            </a:extLst>
          </p:cNvPr>
          <p:cNvSpPr>
            <a:spLocks noGrp="1"/>
          </p:cNvSpPr>
          <p:nvPr>
            <p:ph idx="1"/>
          </p:nvPr>
        </p:nvSpPr>
        <p:spPr>
          <a:xfrm>
            <a:off x="838200" y="1825625"/>
            <a:ext cx="10515600" cy="5033593"/>
          </a:xfrm>
        </p:spPr>
        <p:txBody>
          <a:bodyPr vert="horz" lIns="91440" tIns="45720" rIns="91440" bIns="45720" rtlCol="0" anchor="t">
            <a:normAutofit lnSpcReduction="10000"/>
          </a:bodyPr>
          <a:lstStyle/>
          <a:p>
            <a:r>
              <a:rPr lang="en-US" dirty="0">
                <a:cs typeface="Calibri"/>
              </a:rPr>
              <a:t>The control of data storage and access by a program.</a:t>
            </a:r>
          </a:p>
          <a:p>
            <a:r>
              <a:rPr lang="en-US" dirty="0">
                <a:cs typeface="Calibri"/>
              </a:rPr>
              <a:t>Tasks include memory allocation (assigning and tracking a specific location in memory for a particular piece of data), caching (storing data in quickly-accessible locations), and garbage collection (unassigning memory when it is no longer needed).</a:t>
            </a:r>
          </a:p>
          <a:p>
            <a:r>
              <a:rPr lang="en-US" dirty="0">
                <a:cs typeface="Calibri"/>
              </a:rPr>
              <a:t>Heavily tied to programming language and runtime. Most modern languages do memory allocation and garbage collection automatically and abstract much of the management.</a:t>
            </a:r>
          </a:p>
          <a:p>
            <a:r>
              <a:rPr lang="en-US" dirty="0">
                <a:cs typeface="Calibri"/>
              </a:rPr>
              <a:t>The ability to explicitly cache data in memory can speed up an application by several orders of magnitude. In-memory databases like </a:t>
            </a:r>
            <a:r>
              <a:rPr lang="en-US" dirty="0" err="1">
                <a:cs typeface="Calibri"/>
              </a:rPr>
              <a:t>memcached</a:t>
            </a:r>
            <a:r>
              <a:rPr lang="en-US" dirty="0">
                <a:cs typeface="Calibri"/>
              </a:rPr>
              <a:t> and </a:t>
            </a:r>
            <a:r>
              <a:rPr lang="en-US" dirty="0" err="1">
                <a:cs typeface="Calibri"/>
              </a:rPr>
              <a:t>redis</a:t>
            </a:r>
            <a:r>
              <a:rPr lang="en-US" dirty="0">
                <a:cs typeface="Calibri"/>
              </a:rPr>
              <a:t> facilitate this. Web applications may use an </a:t>
            </a:r>
            <a:r>
              <a:rPr lang="en-US" i="1" dirty="0">
                <a:cs typeface="Calibri"/>
              </a:rPr>
              <a:t>Application Delivery Controller </a:t>
            </a:r>
            <a:r>
              <a:rPr lang="en-US" dirty="0">
                <a:cs typeface="Calibri"/>
              </a:rPr>
              <a:t>to handle data caching.</a:t>
            </a:r>
          </a:p>
        </p:txBody>
      </p:sp>
    </p:spTree>
    <p:extLst>
      <p:ext uri="{BB962C8B-B14F-4D97-AF65-F5344CB8AC3E}">
        <p14:creationId xmlns:p14="http://schemas.microsoft.com/office/powerpoint/2010/main" val="1375527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B2F0C-86FE-72C3-DA2B-04AB331D2257}"/>
              </a:ext>
            </a:extLst>
          </p:cNvPr>
          <p:cNvSpPr>
            <a:spLocks noGrp="1"/>
          </p:cNvSpPr>
          <p:nvPr>
            <p:ph type="title"/>
          </p:nvPr>
        </p:nvSpPr>
        <p:spPr/>
        <p:txBody>
          <a:bodyPr/>
          <a:lstStyle/>
          <a:p>
            <a:r>
              <a:rPr lang="en-US" dirty="0">
                <a:cs typeface="Calibri Light"/>
              </a:rPr>
              <a:t>Persistence</a:t>
            </a:r>
            <a:endParaRPr lang="en-US" dirty="0"/>
          </a:p>
        </p:txBody>
      </p:sp>
      <p:sp>
        <p:nvSpPr>
          <p:cNvPr id="3" name="Content Placeholder 2">
            <a:extLst>
              <a:ext uri="{FF2B5EF4-FFF2-40B4-BE49-F238E27FC236}">
                <a16:creationId xmlns:a16="http://schemas.microsoft.com/office/drawing/2014/main" id="{7ACB17A4-D6BC-B0FE-3E91-19AC02044FF7}"/>
              </a:ext>
            </a:extLst>
          </p:cNvPr>
          <p:cNvSpPr>
            <a:spLocks noGrp="1"/>
          </p:cNvSpPr>
          <p:nvPr>
            <p:ph idx="1"/>
          </p:nvPr>
        </p:nvSpPr>
        <p:spPr/>
        <p:txBody>
          <a:bodyPr vert="horz" lIns="91440" tIns="45720" rIns="91440" bIns="45720" rtlCol="0" anchor="t">
            <a:normAutofit/>
          </a:bodyPr>
          <a:lstStyle/>
          <a:p>
            <a:r>
              <a:rPr lang="en-US" dirty="0">
                <a:cs typeface="Calibri"/>
              </a:rPr>
              <a:t>Storage of data in a manner that can be accessed after an application or system restart (aka "non-volatile data storage").</a:t>
            </a:r>
          </a:p>
          <a:p>
            <a:r>
              <a:rPr lang="en-US" dirty="0">
                <a:cs typeface="Calibri"/>
              </a:rPr>
              <a:t>Data that must be persisted includes information in the problem domain (application data), information in the infrastructure domain (program configuration), application logs, and sometimes snapshots of application state.</a:t>
            </a:r>
          </a:p>
          <a:p>
            <a:r>
              <a:rPr lang="en-US" dirty="0">
                <a:cs typeface="Calibri"/>
              </a:rPr>
              <a:t>Accomplished through file storage, relational databases like MySQL or Microsoft SQL Server (or "no-SQL" databases like MongoDB), cloud storage, or sometimes system storage like the Windows registry.</a:t>
            </a:r>
          </a:p>
        </p:txBody>
      </p:sp>
    </p:spTree>
    <p:extLst>
      <p:ext uri="{BB962C8B-B14F-4D97-AF65-F5344CB8AC3E}">
        <p14:creationId xmlns:p14="http://schemas.microsoft.com/office/powerpoint/2010/main" val="2783324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6978-6B62-BD15-F240-8B7168C0D7AA}"/>
              </a:ext>
            </a:extLst>
          </p:cNvPr>
          <p:cNvSpPr>
            <a:spLocks noGrp="1"/>
          </p:cNvSpPr>
          <p:nvPr>
            <p:ph type="title"/>
          </p:nvPr>
        </p:nvSpPr>
        <p:spPr/>
        <p:txBody>
          <a:bodyPr/>
          <a:lstStyle/>
          <a:p>
            <a:r>
              <a:rPr lang="en-US" dirty="0">
                <a:cs typeface="Calibri Light"/>
              </a:rPr>
              <a:t>Security</a:t>
            </a:r>
            <a:endParaRPr lang="en-US" dirty="0"/>
          </a:p>
        </p:txBody>
      </p:sp>
      <p:sp>
        <p:nvSpPr>
          <p:cNvPr id="3" name="Content Placeholder 2">
            <a:extLst>
              <a:ext uri="{FF2B5EF4-FFF2-40B4-BE49-F238E27FC236}">
                <a16:creationId xmlns:a16="http://schemas.microsoft.com/office/drawing/2014/main" id="{C5F469A5-4356-C8CD-B87E-1D34DF8FA7F6}"/>
              </a:ext>
            </a:extLst>
          </p:cNvPr>
          <p:cNvSpPr>
            <a:spLocks noGrp="1"/>
          </p:cNvSpPr>
          <p:nvPr>
            <p:ph idx="1"/>
          </p:nvPr>
        </p:nvSpPr>
        <p:spPr>
          <a:xfrm>
            <a:off x="838200" y="1825625"/>
            <a:ext cx="10515600" cy="5033593"/>
          </a:xfrm>
        </p:spPr>
        <p:txBody>
          <a:bodyPr vert="horz" lIns="91440" tIns="45720" rIns="91440" bIns="45720" rtlCol="0" anchor="t">
            <a:normAutofit lnSpcReduction="10000"/>
          </a:bodyPr>
          <a:lstStyle/>
          <a:p>
            <a:r>
              <a:rPr lang="en-US" dirty="0">
                <a:cs typeface="Calibri"/>
              </a:rPr>
              <a:t>Precautions taken to limit the impact of a malicious actor on program operation, data storage and access, and ability to use a system.</a:t>
            </a:r>
          </a:p>
          <a:p>
            <a:r>
              <a:rPr lang="en-US" dirty="0">
                <a:cs typeface="Calibri"/>
              </a:rPr>
              <a:t>An important consideration for any multi-user application, with several aspects to consider. Most of them come down to preventing unintended data </a:t>
            </a:r>
            <a:r>
              <a:rPr lang="en-US" i="1" dirty="0">
                <a:cs typeface="Calibri"/>
              </a:rPr>
              <a:t>access</a:t>
            </a:r>
            <a:r>
              <a:rPr lang="en-US" dirty="0">
                <a:cs typeface="Calibri"/>
              </a:rPr>
              <a:t>, unintended data </a:t>
            </a:r>
            <a:r>
              <a:rPr lang="en-US" i="1" dirty="0">
                <a:cs typeface="Calibri"/>
              </a:rPr>
              <a:t>manipulation</a:t>
            </a:r>
            <a:r>
              <a:rPr lang="en-US" dirty="0">
                <a:cs typeface="Calibri"/>
              </a:rPr>
              <a:t>, or unintended </a:t>
            </a:r>
            <a:r>
              <a:rPr lang="en-US" i="1" dirty="0">
                <a:cs typeface="Calibri"/>
              </a:rPr>
              <a:t>program execution</a:t>
            </a:r>
            <a:r>
              <a:rPr lang="en-US" dirty="0">
                <a:cs typeface="Calibri"/>
              </a:rPr>
              <a:t>.</a:t>
            </a:r>
          </a:p>
          <a:p>
            <a:r>
              <a:rPr lang="en-US" dirty="0">
                <a:cs typeface="Calibri"/>
              </a:rPr>
              <a:t>Most enterprise applications will use "Role-Based Access Control" (RBAC), where users will be assigned one or more </a:t>
            </a:r>
            <a:r>
              <a:rPr lang="en-US" i="1" dirty="0">
                <a:cs typeface="Calibri"/>
              </a:rPr>
              <a:t>roles </a:t>
            </a:r>
            <a:r>
              <a:rPr lang="en-US" dirty="0">
                <a:cs typeface="Calibri"/>
              </a:rPr>
              <a:t>within the program, and a given role is mapped to permissions to perform certain actions.</a:t>
            </a:r>
          </a:p>
          <a:p>
            <a:r>
              <a:rPr lang="en-US" dirty="0">
                <a:ea typeface="+mn-lt"/>
                <a:cs typeface="+mn-lt"/>
              </a:rPr>
              <a:t>An application security model specifying the permissions that need to exist and when they will be checked is an important part of a product design document.</a:t>
            </a:r>
          </a:p>
        </p:txBody>
      </p:sp>
    </p:spTree>
    <p:extLst>
      <p:ext uri="{BB962C8B-B14F-4D97-AF65-F5344CB8AC3E}">
        <p14:creationId xmlns:p14="http://schemas.microsoft.com/office/powerpoint/2010/main" val="1388009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294D-CFFF-9C86-835B-F15EB14AF4FC}"/>
              </a:ext>
            </a:extLst>
          </p:cNvPr>
          <p:cNvSpPr>
            <a:spLocks noGrp="1"/>
          </p:cNvSpPr>
          <p:nvPr>
            <p:ph type="title"/>
          </p:nvPr>
        </p:nvSpPr>
        <p:spPr/>
        <p:txBody>
          <a:bodyPr/>
          <a:lstStyle/>
          <a:p>
            <a:r>
              <a:rPr lang="en-US" dirty="0">
                <a:cs typeface="Calibri Light"/>
              </a:rPr>
              <a:t>Access Control</a:t>
            </a:r>
            <a:endParaRPr lang="en-US" dirty="0"/>
          </a:p>
        </p:txBody>
      </p:sp>
      <p:sp>
        <p:nvSpPr>
          <p:cNvPr id="3" name="Content Placeholder 2">
            <a:extLst>
              <a:ext uri="{FF2B5EF4-FFF2-40B4-BE49-F238E27FC236}">
                <a16:creationId xmlns:a16="http://schemas.microsoft.com/office/drawing/2014/main" id="{E67E4C5D-7975-21F8-B1D3-A24A416E212A}"/>
              </a:ext>
            </a:extLst>
          </p:cNvPr>
          <p:cNvSpPr>
            <a:spLocks noGrp="1"/>
          </p:cNvSpPr>
          <p:nvPr>
            <p:ph idx="1"/>
          </p:nvPr>
        </p:nvSpPr>
        <p:spPr>
          <a:xfrm>
            <a:off x="838200" y="1825625"/>
            <a:ext cx="10515600" cy="4741198"/>
          </a:xfrm>
        </p:spPr>
        <p:txBody>
          <a:bodyPr vert="horz" lIns="91440" tIns="45720" rIns="91440" bIns="45720" rtlCol="0" anchor="t">
            <a:normAutofit fontScale="92500" lnSpcReduction="20000"/>
          </a:bodyPr>
          <a:lstStyle/>
          <a:p>
            <a:r>
              <a:rPr lang="en-US" i="1" dirty="0">
                <a:cs typeface="Calibri"/>
              </a:rPr>
              <a:t>Authentication </a:t>
            </a:r>
            <a:r>
              <a:rPr lang="en-US" dirty="0">
                <a:cs typeface="Calibri"/>
              </a:rPr>
              <a:t>("AuthN") is the process of establishing the identity of a user or process accessing a system or resource.</a:t>
            </a:r>
          </a:p>
          <a:p>
            <a:r>
              <a:rPr lang="en-US" i="1" dirty="0">
                <a:cs typeface="Calibri" panose="020F0502020204030204"/>
              </a:rPr>
              <a:t>Authorization </a:t>
            </a:r>
            <a:r>
              <a:rPr lang="en-US" dirty="0">
                <a:cs typeface="Calibri" panose="020F0502020204030204"/>
              </a:rPr>
              <a:t>("</a:t>
            </a:r>
            <a:r>
              <a:rPr lang="en-US" dirty="0" err="1">
                <a:cs typeface="Calibri" panose="020F0502020204030204"/>
              </a:rPr>
              <a:t>AuthZ</a:t>
            </a:r>
            <a:r>
              <a:rPr lang="en-US" dirty="0">
                <a:cs typeface="Calibri" panose="020F0502020204030204"/>
              </a:rPr>
              <a:t>") is the process of establishing that the authenticated user has permission to take the requested action.</a:t>
            </a:r>
          </a:p>
          <a:p>
            <a:r>
              <a:rPr lang="en-US" dirty="0">
                <a:cs typeface="Calibri" panose="020F0502020204030204"/>
              </a:rPr>
              <a:t>For local system access, authentication is done at logon and authorization takes place in the context of the logged-in user (e.g. files on the file system allow different users to read and/or write)</a:t>
            </a:r>
          </a:p>
          <a:p>
            <a:r>
              <a:rPr lang="en-US" dirty="0">
                <a:cs typeface="Calibri" panose="020F0502020204030204"/>
              </a:rPr>
              <a:t>For remote system access, authentication is usually done with a set of HTTP headers using "Basic" (</a:t>
            </a:r>
            <a:r>
              <a:rPr lang="en-US" dirty="0" err="1">
                <a:cs typeface="Calibri" panose="020F0502020204030204"/>
              </a:rPr>
              <a:t>username+password</a:t>
            </a:r>
            <a:r>
              <a:rPr lang="en-US" dirty="0">
                <a:cs typeface="Calibri" panose="020F0502020204030204"/>
              </a:rPr>
              <a:t>), "Token" (a machine-readable format that represents a user for a limited duration), or "Certificate" (a digital file that uses cryptographic math to prove that a user has a key issued by a trusted party to that particular user).</a:t>
            </a:r>
          </a:p>
          <a:p>
            <a:pPr lvl="1"/>
            <a:r>
              <a:rPr lang="en-US" dirty="0">
                <a:cs typeface="Calibri" panose="020F0502020204030204"/>
              </a:rPr>
              <a:t>HTTP 401 "Unauthorized" response code means </a:t>
            </a:r>
            <a:r>
              <a:rPr lang="en-US" i="1" dirty="0">
                <a:cs typeface="Calibri" panose="020F0502020204030204"/>
              </a:rPr>
              <a:t>unauthenticated</a:t>
            </a:r>
            <a:endParaRPr lang="en-US" dirty="0">
              <a:cs typeface="Calibri" panose="020F0502020204030204"/>
            </a:endParaRPr>
          </a:p>
          <a:p>
            <a:pPr lvl="1"/>
            <a:r>
              <a:rPr lang="en-US" dirty="0">
                <a:cs typeface="Calibri" panose="020F0502020204030204"/>
              </a:rPr>
              <a:t>HTTP 403 "Forbidden" response code means </a:t>
            </a:r>
            <a:r>
              <a:rPr lang="en-US" i="1" dirty="0">
                <a:cs typeface="Calibri" panose="020F0502020204030204"/>
              </a:rPr>
              <a:t>unauthorized</a:t>
            </a:r>
          </a:p>
        </p:txBody>
      </p:sp>
    </p:spTree>
    <p:extLst>
      <p:ext uri="{BB962C8B-B14F-4D97-AF65-F5344CB8AC3E}">
        <p14:creationId xmlns:p14="http://schemas.microsoft.com/office/powerpoint/2010/main" val="3069474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18FF-1AED-30E9-1643-AEF204FB6C82}"/>
              </a:ext>
            </a:extLst>
          </p:cNvPr>
          <p:cNvSpPr>
            <a:spLocks noGrp="1"/>
          </p:cNvSpPr>
          <p:nvPr>
            <p:ph type="title"/>
          </p:nvPr>
        </p:nvSpPr>
        <p:spPr/>
        <p:txBody>
          <a:bodyPr/>
          <a:lstStyle/>
          <a:p>
            <a:r>
              <a:rPr lang="en-US" dirty="0">
                <a:cs typeface="Calibri Light"/>
              </a:rPr>
              <a:t>Privacy</a:t>
            </a:r>
            <a:endParaRPr lang="en-US" dirty="0"/>
          </a:p>
        </p:txBody>
      </p:sp>
      <p:sp>
        <p:nvSpPr>
          <p:cNvPr id="3" name="Content Placeholder 2">
            <a:extLst>
              <a:ext uri="{FF2B5EF4-FFF2-40B4-BE49-F238E27FC236}">
                <a16:creationId xmlns:a16="http://schemas.microsoft.com/office/drawing/2014/main" id="{42D7928B-02D2-CF8A-6A91-21812065C4FF}"/>
              </a:ext>
            </a:extLst>
          </p:cNvPr>
          <p:cNvSpPr>
            <a:spLocks noGrp="1"/>
          </p:cNvSpPr>
          <p:nvPr>
            <p:ph idx="1"/>
          </p:nvPr>
        </p:nvSpPr>
        <p:spPr>
          <a:xfrm>
            <a:off x="838200" y="1825625"/>
            <a:ext cx="10515600" cy="5033593"/>
          </a:xfrm>
        </p:spPr>
        <p:txBody>
          <a:bodyPr vert="horz" lIns="91440" tIns="45720" rIns="91440" bIns="45720" rtlCol="0" anchor="t">
            <a:normAutofit fontScale="92500" lnSpcReduction="10000"/>
          </a:bodyPr>
          <a:lstStyle/>
          <a:p>
            <a:r>
              <a:rPr lang="en-US" dirty="0">
                <a:cs typeface="Calibri"/>
              </a:rPr>
              <a:t>The ability to prevent data from being accessed by unauthorized parties (aka data confidentiality)</a:t>
            </a:r>
          </a:p>
          <a:p>
            <a:r>
              <a:rPr lang="en-US" dirty="0">
                <a:cs typeface="Calibri"/>
              </a:rPr>
              <a:t>Requiring proper authentication and authorization before a program provides access to its data is the primary mechanism.</a:t>
            </a:r>
          </a:p>
          <a:p>
            <a:r>
              <a:rPr lang="en-US" dirty="0">
                <a:cs typeface="Calibri"/>
              </a:rPr>
              <a:t>Program must also take care that persisted data cannot be accessed by other unauthorized systems. </a:t>
            </a:r>
            <a:r>
              <a:rPr lang="en-US" i="1" dirty="0">
                <a:cs typeface="Calibri"/>
              </a:rPr>
              <a:t>Encryption at rest </a:t>
            </a:r>
            <a:r>
              <a:rPr lang="en-US" dirty="0">
                <a:cs typeface="Calibri"/>
              </a:rPr>
              <a:t>is the practice of encrypting persisted data in storage with a key that is only accessible by the program.</a:t>
            </a:r>
          </a:p>
          <a:p>
            <a:r>
              <a:rPr lang="en-US" dirty="0">
                <a:cs typeface="Calibri"/>
              </a:rPr>
              <a:t>Program must also take care that data communicated to another party cannot be accessed by intermediate or adjacent parties that may participate in the communication. </a:t>
            </a:r>
            <a:r>
              <a:rPr lang="en-US" i="1" dirty="0">
                <a:cs typeface="Calibri"/>
              </a:rPr>
              <a:t>Encryption in transit </a:t>
            </a:r>
            <a:r>
              <a:rPr lang="en-US" dirty="0">
                <a:cs typeface="Calibri"/>
              </a:rPr>
              <a:t>is the practice of encrypting communicated data so that it can only be accessed by the intended recipient.</a:t>
            </a:r>
          </a:p>
        </p:txBody>
      </p:sp>
    </p:spTree>
    <p:extLst>
      <p:ext uri="{BB962C8B-B14F-4D97-AF65-F5344CB8AC3E}">
        <p14:creationId xmlns:p14="http://schemas.microsoft.com/office/powerpoint/2010/main" val="2095154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Code Concerns</a:t>
            </a:r>
            <a:br>
              <a:rPr lang="en-US" dirty="0">
                <a:cs typeface="Calibri Light"/>
              </a:rPr>
            </a:b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pPr algn="l"/>
            <a:r>
              <a:rPr lang="en-US" dirty="0">
                <a:latin typeface="Tahoma"/>
                <a:ea typeface="Tahoma"/>
                <a:cs typeface="Calibri"/>
              </a:rPr>
              <a:t>JD </a:t>
            </a:r>
            <a:r>
              <a:rPr lang="en-US" dirty="0" err="1">
                <a:latin typeface="Tahoma"/>
                <a:ea typeface="Tahoma"/>
                <a:cs typeface="Calibri"/>
              </a:rPr>
              <a:t>Kilgallin</a:t>
            </a:r>
            <a:endParaRPr lang="en-US">
              <a:latin typeface="Tahoma"/>
              <a:ea typeface="Tahoma"/>
              <a:cs typeface="+mn-lt"/>
            </a:endParaRPr>
          </a:p>
          <a:p>
            <a:pPr algn="l"/>
            <a:r>
              <a:rPr lang="en-US" dirty="0">
                <a:latin typeface="Tahoma"/>
                <a:ea typeface="Tahoma"/>
                <a:cs typeface="Calibri"/>
              </a:rPr>
              <a:t>CPSC:480</a:t>
            </a:r>
            <a:endParaRPr lang="en-US">
              <a:latin typeface="Tahoma"/>
              <a:ea typeface="Tahoma"/>
              <a:cs typeface="+mn-lt"/>
            </a:endParaRPr>
          </a:p>
          <a:p>
            <a:pPr algn="l"/>
            <a:r>
              <a:rPr lang="en-US" dirty="0">
                <a:latin typeface="Tahoma"/>
                <a:ea typeface="Tahoma"/>
                <a:cs typeface="Calibri"/>
              </a:rPr>
              <a:t>10/10/22</a:t>
            </a:r>
            <a:endParaRPr lang="en-US" dirty="0">
              <a:latin typeface="Tahoma"/>
              <a:ea typeface="Tahoma"/>
            </a:endParaRPr>
          </a:p>
        </p:txBody>
      </p:sp>
    </p:spTree>
    <p:extLst>
      <p:ext uri="{BB962C8B-B14F-4D97-AF65-F5344CB8AC3E}">
        <p14:creationId xmlns:p14="http://schemas.microsoft.com/office/powerpoint/2010/main" val="651723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52B-7C28-C614-3C5A-6ED7C6EE1822}"/>
              </a:ext>
            </a:extLst>
          </p:cNvPr>
          <p:cNvSpPr>
            <a:spLocks noGrp="1"/>
          </p:cNvSpPr>
          <p:nvPr>
            <p:ph type="title"/>
          </p:nvPr>
        </p:nvSpPr>
        <p:spPr/>
        <p:txBody>
          <a:bodyPr/>
          <a:lstStyle/>
          <a:p>
            <a:r>
              <a:rPr lang="en-US" dirty="0">
                <a:cs typeface="Calibri Light"/>
              </a:rPr>
              <a:t>Localization</a:t>
            </a:r>
            <a:endParaRPr lang="en-US" dirty="0"/>
          </a:p>
        </p:txBody>
      </p:sp>
      <p:sp>
        <p:nvSpPr>
          <p:cNvPr id="3" name="Content Placeholder 2">
            <a:extLst>
              <a:ext uri="{FF2B5EF4-FFF2-40B4-BE49-F238E27FC236}">
                <a16:creationId xmlns:a16="http://schemas.microsoft.com/office/drawing/2014/main" id="{079C989F-AE48-75FD-1E7F-AB6A26CBAD31}"/>
              </a:ext>
            </a:extLst>
          </p:cNvPr>
          <p:cNvSpPr>
            <a:spLocks noGrp="1"/>
          </p:cNvSpPr>
          <p:nvPr>
            <p:ph idx="1"/>
          </p:nvPr>
        </p:nvSpPr>
        <p:spPr>
          <a:xfrm>
            <a:off x="838200" y="1825625"/>
            <a:ext cx="10515600" cy="5033593"/>
          </a:xfrm>
        </p:spPr>
        <p:txBody>
          <a:bodyPr vert="horz" lIns="91440" tIns="45720" rIns="91440" bIns="45720" rtlCol="0" anchor="t">
            <a:normAutofit fontScale="92500" lnSpcReduction="20000"/>
          </a:bodyPr>
          <a:lstStyle/>
          <a:p>
            <a:r>
              <a:rPr lang="en-US" dirty="0">
                <a:cs typeface="Calibri"/>
              </a:rPr>
              <a:t>The process of making a program usable across multiple languages and cultures (aka "globalization")</a:t>
            </a:r>
          </a:p>
          <a:p>
            <a:r>
              <a:rPr lang="en-US" dirty="0">
                <a:cs typeface="Calibri"/>
              </a:rPr>
              <a:t>The biggest task is translating text to another language. It is common to have all static strings defined in one location to facilitate this, but extracting the strings that require translation can be automated.</a:t>
            </a:r>
          </a:p>
          <a:p>
            <a:r>
              <a:rPr lang="en-US" dirty="0">
                <a:cs typeface="Calibri"/>
              </a:rPr>
              <a:t>Software must be tested in each language – text of different lengths or using different character sets may cause display issues that do not occur in the original language.</a:t>
            </a:r>
          </a:p>
          <a:p>
            <a:r>
              <a:rPr lang="en-US" dirty="0">
                <a:cs typeface="Calibri"/>
              </a:rPr>
              <a:t>There are security considerations with languages that read right-to-left or that support Unicode (non-ASCII) characters.</a:t>
            </a:r>
          </a:p>
          <a:p>
            <a:r>
              <a:rPr lang="en-US" dirty="0">
                <a:cs typeface="Calibri"/>
              </a:rPr>
              <a:t>Displaying times in the local </a:t>
            </a:r>
            <a:r>
              <a:rPr lang="en-US" dirty="0" err="1">
                <a:cs typeface="Calibri"/>
              </a:rPr>
              <a:t>timezone</a:t>
            </a:r>
            <a:r>
              <a:rPr lang="en-US" dirty="0">
                <a:cs typeface="Calibri"/>
              </a:rPr>
              <a:t> can be a significant challenge that requires additional testing. Conventions for date formats (M/D/Y vs D/M/Y) also vary based on location.</a:t>
            </a:r>
          </a:p>
          <a:p>
            <a:r>
              <a:rPr lang="en-US" dirty="0">
                <a:cs typeface="Calibri"/>
              </a:rPr>
              <a:t>Important to note that keyboards in different locations (or even different vendors) have different keys, which complicates keyboard shortcuts.</a:t>
            </a:r>
          </a:p>
        </p:txBody>
      </p:sp>
    </p:spTree>
    <p:extLst>
      <p:ext uri="{BB962C8B-B14F-4D97-AF65-F5344CB8AC3E}">
        <p14:creationId xmlns:p14="http://schemas.microsoft.com/office/powerpoint/2010/main" val="3398861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3094-187C-0DB7-5241-64CE15D3A248}"/>
              </a:ext>
            </a:extLst>
          </p:cNvPr>
          <p:cNvSpPr>
            <a:spLocks noGrp="1"/>
          </p:cNvSpPr>
          <p:nvPr>
            <p:ph type="title"/>
          </p:nvPr>
        </p:nvSpPr>
        <p:spPr/>
        <p:txBody>
          <a:bodyPr/>
          <a:lstStyle/>
          <a:p>
            <a:r>
              <a:rPr lang="en-US" dirty="0">
                <a:cs typeface="Calibri Light"/>
              </a:rPr>
              <a:t>Accessibility</a:t>
            </a:r>
            <a:endParaRPr lang="en-US" dirty="0"/>
          </a:p>
        </p:txBody>
      </p:sp>
      <p:sp>
        <p:nvSpPr>
          <p:cNvPr id="3" name="Content Placeholder 2">
            <a:extLst>
              <a:ext uri="{FF2B5EF4-FFF2-40B4-BE49-F238E27FC236}">
                <a16:creationId xmlns:a16="http://schemas.microsoft.com/office/drawing/2014/main" id="{269FD20E-FDB7-7FB9-8D37-CB7372FDF301}"/>
              </a:ext>
            </a:extLst>
          </p:cNvPr>
          <p:cNvSpPr>
            <a:spLocks noGrp="1"/>
          </p:cNvSpPr>
          <p:nvPr>
            <p:ph idx="1"/>
          </p:nvPr>
        </p:nvSpPr>
        <p:spPr>
          <a:xfrm>
            <a:off x="838200" y="1825625"/>
            <a:ext cx="10515600" cy="4998151"/>
          </a:xfrm>
        </p:spPr>
        <p:txBody>
          <a:bodyPr vert="horz" lIns="91440" tIns="45720" rIns="91440" bIns="45720" rtlCol="0" anchor="t">
            <a:normAutofit lnSpcReduction="10000"/>
          </a:bodyPr>
          <a:lstStyle/>
          <a:p>
            <a:r>
              <a:rPr lang="en-US" dirty="0">
                <a:cs typeface="Calibri"/>
              </a:rPr>
              <a:t>The practice of making software usable regardless of impairments.</a:t>
            </a:r>
          </a:p>
          <a:p>
            <a:r>
              <a:rPr lang="en-US" dirty="0">
                <a:cs typeface="Calibri"/>
              </a:rPr>
              <a:t>An important consideration for perception of product maturity, and in some cases a legal requirement (Section 508 of the U.S. Rehabilitation Act requires all federal agencies to make systems fully accessible).</a:t>
            </a:r>
          </a:p>
          <a:p>
            <a:r>
              <a:rPr lang="en-US" dirty="0">
                <a:cs typeface="Calibri"/>
              </a:rPr>
              <a:t>In many cases, accessibility is handled by other software.</a:t>
            </a:r>
          </a:p>
          <a:p>
            <a:r>
              <a:rPr lang="en-US" dirty="0">
                <a:cs typeface="Calibri"/>
              </a:rPr>
              <a:t>Important considerations for applications include:</a:t>
            </a:r>
          </a:p>
          <a:p>
            <a:pPr lvl="1"/>
            <a:r>
              <a:rPr lang="en-US" dirty="0">
                <a:cs typeface="Calibri"/>
              </a:rPr>
              <a:t>Color-blindness (color shouldn't be the </a:t>
            </a:r>
            <a:r>
              <a:rPr lang="en-US" b="1" dirty="0">
                <a:cs typeface="Calibri"/>
              </a:rPr>
              <a:t>only</a:t>
            </a:r>
            <a:r>
              <a:rPr lang="en-US" dirty="0">
                <a:cs typeface="Calibri"/>
              </a:rPr>
              <a:t> factor that conveys information)</a:t>
            </a:r>
          </a:p>
          <a:p>
            <a:pPr lvl="1"/>
            <a:r>
              <a:rPr lang="en-US" dirty="0">
                <a:cs typeface="Calibri"/>
              </a:rPr>
              <a:t>Blindness (all images should have an accompanying alt-text description)</a:t>
            </a:r>
          </a:p>
          <a:p>
            <a:pPr lvl="1"/>
            <a:r>
              <a:rPr lang="en-US" dirty="0">
                <a:cs typeface="Calibri"/>
              </a:rPr>
              <a:t>Deafness (all audio should have a written transcription or description)</a:t>
            </a:r>
          </a:p>
          <a:p>
            <a:pPr lvl="1"/>
            <a:r>
              <a:rPr lang="en-US" dirty="0">
                <a:cs typeface="Calibri"/>
              </a:rPr>
              <a:t>Limited mobility (applications should not require precise mouse movements and should offer navigation through standard keyboard shortcuts)</a:t>
            </a:r>
          </a:p>
          <a:p>
            <a:pPr lvl="1"/>
            <a:r>
              <a:rPr lang="en-US" dirty="0">
                <a:cs typeface="Calibri"/>
              </a:rPr>
              <a:t>Slow reading (should be able to proceed through program at user's own pace)</a:t>
            </a:r>
          </a:p>
        </p:txBody>
      </p:sp>
    </p:spTree>
    <p:extLst>
      <p:ext uri="{BB962C8B-B14F-4D97-AF65-F5344CB8AC3E}">
        <p14:creationId xmlns:p14="http://schemas.microsoft.com/office/powerpoint/2010/main" val="2240800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75C9-2995-EF5E-5B50-777574801EBE}"/>
              </a:ext>
            </a:extLst>
          </p:cNvPr>
          <p:cNvSpPr>
            <a:spLocks noGrp="1"/>
          </p:cNvSpPr>
          <p:nvPr>
            <p:ph type="title"/>
          </p:nvPr>
        </p:nvSpPr>
        <p:spPr/>
        <p:txBody>
          <a:bodyPr/>
          <a:lstStyle/>
          <a:p>
            <a:r>
              <a:rPr lang="en-US" dirty="0">
                <a:cs typeface="Calibri Light"/>
              </a:rPr>
              <a:t>Licensing</a:t>
            </a:r>
            <a:endParaRPr lang="en-US" dirty="0"/>
          </a:p>
        </p:txBody>
      </p:sp>
      <p:sp>
        <p:nvSpPr>
          <p:cNvPr id="3" name="Content Placeholder 2">
            <a:extLst>
              <a:ext uri="{FF2B5EF4-FFF2-40B4-BE49-F238E27FC236}">
                <a16:creationId xmlns:a16="http://schemas.microsoft.com/office/drawing/2014/main" id="{E74F3244-9803-0191-2BB0-7F9FA7491934}"/>
              </a:ext>
            </a:extLst>
          </p:cNvPr>
          <p:cNvSpPr>
            <a:spLocks noGrp="1"/>
          </p:cNvSpPr>
          <p:nvPr>
            <p:ph idx="1"/>
          </p:nvPr>
        </p:nvSpPr>
        <p:spPr>
          <a:xfrm>
            <a:off x="838200" y="1825625"/>
            <a:ext cx="10515600" cy="5086756"/>
          </a:xfrm>
        </p:spPr>
        <p:txBody>
          <a:bodyPr vert="horz" lIns="91440" tIns="45720" rIns="91440" bIns="45720" rtlCol="0" anchor="t">
            <a:normAutofit fontScale="92500" lnSpcReduction="10000"/>
          </a:bodyPr>
          <a:lstStyle/>
          <a:p>
            <a:r>
              <a:rPr lang="en-US" dirty="0">
                <a:cs typeface="Calibri"/>
              </a:rPr>
              <a:t>Requirements placed on the use and modification of source code or compiled software, and the compliance and enforcement of a license</a:t>
            </a:r>
          </a:p>
          <a:p>
            <a:r>
              <a:rPr lang="en-US" dirty="0">
                <a:cs typeface="Calibri"/>
              </a:rPr>
              <a:t>License terms may make some software unusable for a given purpose:</a:t>
            </a:r>
          </a:p>
          <a:p>
            <a:pPr lvl="1"/>
            <a:r>
              <a:rPr lang="en-US" dirty="0">
                <a:cs typeface="Calibri"/>
              </a:rPr>
              <a:t>May require written consent and/or payment for commercial use. Under U.S. copyright law, this is the "default" case for material on the web that does not specify other terms.</a:t>
            </a:r>
          </a:p>
          <a:p>
            <a:pPr lvl="1"/>
            <a:r>
              <a:rPr lang="en-US" dirty="0">
                <a:cs typeface="Calibri"/>
              </a:rPr>
              <a:t>May require open-sourcing any software that uses it. This is called a "copyleft" license, and the primary example is the GNU Public License (GPL).</a:t>
            </a:r>
          </a:p>
          <a:p>
            <a:pPr lvl="1"/>
            <a:r>
              <a:rPr lang="en-US" dirty="0">
                <a:cs typeface="Calibri"/>
              </a:rPr>
              <a:t>May require that any software that uses it has similar license terms. This is the case for the Creative Commons Share-Alike license.</a:t>
            </a:r>
          </a:p>
          <a:p>
            <a:r>
              <a:rPr lang="en-US" dirty="0">
                <a:cs typeface="Calibri"/>
              </a:rPr>
              <a:t>License terms may require attribution of the original source, and/or may require distribution of license terms along with the software that uses it. This is good practice for all software regardless of requirement</a:t>
            </a:r>
          </a:p>
          <a:p>
            <a:r>
              <a:rPr lang="en-US" dirty="0">
                <a:cs typeface="Calibri"/>
              </a:rPr>
              <a:t>Code you write and distribute should generally have a license that at least disclaims warranty for correctness and suitability, to limit liability.</a:t>
            </a:r>
          </a:p>
        </p:txBody>
      </p:sp>
    </p:spTree>
    <p:extLst>
      <p:ext uri="{BB962C8B-B14F-4D97-AF65-F5344CB8AC3E}">
        <p14:creationId xmlns:p14="http://schemas.microsoft.com/office/powerpoint/2010/main" val="105068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6D8C-AD2D-76A7-9FE0-F7777E3010F1}"/>
              </a:ext>
            </a:extLst>
          </p:cNvPr>
          <p:cNvSpPr>
            <a:spLocks noGrp="1"/>
          </p:cNvSpPr>
          <p:nvPr>
            <p:ph type="title"/>
          </p:nvPr>
        </p:nvSpPr>
        <p:spPr/>
        <p:txBody>
          <a:bodyPr/>
          <a:lstStyle/>
          <a:p>
            <a:r>
              <a:rPr lang="en-US" dirty="0">
                <a:cs typeface="Calibri Light"/>
              </a:rPr>
              <a:t>Compliance</a:t>
            </a:r>
            <a:endParaRPr lang="en-US" dirty="0"/>
          </a:p>
        </p:txBody>
      </p:sp>
      <p:sp>
        <p:nvSpPr>
          <p:cNvPr id="3" name="Content Placeholder 2">
            <a:extLst>
              <a:ext uri="{FF2B5EF4-FFF2-40B4-BE49-F238E27FC236}">
                <a16:creationId xmlns:a16="http://schemas.microsoft.com/office/drawing/2014/main" id="{16C204FD-3232-9834-A298-9F68DA3F2EB9}"/>
              </a:ext>
            </a:extLst>
          </p:cNvPr>
          <p:cNvSpPr>
            <a:spLocks noGrp="1"/>
          </p:cNvSpPr>
          <p:nvPr>
            <p:ph idx="1"/>
          </p:nvPr>
        </p:nvSpPr>
        <p:spPr>
          <a:xfrm>
            <a:off x="838200" y="1825625"/>
            <a:ext cx="10515600" cy="5024733"/>
          </a:xfrm>
        </p:spPr>
        <p:txBody>
          <a:bodyPr vert="horz" lIns="91440" tIns="45720" rIns="91440" bIns="45720" rtlCol="0" anchor="t">
            <a:normAutofit/>
          </a:bodyPr>
          <a:lstStyle/>
          <a:p>
            <a:r>
              <a:rPr lang="en-US" dirty="0">
                <a:cs typeface="Calibri"/>
              </a:rPr>
              <a:t>Adherence to standards and regulations that apply to a program</a:t>
            </a:r>
          </a:p>
          <a:p>
            <a:r>
              <a:rPr lang="en-US" dirty="0">
                <a:cs typeface="Calibri"/>
              </a:rPr>
              <a:t>Enforceable license terms are one class of compliance requirements.</a:t>
            </a:r>
          </a:p>
          <a:p>
            <a:r>
              <a:rPr lang="en-US" dirty="0">
                <a:cs typeface="Calibri"/>
              </a:rPr>
              <a:t>Many government agencies, contractors, and other trade groups require compliance with one or more sets of guidelines that covers software product standards. "Statement of Controls" (SOC) and ISO 27001 are two standards that may apply. Payment Card Industry (PCI) sets standards for programs that accept credit card payments.</a:t>
            </a:r>
          </a:p>
          <a:p>
            <a:r>
              <a:rPr lang="en-US" dirty="0">
                <a:cs typeface="Calibri"/>
              </a:rPr>
              <a:t>Companies, teams, and individual products may be certified as compliant with one or more applicable standards.</a:t>
            </a:r>
          </a:p>
          <a:p>
            <a:r>
              <a:rPr lang="en-US" dirty="0">
                <a:cs typeface="Calibri"/>
              </a:rPr>
              <a:t>Most standards ensure software is secure, usable, and interoperable.</a:t>
            </a:r>
          </a:p>
        </p:txBody>
      </p:sp>
    </p:spTree>
    <p:extLst>
      <p:ext uri="{BB962C8B-B14F-4D97-AF65-F5344CB8AC3E}">
        <p14:creationId xmlns:p14="http://schemas.microsoft.com/office/powerpoint/2010/main" val="1105933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1443B-2229-BB2B-8664-4428E44DB375}"/>
              </a:ext>
            </a:extLst>
          </p:cNvPr>
          <p:cNvSpPr>
            <a:spLocks noGrp="1"/>
          </p:cNvSpPr>
          <p:nvPr>
            <p:ph type="title"/>
          </p:nvPr>
        </p:nvSpPr>
        <p:spPr/>
        <p:txBody>
          <a:bodyPr/>
          <a:lstStyle/>
          <a:p>
            <a:r>
              <a:rPr lang="en-US" dirty="0">
                <a:cs typeface="Calibri Light"/>
              </a:rPr>
              <a:t>Architecture</a:t>
            </a:r>
            <a:endParaRPr lang="en-US" dirty="0"/>
          </a:p>
        </p:txBody>
      </p:sp>
      <p:sp>
        <p:nvSpPr>
          <p:cNvPr id="3" name="Content Placeholder 2">
            <a:extLst>
              <a:ext uri="{FF2B5EF4-FFF2-40B4-BE49-F238E27FC236}">
                <a16:creationId xmlns:a16="http://schemas.microsoft.com/office/drawing/2014/main" id="{F480CC21-A03E-6290-6F4E-107BBA032141}"/>
              </a:ext>
            </a:extLst>
          </p:cNvPr>
          <p:cNvSpPr>
            <a:spLocks noGrp="1"/>
          </p:cNvSpPr>
          <p:nvPr>
            <p:ph idx="1"/>
          </p:nvPr>
        </p:nvSpPr>
        <p:spPr>
          <a:xfrm>
            <a:off x="838200" y="1825625"/>
            <a:ext cx="10515600" cy="5033593"/>
          </a:xfrm>
        </p:spPr>
        <p:txBody>
          <a:bodyPr vert="horz" lIns="91440" tIns="45720" rIns="91440" bIns="45720" rtlCol="0" anchor="t">
            <a:normAutofit lnSpcReduction="10000"/>
          </a:bodyPr>
          <a:lstStyle/>
          <a:p>
            <a:r>
              <a:rPr lang="en-US" dirty="0">
                <a:cs typeface="Calibri"/>
              </a:rPr>
              <a:t>Extensibility, Scalability, and Testability are all related concerns that amount to a modular software design with well-defined interfaces between modules.</a:t>
            </a:r>
          </a:p>
          <a:p>
            <a:r>
              <a:rPr lang="en-US" dirty="0">
                <a:cs typeface="Calibri"/>
              </a:rPr>
              <a:t>Extensibility amounts to the ability to register a new implementation of one module's interface that performs new functionality.</a:t>
            </a:r>
          </a:p>
          <a:p>
            <a:r>
              <a:rPr lang="en-US" dirty="0">
                <a:cs typeface="Calibri"/>
              </a:rPr>
              <a:t>Scalability amounts to the ability to launch multiple instances of one module, and have other modules select an instance of that module that is ready to handle a request.</a:t>
            </a:r>
          </a:p>
          <a:p>
            <a:r>
              <a:rPr lang="en-US" dirty="0">
                <a:cs typeface="Calibri"/>
              </a:rPr>
              <a:t>Testability amounts to the ability to test one module in isolation by replacing the modules it interfaces to with </a:t>
            </a:r>
            <a:r>
              <a:rPr lang="en-US" i="1" dirty="0">
                <a:cs typeface="Calibri"/>
              </a:rPr>
              <a:t>mock </a:t>
            </a:r>
            <a:r>
              <a:rPr lang="en-US" dirty="0">
                <a:cs typeface="Calibri"/>
              </a:rPr>
              <a:t>components that use pre-defined data and behavior to simulate the real components.</a:t>
            </a:r>
          </a:p>
        </p:txBody>
      </p:sp>
    </p:spTree>
    <p:extLst>
      <p:ext uri="{BB962C8B-B14F-4D97-AF65-F5344CB8AC3E}">
        <p14:creationId xmlns:p14="http://schemas.microsoft.com/office/powerpoint/2010/main" val="1287286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5EDE-41A5-2D54-34F1-97CD6011AA21}"/>
              </a:ext>
            </a:extLst>
          </p:cNvPr>
          <p:cNvSpPr>
            <a:spLocks noGrp="1"/>
          </p:cNvSpPr>
          <p:nvPr>
            <p:ph type="title"/>
          </p:nvPr>
        </p:nvSpPr>
        <p:spPr/>
        <p:txBody>
          <a:bodyPr/>
          <a:lstStyle/>
          <a:p>
            <a:r>
              <a:rPr lang="en-US" dirty="0">
                <a:cs typeface="Calibri Light"/>
              </a:rPr>
              <a:t>Summary</a:t>
            </a:r>
            <a:endParaRPr lang="en-US" dirty="0"/>
          </a:p>
        </p:txBody>
      </p:sp>
      <p:sp>
        <p:nvSpPr>
          <p:cNvPr id="3" name="Content Placeholder 2">
            <a:extLst>
              <a:ext uri="{FF2B5EF4-FFF2-40B4-BE49-F238E27FC236}">
                <a16:creationId xmlns:a16="http://schemas.microsoft.com/office/drawing/2014/main" id="{B7662B2B-324C-59A0-9880-C02A78D98144}"/>
              </a:ext>
            </a:extLst>
          </p:cNvPr>
          <p:cNvSpPr>
            <a:spLocks noGrp="1"/>
          </p:cNvSpPr>
          <p:nvPr>
            <p:ph idx="1"/>
          </p:nvPr>
        </p:nvSpPr>
        <p:spPr>
          <a:xfrm>
            <a:off x="838200" y="1825625"/>
            <a:ext cx="10621925" cy="5033593"/>
          </a:xfrm>
        </p:spPr>
        <p:txBody>
          <a:bodyPr vert="horz" lIns="91440" tIns="45720" rIns="91440" bIns="45720" rtlCol="0" anchor="t">
            <a:normAutofit fontScale="92500"/>
          </a:bodyPr>
          <a:lstStyle/>
          <a:p>
            <a:r>
              <a:rPr lang="en-US" dirty="0">
                <a:cs typeface="Calibri"/>
              </a:rPr>
              <a:t>Cross-cutting concerns are an inevitable feature of medium-to-large, modular software programs.</a:t>
            </a:r>
          </a:p>
          <a:p>
            <a:r>
              <a:rPr lang="en-US" dirty="0">
                <a:cs typeface="Calibri"/>
              </a:rPr>
              <a:t>These concerns address non-functional requirements, implicit requirements, software vendor policies and practices, secondary functional requirements, and occasionally even primary functional </a:t>
            </a:r>
            <a:r>
              <a:rPr lang="en-US">
                <a:cs typeface="Calibri"/>
              </a:rPr>
              <a:t>requirements.</a:t>
            </a:r>
            <a:endParaRPr lang="en-US" dirty="0">
              <a:cs typeface="Calibri"/>
            </a:endParaRPr>
          </a:p>
          <a:p>
            <a:r>
              <a:rPr lang="en-US" dirty="0">
                <a:cs typeface="Calibri"/>
              </a:rPr>
              <a:t>It is important to understand how to implement these concerns in a way that minimizes scattering and tangling, even if they can't be eliminated entirely.</a:t>
            </a:r>
          </a:p>
          <a:p>
            <a:r>
              <a:rPr lang="en-US" dirty="0">
                <a:cs typeface="Calibri"/>
              </a:rPr>
              <a:t>Many libraries, frameworks, and languages aim to streamline these concerns, and understanding and following best practices is important</a:t>
            </a:r>
          </a:p>
          <a:p>
            <a:r>
              <a:rPr lang="en-US" dirty="0">
                <a:cs typeface="Calibri"/>
              </a:rPr>
              <a:t>These concerns have a large impact on perceived product quality as well as source code quality, and thus ease of maintenance &amp; further </a:t>
            </a:r>
            <a:r>
              <a:rPr lang="en-US">
                <a:cs typeface="Calibri"/>
              </a:rPr>
              <a:t>development.</a:t>
            </a:r>
            <a:endParaRPr lang="en-US" dirty="0">
              <a:cs typeface="Calibri"/>
            </a:endParaRPr>
          </a:p>
        </p:txBody>
      </p:sp>
    </p:spTree>
    <p:extLst>
      <p:ext uri="{BB962C8B-B14F-4D97-AF65-F5344CB8AC3E}">
        <p14:creationId xmlns:p14="http://schemas.microsoft.com/office/powerpoint/2010/main" val="1922272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75BF-3E73-E6A9-D6FC-C6A0664C5A59}"/>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5E7F01C8-BA87-E198-80D2-68831C9863C4}"/>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hlinkClick r:id="rId2"/>
              </a:rPr>
              <a:t>Joel on Software. Joel Spolsky. 1999-present.</a:t>
            </a:r>
          </a:p>
          <a:p>
            <a:r>
              <a:rPr lang="en-US" dirty="0">
                <a:cs typeface="Calibri"/>
                <a:hlinkClick r:id="rId3"/>
              </a:rPr>
              <a:t>On the Role of Scientific Thought. Edsger Dijkstra. Selected writings on Computing: A Personal Perspective. Springer.</a:t>
            </a:r>
          </a:p>
          <a:p>
            <a:r>
              <a:rPr lang="en-US" dirty="0">
                <a:cs typeface="Calibri"/>
                <a:hlinkClick r:id="rId4"/>
              </a:rPr>
              <a:t>The Lost Art of Seperating Concerns. Mark Baker. Dec 2006. InfoQ.</a:t>
            </a:r>
          </a:p>
          <a:p>
            <a:r>
              <a:rPr lang="en-US" dirty="0">
                <a:cs typeface="Calibri"/>
                <a:hlinkClick r:id="rId5"/>
              </a:rPr>
              <a:t>Cross-cutting concern. Wikipedia. </a:t>
            </a:r>
            <a:endParaRPr lang="en-US" dirty="0">
              <a:cs typeface="Calibri"/>
            </a:endParaRPr>
          </a:p>
          <a:p>
            <a:r>
              <a:rPr lang="en-US" dirty="0">
                <a:cs typeface="Calibri"/>
                <a:hlinkClick r:id="rId6"/>
              </a:rPr>
              <a:t>About Performance Counters. Karl Bridge et al. June 2022. Microsoft.</a:t>
            </a:r>
            <a:endParaRPr lang="en-US" dirty="0">
              <a:cs typeface="Calibri"/>
            </a:endParaRPr>
          </a:p>
          <a:p>
            <a:r>
              <a:rPr lang="en-US" dirty="0">
                <a:cs typeface="Calibri"/>
                <a:hlinkClick r:id="rId7"/>
              </a:rPr>
              <a:t>Coding Standards and Techniques. Gary Galehouse, JD Kilgallin et al. June 2019.Keyfactor.</a:t>
            </a:r>
          </a:p>
          <a:p>
            <a:endParaRPr lang="en-US" i="1" dirty="0">
              <a:cs typeface="Calibri"/>
            </a:endParaRPr>
          </a:p>
          <a:p>
            <a:r>
              <a:rPr lang="en-US" i="1" dirty="0">
                <a:cs typeface="Calibri"/>
              </a:rPr>
              <a:t>Bring a laptop to class Wednesday</a:t>
            </a:r>
            <a:endParaRPr lang="en-US" dirty="0">
              <a:cs typeface="Calibri"/>
            </a:endParaRPr>
          </a:p>
        </p:txBody>
      </p:sp>
    </p:spTree>
    <p:extLst>
      <p:ext uri="{BB962C8B-B14F-4D97-AF65-F5344CB8AC3E}">
        <p14:creationId xmlns:p14="http://schemas.microsoft.com/office/powerpoint/2010/main" val="3744620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715F-FFA0-839D-F12E-B6621BCD63F9}"/>
              </a:ext>
            </a:extLst>
          </p:cNvPr>
          <p:cNvSpPr>
            <a:spLocks noGrp="1"/>
          </p:cNvSpPr>
          <p:nvPr>
            <p:ph type="title"/>
          </p:nvPr>
        </p:nvSpPr>
        <p:spPr/>
        <p:txBody>
          <a:bodyPr/>
          <a:lstStyle/>
          <a:p>
            <a:r>
              <a:rPr lang="en-US" dirty="0">
                <a:cs typeface="Calibri Light"/>
              </a:rPr>
              <a:t>Learning objectives</a:t>
            </a:r>
            <a:endParaRPr lang="en-US" dirty="0"/>
          </a:p>
        </p:txBody>
      </p:sp>
      <p:sp>
        <p:nvSpPr>
          <p:cNvPr id="3" name="Content Placeholder 2">
            <a:extLst>
              <a:ext uri="{FF2B5EF4-FFF2-40B4-BE49-F238E27FC236}">
                <a16:creationId xmlns:a16="http://schemas.microsoft.com/office/drawing/2014/main" id="{6773CB5C-684C-3272-7DCB-2F5CC41B381B}"/>
              </a:ext>
            </a:extLst>
          </p:cNvPr>
          <p:cNvSpPr>
            <a:spLocks noGrp="1"/>
          </p:cNvSpPr>
          <p:nvPr>
            <p:ph idx="1"/>
          </p:nvPr>
        </p:nvSpPr>
        <p:spPr/>
        <p:txBody>
          <a:bodyPr vert="horz" lIns="91440" tIns="45720" rIns="91440" bIns="45720" rtlCol="0" anchor="t">
            <a:normAutofit/>
          </a:bodyPr>
          <a:lstStyle/>
          <a:p>
            <a:r>
              <a:rPr lang="en-US" dirty="0">
                <a:cs typeface="Calibri"/>
              </a:rPr>
              <a:t>Cross-cutting concerns</a:t>
            </a:r>
            <a:endParaRPr lang="en-US"/>
          </a:p>
          <a:p>
            <a:endParaRPr lang="en-US" dirty="0">
              <a:cs typeface="Calibri"/>
            </a:endParaRPr>
          </a:p>
        </p:txBody>
      </p:sp>
    </p:spTree>
    <p:extLst>
      <p:ext uri="{BB962C8B-B14F-4D97-AF65-F5344CB8AC3E}">
        <p14:creationId xmlns:p14="http://schemas.microsoft.com/office/powerpoint/2010/main" val="942883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653B-2D04-8C14-E74F-F7AF16A176E8}"/>
              </a:ext>
            </a:extLst>
          </p:cNvPr>
          <p:cNvSpPr>
            <a:spLocks noGrp="1"/>
          </p:cNvSpPr>
          <p:nvPr>
            <p:ph type="title"/>
          </p:nvPr>
        </p:nvSpPr>
        <p:spPr/>
        <p:txBody>
          <a:bodyPr/>
          <a:lstStyle/>
          <a:p>
            <a:r>
              <a:rPr lang="en-US" dirty="0">
                <a:cs typeface="Calibri Light"/>
              </a:rPr>
              <a:t>Concerns</a:t>
            </a:r>
            <a:endParaRPr lang="en-US" dirty="0"/>
          </a:p>
        </p:txBody>
      </p:sp>
      <p:sp>
        <p:nvSpPr>
          <p:cNvPr id="3" name="Content Placeholder 2">
            <a:extLst>
              <a:ext uri="{FF2B5EF4-FFF2-40B4-BE49-F238E27FC236}">
                <a16:creationId xmlns:a16="http://schemas.microsoft.com/office/drawing/2014/main" id="{0EBC7AA9-EA86-5970-DEC6-A03623F11CE1}"/>
              </a:ext>
            </a:extLst>
          </p:cNvPr>
          <p:cNvSpPr>
            <a:spLocks noGrp="1"/>
          </p:cNvSpPr>
          <p:nvPr>
            <p:ph idx="1"/>
          </p:nvPr>
        </p:nvSpPr>
        <p:spPr>
          <a:xfrm>
            <a:off x="838200" y="1825625"/>
            <a:ext cx="10515600" cy="5035184"/>
          </a:xfrm>
        </p:spPr>
        <p:txBody>
          <a:bodyPr vert="horz" lIns="91440" tIns="45720" rIns="91440" bIns="45720" rtlCol="0" anchor="t">
            <a:normAutofit lnSpcReduction="10000"/>
          </a:bodyPr>
          <a:lstStyle/>
          <a:p>
            <a:r>
              <a:rPr lang="en-US" dirty="0">
                <a:ea typeface="+mn-lt"/>
                <a:cs typeface="+mn-lt"/>
              </a:rPr>
              <a:t>Recall: A </a:t>
            </a:r>
            <a:r>
              <a:rPr lang="en-US" i="1" dirty="0">
                <a:ea typeface="+mn-lt"/>
                <a:cs typeface="+mn-lt"/>
              </a:rPr>
              <a:t>concern </a:t>
            </a:r>
            <a:r>
              <a:rPr lang="en-US" dirty="0">
                <a:ea typeface="+mn-lt"/>
                <a:cs typeface="+mn-lt"/>
              </a:rPr>
              <a:t>is a feature or behavior of the software.</a:t>
            </a:r>
          </a:p>
          <a:p>
            <a:r>
              <a:rPr lang="en-US" i="1" dirty="0">
                <a:ea typeface="+mn-lt"/>
                <a:cs typeface="+mn-lt"/>
              </a:rPr>
              <a:t>Separation of concerns </a:t>
            </a:r>
            <a:r>
              <a:rPr lang="en-US" dirty="0">
                <a:ea typeface="+mn-lt"/>
                <a:cs typeface="+mn-lt"/>
              </a:rPr>
              <a:t>is the principle whereby a complex program should be broken into independent, manageable components.</a:t>
            </a:r>
            <a:endParaRPr lang="en-US" dirty="0">
              <a:cs typeface="Calibri"/>
            </a:endParaRPr>
          </a:p>
          <a:p>
            <a:r>
              <a:rPr lang="en-US" i="1" dirty="0">
                <a:cs typeface="Calibri"/>
              </a:rPr>
              <a:t>Scattering </a:t>
            </a:r>
            <a:r>
              <a:rPr lang="en-US" dirty="0">
                <a:cs typeface="Calibri"/>
              </a:rPr>
              <a:t>is a </a:t>
            </a:r>
            <a:r>
              <a:rPr lang="en-US" i="1" dirty="0">
                <a:cs typeface="Calibri"/>
              </a:rPr>
              <a:t>coupling</a:t>
            </a:r>
            <a:r>
              <a:rPr lang="en-US" dirty="0">
                <a:cs typeface="Calibri"/>
              </a:rPr>
              <a:t> violation that occurs when code related to a concern is fragmented across multiple locations, possibly duplicated.</a:t>
            </a:r>
            <a:endParaRPr lang="en-US"/>
          </a:p>
          <a:p>
            <a:r>
              <a:rPr lang="en-US" i="1" dirty="0">
                <a:cs typeface="Calibri"/>
              </a:rPr>
              <a:t>Tangling </a:t>
            </a:r>
            <a:r>
              <a:rPr lang="en-US" dirty="0">
                <a:cs typeface="Calibri"/>
              </a:rPr>
              <a:t>is a </a:t>
            </a:r>
            <a:r>
              <a:rPr lang="en-US" i="1" dirty="0">
                <a:cs typeface="Calibri"/>
              </a:rPr>
              <a:t>cohesion </a:t>
            </a:r>
            <a:r>
              <a:rPr lang="en-US" dirty="0">
                <a:cs typeface="Calibri"/>
              </a:rPr>
              <a:t>violation that occurs when one piece of code addresses multiple concerns.</a:t>
            </a:r>
          </a:p>
          <a:p>
            <a:r>
              <a:rPr lang="en-US" dirty="0">
                <a:cs typeface="Calibri"/>
              </a:rPr>
              <a:t>A </a:t>
            </a:r>
            <a:r>
              <a:rPr lang="en-US" i="1" dirty="0">
                <a:cs typeface="Calibri"/>
              </a:rPr>
              <a:t>core concern </a:t>
            </a:r>
            <a:r>
              <a:rPr lang="en-US" dirty="0">
                <a:cs typeface="Calibri"/>
              </a:rPr>
              <a:t>is a concern designed to address a functional requirement of the program. So data access, application logic, &amp; user interface for a search feature would be core concerns of a </a:t>
            </a:r>
            <a:r>
              <a:rPr lang="en-US" dirty="0" err="1">
                <a:cs typeface="Calibri"/>
              </a:rPr>
              <a:t>Pokedex</a:t>
            </a:r>
            <a:r>
              <a:rPr lang="en-US" dirty="0">
                <a:cs typeface="Calibri"/>
              </a:rPr>
              <a:t>.</a:t>
            </a:r>
          </a:p>
          <a:p>
            <a:r>
              <a:rPr lang="en-US" dirty="0">
                <a:cs typeface="Calibri"/>
              </a:rPr>
              <a:t>A </a:t>
            </a:r>
            <a:r>
              <a:rPr lang="en-US" i="1" dirty="0">
                <a:cs typeface="Calibri"/>
              </a:rPr>
              <a:t>cross-cutting concern </a:t>
            </a:r>
            <a:r>
              <a:rPr lang="en-US" dirty="0">
                <a:cs typeface="Calibri"/>
              </a:rPr>
              <a:t>is a concern that affects other concerns and may be scattered and/or tangled with the rest of the program.</a:t>
            </a:r>
          </a:p>
        </p:txBody>
      </p:sp>
    </p:spTree>
    <p:extLst>
      <p:ext uri="{BB962C8B-B14F-4D97-AF65-F5344CB8AC3E}">
        <p14:creationId xmlns:p14="http://schemas.microsoft.com/office/powerpoint/2010/main" val="1384727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1D75-944C-CDF7-7A85-DFF0A717E3B8}"/>
              </a:ext>
            </a:extLst>
          </p:cNvPr>
          <p:cNvSpPr>
            <a:spLocks noGrp="1"/>
          </p:cNvSpPr>
          <p:nvPr>
            <p:ph type="title"/>
          </p:nvPr>
        </p:nvSpPr>
        <p:spPr/>
        <p:txBody>
          <a:bodyPr/>
          <a:lstStyle/>
          <a:p>
            <a:r>
              <a:rPr lang="en-US" dirty="0">
                <a:cs typeface="Calibri Light"/>
              </a:rPr>
              <a:t>Cross-cutting concerns</a:t>
            </a:r>
            <a:endParaRPr lang="en-US" dirty="0"/>
          </a:p>
        </p:txBody>
      </p:sp>
      <p:sp>
        <p:nvSpPr>
          <p:cNvPr id="3" name="Content Placeholder 2">
            <a:extLst>
              <a:ext uri="{FF2B5EF4-FFF2-40B4-BE49-F238E27FC236}">
                <a16:creationId xmlns:a16="http://schemas.microsoft.com/office/drawing/2014/main" id="{1116BA9A-4911-8602-A2A7-7E92724A4B96}"/>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These may address non-functional or implicit requirements, or even requirements imposed by the software </a:t>
            </a:r>
            <a:r>
              <a:rPr lang="en-US" i="1" dirty="0">
                <a:ea typeface="+mn-lt"/>
                <a:cs typeface="+mn-lt"/>
              </a:rPr>
              <a:t>vendor </a:t>
            </a:r>
            <a:r>
              <a:rPr lang="en-US" dirty="0">
                <a:ea typeface="+mn-lt"/>
                <a:cs typeface="+mn-lt"/>
              </a:rPr>
              <a:t>rather than the user or customer.</a:t>
            </a:r>
            <a:endParaRPr lang="en-US">
              <a:ea typeface="+mn-lt"/>
              <a:cs typeface="+mn-lt"/>
            </a:endParaRPr>
          </a:p>
          <a:p>
            <a:r>
              <a:rPr lang="en-US" dirty="0">
                <a:cs typeface="Calibri"/>
              </a:rPr>
              <a:t>There may be a primary module associated with the concern, but other code related to the concern may be found in other modules.</a:t>
            </a:r>
          </a:p>
          <a:p>
            <a:r>
              <a:rPr lang="en-US" dirty="0">
                <a:cs typeface="Calibri"/>
              </a:rPr>
              <a:t>Portions of cross-cutting concerns may be addressed by the Operating System, runtime, standard libraries, or 3rd-party libraries/frameworks</a:t>
            </a:r>
          </a:p>
          <a:p>
            <a:r>
              <a:rPr lang="en-US" dirty="0">
                <a:cs typeface="Calibri"/>
              </a:rPr>
              <a:t>Portions may also be handled by automation (e.g. inserting trace logging at the beginning of each public method), called </a:t>
            </a:r>
            <a:r>
              <a:rPr lang="en-US" i="1" dirty="0">
                <a:cs typeface="Calibri"/>
              </a:rPr>
              <a:t>Aspect-Oriented Programming.</a:t>
            </a:r>
            <a:endParaRPr lang="en-US" dirty="0">
              <a:cs typeface="Calibri"/>
            </a:endParaRPr>
          </a:p>
          <a:p>
            <a:r>
              <a:rPr lang="en-US" dirty="0">
                <a:cs typeface="Calibri"/>
              </a:rPr>
              <a:t>May be intangible and not have </a:t>
            </a:r>
            <a:r>
              <a:rPr lang="en-US" i="1" dirty="0">
                <a:cs typeface="Calibri"/>
              </a:rPr>
              <a:t>any </a:t>
            </a:r>
            <a:r>
              <a:rPr lang="en-US" dirty="0">
                <a:cs typeface="Calibri"/>
              </a:rPr>
              <a:t>code specifically related to it.</a:t>
            </a:r>
          </a:p>
          <a:p>
            <a:endParaRPr lang="en-US" dirty="0">
              <a:cs typeface="Calibri"/>
            </a:endParaRPr>
          </a:p>
        </p:txBody>
      </p:sp>
    </p:spTree>
    <p:extLst>
      <p:ext uri="{BB962C8B-B14F-4D97-AF65-F5344CB8AC3E}">
        <p14:creationId xmlns:p14="http://schemas.microsoft.com/office/powerpoint/2010/main" val="3726814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304A-0E92-8098-44C5-6BFAD5A6B224}"/>
              </a:ext>
            </a:extLst>
          </p:cNvPr>
          <p:cNvSpPr>
            <a:spLocks noGrp="1"/>
          </p:cNvSpPr>
          <p:nvPr>
            <p:ph type="title"/>
          </p:nvPr>
        </p:nvSpPr>
        <p:spPr/>
        <p:txBody>
          <a:bodyPr/>
          <a:lstStyle/>
          <a:p>
            <a:r>
              <a:rPr lang="en-US" dirty="0">
                <a:cs typeface="Calibri Light"/>
              </a:rPr>
              <a:t>Cross-cutting concerns – system</a:t>
            </a:r>
            <a:endParaRPr lang="en-US" dirty="0"/>
          </a:p>
        </p:txBody>
      </p:sp>
      <p:sp>
        <p:nvSpPr>
          <p:cNvPr id="3" name="Content Placeholder 2">
            <a:extLst>
              <a:ext uri="{FF2B5EF4-FFF2-40B4-BE49-F238E27FC236}">
                <a16:creationId xmlns:a16="http://schemas.microsoft.com/office/drawing/2014/main" id="{EB790647-A198-DDDF-4081-5CC0DEF2A2B7}"/>
              </a:ext>
            </a:extLst>
          </p:cNvPr>
          <p:cNvSpPr>
            <a:spLocks noGrp="1"/>
          </p:cNvSpPr>
          <p:nvPr>
            <p:ph idx="1"/>
          </p:nvPr>
        </p:nvSpPr>
        <p:spPr/>
        <p:txBody>
          <a:bodyPr vert="horz" lIns="91440" tIns="45720" rIns="91440" bIns="45720" rtlCol="0" anchor="t">
            <a:normAutofit/>
          </a:bodyPr>
          <a:lstStyle/>
          <a:p>
            <a:r>
              <a:rPr lang="en-US" dirty="0">
                <a:ea typeface="+mn-lt"/>
                <a:cs typeface="+mn-lt"/>
              </a:rPr>
              <a:t>Configurability – Parameters controlling operation of the software </a:t>
            </a:r>
            <a:endParaRPr lang="en-US" i="1" dirty="0">
              <a:ea typeface="+mn-lt"/>
              <a:cs typeface="+mn-lt"/>
            </a:endParaRPr>
          </a:p>
          <a:p>
            <a:r>
              <a:rPr lang="en-US" dirty="0">
                <a:ea typeface="+mn-lt"/>
                <a:cs typeface="+mn-lt"/>
              </a:rPr>
              <a:t>Logging – Recording actions taken by the software</a:t>
            </a:r>
          </a:p>
          <a:p>
            <a:r>
              <a:rPr lang="en-US" dirty="0">
                <a:ea typeface="+mn-lt"/>
                <a:cs typeface="+mn-lt"/>
              </a:rPr>
              <a:t>Observability – Allowing insight into the operation of the software</a:t>
            </a:r>
          </a:p>
          <a:p>
            <a:r>
              <a:rPr lang="en-US" dirty="0">
                <a:ea typeface="+mn-lt"/>
                <a:cs typeface="+mn-lt"/>
              </a:rPr>
              <a:t>Performance – Latency and throughput of the software</a:t>
            </a:r>
          </a:p>
          <a:p>
            <a:r>
              <a:rPr lang="en-US" dirty="0">
                <a:ea typeface="+mn-lt"/>
                <a:cs typeface="+mn-lt"/>
              </a:rPr>
              <a:t>Memory Management – Effectively maintaining data in memory</a:t>
            </a:r>
          </a:p>
          <a:p>
            <a:endParaRPr lang="en-US" dirty="0">
              <a:cs typeface="Calibri"/>
            </a:endParaRPr>
          </a:p>
        </p:txBody>
      </p:sp>
    </p:spTree>
    <p:extLst>
      <p:ext uri="{BB962C8B-B14F-4D97-AF65-F5344CB8AC3E}">
        <p14:creationId xmlns:p14="http://schemas.microsoft.com/office/powerpoint/2010/main" val="852210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FB61-91A2-CBC2-24A8-383439CC7342}"/>
              </a:ext>
            </a:extLst>
          </p:cNvPr>
          <p:cNvSpPr>
            <a:spLocks noGrp="1"/>
          </p:cNvSpPr>
          <p:nvPr>
            <p:ph type="title"/>
          </p:nvPr>
        </p:nvSpPr>
        <p:spPr/>
        <p:txBody>
          <a:bodyPr/>
          <a:lstStyle/>
          <a:p>
            <a:r>
              <a:rPr lang="en-US" dirty="0">
                <a:ea typeface="+mj-lt"/>
                <a:cs typeface="+mj-lt"/>
              </a:rPr>
              <a:t>Cross-cutting concerns – integrity</a:t>
            </a:r>
          </a:p>
        </p:txBody>
      </p:sp>
      <p:sp>
        <p:nvSpPr>
          <p:cNvPr id="3" name="Content Placeholder 2">
            <a:extLst>
              <a:ext uri="{FF2B5EF4-FFF2-40B4-BE49-F238E27FC236}">
                <a16:creationId xmlns:a16="http://schemas.microsoft.com/office/drawing/2014/main" id="{E33D4042-0705-B5EE-DA34-69320838CA9E}"/>
              </a:ext>
            </a:extLst>
          </p:cNvPr>
          <p:cNvSpPr>
            <a:spLocks noGrp="1"/>
          </p:cNvSpPr>
          <p:nvPr>
            <p:ph idx="1"/>
          </p:nvPr>
        </p:nvSpPr>
        <p:spPr/>
        <p:txBody>
          <a:bodyPr vert="horz" lIns="91440" tIns="45720" rIns="91440" bIns="45720" rtlCol="0" anchor="t">
            <a:normAutofit/>
          </a:bodyPr>
          <a:lstStyle/>
          <a:p>
            <a:r>
              <a:rPr lang="en-US" dirty="0">
                <a:ea typeface="+mn-lt"/>
                <a:cs typeface="+mn-lt"/>
              </a:rPr>
              <a:t>Persistence – Permanent storage of data</a:t>
            </a:r>
          </a:p>
          <a:p>
            <a:r>
              <a:rPr lang="en-US" dirty="0">
                <a:ea typeface="+mn-lt"/>
                <a:cs typeface="+mn-lt"/>
              </a:rPr>
              <a:t>Security – Protection against malicious actors and threats</a:t>
            </a:r>
            <a:endParaRPr lang="en-US" dirty="0">
              <a:cs typeface="Calibri"/>
            </a:endParaRPr>
          </a:p>
          <a:p>
            <a:r>
              <a:rPr lang="en-US" dirty="0">
                <a:ea typeface="+mn-lt"/>
                <a:cs typeface="+mn-lt"/>
              </a:rPr>
              <a:t>Privacy – Confidentiality of sensitive data and prevention of disclosure</a:t>
            </a:r>
            <a:endParaRPr lang="en-US" dirty="0"/>
          </a:p>
          <a:p>
            <a:r>
              <a:rPr lang="en-US" dirty="0">
                <a:ea typeface="+mn-lt"/>
                <a:cs typeface="+mn-lt"/>
              </a:rPr>
              <a:t>Data Validation – Ensuring data conforms to expectations</a:t>
            </a:r>
          </a:p>
          <a:p>
            <a:r>
              <a:rPr lang="en-US" dirty="0">
                <a:ea typeface="+mn-lt"/>
                <a:cs typeface="+mn-lt"/>
              </a:rPr>
              <a:t>Error detection – Identification of data inaccuracies or inconsistencies</a:t>
            </a:r>
            <a:endParaRPr lang="en-US" dirty="0"/>
          </a:p>
        </p:txBody>
      </p:sp>
    </p:spTree>
    <p:extLst>
      <p:ext uri="{BB962C8B-B14F-4D97-AF65-F5344CB8AC3E}">
        <p14:creationId xmlns:p14="http://schemas.microsoft.com/office/powerpoint/2010/main" val="3784299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90468-0A0E-C1B0-D01A-2282DF71BCD7}"/>
              </a:ext>
            </a:extLst>
          </p:cNvPr>
          <p:cNvSpPr>
            <a:spLocks noGrp="1"/>
          </p:cNvSpPr>
          <p:nvPr>
            <p:ph type="title"/>
          </p:nvPr>
        </p:nvSpPr>
        <p:spPr/>
        <p:txBody>
          <a:bodyPr/>
          <a:lstStyle/>
          <a:p>
            <a:r>
              <a:rPr lang="en-US" dirty="0">
                <a:cs typeface="Calibri Light"/>
              </a:rPr>
              <a:t>Cross-cutting concerns – human factors</a:t>
            </a:r>
            <a:endParaRPr lang="en-US" dirty="0">
              <a:ea typeface="+mj-lt"/>
              <a:cs typeface="+mj-lt"/>
            </a:endParaRPr>
          </a:p>
        </p:txBody>
      </p:sp>
      <p:sp>
        <p:nvSpPr>
          <p:cNvPr id="3" name="Content Placeholder 2">
            <a:extLst>
              <a:ext uri="{FF2B5EF4-FFF2-40B4-BE49-F238E27FC236}">
                <a16:creationId xmlns:a16="http://schemas.microsoft.com/office/drawing/2014/main" id="{3D2DE899-34EB-CAF8-A5B9-E20174D0E835}"/>
              </a:ext>
            </a:extLst>
          </p:cNvPr>
          <p:cNvSpPr>
            <a:spLocks noGrp="1"/>
          </p:cNvSpPr>
          <p:nvPr>
            <p:ph idx="1"/>
          </p:nvPr>
        </p:nvSpPr>
        <p:spPr/>
        <p:txBody>
          <a:bodyPr vert="horz" lIns="91440" tIns="45720" rIns="91440" bIns="45720" rtlCol="0" anchor="t">
            <a:normAutofit/>
          </a:bodyPr>
          <a:lstStyle/>
          <a:p>
            <a:r>
              <a:rPr lang="en-US" dirty="0">
                <a:cs typeface="Calibri"/>
              </a:rPr>
              <a:t>Aesthetics – Appearance of user interface</a:t>
            </a:r>
            <a:endParaRPr lang="en-US" dirty="0">
              <a:ea typeface="+mn-lt"/>
              <a:cs typeface="+mn-lt"/>
            </a:endParaRPr>
          </a:p>
          <a:p>
            <a:r>
              <a:rPr lang="en-US" dirty="0">
                <a:cs typeface="Calibri"/>
              </a:rPr>
              <a:t>Localization – Translation of I/O to user language and conventions</a:t>
            </a:r>
            <a:endParaRPr lang="en-US" dirty="0">
              <a:ea typeface="+mn-lt"/>
              <a:cs typeface="+mn-lt"/>
            </a:endParaRPr>
          </a:p>
          <a:p>
            <a:r>
              <a:rPr lang="en-US" dirty="0">
                <a:cs typeface="Calibri"/>
              </a:rPr>
              <a:t>Accessibility – Ability for all users to operate the software</a:t>
            </a:r>
            <a:endParaRPr lang="en-US" dirty="0">
              <a:ea typeface="+mn-lt"/>
              <a:cs typeface="+mn-lt"/>
            </a:endParaRPr>
          </a:p>
          <a:p>
            <a:r>
              <a:rPr lang="en-US" dirty="0">
                <a:ea typeface="+mn-lt"/>
                <a:cs typeface="+mn-lt"/>
              </a:rPr>
              <a:t>Help – Ability to provide guidance on usage of the software in context</a:t>
            </a:r>
          </a:p>
          <a:p>
            <a:r>
              <a:rPr lang="en-US" dirty="0">
                <a:ea typeface="+mn-lt"/>
                <a:cs typeface="+mn-lt"/>
              </a:rPr>
              <a:t>Licensing – Adherence and enforcement of code terms and conditions</a:t>
            </a:r>
          </a:p>
          <a:p>
            <a:r>
              <a:rPr lang="en-US" dirty="0">
                <a:ea typeface="+mn-lt"/>
                <a:cs typeface="+mn-lt"/>
              </a:rPr>
              <a:t>Compliance – Conformance to applicable standards and regulations</a:t>
            </a:r>
            <a:endParaRPr lang="en-US" dirty="0"/>
          </a:p>
          <a:p>
            <a:endParaRPr lang="en-US" dirty="0">
              <a:cs typeface="Calibri"/>
            </a:endParaRPr>
          </a:p>
        </p:txBody>
      </p:sp>
    </p:spTree>
    <p:extLst>
      <p:ext uri="{BB962C8B-B14F-4D97-AF65-F5344CB8AC3E}">
        <p14:creationId xmlns:p14="http://schemas.microsoft.com/office/powerpoint/2010/main" val="1126829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E5A7-FE17-B1D6-EAAE-813D011FFF2D}"/>
              </a:ext>
            </a:extLst>
          </p:cNvPr>
          <p:cNvSpPr>
            <a:spLocks noGrp="1"/>
          </p:cNvSpPr>
          <p:nvPr>
            <p:ph type="title"/>
          </p:nvPr>
        </p:nvSpPr>
        <p:spPr/>
        <p:txBody>
          <a:bodyPr/>
          <a:lstStyle/>
          <a:p>
            <a:r>
              <a:rPr lang="en-US" dirty="0">
                <a:cs typeface="Calibri Light"/>
              </a:rPr>
              <a:t>Cross-cutting concerns – architecture</a:t>
            </a:r>
            <a:endParaRPr lang="en-US" dirty="0">
              <a:ea typeface="+mj-lt"/>
              <a:cs typeface="+mj-lt"/>
            </a:endParaRPr>
          </a:p>
        </p:txBody>
      </p:sp>
      <p:sp>
        <p:nvSpPr>
          <p:cNvPr id="3" name="Content Placeholder 2">
            <a:extLst>
              <a:ext uri="{FF2B5EF4-FFF2-40B4-BE49-F238E27FC236}">
                <a16:creationId xmlns:a16="http://schemas.microsoft.com/office/drawing/2014/main" id="{0EAF565C-E2B4-89A5-EE0E-754C651A26B4}"/>
              </a:ext>
            </a:extLst>
          </p:cNvPr>
          <p:cNvSpPr>
            <a:spLocks noGrp="1"/>
          </p:cNvSpPr>
          <p:nvPr>
            <p:ph idx="1"/>
          </p:nvPr>
        </p:nvSpPr>
        <p:spPr/>
        <p:txBody>
          <a:bodyPr vert="horz" lIns="91440" tIns="45720" rIns="91440" bIns="45720" rtlCol="0" anchor="t">
            <a:normAutofit/>
          </a:bodyPr>
          <a:lstStyle/>
          <a:p>
            <a:r>
              <a:rPr lang="en-US" dirty="0">
                <a:ea typeface="+mn-lt"/>
                <a:cs typeface="+mn-lt"/>
              </a:rPr>
              <a:t>Extensibility – Ability to easily enhance/extend program functionality</a:t>
            </a:r>
          </a:p>
          <a:p>
            <a:r>
              <a:rPr lang="en-US" dirty="0">
                <a:ea typeface="+mn-lt"/>
                <a:cs typeface="+mn-lt"/>
              </a:rPr>
              <a:t>Scalability – Ability to meet high usage demand</a:t>
            </a:r>
          </a:p>
          <a:p>
            <a:r>
              <a:rPr lang="en-US" dirty="0">
                <a:ea typeface="+mn-lt"/>
                <a:cs typeface="+mn-lt"/>
              </a:rPr>
              <a:t>Testability – Ability to write and run automated test cases on program</a:t>
            </a:r>
            <a:endParaRPr lang="en-US" dirty="0"/>
          </a:p>
        </p:txBody>
      </p:sp>
    </p:spTree>
    <p:extLst>
      <p:ext uri="{BB962C8B-B14F-4D97-AF65-F5344CB8AC3E}">
        <p14:creationId xmlns:p14="http://schemas.microsoft.com/office/powerpoint/2010/main" val="35939474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Code Concerns </vt:lpstr>
      <vt:lpstr>Learning objectives</vt:lpstr>
      <vt:lpstr>Concerns</vt:lpstr>
      <vt:lpstr>Cross-cutting concerns</vt:lpstr>
      <vt:lpstr>Cross-cutting concerns – system</vt:lpstr>
      <vt:lpstr>Cross-cutting concerns – integrity</vt:lpstr>
      <vt:lpstr>Cross-cutting concerns – human factors</vt:lpstr>
      <vt:lpstr>Cross-cutting concerns – architecture</vt:lpstr>
      <vt:lpstr>Configurability</vt:lpstr>
      <vt:lpstr>Logging</vt:lpstr>
      <vt:lpstr>Log levels</vt:lpstr>
      <vt:lpstr>Observability</vt:lpstr>
      <vt:lpstr>Performance</vt:lpstr>
      <vt:lpstr>Memory management</vt:lpstr>
      <vt:lpstr>Persistence</vt:lpstr>
      <vt:lpstr>Security</vt:lpstr>
      <vt:lpstr>Access Control</vt:lpstr>
      <vt:lpstr>Privacy</vt:lpstr>
      <vt:lpstr>Localization</vt:lpstr>
      <vt:lpstr>Accessibility</vt:lpstr>
      <vt:lpstr>Licensing</vt:lpstr>
      <vt:lpstr>Compliance</vt:lpstr>
      <vt:lpstr>Architecture</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1289</cp:revision>
  <dcterms:created xsi:type="dcterms:W3CDTF">2022-06-29T17:49:55Z</dcterms:created>
  <dcterms:modified xsi:type="dcterms:W3CDTF">2022-10-12T19:59:20Z</dcterms:modified>
</cp:coreProperties>
</file>