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0" r:id="rId3"/>
    <p:sldId id="302" r:id="rId4"/>
    <p:sldId id="263" r:id="rId5"/>
    <p:sldId id="272" r:id="rId6"/>
    <p:sldId id="273" r:id="rId7"/>
    <p:sldId id="300" r:id="rId8"/>
    <p:sldId id="299" r:id="rId9"/>
    <p:sldId id="265" r:id="rId10"/>
    <p:sldId id="267" r:id="rId11"/>
    <p:sldId id="257" r:id="rId12"/>
    <p:sldId id="304" r:id="rId13"/>
    <p:sldId id="295" r:id="rId14"/>
    <p:sldId id="303" r:id="rId15"/>
    <p:sldId id="271" r:id="rId16"/>
    <p:sldId id="298" r:id="rId17"/>
    <p:sldId id="277" r:id="rId18"/>
    <p:sldId id="278" r:id="rId19"/>
    <p:sldId id="307" r:id="rId20"/>
    <p:sldId id="306" r:id="rId21"/>
    <p:sldId id="268" r:id="rId22"/>
    <p:sldId id="282" r:id="rId23"/>
    <p:sldId id="283" r:id="rId24"/>
    <p:sldId id="290" r:id="rId25"/>
    <p:sldId id="311" r:id="rId26"/>
    <p:sldId id="310" r:id="rId27"/>
    <p:sldId id="309" r:id="rId28"/>
    <p:sldId id="308" r:id="rId29"/>
    <p:sldId id="281" r:id="rId30"/>
    <p:sldId id="286" r:id="rId31"/>
    <p:sldId id="287" r:id="rId32"/>
    <p:sldId id="294" r:id="rId33"/>
    <p:sldId id="291" r:id="rId34"/>
    <p:sldId id="305" r:id="rId35"/>
    <p:sldId id="293" r:id="rId36"/>
    <p:sldId id="26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E2C48B-0E68-44BC-828E-D13B77408746}" v="7224" dt="2022-10-17T20:42:00.096"/>
    <p1510:client id="{EEB9994D-EE06-4740-9FE9-EC5525A19024}" v="254" dt="2022-06-30T18:46:05.252"/>
    <p1510:client id="{F22E683B-AE4A-40C9-A897-D5D9012B256A}" v="341" dt="2022-10-02T03:37:28.872"/>
    <p1510:client id="{FA5F9AB8-F186-4C2C-A712-9A391248543E}" v="31" dt="2022-08-06T02:06:22.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codingart.readthedocs.io/en/latest/" TargetMode="External"/><Relationship Id="rId3" Type="http://schemas.openxmlformats.org/officeDocument/2006/relationships/hyperlink" Target="https://vdocuments.net/the-elements-of-programming-style-by-brian-w-kernighan-and-p-j-plauger.html?page=42" TargetMode="External"/><Relationship Id="rId7" Type="http://schemas.openxmlformats.org/officeDocument/2006/relationships/hyperlink" Target="https://google.github.io/styleguide/" TargetMode="External"/><Relationship Id="rId2" Type="http://schemas.openxmlformats.org/officeDocument/2006/relationships/hyperlink" Target="https://www.nytimes.com/2014/11/02/magazine/megan-smith-you-can-affect-billions-of-people.html" TargetMode="External"/><Relationship Id="rId1" Type="http://schemas.openxmlformats.org/officeDocument/2006/relationships/slideLayout" Target="../slideLayouts/slideLayout2.xml"/><Relationship Id="rId6" Type="http://schemas.openxmlformats.org/officeDocument/2006/relationships/hyperlink" Target="https://www.sas.upenn.edu/~jesusfv/Lecture_HPC_8_Elements_Programming_Style.pdf" TargetMode="External"/><Relationship Id="rId5" Type="http://schemas.openxmlformats.org/officeDocument/2006/relationships/hyperlink" Target="https://web.archive.org/web/20190412011533/http:/blog.timoxley.com/post/47041269194/avoid-else-return-early" TargetMode="External"/><Relationship Id="rId4" Type="http://schemas.openxmlformats.org/officeDocument/2006/relationships/hyperlink" Target="https://brightspace.uakron.edu/d2l/le/content/4573852/viewContent/7616318/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person, clothing, suit, outdoor&#10;&#10;Description automatically generated">
            <a:extLst>
              <a:ext uri="{FF2B5EF4-FFF2-40B4-BE49-F238E27FC236}">
                <a16:creationId xmlns:a16="http://schemas.microsoft.com/office/drawing/2014/main" id="{8512574A-8C36-039B-0E8D-704CB92DC4C2}"/>
              </a:ext>
            </a:extLst>
          </p:cNvPr>
          <p:cNvPicPr>
            <a:picLocks noChangeAspect="1"/>
          </p:cNvPicPr>
          <p:nvPr/>
        </p:nvPicPr>
        <p:blipFill rotWithShape="1">
          <a:blip r:embed="rId2"/>
          <a:srcRect t="1028" r="9090" b="34609"/>
          <a:stretch/>
        </p:blipFill>
        <p:spPr>
          <a:xfrm>
            <a:off x="5074603"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0C23109-9F12-9185-58B7-2D83F3B33BCF}"/>
              </a:ext>
            </a:extLst>
          </p:cNvPr>
          <p:cNvSpPr txBox="1">
            <a:spLocks/>
          </p:cNvSpPr>
          <p:nvPr/>
        </p:nvSpPr>
        <p:spPr>
          <a:xfrm>
            <a:off x="477981" y="839056"/>
            <a:ext cx="4023360" cy="34874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cs typeface="Calibri Light"/>
              </a:rPr>
              <a:t>Coding Style, Standards, and Reviews</a:t>
            </a:r>
            <a:br>
              <a:rPr lang="en-US" sz="4800" dirty="0">
                <a:cs typeface="Calibri Light"/>
              </a:rPr>
            </a:br>
            <a:br>
              <a:rPr lang="en-US" sz="4800" dirty="0">
                <a:cs typeface="Calibri Light"/>
              </a:rPr>
            </a:br>
            <a:endParaRPr lang="en-US" sz="4800"/>
          </a:p>
        </p:txBody>
      </p:sp>
      <p:sp>
        <p:nvSpPr>
          <p:cNvPr id="9" name="Rectangle 8">
            <a:extLst>
              <a:ext uri="{FF2B5EF4-FFF2-40B4-BE49-F238E27FC236}">
                <a16:creationId xmlns:a16="http://schemas.microsoft.com/office/drawing/2014/main" id="{D3F80969-A59F-8F62-6D58-B4521280D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67125EFF-8F99-2F2C-AADA-07CDF1245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Subtitle 2">
            <a:extLst>
              <a:ext uri="{FF2B5EF4-FFF2-40B4-BE49-F238E27FC236}">
                <a16:creationId xmlns:a16="http://schemas.microsoft.com/office/drawing/2014/main" id="{EBE8A317-114D-4913-9161-67FA2D04C400}"/>
              </a:ext>
            </a:extLst>
          </p:cNvPr>
          <p:cNvSpPr>
            <a:spLocks noGrp="1"/>
          </p:cNvSpPr>
          <p:nvPr/>
        </p:nvSpPr>
        <p:spPr>
          <a:xfrm>
            <a:off x="477980" y="3268711"/>
            <a:ext cx="4023359" cy="120814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Tahoma"/>
                <a:ea typeface="Tahoma"/>
                <a:cs typeface="Tahoma"/>
              </a:rPr>
              <a:t>JD </a:t>
            </a:r>
            <a:r>
              <a:rPr lang="en-US" sz="2000" dirty="0" err="1">
                <a:latin typeface="Tahoma"/>
                <a:ea typeface="Tahoma"/>
                <a:cs typeface="Tahoma"/>
              </a:rPr>
              <a:t>Kilgallin</a:t>
            </a:r>
            <a:endParaRPr lang="en-US" sz="2000" dirty="0" err="1">
              <a:latin typeface="Tahoma"/>
              <a:ea typeface="Tahoma"/>
              <a:cs typeface="Calibri"/>
            </a:endParaRPr>
          </a:p>
          <a:p>
            <a:pPr algn="l"/>
            <a:r>
              <a:rPr lang="en-US" sz="2000" dirty="0">
                <a:latin typeface="Tahoma"/>
                <a:ea typeface="Tahoma"/>
                <a:cs typeface="Calibri"/>
              </a:rPr>
              <a:t>CPSC:480</a:t>
            </a:r>
            <a:endParaRPr lang="en-US" sz="2000" dirty="0">
              <a:latin typeface="Tahoma"/>
              <a:ea typeface="Tahoma"/>
              <a:cs typeface="+mn-lt"/>
            </a:endParaRPr>
          </a:p>
          <a:p>
            <a:pPr algn="l"/>
            <a:r>
              <a:rPr lang="en-US" sz="2000" dirty="0">
                <a:latin typeface="Tahoma"/>
                <a:ea typeface="+mn-lt"/>
                <a:cs typeface="+mn-lt"/>
              </a:rPr>
              <a:t>10/17/22</a:t>
            </a:r>
          </a:p>
        </p:txBody>
      </p:sp>
      <p:sp>
        <p:nvSpPr>
          <p:cNvPr id="19" name="Subtitle 2">
            <a:extLst>
              <a:ext uri="{FF2B5EF4-FFF2-40B4-BE49-F238E27FC236}">
                <a16:creationId xmlns:a16="http://schemas.microsoft.com/office/drawing/2014/main" id="{86FC0B15-0B7F-79D5-5133-3036963CF4A0}"/>
              </a:ext>
            </a:extLst>
          </p:cNvPr>
          <p:cNvSpPr txBox="1">
            <a:spLocks/>
          </p:cNvSpPr>
          <p:nvPr/>
        </p:nvSpPr>
        <p:spPr>
          <a:xfrm>
            <a:off x="479985" y="4794716"/>
            <a:ext cx="5898280" cy="2060377"/>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Tahoma"/>
                <a:ea typeface="Tahoma"/>
                <a:cs typeface="Tahoma"/>
              </a:rPr>
              <a:t>Photo: Megan Smith, New York Times</a:t>
            </a:r>
          </a:p>
          <a:p>
            <a:r>
              <a:rPr lang="en-US" sz="2000" dirty="0">
                <a:latin typeface="Tahoma"/>
                <a:ea typeface="Tahoma"/>
                <a:cs typeface="Tahoma"/>
              </a:rPr>
              <a:t>Known for: First M.S. from MIT Media Lab, </a:t>
            </a:r>
          </a:p>
          <a:p>
            <a:r>
              <a:rPr lang="en-US" sz="2000" dirty="0">
                <a:latin typeface="Tahoma"/>
                <a:ea typeface="Tahoma"/>
                <a:cs typeface="Tahoma"/>
              </a:rPr>
              <a:t>Product Design Lead at Apple, VP at Google, </a:t>
            </a:r>
            <a:endParaRPr lang="en-US" dirty="0">
              <a:latin typeface="Calibri" panose="020F0502020204030204"/>
              <a:ea typeface="Tahoma"/>
              <a:cs typeface="Calibri" panose="020F0502020204030204"/>
            </a:endParaRPr>
          </a:p>
          <a:p>
            <a:r>
              <a:rPr lang="en-US" sz="2000" dirty="0">
                <a:latin typeface="Tahoma"/>
                <a:ea typeface="Tahoma"/>
                <a:cs typeface="Tahoma"/>
              </a:rPr>
              <a:t>MIT Board of Trustees, CEO of gay.com, </a:t>
            </a:r>
            <a:endParaRPr lang="en-US">
              <a:latin typeface="Calibri" panose="020F0502020204030204"/>
              <a:ea typeface="Tahoma"/>
              <a:cs typeface="Calibri"/>
            </a:endParaRPr>
          </a:p>
          <a:p>
            <a:r>
              <a:rPr lang="en-US" sz="2000" dirty="0">
                <a:latin typeface="Tahoma"/>
                <a:ea typeface="Tahoma"/>
                <a:cs typeface="Tahoma"/>
              </a:rPr>
              <a:t>2028 Olympics committee, cofounder of the </a:t>
            </a:r>
            <a:endParaRPr lang="en-US" dirty="0">
              <a:latin typeface="Calibri" panose="020F0502020204030204"/>
              <a:ea typeface="Tahoma"/>
              <a:cs typeface="Calibri"/>
            </a:endParaRPr>
          </a:p>
          <a:p>
            <a:r>
              <a:rPr lang="en-US" sz="2000" dirty="0">
                <a:latin typeface="Tahoma"/>
                <a:ea typeface="Tahoma"/>
                <a:cs typeface="Tahoma"/>
              </a:rPr>
              <a:t>Malala Fund, 3rd CTO of the United States</a:t>
            </a:r>
            <a:endParaRPr lang="en-US">
              <a:cs typeface="Calibri"/>
            </a:endParaRPr>
          </a:p>
        </p:txBody>
      </p:sp>
    </p:spTree>
    <p:extLst>
      <p:ext uri="{BB962C8B-B14F-4D97-AF65-F5344CB8AC3E}">
        <p14:creationId xmlns:p14="http://schemas.microsoft.com/office/powerpoint/2010/main" val="24902374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C4EC-E73B-8DA9-6A51-970750FD5640}"/>
              </a:ext>
            </a:extLst>
          </p:cNvPr>
          <p:cNvSpPr>
            <a:spLocks noGrp="1"/>
          </p:cNvSpPr>
          <p:nvPr>
            <p:ph type="title"/>
          </p:nvPr>
        </p:nvSpPr>
        <p:spPr/>
        <p:txBody>
          <a:bodyPr/>
          <a:lstStyle/>
          <a:p>
            <a:r>
              <a:rPr lang="en-US" dirty="0">
                <a:cs typeface="Calibri Light"/>
              </a:rPr>
              <a:t>Coding Standards</a:t>
            </a:r>
            <a:endParaRPr lang="en-US" dirty="0"/>
          </a:p>
        </p:txBody>
      </p:sp>
      <p:sp>
        <p:nvSpPr>
          <p:cNvPr id="3" name="Content Placeholder 2">
            <a:extLst>
              <a:ext uri="{FF2B5EF4-FFF2-40B4-BE49-F238E27FC236}">
                <a16:creationId xmlns:a16="http://schemas.microsoft.com/office/drawing/2014/main" id="{C3F29A59-D824-7744-AB92-7F2E855767BE}"/>
              </a:ext>
            </a:extLst>
          </p:cNvPr>
          <p:cNvSpPr>
            <a:spLocks noGrp="1"/>
          </p:cNvSpPr>
          <p:nvPr>
            <p:ph idx="1"/>
          </p:nvPr>
        </p:nvSpPr>
        <p:spPr>
          <a:xfrm>
            <a:off x="838200" y="1825625"/>
            <a:ext cx="10515600" cy="5035184"/>
          </a:xfrm>
        </p:spPr>
        <p:txBody>
          <a:bodyPr vert="horz" lIns="91440" tIns="45720" rIns="91440" bIns="45720" rtlCol="0" anchor="t">
            <a:normAutofit/>
          </a:bodyPr>
          <a:lstStyle/>
          <a:p>
            <a:r>
              <a:rPr lang="en-US" dirty="0">
                <a:cs typeface="Calibri"/>
              </a:rPr>
              <a:t>Requirements for code implementation and coding style developed and enforced by the development team or organization.</a:t>
            </a:r>
          </a:p>
          <a:p>
            <a:r>
              <a:rPr lang="en-US" dirty="0">
                <a:cs typeface="Calibri"/>
              </a:rPr>
              <a:t>Some elements will be common across languages and/or projects,</a:t>
            </a:r>
            <a:br>
              <a:rPr lang="en-US" dirty="0">
                <a:cs typeface="Calibri"/>
              </a:rPr>
            </a:br>
            <a:r>
              <a:rPr lang="en-US" dirty="0">
                <a:cs typeface="Calibri"/>
              </a:rPr>
              <a:t>while some will vary. There are industry standards for most languages</a:t>
            </a:r>
          </a:p>
          <a:p>
            <a:r>
              <a:rPr lang="en-US" dirty="0">
                <a:cs typeface="Calibri"/>
              </a:rPr>
              <a:t>May be formalized in a coding standards document or may be less formal and require identifying conventions directly from prior code.</a:t>
            </a:r>
          </a:p>
          <a:p>
            <a:r>
              <a:rPr lang="en-US" i="1" dirty="0">
                <a:cs typeface="Calibri"/>
              </a:rPr>
              <a:t>Linting </a:t>
            </a:r>
            <a:r>
              <a:rPr lang="en-US" dirty="0">
                <a:cs typeface="Calibri"/>
              </a:rPr>
              <a:t>is the practice of automatically validating, enforcing, or applying coding standards, usually on code </a:t>
            </a:r>
            <a:r>
              <a:rPr lang="en-US" dirty="0" err="1">
                <a:cs typeface="Calibri"/>
              </a:rPr>
              <a:t>checkin</a:t>
            </a:r>
            <a:r>
              <a:rPr lang="en-US" dirty="0">
                <a:cs typeface="Calibri"/>
              </a:rPr>
              <a:t> or set schedule. Simple issues (e.g. tabs vs spaces) can be automatically standardized. Some (e.g. most compiler warnings) must be rewritten by the developer, and not all can even be automatically checked.</a:t>
            </a:r>
          </a:p>
          <a:p>
            <a:endParaRPr lang="en-US" dirty="0">
              <a:cs typeface="Calibri"/>
            </a:endParaRPr>
          </a:p>
        </p:txBody>
      </p:sp>
    </p:spTree>
    <p:extLst>
      <p:ext uri="{BB962C8B-B14F-4D97-AF65-F5344CB8AC3E}">
        <p14:creationId xmlns:p14="http://schemas.microsoft.com/office/powerpoint/2010/main" val="391168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076B-468D-C692-1A27-458AE2752DF5}"/>
              </a:ext>
            </a:extLst>
          </p:cNvPr>
          <p:cNvSpPr>
            <a:spLocks noGrp="1"/>
          </p:cNvSpPr>
          <p:nvPr>
            <p:ph type="title"/>
          </p:nvPr>
        </p:nvSpPr>
        <p:spPr/>
        <p:txBody>
          <a:bodyPr/>
          <a:lstStyle/>
          <a:p>
            <a:r>
              <a:rPr lang="en-US" dirty="0">
                <a:cs typeface="Calibri Light"/>
              </a:rPr>
              <a:t>Example Coding Standards Elements</a:t>
            </a:r>
            <a:endParaRPr lang="en-US" dirty="0"/>
          </a:p>
        </p:txBody>
      </p:sp>
      <p:sp>
        <p:nvSpPr>
          <p:cNvPr id="3" name="Content Placeholder 2">
            <a:extLst>
              <a:ext uri="{FF2B5EF4-FFF2-40B4-BE49-F238E27FC236}">
                <a16:creationId xmlns:a16="http://schemas.microsoft.com/office/drawing/2014/main" id="{4E0BC775-D58A-5B2F-3621-A39F1D99EC92}"/>
              </a:ext>
            </a:extLst>
          </p:cNvPr>
          <p:cNvSpPr>
            <a:spLocks noGrp="1"/>
          </p:cNvSpPr>
          <p:nvPr>
            <p:ph idx="1"/>
          </p:nvPr>
        </p:nvSpPr>
        <p:spPr/>
        <p:txBody>
          <a:bodyPr vert="horz" lIns="91440" tIns="45720" rIns="91440" bIns="45720" rtlCol="0" anchor="t">
            <a:normAutofit lnSpcReduction="10000"/>
          </a:bodyPr>
          <a:lstStyle/>
          <a:p>
            <a:r>
              <a:rPr lang="en-US" dirty="0">
                <a:cs typeface="Calibri"/>
              </a:rPr>
              <a:t>Naming conventions, capitalization</a:t>
            </a:r>
          </a:p>
          <a:p>
            <a:r>
              <a:rPr lang="en-US" dirty="0">
                <a:cs typeface="Calibri"/>
              </a:rPr>
              <a:t>Whitespace, line breaks, brackets, formatting</a:t>
            </a:r>
          </a:p>
          <a:p>
            <a:r>
              <a:rPr lang="en-US" dirty="0">
                <a:cs typeface="Calibri"/>
              </a:rPr>
              <a:t>Orderings</a:t>
            </a:r>
          </a:p>
          <a:p>
            <a:r>
              <a:rPr lang="en-US" dirty="0">
                <a:ea typeface="+mn-lt"/>
                <a:cs typeface="+mn-lt"/>
              </a:rPr>
              <a:t>Exception handling (input params, nulls, </a:t>
            </a:r>
            <a:r>
              <a:rPr lang="en-US" dirty="0" err="1">
                <a:ea typeface="+mn-lt"/>
                <a:cs typeface="+mn-lt"/>
              </a:rPr>
              <a:t>etc</a:t>
            </a:r>
            <a:r>
              <a:rPr lang="en-US" dirty="0">
                <a:ea typeface="+mn-lt"/>
                <a:cs typeface="+mn-lt"/>
              </a:rPr>
              <a:t>)</a:t>
            </a:r>
          </a:p>
          <a:p>
            <a:r>
              <a:rPr lang="en-US" dirty="0">
                <a:ea typeface="+mn-lt"/>
                <a:cs typeface="+mn-lt"/>
              </a:rPr>
              <a:t>String building</a:t>
            </a:r>
          </a:p>
          <a:p>
            <a:r>
              <a:rPr lang="en-US" dirty="0">
                <a:ea typeface="+mn-lt"/>
                <a:cs typeface="+mn-lt"/>
              </a:rPr>
              <a:t>Header files</a:t>
            </a:r>
          </a:p>
          <a:p>
            <a:r>
              <a:rPr lang="en-US" dirty="0">
                <a:ea typeface="+mn-lt"/>
                <a:cs typeface="+mn-lt"/>
              </a:rPr>
              <a:t>Warnings</a:t>
            </a:r>
          </a:p>
          <a:p>
            <a:r>
              <a:rPr lang="en-US" dirty="0">
                <a:ea typeface="+mn-lt"/>
                <a:cs typeface="+mn-lt"/>
              </a:rPr>
              <a:t>Comments</a:t>
            </a:r>
          </a:p>
          <a:p>
            <a:r>
              <a:rPr lang="en-US" dirty="0">
                <a:ea typeface="+mn-lt"/>
                <a:cs typeface="+mn-lt"/>
              </a:rPr>
              <a:t>Logging and levels</a:t>
            </a:r>
            <a:endParaRPr lang="en-US" dirty="0">
              <a:cs typeface="Calibri"/>
            </a:endParaRPr>
          </a:p>
        </p:txBody>
      </p:sp>
    </p:spTree>
    <p:extLst>
      <p:ext uri="{BB962C8B-B14F-4D97-AF65-F5344CB8AC3E}">
        <p14:creationId xmlns:p14="http://schemas.microsoft.com/office/powerpoint/2010/main" val="29115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26924-7074-72DF-6777-E403A412141A}"/>
              </a:ext>
            </a:extLst>
          </p:cNvPr>
          <p:cNvSpPr>
            <a:spLocks noGrp="1"/>
          </p:cNvSpPr>
          <p:nvPr>
            <p:ph type="title"/>
          </p:nvPr>
        </p:nvSpPr>
        <p:spPr/>
        <p:txBody>
          <a:bodyPr/>
          <a:lstStyle/>
          <a:p>
            <a:r>
              <a:rPr lang="en-US" dirty="0">
                <a:cs typeface="Calibri Light"/>
              </a:rPr>
              <a:t>Coding Standards Benefits</a:t>
            </a:r>
            <a:endParaRPr lang="en-US" dirty="0"/>
          </a:p>
        </p:txBody>
      </p:sp>
      <p:sp>
        <p:nvSpPr>
          <p:cNvPr id="3" name="Content Placeholder 2">
            <a:extLst>
              <a:ext uri="{FF2B5EF4-FFF2-40B4-BE49-F238E27FC236}">
                <a16:creationId xmlns:a16="http://schemas.microsoft.com/office/drawing/2014/main" id="{015D5CA1-FBB5-4A5F-5257-F7681EB78EB0}"/>
              </a:ext>
            </a:extLst>
          </p:cNvPr>
          <p:cNvSpPr>
            <a:spLocks noGrp="1"/>
          </p:cNvSpPr>
          <p:nvPr>
            <p:ph idx="1"/>
          </p:nvPr>
        </p:nvSpPr>
        <p:spPr/>
        <p:txBody>
          <a:bodyPr vert="horz" lIns="91440" tIns="45720" rIns="91440" bIns="45720" rtlCol="0" anchor="t">
            <a:normAutofit/>
          </a:bodyPr>
          <a:lstStyle/>
          <a:p>
            <a:r>
              <a:rPr lang="en-US" dirty="0">
                <a:cs typeface="Calibri"/>
              </a:rPr>
              <a:t>Code that adheres to standards is more readable and maintainable because the standards enforce good practice, and knowledge of how one part of a program functions translates to knowledge of other parts of the codebase.</a:t>
            </a:r>
          </a:p>
          <a:p>
            <a:r>
              <a:rPr lang="en-US" dirty="0">
                <a:cs typeface="Calibri"/>
              </a:rPr>
              <a:t>Lack of standards causes code style to diverge over time as code evolves organically. This makes it </a:t>
            </a:r>
            <a:r>
              <a:rPr lang="en-US" b="1" dirty="0">
                <a:cs typeface="Calibri"/>
              </a:rPr>
              <a:t>much </a:t>
            </a:r>
            <a:r>
              <a:rPr lang="en-US" dirty="0">
                <a:cs typeface="Calibri"/>
              </a:rPr>
              <a:t>less readable/maintainable.</a:t>
            </a:r>
          </a:p>
          <a:p>
            <a:r>
              <a:rPr lang="en-US" dirty="0">
                <a:cs typeface="Calibri"/>
              </a:rPr>
              <a:t>Consistent coding style makes it easier to automate code search, data mining, code generation (e.g. logging), and test case generation.</a:t>
            </a:r>
          </a:p>
          <a:p>
            <a:r>
              <a:rPr lang="en-US" dirty="0">
                <a:cs typeface="Calibri"/>
              </a:rPr>
              <a:t>Coding standards reduce some common bugs, security issues, and performance issues and facilitate troubleshooting.</a:t>
            </a:r>
          </a:p>
        </p:txBody>
      </p:sp>
    </p:spTree>
    <p:extLst>
      <p:ext uri="{BB962C8B-B14F-4D97-AF65-F5344CB8AC3E}">
        <p14:creationId xmlns:p14="http://schemas.microsoft.com/office/powerpoint/2010/main" val="3086101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0210-89B4-1F43-09F4-D9E2D9A99548}"/>
              </a:ext>
            </a:extLst>
          </p:cNvPr>
          <p:cNvSpPr>
            <a:spLocks noGrp="1"/>
          </p:cNvSpPr>
          <p:nvPr>
            <p:ph type="title"/>
          </p:nvPr>
        </p:nvSpPr>
        <p:spPr/>
        <p:txBody>
          <a:bodyPr/>
          <a:lstStyle/>
          <a:p>
            <a:r>
              <a:rPr lang="en-US" dirty="0">
                <a:cs typeface="Calibri Light" panose="020F0302020204030204"/>
              </a:rPr>
              <a:t>Code reviews</a:t>
            </a:r>
          </a:p>
        </p:txBody>
      </p:sp>
      <p:sp>
        <p:nvSpPr>
          <p:cNvPr id="3" name="Content Placeholder 2">
            <a:extLst>
              <a:ext uri="{FF2B5EF4-FFF2-40B4-BE49-F238E27FC236}">
                <a16:creationId xmlns:a16="http://schemas.microsoft.com/office/drawing/2014/main" id="{D84369CF-6ADC-F085-3BD2-B94A59E94135}"/>
              </a:ext>
            </a:extLst>
          </p:cNvPr>
          <p:cNvSpPr>
            <a:spLocks noGrp="1"/>
          </p:cNvSpPr>
          <p:nvPr>
            <p:ph idx="1"/>
          </p:nvPr>
        </p:nvSpPr>
        <p:spPr>
          <a:xfrm>
            <a:off x="838200" y="1825625"/>
            <a:ext cx="10515599" cy="5035183"/>
          </a:xfrm>
        </p:spPr>
        <p:txBody>
          <a:bodyPr vert="horz" lIns="91440" tIns="45720" rIns="91440" bIns="45720" rtlCol="0" anchor="t">
            <a:normAutofit lnSpcReduction="10000"/>
          </a:bodyPr>
          <a:lstStyle/>
          <a:p>
            <a:r>
              <a:rPr lang="en-US" dirty="0">
                <a:cs typeface="Calibri"/>
              </a:rPr>
              <a:t>Process of having other developers read proposed code changes for approval and comment before being checked in to source repository.</a:t>
            </a:r>
          </a:p>
          <a:p>
            <a:r>
              <a:rPr lang="en-US" dirty="0">
                <a:cs typeface="Calibri"/>
              </a:rPr>
              <a:t>Increase the odds of catching bugs and code quality issues that</a:t>
            </a:r>
            <a:br>
              <a:rPr lang="en-US" dirty="0">
                <a:cs typeface="Calibri"/>
              </a:rPr>
            </a:br>
            <a:r>
              <a:rPr lang="en-US" dirty="0">
                <a:cs typeface="Calibri"/>
              </a:rPr>
              <a:t>impact productivity (and ultimately customers if they're not caught at a later time) and lead to growth of developers' programming skills.</a:t>
            </a:r>
          </a:p>
          <a:p>
            <a:r>
              <a:rPr lang="en-US" dirty="0">
                <a:ea typeface="+mn-lt"/>
                <a:cs typeface="+mn-lt"/>
              </a:rPr>
              <a:t>Ensure other developers are aware of current state of the codebase.</a:t>
            </a:r>
          </a:p>
          <a:p>
            <a:r>
              <a:rPr lang="en-US" dirty="0">
                <a:cs typeface="Calibri"/>
              </a:rPr>
              <a:t>Tend to lead developers to write better code up front, to preempt likely objections and improve teammates' perceptions of the author.</a:t>
            </a:r>
          </a:p>
          <a:p>
            <a:r>
              <a:rPr lang="en-US" dirty="0">
                <a:cs typeface="Calibri"/>
              </a:rPr>
              <a:t>Different teams will have different processes and cases where a code review should be issued; some may require review of every change.</a:t>
            </a:r>
          </a:p>
          <a:p>
            <a:r>
              <a:rPr lang="en-US" dirty="0">
                <a:cs typeface="Calibri"/>
              </a:rPr>
              <a:t>Whenever code reviews are used, the code being reviewed is expected to be complete, tested, and compliant with standards.</a:t>
            </a:r>
          </a:p>
        </p:txBody>
      </p:sp>
    </p:spTree>
    <p:extLst>
      <p:ext uri="{BB962C8B-B14F-4D97-AF65-F5344CB8AC3E}">
        <p14:creationId xmlns:p14="http://schemas.microsoft.com/office/powerpoint/2010/main" val="287942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44E5-9709-BC0B-8CA3-4EA680D3CDC1}"/>
              </a:ext>
            </a:extLst>
          </p:cNvPr>
          <p:cNvSpPr>
            <a:spLocks noGrp="1"/>
          </p:cNvSpPr>
          <p:nvPr>
            <p:ph type="title"/>
          </p:nvPr>
        </p:nvSpPr>
        <p:spPr/>
        <p:txBody>
          <a:bodyPr/>
          <a:lstStyle/>
          <a:p>
            <a:r>
              <a:rPr lang="en-US" dirty="0">
                <a:cs typeface="Calibri Light"/>
              </a:rPr>
              <a:t>Recap</a:t>
            </a:r>
            <a:endParaRPr lang="en-US" dirty="0"/>
          </a:p>
        </p:txBody>
      </p:sp>
      <p:sp>
        <p:nvSpPr>
          <p:cNvPr id="3" name="Content Placeholder 2">
            <a:extLst>
              <a:ext uri="{FF2B5EF4-FFF2-40B4-BE49-F238E27FC236}">
                <a16:creationId xmlns:a16="http://schemas.microsoft.com/office/drawing/2014/main" id="{0736DBC8-A5B5-AD58-432E-F35CECF9D6C8}"/>
              </a:ext>
            </a:extLst>
          </p:cNvPr>
          <p:cNvSpPr>
            <a:spLocks noGrp="1"/>
          </p:cNvSpPr>
          <p:nvPr>
            <p:ph idx="1"/>
          </p:nvPr>
        </p:nvSpPr>
        <p:spPr>
          <a:xfrm>
            <a:off x="838200" y="1825625"/>
            <a:ext cx="10515600" cy="5035184"/>
          </a:xfrm>
        </p:spPr>
        <p:txBody>
          <a:bodyPr vert="horz" lIns="91440" tIns="45720" rIns="91440" bIns="45720" rtlCol="0" anchor="t">
            <a:normAutofit lnSpcReduction="10000"/>
          </a:bodyPr>
          <a:lstStyle/>
          <a:p>
            <a:r>
              <a:rPr lang="en-US" dirty="0">
                <a:cs typeface="Calibri"/>
              </a:rPr>
              <a:t>Code quality encompasses many aspects of the source code, like comments and variable names</a:t>
            </a:r>
          </a:p>
          <a:p>
            <a:r>
              <a:rPr lang="en-US" dirty="0">
                <a:cs typeface="Calibri"/>
              </a:rPr>
              <a:t>A consistent code style increases readability and maintainability of the source, as well as reliability of the product and user perceptions.</a:t>
            </a:r>
          </a:p>
          <a:p>
            <a:r>
              <a:rPr lang="en-US" dirty="0">
                <a:cs typeface="Calibri"/>
              </a:rPr>
              <a:t>It is important to be able to comprehend and recall program functionality on a quick read and have confidence in code changes; this requires more time up front but saves time in the long run.</a:t>
            </a:r>
          </a:p>
          <a:p>
            <a:r>
              <a:rPr lang="en-US" dirty="0">
                <a:cs typeface="Calibri"/>
              </a:rPr>
              <a:t>Following separation of concerns and limiting technical debt are two key parts of code quality.</a:t>
            </a:r>
          </a:p>
          <a:p>
            <a:r>
              <a:rPr lang="en-US" dirty="0">
                <a:cs typeface="Calibri"/>
              </a:rPr>
              <a:t>Many teams adhere to code standards, and may use a linter to enforce compliance.</a:t>
            </a:r>
          </a:p>
          <a:p>
            <a:r>
              <a:rPr lang="en-US" dirty="0">
                <a:ea typeface="+mn-lt"/>
                <a:cs typeface="+mn-lt"/>
              </a:rPr>
              <a:t>Code reviews are a common way to improve code quality (&amp; skills)</a:t>
            </a:r>
            <a:endParaRPr lang="en-US" dirty="0"/>
          </a:p>
        </p:txBody>
      </p:sp>
    </p:spTree>
    <p:extLst>
      <p:ext uri="{BB962C8B-B14F-4D97-AF65-F5344CB8AC3E}">
        <p14:creationId xmlns:p14="http://schemas.microsoft.com/office/powerpoint/2010/main" val="1053509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1E4A-2FED-A36F-B3DA-C64F2AF6E7D7}"/>
              </a:ext>
            </a:extLst>
          </p:cNvPr>
          <p:cNvSpPr>
            <a:spLocks noGrp="1"/>
          </p:cNvSpPr>
          <p:nvPr>
            <p:ph type="title"/>
          </p:nvPr>
        </p:nvSpPr>
        <p:spPr/>
        <p:txBody>
          <a:bodyPr/>
          <a:lstStyle/>
          <a:p>
            <a:r>
              <a:rPr lang="en-US" dirty="0" err="1">
                <a:cs typeface="Calibri Light"/>
              </a:rPr>
              <a:t>Keyfactor</a:t>
            </a:r>
            <a:r>
              <a:rPr lang="en-US" dirty="0">
                <a:cs typeface="Calibri Light"/>
              </a:rPr>
              <a:t> Standards</a:t>
            </a:r>
            <a:endParaRPr lang="en-US" dirty="0"/>
          </a:p>
        </p:txBody>
      </p:sp>
      <p:sp>
        <p:nvSpPr>
          <p:cNvPr id="3" name="Content Placeholder 2">
            <a:extLst>
              <a:ext uri="{FF2B5EF4-FFF2-40B4-BE49-F238E27FC236}">
                <a16:creationId xmlns:a16="http://schemas.microsoft.com/office/drawing/2014/main" id="{35F624DF-72AE-A753-272E-166B8555227E}"/>
              </a:ext>
            </a:extLst>
          </p:cNvPr>
          <p:cNvSpPr>
            <a:spLocks noGrp="1"/>
          </p:cNvSpPr>
          <p:nvPr>
            <p:ph idx="1"/>
          </p:nvPr>
        </p:nvSpPr>
        <p:spPr/>
        <p:txBody>
          <a:bodyPr vert="horz" lIns="91440" tIns="45720" rIns="91440" bIns="45720" rtlCol="0" anchor="t">
            <a:normAutofit/>
          </a:bodyPr>
          <a:lstStyle/>
          <a:p>
            <a:r>
              <a:rPr lang="en-US" dirty="0">
                <a:cs typeface="Calibri"/>
              </a:rPr>
              <a:t>Mostly written for C#, but largely also apply for Java and C.</a:t>
            </a:r>
          </a:p>
          <a:p>
            <a:r>
              <a:rPr lang="en-US" dirty="0">
                <a:cs typeface="Calibri"/>
              </a:rPr>
              <a:t>Mostly written for </a:t>
            </a:r>
            <a:r>
              <a:rPr lang="en-US" dirty="0" err="1">
                <a:cs typeface="Calibri"/>
              </a:rPr>
              <a:t>Keyfactor</a:t>
            </a:r>
            <a:r>
              <a:rPr lang="en-US" dirty="0">
                <a:cs typeface="Calibri"/>
              </a:rPr>
              <a:t> platform, but apply to other products when there aren't other standards specific to that project.</a:t>
            </a:r>
          </a:p>
          <a:p>
            <a:r>
              <a:rPr lang="en-US" dirty="0">
                <a:cs typeface="Calibri"/>
              </a:rPr>
              <a:t>Followed by the product development team as well as engineers in other business areas in some cases.</a:t>
            </a:r>
          </a:p>
          <a:p>
            <a:r>
              <a:rPr lang="en-US" dirty="0">
                <a:cs typeface="Calibri"/>
              </a:rPr>
              <a:t>Do not encompass all requirements for publicly-facing, open-source product code, but apply to open-source code also.</a:t>
            </a:r>
          </a:p>
        </p:txBody>
      </p:sp>
    </p:spTree>
    <p:extLst>
      <p:ext uri="{BB962C8B-B14F-4D97-AF65-F5344CB8AC3E}">
        <p14:creationId xmlns:p14="http://schemas.microsoft.com/office/powerpoint/2010/main" val="2910860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7D49-A068-CDD1-7765-CE50C7F64F90}"/>
              </a:ext>
            </a:extLst>
          </p:cNvPr>
          <p:cNvSpPr>
            <a:spLocks noGrp="1"/>
          </p:cNvSpPr>
          <p:nvPr>
            <p:ph type="title"/>
          </p:nvPr>
        </p:nvSpPr>
        <p:spPr/>
        <p:txBody>
          <a:bodyPr/>
          <a:lstStyle/>
          <a:p>
            <a:r>
              <a:rPr lang="en-US" dirty="0">
                <a:cs typeface="Calibri Light"/>
              </a:rPr>
              <a:t>Using Outside Code</a:t>
            </a:r>
            <a:endParaRPr lang="en-US" dirty="0"/>
          </a:p>
        </p:txBody>
      </p:sp>
      <p:sp>
        <p:nvSpPr>
          <p:cNvPr id="3" name="Content Placeholder 2">
            <a:extLst>
              <a:ext uri="{FF2B5EF4-FFF2-40B4-BE49-F238E27FC236}">
                <a16:creationId xmlns:a16="http://schemas.microsoft.com/office/drawing/2014/main" id="{B78CCA82-B20C-D1C0-5BC0-80FDF1A28509}"/>
              </a:ext>
            </a:extLst>
          </p:cNvPr>
          <p:cNvSpPr>
            <a:spLocks noGrp="1"/>
          </p:cNvSpPr>
          <p:nvPr>
            <p:ph idx="1"/>
          </p:nvPr>
        </p:nvSpPr>
        <p:spPr>
          <a:xfrm>
            <a:off x="838200" y="1825625"/>
            <a:ext cx="10730522" cy="5035184"/>
          </a:xfrm>
        </p:spPr>
        <p:txBody>
          <a:bodyPr vert="horz" lIns="91440" tIns="45720" rIns="91440" bIns="45720" rtlCol="0" anchor="t">
            <a:noAutofit/>
          </a:bodyPr>
          <a:lstStyle/>
          <a:p>
            <a:r>
              <a:rPr lang="en-US" sz="2100" dirty="0">
                <a:cs typeface="Calibri"/>
              </a:rPr>
              <a:t>Content on the Internet is copyrighted by its author and subject to their terms of use or that of the hosting site. Licenses that prohibit commercial/non-personal use without written consent must be followed. If a code excerpt doesn’t include its own license notice, a site’s “terms of service” or other legal/policy/about pages will govern the code.</a:t>
            </a:r>
            <a:endParaRPr lang="en-US" sz="2100" dirty="0">
              <a:ea typeface="+mn-lt"/>
              <a:cs typeface="+mn-lt"/>
            </a:endParaRPr>
          </a:p>
          <a:p>
            <a:r>
              <a:rPr lang="en-US" sz="2100" dirty="0">
                <a:cs typeface="Calibri"/>
              </a:rPr>
              <a:t>Licenses that require open-sourcing code that makes use of the online code (“viral” or “copyleft” licenses) are incompatible with our business and cannot be used. The primary example of this is the GNU Public License or GPL.</a:t>
            </a:r>
            <a:endParaRPr lang="en-US" sz="2100">
              <a:ea typeface="+mn-lt"/>
              <a:cs typeface="+mn-lt"/>
            </a:endParaRPr>
          </a:p>
          <a:p>
            <a:r>
              <a:rPr lang="en-US" sz="2100" dirty="0">
                <a:cs typeface="Calibri"/>
              </a:rPr>
              <a:t>Licenses that require software be licensed under the same terms as the acquired software are</a:t>
            </a:r>
            <a:br>
              <a:rPr lang="en-US" sz="2100" dirty="0">
                <a:cs typeface="Calibri"/>
              </a:rPr>
            </a:br>
            <a:r>
              <a:rPr lang="en-US" sz="2100" dirty="0">
                <a:cs typeface="Calibri"/>
              </a:rPr>
              <a:t>untenable too, such as the Creative Commons “</a:t>
            </a:r>
            <a:r>
              <a:rPr lang="en-US" sz="2100" dirty="0" err="1">
                <a:cs typeface="Calibri"/>
              </a:rPr>
              <a:t>ShareAlike</a:t>
            </a:r>
            <a:r>
              <a:rPr lang="en-US" sz="2100" dirty="0">
                <a:cs typeface="Calibri"/>
              </a:rPr>
              <a:t>” license. </a:t>
            </a:r>
            <a:endParaRPr lang="en-US" sz="2100">
              <a:ea typeface="+mn-lt"/>
              <a:cs typeface="+mn-lt"/>
            </a:endParaRPr>
          </a:p>
          <a:p>
            <a:r>
              <a:rPr lang="en-US" sz="2100" dirty="0">
                <a:cs typeface="Calibri"/>
              </a:rPr>
              <a:t>Licenses for code that allow full use, modification, and distribution of the code are okay.</a:t>
            </a:r>
            <a:br>
              <a:rPr lang="en-US" sz="2100" dirty="0">
                <a:cs typeface="Calibri"/>
              </a:rPr>
            </a:br>
            <a:r>
              <a:rPr lang="en-US" sz="2100" dirty="0">
                <a:cs typeface="Calibri"/>
              </a:rPr>
              <a:t>Some of these require distributing an attribution notice or license terms, which we can do.</a:t>
            </a:r>
          </a:p>
          <a:p>
            <a:r>
              <a:rPr lang="en-US" sz="2100" dirty="0">
                <a:cs typeface="Calibri"/>
              </a:rPr>
              <a:t>Some attribution requirements, notably including Stack Overflow, require a comment in source </a:t>
            </a:r>
            <a:br>
              <a:rPr lang="en-US" sz="2100" dirty="0">
                <a:cs typeface="Calibri"/>
              </a:rPr>
            </a:br>
            <a:r>
              <a:rPr lang="en-US" sz="2100" dirty="0">
                <a:cs typeface="Calibri"/>
              </a:rPr>
              <a:t>code linking to the original post it was copied from. Regardless of license requirements,</a:t>
            </a:r>
            <a:br>
              <a:rPr lang="en-US" sz="2100" dirty="0">
                <a:cs typeface="Calibri"/>
              </a:rPr>
            </a:br>
            <a:r>
              <a:rPr lang="en-US" sz="2100" b="1" dirty="0">
                <a:cs typeface="Calibri"/>
              </a:rPr>
              <a:t>include an attribution link in the source as a minimum for all code not authored by </a:t>
            </a:r>
            <a:r>
              <a:rPr lang="en-US" sz="2100" b="1" dirty="0" err="1">
                <a:cs typeface="Calibri"/>
              </a:rPr>
              <a:t>Keyfactor</a:t>
            </a:r>
            <a:r>
              <a:rPr lang="en-US" sz="2100" b="1" dirty="0">
                <a:cs typeface="Calibri"/>
              </a:rPr>
              <a:t>.</a:t>
            </a:r>
            <a:endParaRPr lang="en-US" sz="2100">
              <a:ea typeface="+mn-lt"/>
              <a:cs typeface="+mn-lt"/>
            </a:endParaRPr>
          </a:p>
        </p:txBody>
      </p:sp>
    </p:spTree>
    <p:extLst>
      <p:ext uri="{BB962C8B-B14F-4D97-AF65-F5344CB8AC3E}">
        <p14:creationId xmlns:p14="http://schemas.microsoft.com/office/powerpoint/2010/main" val="1723999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07FE-1886-DCD7-4023-675697B45F43}"/>
              </a:ext>
            </a:extLst>
          </p:cNvPr>
          <p:cNvSpPr>
            <a:spLocks noGrp="1"/>
          </p:cNvSpPr>
          <p:nvPr>
            <p:ph type="title"/>
          </p:nvPr>
        </p:nvSpPr>
        <p:spPr/>
        <p:txBody>
          <a:bodyPr/>
          <a:lstStyle/>
          <a:p>
            <a:r>
              <a:rPr lang="en-US" dirty="0">
                <a:cs typeface="Calibri Light"/>
              </a:rPr>
              <a:t>Variable Declaration</a:t>
            </a:r>
            <a:endParaRPr lang="en-US" dirty="0"/>
          </a:p>
        </p:txBody>
      </p:sp>
      <p:sp>
        <p:nvSpPr>
          <p:cNvPr id="3" name="Content Placeholder 2">
            <a:extLst>
              <a:ext uri="{FF2B5EF4-FFF2-40B4-BE49-F238E27FC236}">
                <a16:creationId xmlns:a16="http://schemas.microsoft.com/office/drawing/2014/main" id="{725D7E5E-7EB3-65B8-1C1E-42BADE1083AB}"/>
              </a:ext>
            </a:extLst>
          </p:cNvPr>
          <p:cNvSpPr>
            <a:spLocks noGrp="1"/>
          </p:cNvSpPr>
          <p:nvPr>
            <p:ph idx="1"/>
          </p:nvPr>
        </p:nvSpPr>
        <p:spPr/>
        <p:txBody>
          <a:bodyPr vert="horz" lIns="91440" tIns="45720" rIns="91440" bIns="45720" rtlCol="0" anchor="t">
            <a:normAutofit/>
          </a:bodyPr>
          <a:lstStyle/>
          <a:p>
            <a:r>
              <a:rPr lang="en-US" dirty="0">
                <a:ea typeface="+mn-lt"/>
                <a:cs typeface="+mn-lt"/>
              </a:rPr>
              <a:t>The use of implicit types in declarations is limited to situations where it is necessary because the type cannot be determined.</a:t>
            </a:r>
          </a:p>
          <a:p>
            <a:r>
              <a:rPr lang="en-US" dirty="0">
                <a:ea typeface="+mn-lt"/>
                <a:cs typeface="+mn-lt"/>
              </a:rPr>
              <a:t>Namespace aliases for include/import references are encouraged.</a:t>
            </a:r>
          </a:p>
          <a:p>
            <a:r>
              <a:rPr lang="en-US" dirty="0">
                <a:ea typeface="+mn-lt"/>
                <a:cs typeface="+mn-lt"/>
              </a:rPr>
              <a:t>Use </a:t>
            </a:r>
            <a:r>
              <a:rPr lang="en-US" dirty="0" err="1">
                <a:ea typeface="+mn-lt"/>
                <a:cs typeface="+mn-lt"/>
              </a:rPr>
              <a:t>PascalCasing</a:t>
            </a:r>
            <a:r>
              <a:rPr lang="en-US" dirty="0">
                <a:ea typeface="+mn-lt"/>
                <a:cs typeface="+mn-lt"/>
              </a:rPr>
              <a:t> for class, property and method names.</a:t>
            </a:r>
            <a:endParaRPr lang="en-US" dirty="0"/>
          </a:p>
          <a:p>
            <a:r>
              <a:rPr lang="en-US" dirty="0">
                <a:ea typeface="+mn-lt"/>
                <a:cs typeface="+mn-lt"/>
              </a:rPr>
              <a:t>Use </a:t>
            </a:r>
            <a:r>
              <a:rPr lang="en-US" dirty="0" err="1">
                <a:ea typeface="+mn-lt"/>
                <a:cs typeface="+mn-lt"/>
              </a:rPr>
              <a:t>camelCasing</a:t>
            </a:r>
            <a:r>
              <a:rPr lang="en-US" dirty="0">
                <a:ea typeface="+mn-lt"/>
                <a:cs typeface="+mn-lt"/>
              </a:rPr>
              <a:t> for local variable declaration.</a:t>
            </a:r>
          </a:p>
          <a:p>
            <a:r>
              <a:rPr lang="en-US" dirty="0">
                <a:ea typeface="+mn-lt"/>
                <a:cs typeface="+mn-lt"/>
              </a:rPr>
              <a:t>Use an underscore at the beginning of private, class-level variables .</a:t>
            </a:r>
          </a:p>
          <a:p>
            <a:r>
              <a:rPr lang="en-US" dirty="0">
                <a:ea typeface="+mn-lt"/>
                <a:cs typeface="+mn-lt"/>
              </a:rPr>
              <a:t>Be as descriptive as possible for names.</a:t>
            </a:r>
          </a:p>
          <a:p>
            <a:r>
              <a:rPr lang="en-US" dirty="0">
                <a:ea typeface="+mn-lt"/>
                <a:cs typeface="+mn-lt"/>
              </a:rPr>
              <a:t>Begin interface names with a capital ‘I’.</a:t>
            </a:r>
            <a:endParaRPr lang="en-US" dirty="0">
              <a:cs typeface="Calibri"/>
            </a:endParaRPr>
          </a:p>
        </p:txBody>
      </p:sp>
    </p:spTree>
    <p:extLst>
      <p:ext uri="{BB962C8B-B14F-4D97-AF65-F5344CB8AC3E}">
        <p14:creationId xmlns:p14="http://schemas.microsoft.com/office/powerpoint/2010/main" val="871515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8964B-AA14-EF5D-0AB9-57BB8AB07719}"/>
              </a:ext>
            </a:extLst>
          </p:cNvPr>
          <p:cNvSpPr>
            <a:spLocks noGrp="1"/>
          </p:cNvSpPr>
          <p:nvPr>
            <p:ph type="title"/>
          </p:nvPr>
        </p:nvSpPr>
        <p:spPr/>
        <p:txBody>
          <a:bodyPr/>
          <a:lstStyle/>
          <a:p>
            <a:r>
              <a:rPr lang="en-US" dirty="0">
                <a:cs typeface="Calibri Light"/>
              </a:rPr>
              <a:t>Formatting</a:t>
            </a:r>
            <a:endParaRPr lang="en-US" dirty="0"/>
          </a:p>
        </p:txBody>
      </p:sp>
      <p:sp>
        <p:nvSpPr>
          <p:cNvPr id="3" name="Content Placeholder 2">
            <a:extLst>
              <a:ext uri="{FF2B5EF4-FFF2-40B4-BE49-F238E27FC236}">
                <a16:creationId xmlns:a16="http://schemas.microsoft.com/office/drawing/2014/main" id="{E61E7627-FB1F-E941-8716-81A1ED02921F}"/>
              </a:ext>
            </a:extLst>
          </p:cNvPr>
          <p:cNvSpPr>
            <a:spLocks noGrp="1"/>
          </p:cNvSpPr>
          <p:nvPr>
            <p:ph idx="1"/>
          </p:nvPr>
        </p:nvSpPr>
        <p:spPr>
          <a:xfrm>
            <a:off x="838200" y="1825625"/>
            <a:ext cx="10740292" cy="5035184"/>
          </a:xfrm>
        </p:spPr>
        <p:txBody>
          <a:bodyPr vert="horz" lIns="91440" tIns="45720" rIns="91440" bIns="45720" rtlCol="0" anchor="t">
            <a:normAutofit/>
          </a:bodyPr>
          <a:lstStyle/>
          <a:p>
            <a:r>
              <a:rPr lang="en-US" dirty="0">
                <a:ea typeface="+mn-lt"/>
                <a:cs typeface="+mn-lt"/>
              </a:rPr>
              <a:t>Always use curly brackets for conditional statements, even if the action could be done on the same line. Avoid single-line conditionals and while loops; braces are free.</a:t>
            </a:r>
            <a:endParaRPr lang="en-US" dirty="0"/>
          </a:p>
          <a:p>
            <a:r>
              <a:rPr lang="en-US" dirty="0">
                <a:ea typeface="+mn-lt"/>
                <a:cs typeface="+mn-lt"/>
              </a:rPr>
              <a:t>Align matching curly braces to the same level of indentation.</a:t>
            </a:r>
          </a:p>
          <a:p>
            <a:r>
              <a:rPr lang="en-US" dirty="0">
                <a:ea typeface="+mn-lt"/>
                <a:cs typeface="+mn-lt"/>
              </a:rPr>
              <a:t>Use the Visual Studio formatting tool to format code prior to </a:t>
            </a:r>
            <a:r>
              <a:rPr lang="en-US" dirty="0" err="1">
                <a:ea typeface="+mn-lt"/>
                <a:cs typeface="+mn-lt"/>
              </a:rPr>
              <a:t>checkin</a:t>
            </a:r>
            <a:r>
              <a:rPr lang="en-US" dirty="0">
                <a:ea typeface="+mn-lt"/>
                <a:cs typeface="+mn-lt"/>
              </a:rPr>
              <a:t>.</a:t>
            </a:r>
          </a:p>
          <a:p>
            <a:r>
              <a:rPr lang="en-US" dirty="0">
                <a:ea typeface="+mn-lt"/>
                <a:cs typeface="+mn-lt"/>
              </a:rPr>
              <a:t>Code that must execute at the end for resource cleanup, </a:t>
            </a:r>
            <a:r>
              <a:rPr lang="en-US" dirty="0" err="1">
                <a:ea typeface="+mn-lt"/>
                <a:cs typeface="+mn-lt"/>
              </a:rPr>
              <a:t>etc</a:t>
            </a:r>
            <a:r>
              <a:rPr lang="en-US" dirty="0">
                <a:ea typeface="+mn-lt"/>
                <a:cs typeface="+mn-lt"/>
              </a:rPr>
              <a:t>, regardless of return path or exception condition, should go in a “finally” block. </a:t>
            </a:r>
          </a:p>
          <a:p>
            <a:r>
              <a:rPr lang="en-US" dirty="0">
                <a:ea typeface="+mn-lt"/>
                <a:cs typeface="+mn-lt"/>
              </a:rPr>
              <a:t>Use the “Remove and Organize Using Statements” function. This helps avoid merge conflicts and an excessive number of changes to a file that are simply due to reordering using statements.</a:t>
            </a:r>
            <a:endParaRPr lang="en-US"/>
          </a:p>
          <a:p>
            <a:endParaRPr lang="en-US">
              <a:cs typeface="Calibri"/>
            </a:endParaRPr>
          </a:p>
        </p:txBody>
      </p:sp>
    </p:spTree>
    <p:extLst>
      <p:ext uri="{BB962C8B-B14F-4D97-AF65-F5344CB8AC3E}">
        <p14:creationId xmlns:p14="http://schemas.microsoft.com/office/powerpoint/2010/main" val="2646583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2B87-7688-D96A-9A89-D634F393DD0A}"/>
              </a:ext>
            </a:extLst>
          </p:cNvPr>
          <p:cNvSpPr>
            <a:spLocks noGrp="1"/>
          </p:cNvSpPr>
          <p:nvPr>
            <p:ph type="title"/>
          </p:nvPr>
        </p:nvSpPr>
        <p:spPr/>
        <p:txBody>
          <a:bodyPr/>
          <a:lstStyle/>
          <a:p>
            <a:r>
              <a:rPr lang="en-US" dirty="0">
                <a:cs typeface="Calibri Light"/>
              </a:rPr>
              <a:t>Logging Levels</a:t>
            </a:r>
            <a:endParaRPr lang="en-US" dirty="0"/>
          </a:p>
        </p:txBody>
      </p:sp>
      <p:sp>
        <p:nvSpPr>
          <p:cNvPr id="3" name="Content Placeholder 2">
            <a:extLst>
              <a:ext uri="{FF2B5EF4-FFF2-40B4-BE49-F238E27FC236}">
                <a16:creationId xmlns:a16="http://schemas.microsoft.com/office/drawing/2014/main" id="{BFD58EE3-D6FF-3C09-B0DF-696C9EF4DCCF}"/>
              </a:ext>
            </a:extLst>
          </p:cNvPr>
          <p:cNvSpPr>
            <a:spLocks noGrp="1"/>
          </p:cNvSpPr>
          <p:nvPr>
            <p:ph idx="1"/>
          </p:nvPr>
        </p:nvSpPr>
        <p:spPr>
          <a:xfrm>
            <a:off x="838200" y="1825625"/>
            <a:ext cx="11043138" cy="5035184"/>
          </a:xfrm>
        </p:spPr>
        <p:txBody>
          <a:bodyPr vert="horz" lIns="91440" tIns="45720" rIns="91440" bIns="45720" rtlCol="0" anchor="t">
            <a:normAutofit fontScale="77500" lnSpcReduction="20000"/>
          </a:bodyPr>
          <a:lstStyle/>
          <a:p>
            <a:r>
              <a:rPr lang="en-US" dirty="0">
                <a:cs typeface="Calibri"/>
              </a:rPr>
              <a:t>Error – Errors and exceptions. For exceptions, always use </a:t>
            </a:r>
            <a:r>
              <a:rPr lang="en-US" dirty="0" err="1">
                <a:cs typeface="Calibri"/>
              </a:rPr>
              <a:t>LogHandler.FlattenException</a:t>
            </a:r>
            <a:br>
              <a:rPr lang="en-US" dirty="0">
                <a:cs typeface="Calibri"/>
              </a:rPr>
            </a:br>
            <a:r>
              <a:rPr lang="en-US" dirty="0">
                <a:cs typeface="Calibri"/>
              </a:rPr>
              <a:t>to format the message, stack trace, and any inner exceptions. Any time the server returns a 5xx HTTP response code, the issue should be logged at this level. For egregious </a:t>
            </a:r>
            <a:br>
              <a:rPr lang="en-US" dirty="0">
                <a:cs typeface="Calibri"/>
              </a:rPr>
            </a:br>
            <a:r>
              <a:rPr lang="en-US" dirty="0">
                <a:cs typeface="Calibri"/>
              </a:rPr>
              <a:t>authorization violations that indicate malicious access attempts, this should be used too.</a:t>
            </a:r>
            <a:endParaRPr lang="en-US" dirty="0">
              <a:ea typeface="+mn-lt"/>
              <a:cs typeface="+mn-lt"/>
            </a:endParaRPr>
          </a:p>
          <a:p>
            <a:pPr lvl="1"/>
            <a:r>
              <a:rPr lang="en-US" dirty="0">
                <a:cs typeface="Calibri"/>
              </a:rPr>
              <a:t>This should NOT be used to log unexpected input from an agent or API client – log a short message on WARN, and </a:t>
            </a:r>
            <a:r>
              <a:rPr lang="en-US" dirty="0" err="1">
                <a:cs typeface="Calibri"/>
              </a:rPr>
              <a:t>FlattenException</a:t>
            </a:r>
            <a:r>
              <a:rPr lang="en-US" dirty="0">
                <a:cs typeface="Calibri"/>
              </a:rPr>
              <a:t> on DEBUG.</a:t>
            </a:r>
            <a:endParaRPr lang="en-US" dirty="0">
              <a:ea typeface="+mn-lt"/>
              <a:cs typeface="+mn-lt"/>
            </a:endParaRPr>
          </a:p>
          <a:p>
            <a:r>
              <a:rPr lang="en-US" dirty="0">
                <a:cs typeface="Calibri"/>
              </a:rPr>
              <a:t>Warning – Non-fatal error conditions, brief notes on unexpected third-party input, or when one or more items fail in a batch process. </a:t>
            </a:r>
            <a:endParaRPr lang="en-US" dirty="0">
              <a:ea typeface="+mn-lt"/>
              <a:cs typeface="+mn-lt"/>
            </a:endParaRPr>
          </a:p>
          <a:p>
            <a:r>
              <a:rPr lang="en-US" dirty="0">
                <a:cs typeface="Calibri"/>
              </a:rPr>
              <a:t>Info – Informational messages for events like when a service starts or stops. “understandable” authorization violations can be logged here for auditing purposes.</a:t>
            </a:r>
            <a:endParaRPr lang="en-US" dirty="0">
              <a:ea typeface="+mn-lt"/>
              <a:cs typeface="+mn-lt"/>
            </a:endParaRPr>
          </a:p>
          <a:p>
            <a:r>
              <a:rPr lang="en-US" dirty="0">
                <a:cs typeface="Calibri"/>
              </a:rPr>
              <a:t>Debug – Program flow and important values. Anywhere code comments would be entered are good candidates for debug logging. Remember that anything you’d want to find in a customer log should be logged BELOW this level. However, it should be possible for customers to run at debug level for hours to days without generating unusably large files.</a:t>
            </a:r>
            <a:endParaRPr lang="en-US" dirty="0">
              <a:ea typeface="+mn-lt"/>
              <a:cs typeface="+mn-lt"/>
            </a:endParaRPr>
          </a:p>
          <a:p>
            <a:r>
              <a:rPr lang="en-US" dirty="0">
                <a:cs typeface="Calibri"/>
              </a:rPr>
              <a:t>Trace – Write out larger values, or values within a batch processing loop. Method entry and exit are also logged here for extra control-flow clarity (typically handled with attributes).</a:t>
            </a:r>
            <a:endParaRPr lang="en-US" dirty="0"/>
          </a:p>
        </p:txBody>
      </p:sp>
    </p:spTree>
    <p:extLst>
      <p:ext uri="{BB962C8B-B14F-4D97-AF65-F5344CB8AC3E}">
        <p14:creationId xmlns:p14="http://schemas.microsoft.com/office/powerpoint/2010/main" val="422161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12192000" cy="2387600"/>
          </a:xfrm>
        </p:spPr>
        <p:txBody>
          <a:bodyPr>
            <a:normAutofit/>
          </a:bodyPr>
          <a:lstStyle/>
          <a:p>
            <a:r>
              <a:rPr lang="en-US" dirty="0">
                <a:cs typeface="Calibri Light"/>
              </a:rPr>
              <a:t>Coding Style, Standards, and Reviews</a:t>
            </a:r>
            <a:br>
              <a:rPr lang="en-US" dirty="0">
                <a:cs typeface="Calibri Light"/>
              </a:rPr>
            </a:b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pPr algn="l"/>
            <a:r>
              <a:rPr lang="en-US" dirty="0">
                <a:latin typeface="Tahoma"/>
                <a:ea typeface="Tahoma"/>
                <a:cs typeface="Calibri"/>
              </a:rPr>
              <a:t>JD </a:t>
            </a:r>
            <a:r>
              <a:rPr lang="en-US" dirty="0" err="1">
                <a:latin typeface="Tahoma"/>
                <a:ea typeface="Tahoma"/>
                <a:cs typeface="Calibri"/>
              </a:rPr>
              <a:t>Kilgallin</a:t>
            </a:r>
            <a:endParaRPr lang="en-US">
              <a:latin typeface="Tahoma"/>
              <a:ea typeface="Tahoma"/>
              <a:cs typeface="+mn-lt"/>
            </a:endParaRPr>
          </a:p>
          <a:p>
            <a:pPr algn="l"/>
            <a:r>
              <a:rPr lang="en-US" dirty="0">
                <a:latin typeface="Tahoma"/>
                <a:ea typeface="Tahoma"/>
                <a:cs typeface="Calibri"/>
              </a:rPr>
              <a:t>CPSC:480</a:t>
            </a:r>
            <a:endParaRPr lang="en-US">
              <a:latin typeface="Tahoma"/>
              <a:ea typeface="Tahoma"/>
              <a:cs typeface="+mn-lt"/>
            </a:endParaRPr>
          </a:p>
          <a:p>
            <a:pPr algn="l"/>
            <a:r>
              <a:rPr lang="en-US" dirty="0">
                <a:latin typeface="Tahoma"/>
                <a:ea typeface="Tahoma"/>
                <a:cs typeface="Calibri"/>
              </a:rPr>
              <a:t>10/17/22</a:t>
            </a:r>
            <a:endParaRPr lang="en-US" dirty="0">
              <a:latin typeface="Tahoma"/>
              <a:ea typeface="Tahoma"/>
            </a:endParaRPr>
          </a:p>
        </p:txBody>
      </p:sp>
    </p:spTree>
    <p:extLst>
      <p:ext uri="{BB962C8B-B14F-4D97-AF65-F5344CB8AC3E}">
        <p14:creationId xmlns:p14="http://schemas.microsoft.com/office/powerpoint/2010/main" val="50630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E248-8EBC-9A1F-ED1A-524D333D746F}"/>
              </a:ext>
            </a:extLst>
          </p:cNvPr>
          <p:cNvSpPr>
            <a:spLocks noGrp="1"/>
          </p:cNvSpPr>
          <p:nvPr>
            <p:ph type="title"/>
          </p:nvPr>
        </p:nvSpPr>
        <p:spPr/>
        <p:txBody>
          <a:bodyPr/>
          <a:lstStyle/>
          <a:p>
            <a:r>
              <a:rPr lang="en-US" dirty="0">
                <a:cs typeface="Calibri Light"/>
              </a:rPr>
              <a:t>Globalization</a:t>
            </a:r>
            <a:endParaRPr lang="en-US" dirty="0"/>
          </a:p>
        </p:txBody>
      </p:sp>
      <p:sp>
        <p:nvSpPr>
          <p:cNvPr id="3" name="Content Placeholder 2">
            <a:extLst>
              <a:ext uri="{FF2B5EF4-FFF2-40B4-BE49-F238E27FC236}">
                <a16:creationId xmlns:a16="http://schemas.microsoft.com/office/drawing/2014/main" id="{8A1AD785-0A7C-2523-4508-1E94664BF974}"/>
              </a:ext>
            </a:extLst>
          </p:cNvPr>
          <p:cNvSpPr>
            <a:spLocks noGrp="1"/>
          </p:cNvSpPr>
          <p:nvPr>
            <p:ph idx="1"/>
          </p:nvPr>
        </p:nvSpPr>
        <p:spPr/>
        <p:txBody>
          <a:bodyPr vert="horz" lIns="91440" tIns="45720" rIns="91440" bIns="45720" rtlCol="0" anchor="t">
            <a:normAutofit/>
          </a:bodyPr>
          <a:lstStyle/>
          <a:p>
            <a:r>
              <a:rPr lang="en-US" dirty="0">
                <a:ea typeface="+mn-lt"/>
                <a:cs typeface="+mn-lt"/>
              </a:rPr>
              <a:t>All strings presented to the user are globalized into resource files. There is a resource file associated with each functional area. Strings should be added to the appropriate resource file. </a:t>
            </a:r>
          </a:p>
          <a:p>
            <a:r>
              <a:rPr lang="en-US" dirty="0">
                <a:ea typeface="+mn-lt"/>
                <a:cs typeface="+mn-lt"/>
              </a:rPr>
              <a:t>Strings that appear only in the application log should not be globalized – these should be readable by CSS support. </a:t>
            </a:r>
          </a:p>
          <a:p>
            <a:r>
              <a:rPr lang="en-US" dirty="0">
                <a:ea typeface="+mn-lt"/>
                <a:cs typeface="+mn-lt"/>
              </a:rPr>
              <a:t>Globalized strings are also used within the web console's HTML and </a:t>
            </a:r>
            <a:r>
              <a:rPr lang="en-US" dirty="0" err="1">
                <a:ea typeface="+mn-lt"/>
                <a:cs typeface="+mn-lt"/>
              </a:rPr>
              <a:t>Javascript</a:t>
            </a:r>
            <a:r>
              <a:rPr lang="en-US" dirty="0">
                <a:ea typeface="+mn-lt"/>
                <a:cs typeface="+mn-lt"/>
              </a:rPr>
              <a:t> files.</a:t>
            </a:r>
          </a:p>
          <a:p>
            <a:r>
              <a:rPr lang="en-US" dirty="0">
                <a:cs typeface="Calibri"/>
              </a:rPr>
              <a:t>No string should be referenced without an English representation for accessibility by developers.</a:t>
            </a:r>
          </a:p>
        </p:txBody>
      </p:sp>
    </p:spTree>
    <p:extLst>
      <p:ext uri="{BB962C8B-B14F-4D97-AF65-F5344CB8AC3E}">
        <p14:creationId xmlns:p14="http://schemas.microsoft.com/office/powerpoint/2010/main" val="388049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7B2B-648C-7DD6-070F-71CE73D8C734}"/>
              </a:ext>
            </a:extLst>
          </p:cNvPr>
          <p:cNvSpPr>
            <a:spLocks noGrp="1"/>
          </p:cNvSpPr>
          <p:nvPr>
            <p:ph type="title"/>
          </p:nvPr>
        </p:nvSpPr>
        <p:spPr/>
        <p:txBody>
          <a:bodyPr/>
          <a:lstStyle/>
          <a:p>
            <a:r>
              <a:rPr lang="en-US" dirty="0">
                <a:cs typeface="Calibri Light"/>
              </a:rPr>
              <a:t>Comments</a:t>
            </a:r>
            <a:endParaRPr lang="en-US" dirty="0"/>
          </a:p>
        </p:txBody>
      </p:sp>
      <p:sp>
        <p:nvSpPr>
          <p:cNvPr id="3" name="Content Placeholder 2">
            <a:extLst>
              <a:ext uri="{FF2B5EF4-FFF2-40B4-BE49-F238E27FC236}">
                <a16:creationId xmlns:a16="http://schemas.microsoft.com/office/drawing/2014/main" id="{9777F7D0-B18D-4736-987D-96AE10725A42}"/>
              </a:ext>
            </a:extLst>
          </p:cNvPr>
          <p:cNvSpPr>
            <a:spLocks noGrp="1"/>
          </p:cNvSpPr>
          <p:nvPr>
            <p:ph idx="1"/>
          </p:nvPr>
        </p:nvSpPr>
        <p:spPr>
          <a:xfrm>
            <a:off x="838200" y="1825625"/>
            <a:ext cx="10515600" cy="4947260"/>
          </a:xfrm>
        </p:spPr>
        <p:txBody>
          <a:bodyPr vert="horz" lIns="91440" tIns="45720" rIns="91440" bIns="45720" rtlCol="0" anchor="t">
            <a:normAutofit fontScale="92500"/>
          </a:bodyPr>
          <a:lstStyle/>
          <a:p>
            <a:r>
              <a:rPr lang="en-US" dirty="0">
                <a:ea typeface="+mn-lt"/>
                <a:cs typeface="+mn-lt"/>
              </a:rPr>
              <a:t>Add a comment anywhere the functionality is not obvious by inspection. </a:t>
            </a:r>
          </a:p>
          <a:p>
            <a:r>
              <a:rPr lang="en-US" dirty="0">
                <a:ea typeface="+mn-lt"/>
                <a:cs typeface="+mn-lt"/>
              </a:rPr>
              <a:t>Use “TODO” when adding comments describing incomplete functionality. TODO comments can be tracked using the Task Explorer window, available under the “View” menu. </a:t>
            </a:r>
          </a:p>
          <a:p>
            <a:r>
              <a:rPr lang="en-US" dirty="0">
                <a:ea typeface="+mn-lt"/>
                <a:cs typeface="+mn-lt"/>
              </a:rPr>
              <a:t>DO NOT COMMENT OUT CODE. This leads to long, hard-to-read files, trips up code merges, and rarely is useful for recovering old code. If you remove code that future developers may wish to refer to, add a comment like “Code removed mm/dd/</a:t>
            </a:r>
            <a:r>
              <a:rPr lang="en-US" dirty="0" err="1">
                <a:ea typeface="+mn-lt"/>
                <a:cs typeface="+mn-lt"/>
              </a:rPr>
              <a:t>yyyy</a:t>
            </a:r>
            <a:r>
              <a:rPr lang="en-US" dirty="0">
                <a:ea typeface="+mn-lt"/>
                <a:cs typeface="+mn-lt"/>
              </a:rPr>
              <a:t>. See version history for reference”. </a:t>
            </a:r>
            <a:endParaRPr lang="en-US">
              <a:ea typeface="+mn-lt"/>
              <a:cs typeface="+mn-lt"/>
            </a:endParaRPr>
          </a:p>
          <a:p>
            <a:r>
              <a:rPr lang="en-US" dirty="0">
                <a:ea typeface="+mn-lt"/>
                <a:cs typeface="+mn-lt"/>
              </a:rPr>
              <a:t>The main exception to this is if there’s a tempting “easy” short</a:t>
            </a:r>
            <a:br>
              <a:rPr lang="en-US" dirty="0">
                <a:ea typeface="+mn-lt"/>
                <a:cs typeface="+mn-lt"/>
              </a:rPr>
            </a:br>
            <a:r>
              <a:rPr lang="en-US" dirty="0">
                <a:ea typeface="+mn-lt"/>
                <a:cs typeface="+mn-lt"/>
              </a:rPr>
              <a:t>implementation that does not work, in which case a note like “The below commented-out implementation does not work because XYZ; don’t try to change this to do that” is appropriate.</a:t>
            </a:r>
            <a:endParaRPr lang="en-US">
              <a:cs typeface="Calibri"/>
            </a:endParaRPr>
          </a:p>
        </p:txBody>
      </p:sp>
    </p:spTree>
    <p:extLst>
      <p:ext uri="{BB962C8B-B14F-4D97-AF65-F5344CB8AC3E}">
        <p14:creationId xmlns:p14="http://schemas.microsoft.com/office/powerpoint/2010/main" val="1788605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6E2F-C6E0-635E-8083-52FFC5568AB4}"/>
              </a:ext>
            </a:extLst>
          </p:cNvPr>
          <p:cNvSpPr>
            <a:spLocks noGrp="1"/>
          </p:cNvSpPr>
          <p:nvPr>
            <p:ph type="title"/>
          </p:nvPr>
        </p:nvSpPr>
        <p:spPr/>
        <p:txBody>
          <a:bodyPr/>
          <a:lstStyle/>
          <a:p>
            <a:r>
              <a:rPr lang="en-US" dirty="0">
                <a:cs typeface="Calibri Light"/>
              </a:rPr>
              <a:t>Strings</a:t>
            </a:r>
            <a:endParaRPr lang="en-US" dirty="0"/>
          </a:p>
        </p:txBody>
      </p:sp>
      <p:sp>
        <p:nvSpPr>
          <p:cNvPr id="3" name="Content Placeholder 2">
            <a:extLst>
              <a:ext uri="{FF2B5EF4-FFF2-40B4-BE49-F238E27FC236}">
                <a16:creationId xmlns:a16="http://schemas.microsoft.com/office/drawing/2014/main" id="{84A4867B-60C1-2C04-F0ED-C3569F1F9407}"/>
              </a:ext>
            </a:extLst>
          </p:cNvPr>
          <p:cNvSpPr>
            <a:spLocks noGrp="1"/>
          </p:cNvSpPr>
          <p:nvPr>
            <p:ph idx="1"/>
          </p:nvPr>
        </p:nvSpPr>
        <p:spPr/>
        <p:txBody>
          <a:bodyPr vert="horz" lIns="91440" tIns="45720" rIns="91440" bIns="45720" rtlCol="0" anchor="t">
            <a:normAutofit/>
          </a:bodyPr>
          <a:lstStyle/>
          <a:p>
            <a:r>
              <a:rPr lang="en-US" dirty="0">
                <a:ea typeface="+mn-lt"/>
                <a:cs typeface="+mn-lt"/>
              </a:rPr>
              <a:t>Format – Use C# interpolated strings for formatting ($”The value is {</a:t>
            </a:r>
            <a:r>
              <a:rPr lang="en-US" dirty="0" err="1">
                <a:ea typeface="+mn-lt"/>
                <a:cs typeface="+mn-lt"/>
              </a:rPr>
              <a:t>myValue</a:t>
            </a:r>
            <a:r>
              <a:rPr lang="en-US" dirty="0">
                <a:ea typeface="+mn-lt"/>
                <a:cs typeface="+mn-lt"/>
              </a:rPr>
              <a:t>} at index {</a:t>
            </a:r>
            <a:r>
              <a:rPr lang="en-US" dirty="0" err="1">
                <a:ea typeface="+mn-lt"/>
                <a:cs typeface="+mn-lt"/>
              </a:rPr>
              <a:t>i</a:t>
            </a:r>
            <a:r>
              <a:rPr lang="en-US" dirty="0">
                <a:ea typeface="+mn-lt"/>
                <a:cs typeface="+mn-lt"/>
              </a:rPr>
              <a:t>}”). This feature creates simpler and more readable string formatting compared to </a:t>
            </a:r>
            <a:r>
              <a:rPr lang="en-US" dirty="0" err="1">
                <a:ea typeface="+mn-lt"/>
                <a:cs typeface="+mn-lt"/>
              </a:rPr>
              <a:t>String.Format</a:t>
            </a:r>
            <a:r>
              <a:rPr lang="en-US" dirty="0">
                <a:ea typeface="+mn-lt"/>
                <a:cs typeface="+mn-lt"/>
              </a:rPr>
              <a:t> variants, or worse, "The value is" + </a:t>
            </a:r>
            <a:r>
              <a:rPr lang="en-US" dirty="0" err="1">
                <a:ea typeface="+mn-lt"/>
                <a:cs typeface="+mn-lt"/>
              </a:rPr>
              <a:t>myValue</a:t>
            </a:r>
            <a:r>
              <a:rPr lang="en-US" dirty="0">
                <a:ea typeface="+mn-lt"/>
                <a:cs typeface="+mn-lt"/>
              </a:rPr>
              <a:t> + " at index " + I.</a:t>
            </a:r>
          </a:p>
          <a:p>
            <a:r>
              <a:rPr lang="en-US" dirty="0">
                <a:ea typeface="+mn-lt"/>
                <a:cs typeface="+mn-lt"/>
              </a:rPr>
              <a:t>Multi-stage string building – Use the StringBuilder class for incremental string building or within loops – C# string objects are immutable, which requires copying the whole buffer for each concatenation, so you should never have a loop that does something like “</a:t>
            </a:r>
            <a:r>
              <a:rPr lang="en-US" dirty="0" err="1">
                <a:ea typeface="+mn-lt"/>
                <a:cs typeface="+mn-lt"/>
              </a:rPr>
              <a:t>myString</a:t>
            </a:r>
            <a:r>
              <a:rPr lang="en-US" dirty="0">
                <a:ea typeface="+mn-lt"/>
                <a:cs typeface="+mn-lt"/>
              </a:rPr>
              <a:t> += </a:t>
            </a:r>
            <a:r>
              <a:rPr lang="en-US" dirty="0" err="1">
                <a:ea typeface="+mn-lt"/>
                <a:cs typeface="+mn-lt"/>
              </a:rPr>
              <a:t>newClause</a:t>
            </a:r>
            <a:r>
              <a:rPr lang="en-US" dirty="0">
                <a:ea typeface="+mn-lt"/>
                <a:cs typeface="+mn-lt"/>
              </a:rPr>
              <a:t>”</a:t>
            </a:r>
            <a:endParaRPr lang="en-US">
              <a:cs typeface="Calibri"/>
            </a:endParaRPr>
          </a:p>
        </p:txBody>
      </p:sp>
    </p:spTree>
    <p:extLst>
      <p:ext uri="{BB962C8B-B14F-4D97-AF65-F5344CB8AC3E}">
        <p14:creationId xmlns:p14="http://schemas.microsoft.com/office/powerpoint/2010/main" val="1703823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D727-6F15-33F1-627F-3AC28F98119A}"/>
              </a:ext>
            </a:extLst>
          </p:cNvPr>
          <p:cNvSpPr>
            <a:spLocks noGrp="1"/>
          </p:cNvSpPr>
          <p:nvPr>
            <p:ph type="title"/>
          </p:nvPr>
        </p:nvSpPr>
        <p:spPr/>
        <p:txBody>
          <a:bodyPr/>
          <a:lstStyle/>
          <a:p>
            <a:r>
              <a:rPr lang="en-US" dirty="0">
                <a:cs typeface="Calibri Light"/>
              </a:rPr>
              <a:t>Null handling</a:t>
            </a:r>
            <a:endParaRPr lang="en-US" dirty="0"/>
          </a:p>
        </p:txBody>
      </p:sp>
      <p:sp>
        <p:nvSpPr>
          <p:cNvPr id="3" name="Content Placeholder 2">
            <a:extLst>
              <a:ext uri="{FF2B5EF4-FFF2-40B4-BE49-F238E27FC236}">
                <a16:creationId xmlns:a16="http://schemas.microsoft.com/office/drawing/2014/main" id="{6373F4BF-2A7D-80E9-CDD4-8E6F80A1E2BF}"/>
              </a:ext>
            </a:extLst>
          </p:cNvPr>
          <p:cNvSpPr>
            <a:spLocks noGrp="1"/>
          </p:cNvSpPr>
          <p:nvPr>
            <p:ph idx="1"/>
          </p:nvPr>
        </p:nvSpPr>
        <p:spPr/>
        <p:txBody>
          <a:bodyPr vert="horz" lIns="91440" tIns="45720" rIns="91440" bIns="45720" rtlCol="0" anchor="t">
            <a:normAutofit/>
          </a:bodyPr>
          <a:lstStyle/>
          <a:p>
            <a:r>
              <a:rPr lang="en-US" dirty="0">
                <a:ea typeface="+mn-lt"/>
                <a:cs typeface="+mn-lt"/>
              </a:rPr>
              <a:t>Cases where a value may be null must always be handled. </a:t>
            </a:r>
            <a:endParaRPr lang="en-US" dirty="0"/>
          </a:p>
          <a:p>
            <a:pPr lvl="1"/>
            <a:r>
              <a:rPr lang="en-US" dirty="0">
                <a:ea typeface="+mn-lt"/>
                <a:cs typeface="+mn-lt"/>
              </a:rPr>
              <a:t>If it indicates as an error, the error should be logged and handled</a:t>
            </a:r>
          </a:p>
          <a:p>
            <a:pPr lvl="1"/>
            <a:r>
              <a:rPr lang="en-US" dirty="0">
                <a:ea typeface="+mn-lt"/>
                <a:cs typeface="+mn-lt"/>
              </a:rPr>
              <a:t>If a null value is possible in normal operation, without an error, consider the appropriate default. </a:t>
            </a:r>
          </a:p>
          <a:p>
            <a:r>
              <a:rPr lang="en-US" dirty="0">
                <a:ea typeface="+mn-lt"/>
                <a:cs typeface="+mn-lt"/>
              </a:rPr>
              <a:t>Make use of C# nullable types (int?), null-propagation (?.), and null-coalescing (?? ) where appropriate. "</a:t>
            </a:r>
            <a:r>
              <a:rPr lang="en-US" dirty="0" err="1">
                <a:ea typeface="+mn-lt"/>
                <a:cs typeface="+mn-lt"/>
              </a:rPr>
              <a:t>myObject</a:t>
            </a:r>
            <a:r>
              <a:rPr lang="en-US" dirty="0">
                <a:ea typeface="+mn-lt"/>
                <a:cs typeface="+mn-lt"/>
              </a:rPr>
              <a:t>?.Value ?? -1" rather than "</a:t>
            </a:r>
            <a:r>
              <a:rPr lang="en-US" dirty="0" err="1">
                <a:ea typeface="+mn-lt"/>
                <a:cs typeface="+mn-lt"/>
              </a:rPr>
              <a:t>myObject</a:t>
            </a:r>
            <a:r>
              <a:rPr lang="en-US" dirty="0">
                <a:ea typeface="+mn-lt"/>
                <a:cs typeface="+mn-lt"/>
              </a:rPr>
              <a:t> == null ? -1 : </a:t>
            </a:r>
            <a:r>
              <a:rPr lang="en-US" dirty="0" err="1">
                <a:ea typeface="+mn-lt"/>
                <a:cs typeface="+mn-lt"/>
              </a:rPr>
              <a:t>myObject.Value</a:t>
            </a:r>
            <a:r>
              <a:rPr lang="en-US" dirty="0">
                <a:ea typeface="+mn-lt"/>
                <a:cs typeface="+mn-lt"/>
              </a:rPr>
              <a:t>".</a:t>
            </a:r>
          </a:p>
          <a:p>
            <a:r>
              <a:rPr lang="en-US" dirty="0">
                <a:ea typeface="+mn-lt"/>
                <a:cs typeface="+mn-lt"/>
              </a:rPr>
              <a:t>int? syntax is preferred over Nullable&lt;int&gt; </a:t>
            </a:r>
          </a:p>
          <a:p>
            <a:r>
              <a:rPr lang="en-US" dirty="0">
                <a:ea typeface="+mn-lt"/>
                <a:cs typeface="+mn-lt"/>
              </a:rPr>
              <a:t>An object reference error (null pointer) is always a bug. </a:t>
            </a:r>
            <a:endParaRPr lang="en-US">
              <a:cs typeface="Calibri"/>
            </a:endParaRPr>
          </a:p>
        </p:txBody>
      </p:sp>
    </p:spTree>
    <p:extLst>
      <p:ext uri="{BB962C8B-B14F-4D97-AF65-F5344CB8AC3E}">
        <p14:creationId xmlns:p14="http://schemas.microsoft.com/office/powerpoint/2010/main" val="4047330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DE8E-0146-4AF8-3F78-B4705EA3BC39}"/>
              </a:ext>
            </a:extLst>
          </p:cNvPr>
          <p:cNvSpPr>
            <a:spLocks noGrp="1"/>
          </p:cNvSpPr>
          <p:nvPr>
            <p:ph type="title"/>
          </p:nvPr>
        </p:nvSpPr>
        <p:spPr/>
        <p:txBody>
          <a:bodyPr/>
          <a:lstStyle/>
          <a:p>
            <a:r>
              <a:rPr lang="en-US" dirty="0">
                <a:cs typeface="Calibri Light"/>
              </a:rPr>
              <a:t>Exception Handling</a:t>
            </a:r>
            <a:endParaRPr lang="en-US" dirty="0"/>
          </a:p>
        </p:txBody>
      </p:sp>
      <p:sp>
        <p:nvSpPr>
          <p:cNvPr id="3" name="Content Placeholder 2">
            <a:extLst>
              <a:ext uri="{FF2B5EF4-FFF2-40B4-BE49-F238E27FC236}">
                <a16:creationId xmlns:a16="http://schemas.microsoft.com/office/drawing/2014/main" id="{713A72D4-4E60-DC56-3401-9B8C5BB83674}"/>
              </a:ext>
            </a:extLst>
          </p:cNvPr>
          <p:cNvSpPr>
            <a:spLocks noGrp="1"/>
          </p:cNvSpPr>
          <p:nvPr>
            <p:ph idx="1"/>
          </p:nvPr>
        </p:nvSpPr>
        <p:spPr>
          <a:xfrm>
            <a:off x="838200" y="1825625"/>
            <a:ext cx="10515600" cy="5035183"/>
          </a:xfrm>
        </p:spPr>
        <p:txBody>
          <a:bodyPr vert="horz" lIns="91440" tIns="45720" rIns="91440" bIns="45720" rtlCol="0" anchor="t">
            <a:normAutofit lnSpcReduction="10000"/>
          </a:bodyPr>
          <a:lstStyle/>
          <a:p>
            <a:r>
              <a:rPr lang="en-US" dirty="0">
                <a:ea typeface="+mn-lt"/>
                <a:cs typeface="+mn-lt"/>
              </a:rPr>
              <a:t>Methods should generally check their input before operation. Missing or invalid parameters should immediately result in a log message and exception. </a:t>
            </a:r>
            <a:endParaRPr lang="en-US" dirty="0"/>
          </a:p>
          <a:p>
            <a:r>
              <a:rPr lang="en-US" dirty="0">
                <a:ea typeface="+mn-lt"/>
                <a:cs typeface="+mn-lt"/>
              </a:rPr>
              <a:t>Return values, ESPECIALLY from Entity Framework or any “</a:t>
            </a:r>
            <a:r>
              <a:rPr lang="en-US" dirty="0" err="1">
                <a:ea typeface="+mn-lt"/>
                <a:cs typeface="+mn-lt"/>
              </a:rPr>
              <a:t>SingleOrDefault</a:t>
            </a:r>
            <a:r>
              <a:rPr lang="en-US" dirty="0">
                <a:ea typeface="+mn-lt"/>
                <a:cs typeface="+mn-lt"/>
              </a:rPr>
              <a:t>” queries, should be null-checked, and unanticipated nulls should result in a clear error logged and returned. Object reference exceptions are always a bug. </a:t>
            </a:r>
          </a:p>
          <a:p>
            <a:r>
              <a:rPr lang="en-US" dirty="0">
                <a:ea typeface="+mn-lt"/>
                <a:cs typeface="+mn-lt"/>
              </a:rPr>
              <a:t>Methods that may throw exceptions for multiple reasons should throw the most precise Exception type possible. New exception types should be created for easily anticipated exceptions that do not already have a type. </a:t>
            </a:r>
          </a:p>
          <a:p>
            <a:r>
              <a:rPr lang="en-US" dirty="0">
                <a:ea typeface="+mn-lt"/>
                <a:cs typeface="+mn-lt"/>
              </a:rPr>
              <a:t>Exception Filters – Use exception filters instead of re-throwing exceptions.</a:t>
            </a:r>
            <a:endParaRPr lang="en-US" dirty="0">
              <a:cs typeface="Calibri"/>
            </a:endParaRPr>
          </a:p>
        </p:txBody>
      </p:sp>
    </p:spTree>
    <p:extLst>
      <p:ext uri="{BB962C8B-B14F-4D97-AF65-F5344CB8AC3E}">
        <p14:creationId xmlns:p14="http://schemas.microsoft.com/office/powerpoint/2010/main" val="886126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F8B7-4B7D-8236-4C74-298AE80BCAE4}"/>
              </a:ext>
            </a:extLst>
          </p:cNvPr>
          <p:cNvSpPr>
            <a:spLocks noGrp="1"/>
          </p:cNvSpPr>
          <p:nvPr>
            <p:ph type="title"/>
          </p:nvPr>
        </p:nvSpPr>
        <p:spPr/>
        <p:txBody>
          <a:bodyPr/>
          <a:lstStyle/>
          <a:p>
            <a:r>
              <a:rPr lang="en-US" dirty="0">
                <a:cs typeface="Calibri Light"/>
              </a:rPr>
              <a:t>Data Structure Access</a:t>
            </a:r>
            <a:endParaRPr lang="en-US" dirty="0"/>
          </a:p>
        </p:txBody>
      </p:sp>
      <p:sp>
        <p:nvSpPr>
          <p:cNvPr id="3" name="Content Placeholder 2">
            <a:extLst>
              <a:ext uri="{FF2B5EF4-FFF2-40B4-BE49-F238E27FC236}">
                <a16:creationId xmlns:a16="http://schemas.microsoft.com/office/drawing/2014/main" id="{CA16B511-B033-833C-4FDE-D9B89A25334E}"/>
              </a:ext>
            </a:extLst>
          </p:cNvPr>
          <p:cNvSpPr>
            <a:spLocks noGrp="1"/>
          </p:cNvSpPr>
          <p:nvPr>
            <p:ph idx="1"/>
          </p:nvPr>
        </p:nvSpPr>
        <p:spPr/>
        <p:txBody>
          <a:bodyPr vert="horz" lIns="91440" tIns="45720" rIns="91440" bIns="45720" rtlCol="0" anchor="t">
            <a:normAutofit/>
          </a:bodyPr>
          <a:lstStyle/>
          <a:p>
            <a:r>
              <a:rPr lang="en-US" dirty="0">
                <a:ea typeface="+mn-lt"/>
                <a:cs typeface="+mn-lt"/>
              </a:rPr>
              <a:t>Use LINQ method syntax: </a:t>
            </a:r>
            <a:r>
              <a:rPr lang="en-US" dirty="0" err="1">
                <a:ea typeface="+mn-lt"/>
                <a:cs typeface="+mn-lt"/>
              </a:rPr>
              <a:t>Collection.Where</a:t>
            </a:r>
            <a:r>
              <a:rPr lang="en-US" dirty="0">
                <a:ea typeface="+mn-lt"/>
                <a:cs typeface="+mn-lt"/>
              </a:rPr>
              <a:t>(item =&gt; </a:t>
            </a:r>
            <a:r>
              <a:rPr lang="en-US" dirty="0" err="1">
                <a:ea typeface="+mn-lt"/>
                <a:cs typeface="+mn-lt"/>
              </a:rPr>
              <a:t>item.value</a:t>
            </a:r>
            <a:r>
              <a:rPr lang="en-US" dirty="0">
                <a:ea typeface="+mn-lt"/>
                <a:cs typeface="+mn-lt"/>
              </a:rPr>
              <a:t> == criteria).Select(item =&gt; </a:t>
            </a:r>
            <a:r>
              <a:rPr lang="en-US" dirty="0" err="1">
                <a:ea typeface="+mn-lt"/>
                <a:cs typeface="+mn-lt"/>
              </a:rPr>
              <a:t>item.property</a:t>
            </a:r>
            <a:r>
              <a:rPr lang="en-US" dirty="0">
                <a:ea typeface="+mn-lt"/>
                <a:cs typeface="+mn-lt"/>
              </a:rPr>
              <a:t>) rather than a for loop.</a:t>
            </a:r>
          </a:p>
          <a:p>
            <a:r>
              <a:rPr lang="en-US" dirty="0">
                <a:ea typeface="+mn-lt"/>
                <a:cs typeface="+mn-lt"/>
              </a:rPr>
              <a:t>Do not use SQL-like syntax “</a:t>
            </a:r>
            <a:r>
              <a:rPr lang="en-US" dirty="0" err="1">
                <a:ea typeface="+mn-lt"/>
                <a:cs typeface="+mn-lt"/>
              </a:rPr>
              <a:t>item.property</a:t>
            </a:r>
            <a:r>
              <a:rPr lang="en-US" dirty="0">
                <a:ea typeface="+mn-lt"/>
                <a:cs typeface="+mn-lt"/>
              </a:rPr>
              <a:t> FROM collection WHERE criteria”. If you think you have a case where this syntax allows more performant joins or otherwise is preferable to the method syntax, consult your team lead or a SQL Server/Entity Framework expert. </a:t>
            </a:r>
            <a:endParaRPr lang="en-US">
              <a:ea typeface="+mn-lt"/>
              <a:cs typeface="+mn-lt"/>
            </a:endParaRPr>
          </a:p>
          <a:p>
            <a:r>
              <a:rPr lang="en-US" dirty="0">
                <a:ea typeface="+mn-lt"/>
                <a:cs typeface="+mn-lt"/>
              </a:rPr>
              <a:t>Avoid using static strings that refer to a schema component. For example, “.Include(“Agents”)” should not be used, and instead written as “.Include(c =&gt; </a:t>
            </a:r>
            <a:r>
              <a:rPr lang="en-US" dirty="0" err="1">
                <a:ea typeface="+mn-lt"/>
                <a:cs typeface="+mn-lt"/>
              </a:rPr>
              <a:t>c.Agent</a:t>
            </a:r>
            <a:r>
              <a:rPr lang="en-US" dirty="0">
                <a:ea typeface="+mn-lt"/>
                <a:cs typeface="+mn-lt"/>
              </a:rPr>
              <a:t>)”. This ensures that schema changes will cause necessary updates to be caught at compile time.</a:t>
            </a:r>
            <a:endParaRPr lang="en-US">
              <a:cs typeface="Calibri"/>
            </a:endParaRPr>
          </a:p>
        </p:txBody>
      </p:sp>
    </p:spTree>
    <p:extLst>
      <p:ext uri="{BB962C8B-B14F-4D97-AF65-F5344CB8AC3E}">
        <p14:creationId xmlns:p14="http://schemas.microsoft.com/office/powerpoint/2010/main" val="3292554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DCE8-3E10-5EDF-C7F2-BE0BA7C31145}"/>
              </a:ext>
            </a:extLst>
          </p:cNvPr>
          <p:cNvSpPr>
            <a:spLocks noGrp="1"/>
          </p:cNvSpPr>
          <p:nvPr>
            <p:ph type="title"/>
          </p:nvPr>
        </p:nvSpPr>
        <p:spPr/>
        <p:txBody>
          <a:bodyPr/>
          <a:lstStyle/>
          <a:p>
            <a:r>
              <a:rPr lang="en-US" dirty="0">
                <a:cs typeface="Calibri Light"/>
              </a:rPr>
              <a:t>Anonymous Functions</a:t>
            </a:r>
            <a:endParaRPr lang="en-US" dirty="0"/>
          </a:p>
        </p:txBody>
      </p:sp>
      <p:sp>
        <p:nvSpPr>
          <p:cNvPr id="3" name="Content Placeholder 2">
            <a:extLst>
              <a:ext uri="{FF2B5EF4-FFF2-40B4-BE49-F238E27FC236}">
                <a16:creationId xmlns:a16="http://schemas.microsoft.com/office/drawing/2014/main" id="{216F7866-4517-DCCE-4C67-C24BFAB2C587}"/>
              </a:ext>
            </a:extLst>
          </p:cNvPr>
          <p:cNvSpPr>
            <a:spLocks noGrp="1"/>
          </p:cNvSpPr>
          <p:nvPr>
            <p:ph idx="1"/>
          </p:nvPr>
        </p:nvSpPr>
        <p:spPr/>
        <p:txBody>
          <a:bodyPr vert="horz" lIns="91440" tIns="45720" rIns="91440" bIns="45720" rtlCol="0" anchor="t">
            <a:normAutofit/>
          </a:bodyPr>
          <a:lstStyle/>
          <a:p>
            <a:r>
              <a:rPr lang="en-US" dirty="0">
                <a:ea typeface="+mn-lt"/>
                <a:cs typeface="+mn-lt"/>
              </a:rPr>
              <a:t>For short event handler callbacks, local data-processing methods, and LINQ parameters. </a:t>
            </a:r>
          </a:p>
          <a:p>
            <a:r>
              <a:rPr lang="en-US" dirty="0">
                <a:ea typeface="+mn-lt"/>
                <a:cs typeface="+mn-lt"/>
              </a:rPr>
              <a:t>Avoid anonymous functions that do not easily fit on one line, as this suggests complex functionality that should be subject to unit tests which cannot easily be written against local anonymous functions.</a:t>
            </a:r>
          </a:p>
          <a:p>
            <a:r>
              <a:rPr lang="en-US" dirty="0">
                <a:cs typeface="Calibri"/>
              </a:rPr>
              <a:t>Conversely, it is preferable to use anonymous functions inline for very short data transformation tasks that do not require readers to navigate to a separate function definition.</a:t>
            </a:r>
          </a:p>
          <a:p>
            <a:r>
              <a:rPr lang="en-US" dirty="0">
                <a:ea typeface="+mn-lt"/>
                <a:cs typeface="+mn-lt"/>
              </a:rPr>
              <a:t>Common operations for a particular type can be encapsulated as an extension method (e.g. get template by </a:t>
            </a:r>
            <a:r>
              <a:rPr lang="en-US" dirty="0" err="1">
                <a:ea typeface="+mn-lt"/>
                <a:cs typeface="+mn-lt"/>
              </a:rPr>
              <a:t>oid</a:t>
            </a:r>
            <a:r>
              <a:rPr lang="en-US" dirty="0">
                <a:ea typeface="+mn-lt"/>
                <a:cs typeface="+mn-lt"/>
              </a:rPr>
              <a:t>) in the Service layer.</a:t>
            </a:r>
            <a:endParaRPr lang="en-US" dirty="0">
              <a:cs typeface="Calibri"/>
            </a:endParaRPr>
          </a:p>
        </p:txBody>
      </p:sp>
    </p:spTree>
    <p:extLst>
      <p:ext uri="{BB962C8B-B14F-4D97-AF65-F5344CB8AC3E}">
        <p14:creationId xmlns:p14="http://schemas.microsoft.com/office/powerpoint/2010/main" val="3019375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C48B-E654-B863-5652-A264F86FEBE9}"/>
              </a:ext>
            </a:extLst>
          </p:cNvPr>
          <p:cNvSpPr>
            <a:spLocks noGrp="1"/>
          </p:cNvSpPr>
          <p:nvPr>
            <p:ph type="title"/>
          </p:nvPr>
        </p:nvSpPr>
        <p:spPr/>
        <p:txBody>
          <a:bodyPr/>
          <a:lstStyle/>
          <a:p>
            <a:r>
              <a:rPr lang="en-US" dirty="0">
                <a:cs typeface="Calibri Light"/>
              </a:rPr>
              <a:t>Avoid "else"</a:t>
            </a:r>
            <a:endParaRPr lang="en-US" dirty="0"/>
          </a:p>
        </p:txBody>
      </p:sp>
      <p:sp>
        <p:nvSpPr>
          <p:cNvPr id="3" name="Content Placeholder 2">
            <a:extLst>
              <a:ext uri="{FF2B5EF4-FFF2-40B4-BE49-F238E27FC236}">
                <a16:creationId xmlns:a16="http://schemas.microsoft.com/office/drawing/2014/main" id="{8A666302-F763-89F4-B703-B247993A589E}"/>
              </a:ext>
            </a:extLst>
          </p:cNvPr>
          <p:cNvSpPr>
            <a:spLocks noGrp="1"/>
          </p:cNvSpPr>
          <p:nvPr>
            <p:ph idx="1"/>
          </p:nvPr>
        </p:nvSpPr>
        <p:spPr>
          <a:xfrm>
            <a:off x="838200" y="1825625"/>
            <a:ext cx="10515600" cy="5035184"/>
          </a:xfrm>
        </p:spPr>
        <p:txBody>
          <a:bodyPr vert="horz" lIns="91440" tIns="45720" rIns="91440" bIns="45720" rtlCol="0" anchor="t">
            <a:normAutofit/>
          </a:bodyPr>
          <a:lstStyle/>
          <a:p>
            <a:pPr marL="0" indent="0">
              <a:buNone/>
            </a:pPr>
            <a:r>
              <a:rPr lang="en-US" dirty="0">
                <a:ea typeface="+mn-lt"/>
                <a:cs typeface="+mn-lt"/>
              </a:rPr>
              <a:t>Avoid excessive indentation by handling special conditions in an “if” statement and keeping the “expected” path at an outer level. </a:t>
            </a:r>
            <a:endParaRPr lang="en-US">
              <a:cs typeface="Calibri" panose="020F0502020204030204"/>
            </a:endParaRPr>
          </a:p>
          <a:p>
            <a:pPr>
              <a:buNone/>
            </a:pPr>
            <a:endParaRPr lang="en-US" b="1" dirty="0">
              <a:solidFill>
                <a:srgbClr val="FF0000"/>
              </a:solidFill>
              <a:ea typeface="+mn-lt"/>
              <a:cs typeface="+mn-lt"/>
            </a:endParaRPr>
          </a:p>
          <a:p>
            <a:pPr>
              <a:buNone/>
            </a:pPr>
            <a:r>
              <a:rPr lang="en-US" b="1" dirty="0">
                <a:solidFill>
                  <a:srgbClr val="FF0000"/>
                </a:solidFill>
                <a:ea typeface="+mn-lt"/>
                <a:cs typeface="+mn-lt"/>
              </a:rPr>
              <a:t>Bad:</a:t>
            </a:r>
            <a:endParaRPr lang="en-US" dirty="0"/>
          </a:p>
          <a:p>
            <a:pPr>
              <a:buNone/>
            </a:pPr>
            <a:r>
              <a:rPr lang="en-US" b="1" dirty="0">
                <a:solidFill>
                  <a:srgbClr val="FF0000"/>
                </a:solidFill>
                <a:ea typeface="+mn-lt"/>
                <a:cs typeface="+mn-lt"/>
              </a:rPr>
              <a:t>if (valid) {</a:t>
            </a:r>
            <a:endParaRPr lang="en-US" b="1" dirty="0">
              <a:solidFill>
                <a:srgbClr val="FF0000"/>
              </a:solidFill>
              <a:cs typeface="Calibri"/>
            </a:endParaRPr>
          </a:p>
          <a:p>
            <a:pPr>
              <a:buNone/>
            </a:pPr>
            <a:r>
              <a:rPr lang="en-US" b="1" dirty="0">
                <a:solidFill>
                  <a:srgbClr val="FF0000"/>
                </a:solidFill>
                <a:ea typeface="+mn-lt"/>
                <a:cs typeface="+mn-lt"/>
              </a:rPr>
              <a:t>        </a:t>
            </a:r>
            <a:r>
              <a:rPr lang="en-US" b="1" dirty="0" err="1">
                <a:solidFill>
                  <a:srgbClr val="FF0000"/>
                </a:solidFill>
                <a:ea typeface="+mn-lt"/>
                <a:cs typeface="+mn-lt"/>
              </a:rPr>
              <a:t>doAllTheUsualStuff</a:t>
            </a:r>
            <a:r>
              <a:rPr lang="en-US" b="1" dirty="0">
                <a:solidFill>
                  <a:srgbClr val="FF0000"/>
                </a:solidFill>
                <a:ea typeface="+mn-lt"/>
                <a:cs typeface="+mn-lt"/>
              </a:rPr>
              <a:t>();</a:t>
            </a:r>
            <a:endParaRPr lang="en-US" b="1" dirty="0">
              <a:solidFill>
                <a:srgbClr val="FF0000"/>
              </a:solidFill>
              <a:cs typeface="Calibri"/>
            </a:endParaRPr>
          </a:p>
          <a:p>
            <a:pPr>
              <a:buNone/>
            </a:pPr>
            <a:r>
              <a:rPr lang="en-US" b="1" dirty="0">
                <a:solidFill>
                  <a:srgbClr val="FF0000"/>
                </a:solidFill>
                <a:ea typeface="+mn-lt"/>
                <a:cs typeface="+mn-lt"/>
              </a:rPr>
              <a:t>}</a:t>
            </a:r>
            <a:endParaRPr lang="en-US" b="1">
              <a:solidFill>
                <a:srgbClr val="FF0000"/>
              </a:solidFill>
              <a:cs typeface="Calibri"/>
            </a:endParaRPr>
          </a:p>
          <a:p>
            <a:pPr>
              <a:buNone/>
            </a:pPr>
            <a:r>
              <a:rPr lang="en-US" b="1" dirty="0">
                <a:solidFill>
                  <a:srgbClr val="FF0000"/>
                </a:solidFill>
                <a:ea typeface="+mn-lt"/>
                <a:cs typeface="+mn-lt"/>
              </a:rPr>
              <a:t>else {</a:t>
            </a:r>
            <a:endParaRPr lang="en-US" b="1">
              <a:solidFill>
                <a:srgbClr val="FF0000"/>
              </a:solidFill>
              <a:cs typeface="Calibri"/>
            </a:endParaRPr>
          </a:p>
          <a:p>
            <a:pPr>
              <a:buNone/>
            </a:pPr>
            <a:r>
              <a:rPr lang="en-US" b="1" dirty="0">
                <a:solidFill>
                  <a:srgbClr val="FF0000"/>
                </a:solidFill>
                <a:ea typeface="+mn-lt"/>
                <a:cs typeface="+mn-lt"/>
              </a:rPr>
              <a:t>        throw new Exception(…);</a:t>
            </a:r>
            <a:endParaRPr lang="en-US" b="1" dirty="0">
              <a:solidFill>
                <a:srgbClr val="FF0000"/>
              </a:solidFill>
              <a:cs typeface="Calibri"/>
            </a:endParaRPr>
          </a:p>
          <a:p>
            <a:pPr>
              <a:buNone/>
            </a:pPr>
            <a:r>
              <a:rPr lang="en-US" b="1" dirty="0">
                <a:solidFill>
                  <a:srgbClr val="FF0000"/>
                </a:solidFill>
                <a:ea typeface="+mn-lt"/>
                <a:cs typeface="+mn-lt"/>
              </a:rPr>
              <a:t>}</a:t>
            </a:r>
            <a:endParaRPr lang="en-US" b="1" dirty="0">
              <a:solidFill>
                <a:srgbClr val="FF0000"/>
              </a:solidFill>
            </a:endParaRPr>
          </a:p>
          <a:p>
            <a:pPr>
              <a:buNone/>
            </a:pPr>
            <a:endParaRPr lang="en-US" b="1" dirty="0">
              <a:solidFill>
                <a:srgbClr val="00B050"/>
              </a:solidFill>
            </a:endParaRPr>
          </a:p>
          <a:p>
            <a:pPr marL="0" indent="0">
              <a:buNone/>
            </a:pPr>
            <a:endParaRPr lang="en-US" dirty="0">
              <a:cs typeface="Calibri"/>
            </a:endParaRPr>
          </a:p>
        </p:txBody>
      </p:sp>
      <p:sp>
        <p:nvSpPr>
          <p:cNvPr id="4" name="TextBox 3">
            <a:extLst>
              <a:ext uri="{FF2B5EF4-FFF2-40B4-BE49-F238E27FC236}">
                <a16:creationId xmlns:a16="http://schemas.microsoft.com/office/drawing/2014/main" id="{D5D5D1C8-8690-7381-D4CA-646CA14BBB1F}"/>
              </a:ext>
            </a:extLst>
          </p:cNvPr>
          <p:cNvSpPr txBox="1"/>
          <p:nvPr/>
        </p:nvSpPr>
        <p:spPr>
          <a:xfrm>
            <a:off x="6330461" y="2788138"/>
            <a:ext cx="5016743" cy="35763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90000"/>
              </a:lnSpc>
              <a:spcBef>
                <a:spcPts val="1000"/>
              </a:spcBef>
            </a:pPr>
            <a:endParaRPr lang="en-US" sz="2800" b="1" dirty="0">
              <a:solidFill>
                <a:srgbClr val="00B050"/>
              </a:solidFill>
              <a:cs typeface="Calibri"/>
            </a:endParaRPr>
          </a:p>
          <a:p>
            <a:pPr marL="228600" indent="-228600">
              <a:lnSpc>
                <a:spcPct val="90000"/>
              </a:lnSpc>
              <a:spcBef>
                <a:spcPts val="1000"/>
              </a:spcBef>
            </a:pPr>
            <a:r>
              <a:rPr lang="en-US" sz="2800" b="1" dirty="0">
                <a:solidFill>
                  <a:srgbClr val="00B050"/>
                </a:solidFill>
                <a:cs typeface="Calibri"/>
              </a:rPr>
              <a:t>Good:</a:t>
            </a:r>
            <a:endParaRPr lang="en-US" sz="2800" dirty="0">
              <a:ea typeface="+mn-lt"/>
              <a:cs typeface="+mn-lt"/>
            </a:endParaRPr>
          </a:p>
          <a:p>
            <a:pPr marL="228600" indent="-228600">
              <a:lnSpc>
                <a:spcPct val="90000"/>
              </a:lnSpc>
              <a:spcBef>
                <a:spcPts val="1000"/>
              </a:spcBef>
            </a:pPr>
            <a:r>
              <a:rPr lang="en-US" sz="2800" b="1" dirty="0">
                <a:solidFill>
                  <a:srgbClr val="00B050"/>
                </a:solidFill>
                <a:cs typeface="Calibri"/>
              </a:rPr>
              <a:t>if(!valid) {</a:t>
            </a:r>
            <a:endParaRPr lang="en-US" sz="2800" dirty="0">
              <a:ea typeface="+mn-lt"/>
              <a:cs typeface="+mn-lt"/>
            </a:endParaRPr>
          </a:p>
          <a:p>
            <a:pPr marL="228600" indent="-228600">
              <a:lnSpc>
                <a:spcPct val="90000"/>
              </a:lnSpc>
              <a:spcBef>
                <a:spcPts val="1000"/>
              </a:spcBef>
            </a:pPr>
            <a:r>
              <a:rPr lang="en-US" sz="2800" b="1" dirty="0">
                <a:solidFill>
                  <a:srgbClr val="00B050"/>
                </a:solidFill>
                <a:cs typeface="Calibri"/>
              </a:rPr>
              <a:t>        throw new Exception(…);</a:t>
            </a:r>
            <a:endParaRPr lang="en-US" sz="2800">
              <a:ea typeface="+mn-lt"/>
              <a:cs typeface="+mn-lt"/>
            </a:endParaRPr>
          </a:p>
          <a:p>
            <a:pPr marL="228600" indent="-228600">
              <a:lnSpc>
                <a:spcPct val="90000"/>
              </a:lnSpc>
              <a:spcBef>
                <a:spcPts val="1000"/>
              </a:spcBef>
            </a:pPr>
            <a:r>
              <a:rPr lang="en-US" sz="2800" b="1" dirty="0">
                <a:solidFill>
                  <a:srgbClr val="00B050"/>
                </a:solidFill>
                <a:cs typeface="Calibri"/>
              </a:rPr>
              <a:t>}</a:t>
            </a:r>
            <a:endParaRPr lang="en-US" sz="2800">
              <a:ea typeface="+mn-lt"/>
              <a:cs typeface="+mn-lt"/>
            </a:endParaRPr>
          </a:p>
          <a:p>
            <a:pPr marL="228600" indent="-228600">
              <a:lnSpc>
                <a:spcPct val="90000"/>
              </a:lnSpc>
              <a:spcBef>
                <a:spcPts val="1000"/>
              </a:spcBef>
            </a:pPr>
            <a:r>
              <a:rPr lang="en-US" sz="2800" b="1" dirty="0">
                <a:solidFill>
                  <a:srgbClr val="00B050"/>
                </a:solidFill>
                <a:cs typeface="Calibri"/>
              </a:rPr>
              <a:t>// Don't put an else here!</a:t>
            </a:r>
          </a:p>
          <a:p>
            <a:pPr marL="228600" indent="-228600" algn="l">
              <a:lnSpc>
                <a:spcPct val="90000"/>
              </a:lnSpc>
              <a:spcBef>
                <a:spcPts val="1000"/>
              </a:spcBef>
            </a:pPr>
            <a:r>
              <a:rPr lang="en-US" sz="2800" b="1" dirty="0" err="1">
                <a:solidFill>
                  <a:srgbClr val="00B050"/>
                </a:solidFill>
                <a:cs typeface="Calibri"/>
              </a:rPr>
              <a:t>doAllTheUsualStuff</a:t>
            </a:r>
            <a:r>
              <a:rPr lang="en-US" sz="2800" b="1" dirty="0">
                <a:solidFill>
                  <a:srgbClr val="00B050"/>
                </a:solidFill>
                <a:cs typeface="Calibri"/>
              </a:rPr>
              <a:t>();</a:t>
            </a:r>
            <a:endParaRPr lang="en-US" sz="2800" dirty="0">
              <a:cs typeface="Calibri"/>
            </a:endParaRPr>
          </a:p>
        </p:txBody>
      </p:sp>
    </p:spTree>
    <p:extLst>
      <p:ext uri="{BB962C8B-B14F-4D97-AF65-F5344CB8AC3E}">
        <p14:creationId xmlns:p14="http://schemas.microsoft.com/office/powerpoint/2010/main" val="811089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2228-391C-DCAF-D2AF-BFADBE078973}"/>
              </a:ext>
            </a:extLst>
          </p:cNvPr>
          <p:cNvSpPr>
            <a:spLocks noGrp="1"/>
          </p:cNvSpPr>
          <p:nvPr>
            <p:ph type="title"/>
          </p:nvPr>
        </p:nvSpPr>
        <p:spPr/>
        <p:txBody>
          <a:bodyPr/>
          <a:lstStyle/>
          <a:p>
            <a:r>
              <a:rPr lang="en-US" dirty="0">
                <a:cs typeface="Calibri Light"/>
              </a:rPr>
              <a:t>Return early</a:t>
            </a:r>
            <a:endParaRPr lang="en-US" dirty="0"/>
          </a:p>
        </p:txBody>
      </p:sp>
      <p:sp>
        <p:nvSpPr>
          <p:cNvPr id="3" name="Content Placeholder 2">
            <a:extLst>
              <a:ext uri="{FF2B5EF4-FFF2-40B4-BE49-F238E27FC236}">
                <a16:creationId xmlns:a16="http://schemas.microsoft.com/office/drawing/2014/main" id="{5024B03C-D108-21F3-A4A4-D1A32CACBED6}"/>
              </a:ext>
            </a:extLst>
          </p:cNvPr>
          <p:cNvSpPr>
            <a:spLocks noGrp="1"/>
          </p:cNvSpPr>
          <p:nvPr>
            <p:ph idx="1"/>
          </p:nvPr>
        </p:nvSpPr>
        <p:spPr>
          <a:xfrm>
            <a:off x="838200" y="1825625"/>
            <a:ext cx="10515600" cy="5035184"/>
          </a:xfrm>
        </p:spPr>
        <p:txBody>
          <a:bodyPr vert="horz" lIns="91440" tIns="45720" rIns="91440" bIns="45720" rtlCol="0" anchor="t">
            <a:normAutofit fontScale="85000" lnSpcReduction="20000"/>
          </a:bodyPr>
          <a:lstStyle/>
          <a:p>
            <a:r>
              <a:rPr lang="en-US" dirty="0">
                <a:ea typeface="+mn-lt"/>
                <a:cs typeface="+mn-lt"/>
              </a:rPr>
              <a:t>Avoid allowing execution past the point that the return value is known – if a return value is set but the method continues running, it isn’t clear whether it can still be modified or re-assigned. </a:t>
            </a:r>
          </a:p>
          <a:p>
            <a:r>
              <a:rPr lang="en-US" dirty="0">
                <a:ea typeface="+mn-lt"/>
                <a:cs typeface="+mn-lt"/>
              </a:rPr>
              <a:t>Avoid assigning a value that will always be re-assigned and will never actually be returned.</a:t>
            </a:r>
          </a:p>
          <a:p>
            <a:pPr>
              <a:buNone/>
            </a:pPr>
            <a:r>
              <a:rPr lang="en-US" b="1" dirty="0">
                <a:solidFill>
                  <a:srgbClr val="FF0000"/>
                </a:solidFill>
                <a:ea typeface="+mn-lt"/>
                <a:cs typeface="+mn-lt"/>
              </a:rPr>
              <a:t>Bad:</a:t>
            </a:r>
          </a:p>
          <a:p>
            <a:pPr>
              <a:buNone/>
            </a:pPr>
            <a:r>
              <a:rPr lang="en-US" b="1" dirty="0">
                <a:solidFill>
                  <a:srgbClr val="FF0000"/>
                </a:solidFill>
                <a:ea typeface="+mn-lt"/>
                <a:cs typeface="+mn-lt"/>
              </a:rPr>
              <a:t>int result = -1;</a:t>
            </a:r>
            <a:endParaRPr lang="en-US" b="1" dirty="0">
              <a:solidFill>
                <a:srgbClr val="FF0000"/>
              </a:solidFill>
              <a:cs typeface="Calibri"/>
            </a:endParaRPr>
          </a:p>
          <a:p>
            <a:pPr>
              <a:buNone/>
            </a:pPr>
            <a:r>
              <a:rPr lang="en-US" b="1" dirty="0">
                <a:solidFill>
                  <a:srgbClr val="FF0000"/>
                </a:solidFill>
                <a:ea typeface="+mn-lt"/>
                <a:cs typeface="+mn-lt"/>
              </a:rPr>
              <a:t>for(...){</a:t>
            </a:r>
            <a:endParaRPr lang="en-US" b="1">
              <a:solidFill>
                <a:srgbClr val="FF0000"/>
              </a:solidFill>
              <a:cs typeface="Calibri"/>
            </a:endParaRPr>
          </a:p>
          <a:p>
            <a:pPr>
              <a:buNone/>
            </a:pPr>
            <a:r>
              <a:rPr lang="en-US" b="1" dirty="0">
                <a:solidFill>
                  <a:srgbClr val="FF0000"/>
                </a:solidFill>
                <a:ea typeface="+mn-lt"/>
                <a:cs typeface="+mn-lt"/>
              </a:rPr>
              <a:t>        if (condition) {</a:t>
            </a:r>
            <a:endParaRPr lang="en-US" b="1">
              <a:solidFill>
                <a:srgbClr val="FF0000"/>
              </a:solidFill>
              <a:cs typeface="Calibri"/>
            </a:endParaRPr>
          </a:p>
          <a:p>
            <a:pPr>
              <a:buNone/>
            </a:pPr>
            <a:r>
              <a:rPr lang="en-US" b="1" dirty="0">
                <a:solidFill>
                  <a:srgbClr val="FF0000"/>
                </a:solidFill>
                <a:ea typeface="+mn-lt"/>
                <a:cs typeface="+mn-lt"/>
              </a:rPr>
              <a:t>                result = </a:t>
            </a:r>
            <a:r>
              <a:rPr lang="en-US" b="1" dirty="0" err="1">
                <a:solidFill>
                  <a:srgbClr val="FF0000"/>
                </a:solidFill>
                <a:ea typeface="+mn-lt"/>
                <a:cs typeface="+mn-lt"/>
              </a:rPr>
              <a:t>i</a:t>
            </a:r>
            <a:r>
              <a:rPr lang="en-US" b="1" dirty="0">
                <a:solidFill>
                  <a:srgbClr val="FF0000"/>
                </a:solidFill>
                <a:ea typeface="+mn-lt"/>
                <a:cs typeface="+mn-lt"/>
              </a:rPr>
              <a:t>;</a:t>
            </a:r>
            <a:endParaRPr lang="en-US" b="1">
              <a:solidFill>
                <a:srgbClr val="FF0000"/>
              </a:solidFill>
              <a:cs typeface="Calibri"/>
            </a:endParaRPr>
          </a:p>
          <a:p>
            <a:pPr>
              <a:buNone/>
            </a:pPr>
            <a:r>
              <a:rPr lang="en-US" b="1" dirty="0">
                <a:solidFill>
                  <a:srgbClr val="FF0000"/>
                </a:solidFill>
                <a:ea typeface="+mn-lt"/>
                <a:cs typeface="+mn-lt"/>
              </a:rPr>
              <a:t>                break;</a:t>
            </a:r>
            <a:endParaRPr lang="en-US" b="1">
              <a:solidFill>
                <a:srgbClr val="FF0000"/>
              </a:solidFill>
              <a:cs typeface="Calibri"/>
            </a:endParaRPr>
          </a:p>
          <a:p>
            <a:pPr>
              <a:buNone/>
            </a:pPr>
            <a:r>
              <a:rPr lang="en-US" b="1" dirty="0">
                <a:solidFill>
                  <a:srgbClr val="FF0000"/>
                </a:solidFill>
                <a:ea typeface="+mn-lt"/>
                <a:cs typeface="+mn-lt"/>
              </a:rPr>
              <a:t>        }</a:t>
            </a:r>
            <a:endParaRPr lang="en-US" b="1">
              <a:solidFill>
                <a:srgbClr val="FF0000"/>
              </a:solidFill>
              <a:cs typeface="Calibri"/>
            </a:endParaRPr>
          </a:p>
          <a:p>
            <a:pPr>
              <a:buNone/>
            </a:pPr>
            <a:r>
              <a:rPr lang="en-US" b="1" dirty="0">
                <a:solidFill>
                  <a:srgbClr val="FF0000"/>
                </a:solidFill>
                <a:ea typeface="+mn-lt"/>
                <a:cs typeface="+mn-lt"/>
              </a:rPr>
              <a:t>}</a:t>
            </a:r>
            <a:endParaRPr lang="en-US" b="1">
              <a:solidFill>
                <a:srgbClr val="FF0000"/>
              </a:solidFill>
              <a:cs typeface="Calibri"/>
            </a:endParaRPr>
          </a:p>
          <a:p>
            <a:pPr marL="0" indent="0">
              <a:buNone/>
            </a:pPr>
            <a:r>
              <a:rPr lang="en-US" b="1" dirty="0">
                <a:solidFill>
                  <a:srgbClr val="FF0000"/>
                </a:solidFill>
                <a:ea typeface="+mn-lt"/>
                <a:cs typeface="+mn-lt"/>
              </a:rPr>
              <a:t>return result;</a:t>
            </a:r>
            <a:endParaRPr lang="en-US" b="1" dirty="0">
              <a:solidFill>
                <a:srgbClr val="FF0000"/>
              </a:solidFill>
            </a:endParaRPr>
          </a:p>
        </p:txBody>
      </p:sp>
      <p:sp>
        <p:nvSpPr>
          <p:cNvPr id="4" name="TextBox 3">
            <a:extLst>
              <a:ext uri="{FF2B5EF4-FFF2-40B4-BE49-F238E27FC236}">
                <a16:creationId xmlns:a16="http://schemas.microsoft.com/office/drawing/2014/main" id="{2E4C485D-5162-A9BB-73AE-C2FCC9C3361A}"/>
              </a:ext>
            </a:extLst>
          </p:cNvPr>
          <p:cNvSpPr txBox="1"/>
          <p:nvPr/>
        </p:nvSpPr>
        <p:spPr>
          <a:xfrm>
            <a:off x="5074138" y="3292231"/>
            <a:ext cx="409135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B050"/>
                </a:solidFill>
                <a:ea typeface="+mn-lt"/>
                <a:cs typeface="+mn-lt"/>
              </a:rPr>
              <a:t>Good:</a:t>
            </a:r>
          </a:p>
          <a:p>
            <a:r>
              <a:rPr lang="en-US" sz="2400" b="1" dirty="0">
                <a:solidFill>
                  <a:srgbClr val="00B050"/>
                </a:solidFill>
                <a:ea typeface="+mn-lt"/>
                <a:cs typeface="+mn-lt"/>
              </a:rPr>
              <a:t>for(...){</a:t>
            </a:r>
            <a:endParaRPr lang="en-US" sz="2400" b="1">
              <a:solidFill>
                <a:srgbClr val="00B050"/>
              </a:solidFill>
              <a:cs typeface="Calibri"/>
            </a:endParaRPr>
          </a:p>
          <a:p>
            <a:r>
              <a:rPr lang="en-US" sz="2400" b="1" dirty="0">
                <a:solidFill>
                  <a:srgbClr val="00B050"/>
                </a:solidFill>
                <a:ea typeface="+mn-lt"/>
                <a:cs typeface="+mn-lt"/>
              </a:rPr>
              <a:t>        if (condition){</a:t>
            </a:r>
            <a:endParaRPr lang="en-US" sz="2400" b="1">
              <a:solidFill>
                <a:srgbClr val="00B050"/>
              </a:solidFill>
              <a:cs typeface="Calibri" panose="020F0502020204030204"/>
            </a:endParaRPr>
          </a:p>
          <a:p>
            <a:r>
              <a:rPr lang="en-US" sz="2400" b="1" dirty="0">
                <a:solidFill>
                  <a:srgbClr val="00B050"/>
                </a:solidFill>
                <a:ea typeface="+mn-lt"/>
                <a:cs typeface="+mn-lt"/>
              </a:rPr>
              <a:t>                return </a:t>
            </a:r>
            <a:r>
              <a:rPr lang="en-US" sz="2400" b="1" dirty="0" err="1">
                <a:solidFill>
                  <a:srgbClr val="00B050"/>
                </a:solidFill>
                <a:ea typeface="+mn-lt"/>
                <a:cs typeface="+mn-lt"/>
              </a:rPr>
              <a:t>i</a:t>
            </a:r>
            <a:r>
              <a:rPr lang="en-US" sz="2400" b="1" dirty="0">
                <a:solidFill>
                  <a:srgbClr val="00B050"/>
                </a:solidFill>
                <a:ea typeface="+mn-lt"/>
                <a:cs typeface="+mn-lt"/>
              </a:rPr>
              <a:t>;</a:t>
            </a:r>
          </a:p>
          <a:p>
            <a:r>
              <a:rPr lang="en-US" sz="2400" b="1" dirty="0">
                <a:solidFill>
                  <a:srgbClr val="00B050"/>
                </a:solidFill>
                <a:ea typeface="+mn-lt"/>
                <a:cs typeface="+mn-lt"/>
              </a:rPr>
              <a:t>        }</a:t>
            </a:r>
            <a:endParaRPr lang="en-US" sz="2400" b="1">
              <a:solidFill>
                <a:srgbClr val="00B050"/>
              </a:solidFill>
              <a:cs typeface="Calibri"/>
            </a:endParaRPr>
          </a:p>
          <a:p>
            <a:r>
              <a:rPr lang="en-US" sz="2400" b="1" dirty="0">
                <a:solidFill>
                  <a:srgbClr val="00B050"/>
                </a:solidFill>
                <a:ea typeface="+mn-lt"/>
                <a:cs typeface="+mn-lt"/>
              </a:rPr>
              <a:t>}</a:t>
            </a:r>
            <a:endParaRPr lang="en-US" sz="2400" b="1">
              <a:solidFill>
                <a:srgbClr val="00B050"/>
              </a:solidFill>
              <a:cs typeface="Calibri"/>
            </a:endParaRPr>
          </a:p>
          <a:p>
            <a:r>
              <a:rPr lang="en-US" sz="2400" b="1" dirty="0">
                <a:solidFill>
                  <a:srgbClr val="00B050"/>
                </a:solidFill>
                <a:ea typeface="+mn-lt"/>
                <a:cs typeface="+mn-lt"/>
              </a:rPr>
              <a:t>return -1;</a:t>
            </a:r>
            <a:endParaRPr lang="en-US" sz="2400" b="1">
              <a:solidFill>
                <a:srgbClr val="00B050"/>
              </a:solidFill>
              <a:cs typeface="Calibri"/>
            </a:endParaRPr>
          </a:p>
        </p:txBody>
      </p:sp>
    </p:spTree>
    <p:extLst>
      <p:ext uri="{BB962C8B-B14F-4D97-AF65-F5344CB8AC3E}">
        <p14:creationId xmlns:p14="http://schemas.microsoft.com/office/powerpoint/2010/main" val="3232476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5666-2013-8F6E-43C9-1FD59BB70B4B}"/>
              </a:ext>
            </a:extLst>
          </p:cNvPr>
          <p:cNvSpPr>
            <a:spLocks noGrp="1"/>
          </p:cNvSpPr>
          <p:nvPr>
            <p:ph type="title"/>
          </p:nvPr>
        </p:nvSpPr>
        <p:spPr/>
        <p:txBody>
          <a:bodyPr/>
          <a:lstStyle/>
          <a:p>
            <a:r>
              <a:rPr lang="en-US" dirty="0">
                <a:cs typeface="Calibri Light"/>
              </a:rPr>
              <a:t>Line length</a:t>
            </a:r>
            <a:endParaRPr lang="en-US" dirty="0"/>
          </a:p>
        </p:txBody>
      </p:sp>
      <p:sp>
        <p:nvSpPr>
          <p:cNvPr id="3" name="Content Placeholder 2">
            <a:extLst>
              <a:ext uri="{FF2B5EF4-FFF2-40B4-BE49-F238E27FC236}">
                <a16:creationId xmlns:a16="http://schemas.microsoft.com/office/drawing/2014/main" id="{DBBA41BB-60D7-5051-1655-B912BF416EB2}"/>
              </a:ext>
            </a:extLst>
          </p:cNvPr>
          <p:cNvSpPr>
            <a:spLocks noGrp="1"/>
          </p:cNvSpPr>
          <p:nvPr>
            <p:ph idx="1"/>
          </p:nvPr>
        </p:nvSpPr>
        <p:spPr>
          <a:xfrm>
            <a:off x="838200" y="1825625"/>
            <a:ext cx="10515600" cy="5035184"/>
          </a:xfrm>
        </p:spPr>
        <p:txBody>
          <a:bodyPr vert="horz" lIns="91440" tIns="45720" rIns="91440" bIns="45720" rtlCol="0" anchor="t">
            <a:normAutofit/>
          </a:bodyPr>
          <a:lstStyle/>
          <a:p>
            <a:r>
              <a:rPr lang="en-US" dirty="0">
                <a:ea typeface="+mn-lt"/>
                <a:cs typeface="+mn-lt"/>
              </a:rPr>
              <a:t>Avoid excessively long lines – There is no hard limit to a line length, but it should generally be readable and should fit entirely on screen with typical display settings. Code should be limited to 80 characters when system convention dictates this (e.g. embedded C code).</a:t>
            </a:r>
            <a:endParaRPr lang="en-US" dirty="0"/>
          </a:p>
          <a:p>
            <a:r>
              <a:rPr lang="en-US" dirty="0">
                <a:ea typeface="+mn-lt"/>
                <a:cs typeface="+mn-lt"/>
              </a:rPr>
              <a:t>Newline does not end a statement, so break long lines at natural points and align subsequent lines to show clear parallelism. </a:t>
            </a:r>
            <a:endParaRPr lang="en-US"/>
          </a:p>
          <a:p>
            <a:pPr marL="0" indent="0">
              <a:buNone/>
            </a:pPr>
            <a:r>
              <a:rPr lang="en-US" dirty="0">
                <a:ea typeface="+mn-lt"/>
                <a:cs typeface="+mn-lt"/>
              </a:rPr>
              <a:t>int x = </a:t>
            </a:r>
            <a:r>
              <a:rPr lang="en-US" dirty="0" err="1">
                <a:ea typeface="+mn-lt"/>
                <a:cs typeface="+mn-lt"/>
              </a:rPr>
              <a:t>MyCollection.Where</a:t>
            </a:r>
            <a:r>
              <a:rPr lang="en-US" dirty="0">
                <a:ea typeface="+mn-lt"/>
                <a:cs typeface="+mn-lt"/>
              </a:rPr>
              <a:t>(item =&gt; </a:t>
            </a:r>
            <a:r>
              <a:rPr lang="en-US" dirty="0" err="1">
                <a:ea typeface="+mn-lt"/>
                <a:cs typeface="+mn-lt"/>
              </a:rPr>
              <a:t>item.key</a:t>
            </a:r>
            <a:r>
              <a:rPr lang="en-US" dirty="0">
                <a:ea typeface="+mn-lt"/>
                <a:cs typeface="+mn-lt"/>
              </a:rPr>
              <a:t> == parameter) </a:t>
            </a:r>
            <a:br>
              <a:rPr lang="en-US" dirty="0">
                <a:ea typeface="+mn-lt"/>
                <a:cs typeface="+mn-lt"/>
              </a:rPr>
            </a:br>
            <a:r>
              <a:rPr lang="en-US" dirty="0">
                <a:ea typeface="+mn-lt"/>
                <a:cs typeface="+mn-lt"/>
              </a:rPr>
              <a:t>           .Select(item =&gt; </a:t>
            </a:r>
            <a:r>
              <a:rPr lang="en-US" dirty="0" err="1">
                <a:ea typeface="+mn-lt"/>
                <a:cs typeface="+mn-lt"/>
              </a:rPr>
              <a:t>item.value</a:t>
            </a:r>
            <a:r>
              <a:rPr lang="en-US" dirty="0">
                <a:ea typeface="+mn-lt"/>
                <a:cs typeface="+mn-lt"/>
              </a:rPr>
              <a:t>) </a:t>
            </a:r>
            <a:br>
              <a:rPr lang="en-US" dirty="0">
                <a:ea typeface="+mn-lt"/>
                <a:cs typeface="+mn-lt"/>
              </a:rPr>
            </a:br>
            <a:r>
              <a:rPr lang="en-US" dirty="0">
                <a:ea typeface="+mn-lt"/>
                <a:cs typeface="+mn-lt"/>
              </a:rPr>
              <a:t>           .Distinct()</a:t>
            </a:r>
            <a:br>
              <a:rPr lang="en-US" dirty="0">
                <a:ea typeface="+mn-lt"/>
                <a:cs typeface="+mn-lt"/>
              </a:rPr>
            </a:br>
            <a:r>
              <a:rPr lang="en-US" dirty="0">
                <a:ea typeface="+mn-lt"/>
                <a:cs typeface="+mn-lt"/>
              </a:rPr>
              <a:t>           .SingleOrDefault(v =&gt; v &gt; 0) ?? -1</a:t>
            </a:r>
            <a:endParaRPr lang="en-US" dirty="0">
              <a:cs typeface="Calibri"/>
            </a:endParaRPr>
          </a:p>
        </p:txBody>
      </p:sp>
    </p:spTree>
    <p:extLst>
      <p:ext uri="{BB962C8B-B14F-4D97-AF65-F5344CB8AC3E}">
        <p14:creationId xmlns:p14="http://schemas.microsoft.com/office/powerpoint/2010/main" val="90132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823D-A07D-C9B4-86BB-C0C346035DBA}"/>
              </a:ext>
            </a:extLst>
          </p:cNvPr>
          <p:cNvSpPr>
            <a:spLocks noGrp="1"/>
          </p:cNvSpPr>
          <p:nvPr>
            <p:ph type="title"/>
          </p:nvPr>
        </p:nvSpPr>
        <p:spPr/>
        <p:txBody>
          <a:bodyPr/>
          <a:lstStyle/>
          <a:p>
            <a:r>
              <a:rPr lang="en-US" dirty="0">
                <a:cs typeface="Calibri Light"/>
              </a:rPr>
              <a:t>Notes</a:t>
            </a:r>
            <a:endParaRPr lang="en-US" dirty="0"/>
          </a:p>
        </p:txBody>
      </p:sp>
      <p:sp>
        <p:nvSpPr>
          <p:cNvPr id="3" name="Content Placeholder 2">
            <a:extLst>
              <a:ext uri="{FF2B5EF4-FFF2-40B4-BE49-F238E27FC236}">
                <a16:creationId xmlns:a16="http://schemas.microsoft.com/office/drawing/2014/main" id="{27EE65D9-2F7A-B6F8-56EA-232BFC8D04F4}"/>
              </a:ext>
            </a:extLst>
          </p:cNvPr>
          <p:cNvSpPr>
            <a:spLocks noGrp="1"/>
          </p:cNvSpPr>
          <p:nvPr>
            <p:ph idx="1"/>
          </p:nvPr>
        </p:nvSpPr>
        <p:spPr>
          <a:xfrm>
            <a:off x="838200" y="1825625"/>
            <a:ext cx="10554676" cy="5035184"/>
          </a:xfrm>
        </p:spPr>
        <p:txBody>
          <a:bodyPr vert="horz" lIns="91440" tIns="45720" rIns="91440" bIns="45720" rtlCol="0" anchor="t">
            <a:normAutofit fontScale="85000" lnSpcReduction="20000"/>
          </a:bodyPr>
          <a:lstStyle/>
          <a:p>
            <a:r>
              <a:rPr lang="en-US" dirty="0">
                <a:ea typeface="+mn-lt"/>
                <a:cs typeface="+mn-lt"/>
              </a:rPr>
              <a:t>Project 2 Team Participation Survey due tonight. Counts as a quiz.</a:t>
            </a:r>
          </a:p>
          <a:p>
            <a:r>
              <a:rPr lang="en-US" dirty="0">
                <a:ea typeface="+mn-lt"/>
                <a:cs typeface="+mn-lt"/>
              </a:rPr>
              <a:t>Every assignment has said this, but blanket course policy will now be that </a:t>
            </a:r>
            <a:br>
              <a:rPr lang="en-US" dirty="0">
                <a:ea typeface="+mn-lt"/>
                <a:cs typeface="+mn-lt"/>
              </a:rPr>
            </a:br>
            <a:r>
              <a:rPr lang="en-US" b="1" dirty="0">
                <a:ea typeface="+mn-lt"/>
                <a:cs typeface="+mn-lt"/>
              </a:rPr>
              <a:t>document submissions to Brightspace and releases in GitHub must be as PDF</a:t>
            </a:r>
            <a:r>
              <a:rPr lang="en-US" dirty="0">
                <a:ea typeface="+mn-lt"/>
                <a:cs typeface="+mn-lt"/>
              </a:rPr>
              <a:t>.</a:t>
            </a:r>
            <a:br>
              <a:rPr lang="en-US" dirty="0">
                <a:ea typeface="+mn-lt"/>
                <a:cs typeface="+mn-lt"/>
              </a:rPr>
            </a:br>
            <a:r>
              <a:rPr lang="en-US" dirty="0">
                <a:ea typeface="+mn-lt"/>
                <a:cs typeface="+mn-lt"/>
              </a:rPr>
              <a:t>.docx is poorly standardized and subject to display differently across editors. This is good practice for resumes and other documents distributed professionally too.</a:t>
            </a:r>
            <a:endParaRPr lang="en-US"/>
          </a:p>
          <a:p>
            <a:r>
              <a:rPr lang="en-US" dirty="0">
                <a:ea typeface="+mn-lt"/>
                <a:cs typeface="+mn-lt"/>
              </a:rPr>
              <a:t>An issue or backlog item is meant for a developer to understand and be able to work on the item, and would need more than the one-sentence user story, which is user-focused rather than system-focused.</a:t>
            </a:r>
          </a:p>
          <a:p>
            <a:r>
              <a:rPr lang="en-US" dirty="0">
                <a:cs typeface="Calibri"/>
              </a:rPr>
              <a:t>GitHub has built-in support for task lists on issues: start a line with "- [ ] " </a:t>
            </a:r>
            <a:br>
              <a:rPr lang="en-US" dirty="0">
                <a:cs typeface="Calibri"/>
              </a:rPr>
            </a:br>
            <a:r>
              <a:rPr lang="en-US" dirty="0">
                <a:cs typeface="Calibri"/>
              </a:rPr>
              <a:t>("- [x] " for completed tasks) followed by the description of the task.</a:t>
            </a:r>
            <a:endParaRPr lang="en-US" dirty="0">
              <a:ea typeface="+mn-lt"/>
              <a:cs typeface="+mn-lt"/>
            </a:endParaRPr>
          </a:p>
          <a:p>
            <a:r>
              <a:rPr lang="en-US" dirty="0">
                <a:ea typeface="+mn-lt"/>
                <a:cs typeface="+mn-lt"/>
              </a:rPr>
              <a:t>Exercise 4: Assignment asked for concern analysis </a:t>
            </a:r>
            <a:r>
              <a:rPr lang="en-US" i="1" dirty="0">
                <a:ea typeface="+mn-lt"/>
                <a:cs typeface="+mn-lt"/>
              </a:rPr>
              <a:t>and </a:t>
            </a:r>
            <a:r>
              <a:rPr lang="en-US" dirty="0">
                <a:ea typeface="+mn-lt"/>
                <a:cs typeface="+mn-lt"/>
              </a:rPr>
              <a:t>user story, and three</a:t>
            </a:r>
            <a:br>
              <a:rPr lang="en-US" dirty="0">
                <a:ea typeface="+mn-lt"/>
                <a:cs typeface="+mn-lt"/>
              </a:rPr>
            </a:br>
            <a:r>
              <a:rPr lang="en-US" dirty="0" err="1">
                <a:ea typeface="+mn-lt"/>
                <a:cs typeface="+mn-lt"/>
              </a:rPr>
              <a:t>files+line</a:t>
            </a:r>
            <a:r>
              <a:rPr lang="en-US" dirty="0">
                <a:ea typeface="+mn-lt"/>
                <a:cs typeface="+mn-lt"/>
              </a:rPr>
              <a:t> numbers per concern location.</a:t>
            </a:r>
          </a:p>
          <a:p>
            <a:r>
              <a:rPr lang="en-US" dirty="0">
                <a:ea typeface="+mn-lt"/>
                <a:cs typeface="+mn-lt"/>
              </a:rPr>
              <a:t>"DTO" stands for "Data Transfer Object", and represents a native object </a:t>
            </a:r>
            <a:br>
              <a:rPr lang="en-US" dirty="0">
                <a:ea typeface="+mn-lt"/>
                <a:cs typeface="+mn-lt"/>
              </a:rPr>
            </a:br>
            <a:r>
              <a:rPr lang="en-US" dirty="0">
                <a:ea typeface="+mn-lt"/>
                <a:cs typeface="+mn-lt"/>
              </a:rPr>
              <a:t>that corresponds closely to the serialized form of an object. These are </a:t>
            </a:r>
            <a:br>
              <a:rPr lang="en-US" dirty="0">
                <a:ea typeface="+mn-lt"/>
                <a:cs typeface="+mn-lt"/>
              </a:rPr>
            </a:br>
            <a:r>
              <a:rPr lang="en-US" dirty="0">
                <a:ea typeface="+mn-lt"/>
                <a:cs typeface="+mn-lt"/>
              </a:rPr>
              <a:t>common for HTTP requests/responses, or SQL records.</a:t>
            </a:r>
          </a:p>
        </p:txBody>
      </p:sp>
    </p:spTree>
    <p:extLst>
      <p:ext uri="{BB962C8B-B14F-4D97-AF65-F5344CB8AC3E}">
        <p14:creationId xmlns:p14="http://schemas.microsoft.com/office/powerpoint/2010/main" val="279605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03AE-9B0A-F35B-B0C2-16B9D674B752}"/>
              </a:ext>
            </a:extLst>
          </p:cNvPr>
          <p:cNvSpPr>
            <a:spLocks noGrp="1"/>
          </p:cNvSpPr>
          <p:nvPr>
            <p:ph type="title"/>
          </p:nvPr>
        </p:nvSpPr>
        <p:spPr/>
        <p:txBody>
          <a:bodyPr/>
          <a:lstStyle/>
          <a:p>
            <a:r>
              <a:rPr lang="en-US" dirty="0">
                <a:cs typeface="Calibri Light"/>
              </a:rPr>
              <a:t>C/C++</a:t>
            </a:r>
            <a:endParaRPr lang="en-US" dirty="0"/>
          </a:p>
        </p:txBody>
      </p:sp>
      <p:sp>
        <p:nvSpPr>
          <p:cNvPr id="3" name="Content Placeholder 2">
            <a:extLst>
              <a:ext uri="{FF2B5EF4-FFF2-40B4-BE49-F238E27FC236}">
                <a16:creationId xmlns:a16="http://schemas.microsoft.com/office/drawing/2014/main" id="{AC768523-0105-9B3F-E033-A52DDFC638BA}"/>
              </a:ext>
            </a:extLst>
          </p:cNvPr>
          <p:cNvSpPr>
            <a:spLocks noGrp="1"/>
          </p:cNvSpPr>
          <p:nvPr>
            <p:ph idx="1"/>
          </p:nvPr>
        </p:nvSpPr>
        <p:spPr>
          <a:xfrm>
            <a:off x="838200" y="1825625"/>
            <a:ext cx="10740292" cy="4781184"/>
          </a:xfrm>
        </p:spPr>
        <p:txBody>
          <a:bodyPr vert="horz" lIns="91440" tIns="45720" rIns="91440" bIns="45720" rtlCol="0" anchor="t">
            <a:normAutofit fontScale="92500"/>
          </a:bodyPr>
          <a:lstStyle/>
          <a:p>
            <a:r>
              <a:rPr lang="en-US" dirty="0">
                <a:ea typeface="+mn-lt"/>
                <a:cs typeface="+mn-lt"/>
              </a:rPr>
              <a:t>Where applicable, standards equivalent to the corresponding C# standards should be met. Where there are no equivalents, follow industry best practice</a:t>
            </a:r>
          </a:p>
          <a:p>
            <a:r>
              <a:rPr lang="en-US" dirty="0">
                <a:ea typeface="+mn-lt"/>
                <a:cs typeface="+mn-lt"/>
              </a:rPr>
              <a:t>Functions and data types must be specified and described in a .h header file, while the implementations must be done in a corresponding .c file. </a:t>
            </a:r>
            <a:endParaRPr lang="en-US"/>
          </a:p>
          <a:p>
            <a:r>
              <a:rPr lang="en-US" dirty="0">
                <a:ea typeface="+mn-lt"/>
                <a:cs typeface="+mn-lt"/>
              </a:rPr>
              <a:t>Header files should use the #ifndef #define pattern to avoid conflicts from multiple inclusions. </a:t>
            </a:r>
          </a:p>
          <a:p>
            <a:r>
              <a:rPr lang="en-US" dirty="0">
                <a:ea typeface="+mn-lt"/>
                <a:cs typeface="+mn-lt"/>
              </a:rPr>
              <a:t>Code should compile without warnings on </a:t>
            </a:r>
            <a:r>
              <a:rPr lang="en-US" dirty="0" err="1">
                <a:ea typeface="+mn-lt"/>
                <a:cs typeface="+mn-lt"/>
              </a:rPr>
              <a:t>gcc</a:t>
            </a:r>
            <a:r>
              <a:rPr lang="en-US" dirty="0">
                <a:ea typeface="+mn-lt"/>
                <a:cs typeface="+mn-lt"/>
              </a:rPr>
              <a:t> using –Wall. </a:t>
            </a:r>
            <a:endParaRPr lang="en-US">
              <a:ea typeface="+mn-lt"/>
              <a:cs typeface="+mn-lt"/>
            </a:endParaRPr>
          </a:p>
          <a:p>
            <a:r>
              <a:rPr lang="en-US" dirty="0">
                <a:ea typeface="+mn-lt"/>
                <a:cs typeface="+mn-lt"/>
              </a:rPr>
              <a:t>For repeatable results, executables must always be compiled with a make rule that is checked in to version control along with the source. </a:t>
            </a:r>
            <a:endParaRPr lang="en-US">
              <a:ea typeface="+mn-lt"/>
              <a:cs typeface="+mn-lt"/>
            </a:endParaRPr>
          </a:p>
          <a:p>
            <a:r>
              <a:rPr lang="en-US" dirty="0">
                <a:ea typeface="+mn-lt"/>
                <a:cs typeface="+mn-lt"/>
              </a:rPr>
              <a:t>A segmentation fault is always a bug. </a:t>
            </a:r>
          </a:p>
          <a:p>
            <a:r>
              <a:rPr lang="en-US" dirty="0">
                <a:ea typeface="+mn-lt"/>
                <a:cs typeface="+mn-lt"/>
              </a:rPr>
              <a:t>A memory leak is always a bug. </a:t>
            </a:r>
            <a:endParaRPr lang="en-US">
              <a:cs typeface="Calibri"/>
            </a:endParaRPr>
          </a:p>
        </p:txBody>
      </p:sp>
    </p:spTree>
    <p:extLst>
      <p:ext uri="{BB962C8B-B14F-4D97-AF65-F5344CB8AC3E}">
        <p14:creationId xmlns:p14="http://schemas.microsoft.com/office/powerpoint/2010/main" val="3775178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6C9B-413F-4390-2893-32F8F6C26CF4}"/>
              </a:ext>
            </a:extLst>
          </p:cNvPr>
          <p:cNvSpPr>
            <a:spLocks noGrp="1"/>
          </p:cNvSpPr>
          <p:nvPr>
            <p:ph type="title"/>
          </p:nvPr>
        </p:nvSpPr>
        <p:spPr/>
        <p:txBody>
          <a:bodyPr/>
          <a:lstStyle/>
          <a:p>
            <a:r>
              <a:rPr lang="en-US" dirty="0">
                <a:cs typeface="Calibri Light"/>
              </a:rPr>
              <a:t>HTML/CSS/JavaScript</a:t>
            </a:r>
            <a:endParaRPr lang="en-US" dirty="0"/>
          </a:p>
        </p:txBody>
      </p:sp>
      <p:sp>
        <p:nvSpPr>
          <p:cNvPr id="3" name="Content Placeholder 2">
            <a:extLst>
              <a:ext uri="{FF2B5EF4-FFF2-40B4-BE49-F238E27FC236}">
                <a16:creationId xmlns:a16="http://schemas.microsoft.com/office/drawing/2014/main" id="{9E0D7A5F-ACB4-E915-229C-C3796AC8F907}"/>
              </a:ext>
            </a:extLst>
          </p:cNvPr>
          <p:cNvSpPr>
            <a:spLocks noGrp="1"/>
          </p:cNvSpPr>
          <p:nvPr>
            <p:ph idx="1"/>
          </p:nvPr>
        </p:nvSpPr>
        <p:spPr>
          <a:xfrm>
            <a:off x="838200" y="1825625"/>
            <a:ext cx="10515600" cy="5035184"/>
          </a:xfrm>
        </p:spPr>
        <p:txBody>
          <a:bodyPr vert="horz" lIns="91440" tIns="45720" rIns="91440" bIns="45720" rtlCol="0" anchor="t">
            <a:normAutofit fontScale="85000" lnSpcReduction="20000"/>
          </a:bodyPr>
          <a:lstStyle/>
          <a:p>
            <a:r>
              <a:rPr lang="en-US" dirty="0">
                <a:ea typeface="+mn-lt"/>
                <a:cs typeface="+mn-lt"/>
              </a:rPr>
              <a:t>An uncaught exception that appears in the debug console is always a bug. Always test with the console open to catch these. </a:t>
            </a:r>
            <a:endParaRPr lang="en-US" dirty="0"/>
          </a:p>
          <a:p>
            <a:r>
              <a:rPr lang="en-US" dirty="0">
                <a:ea typeface="+mn-lt"/>
                <a:cs typeface="+mn-lt"/>
              </a:rPr>
              <a:t>DO NOT USE THE “debugger” STATEMENT IN CODE. Due to a history of developers failing to remove these, in-browser breakpoints must be used instead. Similarly, do not use “alert” for debugging purposes. </a:t>
            </a:r>
          </a:p>
          <a:p>
            <a:r>
              <a:rPr lang="en-US" dirty="0">
                <a:ea typeface="+mn-lt"/>
                <a:cs typeface="+mn-lt"/>
              </a:rPr>
              <a:t>Network communication should always be done through AJAX with </a:t>
            </a:r>
            <a:r>
              <a:rPr lang="en-US" dirty="0" err="1">
                <a:ea typeface="+mn-lt"/>
                <a:cs typeface="+mn-lt"/>
              </a:rPr>
              <a:t>jquery</a:t>
            </a:r>
            <a:r>
              <a:rPr lang="en-US" dirty="0">
                <a:ea typeface="+mn-lt"/>
                <a:cs typeface="+mn-lt"/>
              </a:rPr>
              <a:t>. Application data should not be returned from .html files; these should only be used to transmit the web application itself. This ensures that all data access is available to alternative clients and that all data access methods are fully testable. </a:t>
            </a:r>
          </a:p>
          <a:p>
            <a:r>
              <a:rPr lang="en-US" dirty="0">
                <a:ea typeface="+mn-lt"/>
                <a:cs typeface="+mn-lt"/>
              </a:rPr>
              <a:t>Use of the “position”, “float”, “top”, “left”, and “right” properties are strongly discouraged in favor of “padding” or “margins”. Padding is for space inside the element and margins is outside. </a:t>
            </a:r>
          </a:p>
          <a:p>
            <a:r>
              <a:rPr lang="en-US" dirty="0">
                <a:ea typeface="+mn-lt"/>
                <a:cs typeface="+mn-lt"/>
              </a:rPr>
              <a:t>Do not use tables for formatting; only use them for true tabular display.</a:t>
            </a:r>
          </a:p>
          <a:p>
            <a:r>
              <a:rPr lang="en-US" dirty="0">
                <a:ea typeface="+mn-lt"/>
                <a:cs typeface="+mn-lt"/>
              </a:rPr>
              <a:t>Use of </a:t>
            </a:r>
            <a:r>
              <a:rPr lang="en-US" dirty="0" err="1">
                <a:ea typeface="+mn-lt"/>
                <a:cs typeface="+mn-lt"/>
              </a:rPr>
              <a:t>jquery</a:t>
            </a:r>
            <a:r>
              <a:rPr lang="en-US" dirty="0">
                <a:ea typeface="+mn-lt"/>
                <a:cs typeface="+mn-lt"/>
              </a:rPr>
              <a:t> widgets is encouraged for any complex objects used multiple times.</a:t>
            </a:r>
            <a:endParaRPr lang="en-US">
              <a:cs typeface="Calibri"/>
            </a:endParaRPr>
          </a:p>
        </p:txBody>
      </p:sp>
    </p:spTree>
    <p:extLst>
      <p:ext uri="{BB962C8B-B14F-4D97-AF65-F5344CB8AC3E}">
        <p14:creationId xmlns:p14="http://schemas.microsoft.com/office/powerpoint/2010/main" val="3154295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EF9E-654C-462A-1B23-431C5B01739A}"/>
              </a:ext>
            </a:extLst>
          </p:cNvPr>
          <p:cNvSpPr>
            <a:spLocks noGrp="1"/>
          </p:cNvSpPr>
          <p:nvPr>
            <p:ph type="title"/>
          </p:nvPr>
        </p:nvSpPr>
        <p:spPr/>
        <p:txBody>
          <a:bodyPr/>
          <a:lstStyle/>
          <a:p>
            <a:r>
              <a:rPr lang="en-US" dirty="0">
                <a:cs typeface="Calibri Light"/>
              </a:rPr>
              <a:t>Developer Testing</a:t>
            </a:r>
            <a:endParaRPr lang="en-US" dirty="0"/>
          </a:p>
        </p:txBody>
      </p:sp>
      <p:sp>
        <p:nvSpPr>
          <p:cNvPr id="3" name="Content Placeholder 2">
            <a:extLst>
              <a:ext uri="{FF2B5EF4-FFF2-40B4-BE49-F238E27FC236}">
                <a16:creationId xmlns:a16="http://schemas.microsoft.com/office/drawing/2014/main" id="{F1686D89-9179-4E54-13BC-7BFC6DD6EB77}"/>
              </a:ext>
            </a:extLst>
          </p:cNvPr>
          <p:cNvSpPr>
            <a:spLocks noGrp="1"/>
          </p:cNvSpPr>
          <p:nvPr>
            <p:ph idx="1"/>
          </p:nvPr>
        </p:nvSpPr>
        <p:spPr>
          <a:xfrm>
            <a:off x="838200" y="1825625"/>
            <a:ext cx="10515600" cy="5035184"/>
          </a:xfrm>
        </p:spPr>
        <p:txBody>
          <a:bodyPr vert="horz" lIns="91440" tIns="45720" rIns="91440" bIns="45720" rtlCol="0" anchor="t">
            <a:normAutofit lnSpcReduction="10000"/>
          </a:bodyPr>
          <a:lstStyle/>
          <a:p>
            <a:r>
              <a:rPr lang="en-US" dirty="0">
                <a:ea typeface="+mn-lt"/>
                <a:cs typeface="+mn-lt"/>
              </a:rPr>
              <a:t>All service methods and API endpoints must have unit tests and integration tests for each significant code path.</a:t>
            </a:r>
          </a:p>
          <a:p>
            <a:r>
              <a:rPr lang="en-US" dirty="0">
                <a:ea typeface="+mn-lt"/>
                <a:cs typeface="+mn-lt"/>
              </a:rPr>
              <a:t>Service unit tests are NOT able to mock out EF extension methods or verify invocation count on them. Use </a:t>
            </a:r>
            <a:r>
              <a:rPr lang="en-US" dirty="0" err="1">
                <a:ea typeface="+mn-lt"/>
                <a:cs typeface="+mn-lt"/>
              </a:rPr>
              <a:t>TestHelpers.MakeMockable</a:t>
            </a:r>
            <a:r>
              <a:rPr lang="en-US" dirty="0">
                <a:ea typeface="+mn-lt"/>
                <a:cs typeface="+mn-lt"/>
              </a:rPr>
              <a:t> to make a mock object from a collection. </a:t>
            </a:r>
          </a:p>
          <a:p>
            <a:r>
              <a:rPr lang="en-US" dirty="0">
                <a:ea typeface="+mn-lt"/>
                <a:cs typeface="+mn-lt"/>
              </a:rPr>
              <a:t>API unit tests can create a controller object directly and do not need to make a web request. This improves performance and isolates the cause of failures to the code, rather than network connections.</a:t>
            </a:r>
          </a:p>
          <a:p>
            <a:r>
              <a:rPr lang="en-US" dirty="0">
                <a:ea typeface="+mn-lt"/>
                <a:cs typeface="+mn-lt"/>
              </a:rPr>
              <a:t>Integration tests should not mock out underlying layers. </a:t>
            </a:r>
          </a:p>
          <a:p>
            <a:r>
              <a:rPr lang="en-US" dirty="0">
                <a:ea typeface="+mn-lt"/>
                <a:cs typeface="+mn-lt"/>
              </a:rPr>
              <a:t>A </a:t>
            </a:r>
            <a:r>
              <a:rPr lang="en-US" dirty="0" err="1">
                <a:ea typeface="+mn-lt"/>
                <a:cs typeface="+mn-lt"/>
              </a:rPr>
              <a:t>test.runsettings</a:t>
            </a:r>
            <a:r>
              <a:rPr lang="en-US" dirty="0">
                <a:ea typeface="+mn-lt"/>
                <a:cs typeface="+mn-lt"/>
              </a:rPr>
              <a:t> file allows data specific to your environment, such as credentials, to be specified. Local content should not be checked in to source control. </a:t>
            </a:r>
          </a:p>
        </p:txBody>
      </p:sp>
    </p:spTree>
    <p:extLst>
      <p:ext uri="{BB962C8B-B14F-4D97-AF65-F5344CB8AC3E}">
        <p14:creationId xmlns:p14="http://schemas.microsoft.com/office/powerpoint/2010/main" val="3099356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DACC-F50C-52C3-526F-B6F485307E11}"/>
              </a:ext>
            </a:extLst>
          </p:cNvPr>
          <p:cNvSpPr>
            <a:spLocks noGrp="1"/>
          </p:cNvSpPr>
          <p:nvPr>
            <p:ph type="title"/>
          </p:nvPr>
        </p:nvSpPr>
        <p:spPr/>
        <p:txBody>
          <a:bodyPr/>
          <a:lstStyle/>
          <a:p>
            <a:r>
              <a:rPr lang="en-US" dirty="0">
                <a:cs typeface="Calibri Light"/>
              </a:rPr>
              <a:t>Code Reviews</a:t>
            </a:r>
            <a:endParaRPr lang="en-US" dirty="0"/>
          </a:p>
        </p:txBody>
      </p:sp>
      <p:sp>
        <p:nvSpPr>
          <p:cNvPr id="3" name="Content Placeholder 2">
            <a:extLst>
              <a:ext uri="{FF2B5EF4-FFF2-40B4-BE49-F238E27FC236}">
                <a16:creationId xmlns:a16="http://schemas.microsoft.com/office/drawing/2014/main" id="{0B6E38BA-4356-81CF-A639-B170736FFE6C}"/>
              </a:ext>
            </a:extLst>
          </p:cNvPr>
          <p:cNvSpPr>
            <a:spLocks noGrp="1"/>
          </p:cNvSpPr>
          <p:nvPr>
            <p:ph idx="1"/>
          </p:nvPr>
        </p:nvSpPr>
        <p:spPr>
          <a:xfrm>
            <a:off x="838200" y="1825625"/>
            <a:ext cx="10691446" cy="5035183"/>
          </a:xfrm>
        </p:spPr>
        <p:txBody>
          <a:bodyPr vert="horz" lIns="91440" tIns="45720" rIns="91440" bIns="45720" rtlCol="0" anchor="t">
            <a:normAutofit/>
          </a:bodyPr>
          <a:lstStyle/>
          <a:p>
            <a:r>
              <a:rPr lang="en-US" dirty="0">
                <a:ea typeface="+mn-lt"/>
                <a:cs typeface="+mn-lt"/>
              </a:rPr>
              <a:t>Unless told otherwise under team policy, send a code review if: </a:t>
            </a:r>
          </a:p>
          <a:p>
            <a:pPr lvl="1"/>
            <a:r>
              <a:rPr lang="en-US" dirty="0">
                <a:ea typeface="+mn-lt"/>
                <a:cs typeface="+mn-lt"/>
              </a:rPr>
              <a:t>You are changing something very close to release or that will go to customers imminently.</a:t>
            </a:r>
          </a:p>
          <a:p>
            <a:pPr lvl="1"/>
            <a:r>
              <a:rPr lang="en-US" dirty="0">
                <a:ea typeface="+mn-lt"/>
                <a:cs typeface="+mn-lt"/>
              </a:rPr>
              <a:t>Your code does something exceptional, novel, or unorthodox.</a:t>
            </a:r>
          </a:p>
          <a:p>
            <a:pPr lvl="1"/>
            <a:r>
              <a:rPr lang="en-US" dirty="0">
                <a:ea typeface="+mn-lt"/>
                <a:cs typeface="+mn-lt"/>
              </a:rPr>
              <a:t>You are working in an area you’re not familiar with and are not confident in your changes or design</a:t>
            </a:r>
          </a:p>
          <a:p>
            <a:pPr lvl="1"/>
            <a:r>
              <a:rPr lang="en-US" dirty="0">
                <a:ea typeface="+mn-lt"/>
                <a:cs typeface="+mn-lt"/>
              </a:rPr>
              <a:t>Another developer requests to review.</a:t>
            </a:r>
          </a:p>
          <a:p>
            <a:r>
              <a:rPr lang="en-US" dirty="0">
                <a:ea typeface="+mn-lt"/>
                <a:cs typeface="+mn-lt"/>
              </a:rPr>
              <a:t>Send the review to your team lead, internship or new-hire mentor (if applicable), experts in the product area (consult as needed to determine who this is), and any developers who ask to be included</a:t>
            </a:r>
          </a:p>
        </p:txBody>
      </p:sp>
    </p:spTree>
    <p:extLst>
      <p:ext uri="{BB962C8B-B14F-4D97-AF65-F5344CB8AC3E}">
        <p14:creationId xmlns:p14="http://schemas.microsoft.com/office/powerpoint/2010/main" val="2192068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14A9-7FC1-E1FF-8F97-0859104260D5}"/>
              </a:ext>
            </a:extLst>
          </p:cNvPr>
          <p:cNvSpPr>
            <a:spLocks noGrp="1"/>
          </p:cNvSpPr>
          <p:nvPr>
            <p:ph type="title"/>
          </p:nvPr>
        </p:nvSpPr>
        <p:spPr/>
        <p:txBody>
          <a:bodyPr/>
          <a:lstStyle/>
          <a:p>
            <a:r>
              <a:rPr lang="en-US" dirty="0">
                <a:cs typeface="Calibri Light"/>
              </a:rPr>
              <a:t>Code Review Checklist</a:t>
            </a:r>
            <a:endParaRPr lang="en-US" dirty="0"/>
          </a:p>
        </p:txBody>
      </p:sp>
      <p:sp>
        <p:nvSpPr>
          <p:cNvPr id="3" name="Content Placeholder 2">
            <a:extLst>
              <a:ext uri="{FF2B5EF4-FFF2-40B4-BE49-F238E27FC236}">
                <a16:creationId xmlns:a16="http://schemas.microsoft.com/office/drawing/2014/main" id="{654A55D5-D877-7719-CEDB-528F251AD8C8}"/>
              </a:ext>
            </a:extLst>
          </p:cNvPr>
          <p:cNvSpPr>
            <a:spLocks noGrp="1"/>
          </p:cNvSpPr>
          <p:nvPr>
            <p:ph idx="1"/>
          </p:nvPr>
        </p:nvSpPr>
        <p:spPr>
          <a:xfrm>
            <a:off x="838200" y="1825625"/>
            <a:ext cx="10515600" cy="5035184"/>
          </a:xfrm>
        </p:spPr>
        <p:txBody>
          <a:bodyPr vert="horz" lIns="91440" tIns="45720" rIns="91440" bIns="45720" rtlCol="0" anchor="t">
            <a:noAutofit/>
          </a:bodyPr>
          <a:lstStyle/>
          <a:p>
            <a:r>
              <a:rPr lang="en-US" dirty="0">
                <a:cs typeface="Calibri"/>
              </a:rPr>
              <a:t>Code must have been reasonably tested first, including new automated tests, and all automated tests must pass.</a:t>
            </a:r>
            <a:endParaRPr lang="en-US" dirty="0">
              <a:ea typeface="+mn-lt"/>
              <a:cs typeface="+mn-lt"/>
            </a:endParaRPr>
          </a:p>
          <a:p>
            <a:r>
              <a:rPr lang="en-US" dirty="0">
                <a:cs typeface="Calibri"/>
              </a:rPr>
              <a:t>Code must comply with coding standards and style guidelines.</a:t>
            </a:r>
            <a:endParaRPr lang="en-US" dirty="0">
              <a:ea typeface="+mn-lt"/>
              <a:cs typeface="+mn-lt"/>
            </a:endParaRPr>
          </a:p>
          <a:p>
            <a:r>
              <a:rPr lang="en-US" dirty="0">
                <a:cs typeface="Calibri"/>
              </a:rPr>
              <a:t>You must include all changes you want to check in, and no files that have not actually been modified.</a:t>
            </a:r>
            <a:endParaRPr lang="en-US" dirty="0">
              <a:ea typeface="+mn-lt"/>
              <a:cs typeface="+mn-lt"/>
            </a:endParaRPr>
          </a:p>
          <a:p>
            <a:r>
              <a:rPr lang="en-US" dirty="0">
                <a:cs typeface="Calibri"/>
              </a:rPr>
              <a:t>The changes are applied with the latest build of Main merged in, so that the code under review is the exact code that would appear in Main after the </a:t>
            </a:r>
            <a:r>
              <a:rPr lang="en-US" dirty="0" err="1">
                <a:cs typeface="Calibri"/>
              </a:rPr>
              <a:t>checkin</a:t>
            </a:r>
            <a:r>
              <a:rPr lang="en-US" dirty="0">
                <a:cs typeface="Calibri"/>
              </a:rPr>
              <a:t>. </a:t>
            </a:r>
            <a:endParaRPr lang="en-US" dirty="0">
              <a:ea typeface="+mn-lt"/>
              <a:cs typeface="+mn-lt"/>
            </a:endParaRPr>
          </a:p>
          <a:p>
            <a:r>
              <a:rPr lang="en-US" dirty="0">
                <a:cs typeface="Calibri"/>
              </a:rPr>
              <a:t>The description clearly states what the change is intended to do, the relevant TFS item numbers, and any concerns you have about your implementation.</a:t>
            </a:r>
          </a:p>
        </p:txBody>
      </p:sp>
    </p:spTree>
    <p:extLst>
      <p:ext uri="{BB962C8B-B14F-4D97-AF65-F5344CB8AC3E}">
        <p14:creationId xmlns:p14="http://schemas.microsoft.com/office/powerpoint/2010/main" val="698516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6FAD-AE80-E580-3CD1-E8443BC9333E}"/>
              </a:ext>
            </a:extLst>
          </p:cNvPr>
          <p:cNvSpPr>
            <a:spLocks noGrp="1"/>
          </p:cNvSpPr>
          <p:nvPr>
            <p:ph type="title"/>
          </p:nvPr>
        </p:nvSpPr>
        <p:spPr/>
        <p:txBody>
          <a:bodyPr/>
          <a:lstStyle/>
          <a:p>
            <a:r>
              <a:rPr lang="en-US" dirty="0">
                <a:cs typeface="Calibri Light"/>
              </a:rPr>
              <a:t>Code Review Responses</a:t>
            </a:r>
            <a:endParaRPr lang="en-US" dirty="0"/>
          </a:p>
        </p:txBody>
      </p:sp>
      <p:sp>
        <p:nvSpPr>
          <p:cNvPr id="3" name="Content Placeholder 2">
            <a:extLst>
              <a:ext uri="{FF2B5EF4-FFF2-40B4-BE49-F238E27FC236}">
                <a16:creationId xmlns:a16="http://schemas.microsoft.com/office/drawing/2014/main" id="{8C0026F5-36C7-F626-0D8B-DBDB1DF21EF2}"/>
              </a:ext>
            </a:extLst>
          </p:cNvPr>
          <p:cNvSpPr>
            <a:spLocks noGrp="1"/>
          </p:cNvSpPr>
          <p:nvPr>
            <p:ph idx="1"/>
          </p:nvPr>
        </p:nvSpPr>
        <p:spPr>
          <a:xfrm>
            <a:off x="838200" y="1825625"/>
            <a:ext cx="10886830" cy="5035184"/>
          </a:xfrm>
        </p:spPr>
        <p:txBody>
          <a:bodyPr vert="horz" lIns="91440" tIns="45720" rIns="91440" bIns="45720" rtlCol="0" anchor="t">
            <a:normAutofit lnSpcReduction="10000"/>
          </a:bodyPr>
          <a:lstStyle/>
          <a:p>
            <a:r>
              <a:rPr lang="en-US" dirty="0">
                <a:ea typeface="+mn-lt"/>
                <a:cs typeface="+mn-lt"/>
              </a:rPr>
              <a:t>If you are asked to review code, please respond in a respectfully prompt timeframe. </a:t>
            </a:r>
          </a:p>
          <a:p>
            <a:r>
              <a:rPr lang="en-US" dirty="0">
                <a:ea typeface="+mn-lt"/>
                <a:cs typeface="+mn-lt"/>
              </a:rPr>
              <a:t>If you are unable to review the code or don’t believe you are qualified, you can decline the review. If you are able, you should promptly accept the review even if you can’t complete it immediately. </a:t>
            </a:r>
            <a:endParaRPr lang="en-US">
              <a:ea typeface="+mn-lt"/>
              <a:cs typeface="+mn-lt"/>
            </a:endParaRPr>
          </a:p>
          <a:p>
            <a:r>
              <a:rPr lang="en-US" dirty="0">
                <a:ea typeface="+mn-lt"/>
                <a:cs typeface="+mn-lt"/>
              </a:rPr>
              <a:t>Add comments as needed, and finish with one of the following statuses: </a:t>
            </a:r>
          </a:p>
          <a:p>
            <a:pPr lvl="1"/>
            <a:r>
              <a:rPr lang="en-US" dirty="0">
                <a:ea typeface="+mn-lt"/>
                <a:cs typeface="+mn-lt"/>
              </a:rPr>
              <a:t>Looks good – Would be fine as is, possibly with some polish or minor improvements listed in your comments </a:t>
            </a:r>
          </a:p>
          <a:p>
            <a:pPr lvl="1"/>
            <a:r>
              <a:rPr lang="en-US" dirty="0">
                <a:ea typeface="+mn-lt"/>
                <a:cs typeface="+mn-lt"/>
              </a:rPr>
              <a:t>With comments – Some concerns prevent immediate signoff, and you would like responses to your comments and to reach a consensus on these concerns before the code is checked in.</a:t>
            </a:r>
          </a:p>
          <a:p>
            <a:pPr lvl="1"/>
            <a:r>
              <a:rPr lang="en-US" dirty="0">
                <a:ea typeface="+mn-lt"/>
                <a:cs typeface="+mn-lt"/>
              </a:rPr>
              <a:t>Needs work – Significant changes (or many small changes) are needed and you would like to reject these changes and participate in another code review after they have been addressed.</a:t>
            </a:r>
            <a:endParaRPr lang="en-US">
              <a:cs typeface="Calibri"/>
            </a:endParaRPr>
          </a:p>
        </p:txBody>
      </p:sp>
    </p:spTree>
    <p:extLst>
      <p:ext uri="{BB962C8B-B14F-4D97-AF65-F5344CB8AC3E}">
        <p14:creationId xmlns:p14="http://schemas.microsoft.com/office/powerpoint/2010/main" val="1716071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A9BF-1CF7-D703-5D12-9D8F942A0CD5}"/>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DE9D2583-EC67-F4C2-A802-F9C7D1CC68E8}"/>
              </a:ext>
            </a:extLst>
          </p:cNvPr>
          <p:cNvSpPr>
            <a:spLocks noGrp="1"/>
          </p:cNvSpPr>
          <p:nvPr>
            <p:ph idx="1"/>
          </p:nvPr>
        </p:nvSpPr>
        <p:spPr>
          <a:xfrm>
            <a:off x="838200" y="1825625"/>
            <a:ext cx="10593752" cy="5035184"/>
          </a:xfrm>
        </p:spPr>
        <p:txBody>
          <a:bodyPr vert="horz" lIns="91440" tIns="45720" rIns="91440" bIns="45720" rtlCol="0" anchor="t">
            <a:normAutofit fontScale="92500" lnSpcReduction="20000"/>
          </a:bodyPr>
          <a:lstStyle/>
          <a:p>
            <a:r>
              <a:rPr lang="en-US" dirty="0">
                <a:cs typeface="Calibri"/>
                <a:hlinkClick r:id="rId2"/>
              </a:rPr>
              <a:t>Megan Smith: "You can Affect Billions of People". Susan Dominus. Oct 2014. New York Times.</a:t>
            </a:r>
            <a:endParaRPr lang="en-US" dirty="0">
              <a:cs typeface="Calibri"/>
            </a:endParaRPr>
          </a:p>
          <a:p>
            <a:r>
              <a:rPr lang="en-US" dirty="0">
                <a:ea typeface="+mn-lt"/>
                <a:cs typeface="+mn-lt"/>
                <a:hlinkClick r:id="rId3"/>
              </a:rPr>
              <a:t>The Elements of Programming Style, 2nd edition. Brian Kernighan and PJ Plauger. 1978.  Mcgraw-Hill.</a:t>
            </a:r>
            <a:endParaRPr lang="en-US" dirty="0">
              <a:ea typeface="+mn-lt"/>
              <a:cs typeface="+mn-lt"/>
            </a:endParaRPr>
          </a:p>
          <a:p>
            <a:r>
              <a:rPr lang="en-US" dirty="0">
                <a:ea typeface="+mn-lt"/>
                <a:cs typeface="+mn-lt"/>
                <a:hlinkClick r:id="rId4"/>
              </a:rPr>
              <a:t>Keyfactor Coding Standards. Gary Galehouse, Jonathan Kilgallin, et al. 2019. Keyfactor.</a:t>
            </a:r>
            <a:endParaRPr lang="en-US">
              <a:ea typeface="+mn-lt"/>
              <a:cs typeface="+mn-lt"/>
            </a:endParaRPr>
          </a:p>
          <a:p>
            <a:r>
              <a:rPr lang="en-US" dirty="0">
                <a:ea typeface="+mn-lt"/>
                <a:cs typeface="+mn-lt"/>
                <a:hlinkClick r:id="rId5"/>
              </a:rPr>
              <a:t>Avoid Else, Return Early. Tim Oxley. 2013. "Probably Wrong" blog.</a:t>
            </a:r>
          </a:p>
          <a:p>
            <a:r>
              <a:rPr lang="en-US" dirty="0">
                <a:ea typeface="+mn-lt"/>
                <a:cs typeface="+mn-lt"/>
                <a:hlinkClick r:id="rId6"/>
              </a:rPr>
              <a:t>Lectures on High-Performance Computing. Jesus Fernandez-Villaverde and Pablo Guerron. Jan 2022. University of Pennsylvania.</a:t>
            </a:r>
            <a:endParaRPr lang="en-US" dirty="0">
              <a:ea typeface="+mn-lt"/>
              <a:cs typeface="+mn-lt"/>
            </a:endParaRPr>
          </a:p>
          <a:p>
            <a:r>
              <a:rPr lang="en-US" dirty="0">
                <a:ea typeface="+mn-lt"/>
                <a:cs typeface="+mn-lt"/>
                <a:hlinkClick r:id="rId7"/>
              </a:rPr>
              <a:t>Google Style Guides. Google. 2008-2022.</a:t>
            </a:r>
            <a:endParaRPr lang="en-US" dirty="0">
              <a:ea typeface="+mn-lt"/>
              <a:cs typeface="+mn-lt"/>
            </a:endParaRPr>
          </a:p>
          <a:p>
            <a:r>
              <a:rPr lang="en-US" dirty="0">
                <a:ea typeface="+mn-lt"/>
                <a:cs typeface="+mn-lt"/>
                <a:hlinkClick r:id="rId8"/>
              </a:rPr>
              <a:t>Coding Style. Charlie Wong et al. April 2019. Read the Docs.</a:t>
            </a:r>
            <a:endParaRPr lang="en-US" dirty="0">
              <a:ea typeface="+mn-lt"/>
              <a:cs typeface="+mn-lt"/>
            </a:endParaRPr>
          </a:p>
          <a:p>
            <a:endParaRPr lang="en-US" dirty="0">
              <a:ea typeface="+mn-lt"/>
              <a:cs typeface="+mn-lt"/>
            </a:endParaRPr>
          </a:p>
          <a:p>
            <a:r>
              <a:rPr lang="en-US" i="1" dirty="0">
                <a:ea typeface="+mn-lt"/>
                <a:cs typeface="+mn-lt"/>
              </a:rPr>
              <a:t>Bring a laptop to class Wednesday</a:t>
            </a:r>
            <a:endParaRPr lang="en-US" dirty="0">
              <a:ea typeface="+mn-lt"/>
              <a:cs typeface="+mn-lt"/>
            </a:endParaRPr>
          </a:p>
        </p:txBody>
      </p:sp>
    </p:spTree>
    <p:extLst>
      <p:ext uri="{BB962C8B-B14F-4D97-AF65-F5344CB8AC3E}">
        <p14:creationId xmlns:p14="http://schemas.microsoft.com/office/powerpoint/2010/main" val="134659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01BC-67A1-A69B-1210-A6D08D9792B6}"/>
              </a:ext>
            </a:extLst>
          </p:cNvPr>
          <p:cNvSpPr>
            <a:spLocks noGrp="1"/>
          </p:cNvSpPr>
          <p:nvPr>
            <p:ph type="title"/>
          </p:nvPr>
        </p:nvSpPr>
        <p:spPr/>
        <p:txBody>
          <a:bodyPr/>
          <a:lstStyle/>
          <a:p>
            <a:r>
              <a:rPr lang="en-US" dirty="0">
                <a:cs typeface="Calibri Light"/>
              </a:rPr>
              <a:t>Learning Objectives</a:t>
            </a:r>
            <a:endParaRPr lang="en-US" dirty="0"/>
          </a:p>
        </p:txBody>
      </p:sp>
      <p:sp>
        <p:nvSpPr>
          <p:cNvPr id="3" name="Content Placeholder 2">
            <a:extLst>
              <a:ext uri="{FF2B5EF4-FFF2-40B4-BE49-F238E27FC236}">
                <a16:creationId xmlns:a16="http://schemas.microsoft.com/office/drawing/2014/main" id="{5EDCBB1E-373E-F49B-7119-AF3BBA11C54C}"/>
              </a:ext>
            </a:extLst>
          </p:cNvPr>
          <p:cNvSpPr>
            <a:spLocks noGrp="1"/>
          </p:cNvSpPr>
          <p:nvPr>
            <p:ph idx="1"/>
          </p:nvPr>
        </p:nvSpPr>
        <p:spPr/>
        <p:txBody>
          <a:bodyPr vert="horz" lIns="91440" tIns="45720" rIns="91440" bIns="45720" rtlCol="0" anchor="t">
            <a:normAutofit/>
          </a:bodyPr>
          <a:lstStyle/>
          <a:p>
            <a:r>
              <a:rPr lang="en-US" dirty="0">
                <a:ea typeface="+mn-lt"/>
                <a:cs typeface="+mn-lt"/>
              </a:rPr>
              <a:t>Code quality concepts</a:t>
            </a:r>
          </a:p>
          <a:p>
            <a:r>
              <a:rPr lang="en-US" dirty="0">
                <a:cs typeface="Calibri"/>
              </a:rPr>
              <a:t>Elements of coding standards and style guidelines</a:t>
            </a:r>
            <a:endParaRPr lang="en-US" dirty="0"/>
          </a:p>
          <a:p>
            <a:r>
              <a:rPr lang="en-US" dirty="0">
                <a:cs typeface="Calibri"/>
              </a:rPr>
              <a:t>Reasoning behind coding standards</a:t>
            </a:r>
          </a:p>
          <a:p>
            <a:r>
              <a:rPr lang="en-US" dirty="0">
                <a:cs typeface="Calibri"/>
              </a:rPr>
              <a:t>Code review concepts and strategies</a:t>
            </a:r>
            <a:endParaRPr lang="en-US" dirty="0"/>
          </a:p>
        </p:txBody>
      </p:sp>
    </p:spTree>
    <p:extLst>
      <p:ext uri="{BB962C8B-B14F-4D97-AF65-F5344CB8AC3E}">
        <p14:creationId xmlns:p14="http://schemas.microsoft.com/office/powerpoint/2010/main" val="60509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FBCE-787A-9078-D430-DFD55DC6DCEF}"/>
              </a:ext>
            </a:extLst>
          </p:cNvPr>
          <p:cNvSpPr>
            <a:spLocks noGrp="1"/>
          </p:cNvSpPr>
          <p:nvPr>
            <p:ph type="title"/>
          </p:nvPr>
        </p:nvSpPr>
        <p:spPr/>
        <p:txBody>
          <a:bodyPr/>
          <a:lstStyle/>
          <a:p>
            <a:r>
              <a:rPr lang="en-US" dirty="0">
                <a:cs typeface="Calibri Light"/>
              </a:rPr>
              <a:t>Code Quality</a:t>
            </a:r>
            <a:endParaRPr lang="en-US" dirty="0"/>
          </a:p>
        </p:txBody>
      </p:sp>
      <p:sp>
        <p:nvSpPr>
          <p:cNvPr id="3" name="Content Placeholder 2">
            <a:extLst>
              <a:ext uri="{FF2B5EF4-FFF2-40B4-BE49-F238E27FC236}">
                <a16:creationId xmlns:a16="http://schemas.microsoft.com/office/drawing/2014/main" id="{DA9F52EA-4A9D-9F05-E5ED-D7704F023FA4}"/>
              </a:ext>
            </a:extLst>
          </p:cNvPr>
          <p:cNvSpPr>
            <a:spLocks noGrp="1"/>
          </p:cNvSpPr>
          <p:nvPr>
            <p:ph idx="1"/>
          </p:nvPr>
        </p:nvSpPr>
        <p:spPr>
          <a:xfrm>
            <a:off x="838200" y="1825625"/>
            <a:ext cx="10515600" cy="4663953"/>
          </a:xfrm>
        </p:spPr>
        <p:txBody>
          <a:bodyPr vert="horz" lIns="91440" tIns="45720" rIns="91440" bIns="45720" rtlCol="0" anchor="t">
            <a:normAutofit lnSpcReduction="10000"/>
          </a:bodyPr>
          <a:lstStyle/>
          <a:p>
            <a:r>
              <a:rPr lang="en-US" dirty="0">
                <a:cs typeface="Calibri"/>
              </a:rPr>
              <a:t>Well-written code makes programs that are easier to develop and maintain, improving product reliability and performance, and lowering development costs.</a:t>
            </a:r>
          </a:p>
          <a:p>
            <a:r>
              <a:rPr lang="en-US" dirty="0">
                <a:cs typeface="Calibri"/>
              </a:rPr>
              <a:t>Starts with quality of class model and software architecture design, and continues through deployment process.</a:t>
            </a:r>
          </a:p>
          <a:p>
            <a:r>
              <a:rPr lang="en-US" dirty="0">
                <a:cs typeface="Calibri"/>
              </a:rPr>
              <a:t>Codebase should be easy to navigate, comprehend, and search by concern (core or cross-cutting).</a:t>
            </a:r>
          </a:p>
          <a:p>
            <a:r>
              <a:rPr lang="en-US" dirty="0">
                <a:cs typeface="Calibri"/>
              </a:rPr>
              <a:t>Individual code snippets should be easy to read and understand.</a:t>
            </a:r>
          </a:p>
          <a:p>
            <a:r>
              <a:rPr lang="en-US" dirty="0">
                <a:cs typeface="Calibri"/>
              </a:rPr>
              <a:t>It should be easy to modify or extend code with confidence in accuracy of the changes and freedom from unintended side effects, while maintaining performance, testability, and other concerns.</a:t>
            </a:r>
          </a:p>
        </p:txBody>
      </p:sp>
    </p:spTree>
    <p:extLst>
      <p:ext uri="{BB962C8B-B14F-4D97-AF65-F5344CB8AC3E}">
        <p14:creationId xmlns:p14="http://schemas.microsoft.com/office/powerpoint/2010/main" val="82703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0589-5F3E-6760-391C-B81231FE67ED}"/>
              </a:ext>
            </a:extLst>
          </p:cNvPr>
          <p:cNvSpPr>
            <a:spLocks noGrp="1"/>
          </p:cNvSpPr>
          <p:nvPr>
            <p:ph type="title"/>
          </p:nvPr>
        </p:nvSpPr>
        <p:spPr/>
        <p:txBody>
          <a:bodyPr/>
          <a:lstStyle/>
          <a:p>
            <a:r>
              <a:rPr lang="en-US" dirty="0">
                <a:cs typeface="Calibri Light"/>
              </a:rPr>
              <a:t>Code Quality Considerations</a:t>
            </a:r>
            <a:endParaRPr lang="en-US" dirty="0"/>
          </a:p>
        </p:txBody>
      </p:sp>
      <p:sp>
        <p:nvSpPr>
          <p:cNvPr id="3" name="Content Placeholder 2">
            <a:extLst>
              <a:ext uri="{FF2B5EF4-FFF2-40B4-BE49-F238E27FC236}">
                <a16:creationId xmlns:a16="http://schemas.microsoft.com/office/drawing/2014/main" id="{3BA65FFD-AB81-347A-E261-6FE541054EB0}"/>
              </a:ext>
            </a:extLst>
          </p:cNvPr>
          <p:cNvSpPr>
            <a:spLocks noGrp="1"/>
          </p:cNvSpPr>
          <p:nvPr>
            <p:ph idx="1"/>
          </p:nvPr>
        </p:nvSpPr>
        <p:spPr>
          <a:xfrm>
            <a:off x="838200" y="1825625"/>
            <a:ext cx="10515600" cy="5035184"/>
          </a:xfrm>
        </p:spPr>
        <p:txBody>
          <a:bodyPr vert="horz" lIns="91440" tIns="45720" rIns="91440" bIns="45720" rtlCol="0" anchor="t">
            <a:normAutofit lnSpcReduction="10000"/>
          </a:bodyPr>
          <a:lstStyle/>
          <a:p>
            <a:r>
              <a:rPr lang="en-US" dirty="0">
                <a:cs typeface="Calibri"/>
              </a:rPr>
              <a:t>You should assume that code will be read and modified by someone besides yourself (also if you write 100 lines per day, you'll have forgotten everything in your head if you revisit the code yourself in a month or a year).</a:t>
            </a:r>
          </a:p>
          <a:p>
            <a:r>
              <a:rPr lang="en-US" dirty="0">
                <a:cs typeface="Calibri"/>
              </a:rPr>
              <a:t>Code quality is not directly observable by software consumers, but good code lets developers implement more features and put more focus on quality issues like performance in the same amount of time.</a:t>
            </a:r>
          </a:p>
          <a:p>
            <a:r>
              <a:rPr lang="en-US" dirty="0">
                <a:cs typeface="Calibri"/>
              </a:rPr>
              <a:t>There is more variation in developers' ability to write good code than in ability to write functional code; this is a major factor in the difference in productivity of a "great" team and an average team.</a:t>
            </a:r>
          </a:p>
          <a:p>
            <a:r>
              <a:rPr lang="en-US" dirty="0">
                <a:cs typeface="Calibri"/>
              </a:rPr>
              <a:t>Writing good code the first time is slower, but leads to less technical debt and time to rewrite or improve later and ultimately saves time, not to mention developer frustration.</a:t>
            </a:r>
          </a:p>
        </p:txBody>
      </p:sp>
    </p:spTree>
    <p:extLst>
      <p:ext uri="{BB962C8B-B14F-4D97-AF65-F5344CB8AC3E}">
        <p14:creationId xmlns:p14="http://schemas.microsoft.com/office/powerpoint/2010/main" val="36842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CFEA-B839-832D-8E73-B7849FA0FDE8}"/>
              </a:ext>
            </a:extLst>
          </p:cNvPr>
          <p:cNvSpPr>
            <a:spLocks noGrp="1"/>
          </p:cNvSpPr>
          <p:nvPr>
            <p:ph type="title"/>
          </p:nvPr>
        </p:nvSpPr>
        <p:spPr/>
        <p:txBody>
          <a:bodyPr/>
          <a:lstStyle/>
          <a:p>
            <a:r>
              <a:rPr lang="en-US" dirty="0">
                <a:cs typeface="Calibri Light"/>
              </a:rPr>
              <a:t>Maintainability</a:t>
            </a:r>
            <a:endParaRPr lang="en-US" dirty="0" err="1"/>
          </a:p>
        </p:txBody>
      </p:sp>
      <p:sp>
        <p:nvSpPr>
          <p:cNvPr id="3" name="Content Placeholder 2">
            <a:extLst>
              <a:ext uri="{FF2B5EF4-FFF2-40B4-BE49-F238E27FC236}">
                <a16:creationId xmlns:a16="http://schemas.microsoft.com/office/drawing/2014/main" id="{25A6226D-7FB4-3236-62B1-5513C1EA85ED}"/>
              </a:ext>
            </a:extLst>
          </p:cNvPr>
          <p:cNvSpPr>
            <a:spLocks noGrp="1"/>
          </p:cNvSpPr>
          <p:nvPr>
            <p:ph idx="1"/>
          </p:nvPr>
        </p:nvSpPr>
        <p:spPr>
          <a:xfrm>
            <a:off x="838200" y="1825625"/>
            <a:ext cx="10515600" cy="5035183"/>
          </a:xfrm>
        </p:spPr>
        <p:txBody>
          <a:bodyPr vert="horz" lIns="91440" tIns="45720" rIns="91440" bIns="45720" rtlCol="0" anchor="t">
            <a:normAutofit/>
          </a:bodyPr>
          <a:lstStyle/>
          <a:p>
            <a:r>
              <a:rPr lang="en-US" dirty="0">
                <a:cs typeface="Calibri" panose="020F0502020204030204"/>
              </a:rPr>
              <a:t>The ability to make changes to product code over time.</a:t>
            </a:r>
          </a:p>
          <a:p>
            <a:r>
              <a:rPr lang="en-US" dirty="0">
                <a:cs typeface="Calibri" panose="020F0502020204030204"/>
              </a:rPr>
              <a:t>Duplicated code makes software changes substantially harder and more prone to break. Consolidate widely-used code into one method.</a:t>
            </a:r>
            <a:endParaRPr lang="en-US"/>
          </a:p>
          <a:p>
            <a:r>
              <a:rPr lang="en-US" i="1" dirty="0">
                <a:cs typeface="Calibri" panose="020F0502020204030204"/>
              </a:rPr>
              <a:t>Orphaned code </a:t>
            </a:r>
            <a:r>
              <a:rPr lang="en-US" dirty="0">
                <a:cs typeface="Calibri" panose="020F0502020204030204"/>
              </a:rPr>
              <a:t>is code that is no longer used by any part of the program. Large codebases can contain over a million lines of orphaned code, which hinders code comprehension and navigation.</a:t>
            </a:r>
          </a:p>
          <a:p>
            <a:r>
              <a:rPr lang="en-US" dirty="0">
                <a:cs typeface="Calibri" panose="020F0502020204030204"/>
              </a:rPr>
              <a:t>Scattered code is hard to find and change correctly without unintended side effects.</a:t>
            </a:r>
          </a:p>
          <a:p>
            <a:r>
              <a:rPr lang="en-US" dirty="0">
                <a:cs typeface="Calibri" panose="020F0502020204030204"/>
              </a:rPr>
              <a:t>Tangled code also makes it difficult to change code, as it requires understanding (and testing) of only tangentially-related functionality.</a:t>
            </a:r>
          </a:p>
          <a:p>
            <a:r>
              <a:rPr lang="en-US" dirty="0">
                <a:cs typeface="Calibri" panose="020F0502020204030204"/>
              </a:rPr>
              <a:t>Technical debt requires more maintenance work to refactor.</a:t>
            </a:r>
          </a:p>
        </p:txBody>
      </p:sp>
    </p:spTree>
    <p:extLst>
      <p:ext uri="{BB962C8B-B14F-4D97-AF65-F5344CB8AC3E}">
        <p14:creationId xmlns:p14="http://schemas.microsoft.com/office/powerpoint/2010/main" val="138382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A7E4-6D5C-8E19-7065-35D9C4DF26E4}"/>
              </a:ext>
            </a:extLst>
          </p:cNvPr>
          <p:cNvSpPr>
            <a:spLocks noGrp="1"/>
          </p:cNvSpPr>
          <p:nvPr>
            <p:ph type="title"/>
          </p:nvPr>
        </p:nvSpPr>
        <p:spPr/>
        <p:txBody>
          <a:bodyPr/>
          <a:lstStyle/>
          <a:p>
            <a:r>
              <a:rPr lang="en-US" dirty="0">
                <a:cs typeface="Calibri Light" panose="020F0302020204030204"/>
              </a:rPr>
              <a:t>Readability</a:t>
            </a:r>
          </a:p>
        </p:txBody>
      </p:sp>
      <p:sp>
        <p:nvSpPr>
          <p:cNvPr id="3" name="Content Placeholder 2">
            <a:extLst>
              <a:ext uri="{FF2B5EF4-FFF2-40B4-BE49-F238E27FC236}">
                <a16:creationId xmlns:a16="http://schemas.microsoft.com/office/drawing/2014/main" id="{D407AF95-583C-F8CE-23DC-8954AF41D243}"/>
              </a:ext>
            </a:extLst>
          </p:cNvPr>
          <p:cNvSpPr>
            <a:spLocks noGrp="1"/>
          </p:cNvSpPr>
          <p:nvPr>
            <p:ph idx="1"/>
          </p:nvPr>
        </p:nvSpPr>
        <p:spPr>
          <a:xfrm>
            <a:off x="838200" y="1825625"/>
            <a:ext cx="10515600" cy="5035184"/>
          </a:xfrm>
        </p:spPr>
        <p:txBody>
          <a:bodyPr vert="horz" lIns="91440" tIns="45720" rIns="91440" bIns="45720" rtlCol="0" anchor="t">
            <a:normAutofit lnSpcReduction="10000"/>
          </a:bodyPr>
          <a:lstStyle/>
          <a:p>
            <a:r>
              <a:rPr lang="en-US" dirty="0">
                <a:cs typeface="Calibri"/>
              </a:rPr>
              <a:t>Code should be easy to understand and follow when making modifications to the program.</a:t>
            </a:r>
          </a:p>
          <a:p>
            <a:r>
              <a:rPr lang="en-US" dirty="0">
                <a:cs typeface="Calibri"/>
              </a:rPr>
              <a:t>The most important thing is that code is not </a:t>
            </a:r>
            <a:r>
              <a:rPr lang="en-US" b="1" dirty="0">
                <a:cs typeface="Calibri"/>
              </a:rPr>
              <a:t>mis</a:t>
            </a:r>
            <a:r>
              <a:rPr lang="en-US" dirty="0">
                <a:cs typeface="Calibri"/>
              </a:rPr>
              <a:t>understood. Lack of curly braces and improper indentation can easily obscure bugs. Inconsistent terminology in variable names can cause confusion too.</a:t>
            </a:r>
          </a:p>
          <a:p>
            <a:r>
              <a:rPr lang="en-US" dirty="0">
                <a:cs typeface="Calibri"/>
              </a:rPr>
              <a:t>It is also important that code purpose should be easy to determine </a:t>
            </a:r>
            <a:r>
              <a:rPr lang="en-US" i="1" dirty="0">
                <a:cs typeface="Calibri"/>
              </a:rPr>
              <a:t>and recall</a:t>
            </a:r>
            <a:r>
              <a:rPr lang="en-US" dirty="0">
                <a:cs typeface="Calibri"/>
              </a:rPr>
              <a:t>. If it's not clear what a variable represents, it may require consideration each time you read the code, whereas after figuring good code out once, it should be easier to refresh yourself again.</a:t>
            </a:r>
          </a:p>
          <a:p>
            <a:r>
              <a:rPr lang="en-US" dirty="0">
                <a:cs typeface="Calibri"/>
              </a:rPr>
              <a:t>Breaking long functions up lets a complex method read like a checklist, and breaking long lines up simplifies comprehension and modification of each part. Ideally, all code under consideration should fit on one screen, or even </a:t>
            </a:r>
            <a:r>
              <a:rPr lang="en-US" dirty="0">
                <a:ea typeface="+mn-lt"/>
                <a:cs typeface="+mn-lt"/>
              </a:rPr>
              <a:t>a half-screen.</a:t>
            </a:r>
            <a:endParaRPr lang="en-US" dirty="0">
              <a:cs typeface="Calibri"/>
            </a:endParaRPr>
          </a:p>
          <a:p>
            <a:endParaRPr lang="en-US" dirty="0">
              <a:cs typeface="Calibri"/>
            </a:endParaRPr>
          </a:p>
        </p:txBody>
      </p:sp>
    </p:spTree>
    <p:extLst>
      <p:ext uri="{BB962C8B-B14F-4D97-AF65-F5344CB8AC3E}">
        <p14:creationId xmlns:p14="http://schemas.microsoft.com/office/powerpoint/2010/main" val="3142006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37E2E-6612-F8ED-7A51-EA803E331726}"/>
              </a:ext>
            </a:extLst>
          </p:cNvPr>
          <p:cNvSpPr>
            <a:spLocks noGrp="1"/>
          </p:cNvSpPr>
          <p:nvPr>
            <p:ph type="title"/>
          </p:nvPr>
        </p:nvSpPr>
        <p:spPr/>
        <p:txBody>
          <a:bodyPr/>
          <a:lstStyle/>
          <a:p>
            <a:r>
              <a:rPr lang="en-US" dirty="0">
                <a:cs typeface="Calibri Light"/>
              </a:rPr>
              <a:t>Coding style</a:t>
            </a:r>
            <a:endParaRPr lang="en-US" dirty="0"/>
          </a:p>
        </p:txBody>
      </p:sp>
      <p:sp>
        <p:nvSpPr>
          <p:cNvPr id="3" name="Content Placeholder 2">
            <a:extLst>
              <a:ext uri="{FF2B5EF4-FFF2-40B4-BE49-F238E27FC236}">
                <a16:creationId xmlns:a16="http://schemas.microsoft.com/office/drawing/2014/main" id="{5E240063-78AC-3243-2822-5CBD56D500C5}"/>
              </a:ext>
            </a:extLst>
          </p:cNvPr>
          <p:cNvSpPr>
            <a:spLocks noGrp="1"/>
          </p:cNvSpPr>
          <p:nvPr>
            <p:ph idx="1"/>
          </p:nvPr>
        </p:nvSpPr>
        <p:spPr>
          <a:xfrm>
            <a:off x="838200" y="1825625"/>
            <a:ext cx="10798908" cy="5074260"/>
          </a:xfrm>
        </p:spPr>
        <p:txBody>
          <a:bodyPr vert="horz" lIns="91440" tIns="45720" rIns="91440" bIns="45720" rtlCol="0" anchor="t">
            <a:normAutofit/>
          </a:bodyPr>
          <a:lstStyle/>
          <a:p>
            <a:r>
              <a:rPr lang="en-US" dirty="0">
                <a:cs typeface="Calibri"/>
              </a:rPr>
              <a:t>Conventions and implementation patterns used across a codebase.</a:t>
            </a:r>
          </a:p>
          <a:p>
            <a:r>
              <a:rPr lang="en-US" dirty="0">
                <a:cs typeface="Calibri"/>
              </a:rPr>
              <a:t>Encompasses class/method/variable naming, organization of code (by file, by commit, </a:t>
            </a:r>
            <a:r>
              <a:rPr lang="en-US" dirty="0" err="1">
                <a:cs typeface="Calibri"/>
              </a:rPr>
              <a:t>etc</a:t>
            </a:r>
            <a:r>
              <a:rPr lang="en-US" dirty="0">
                <a:cs typeface="Calibri"/>
              </a:rPr>
              <a:t>), indentation/bracketing/line breaks, commenting and code documentation, function call patterns (recursion, chaining, </a:t>
            </a:r>
            <a:r>
              <a:rPr lang="en-US" dirty="0" err="1">
                <a:cs typeface="Calibri"/>
              </a:rPr>
              <a:t>etc</a:t>
            </a:r>
            <a:r>
              <a:rPr lang="en-US" dirty="0">
                <a:cs typeface="Calibri"/>
              </a:rPr>
              <a:t>), logging, input validation/exception handling, attribution, &amp; more.</a:t>
            </a:r>
          </a:p>
          <a:p>
            <a:r>
              <a:rPr lang="en-US" dirty="0">
                <a:ea typeface="+mn-lt"/>
                <a:cs typeface="+mn-lt"/>
              </a:rPr>
              <a:t>Consistency is key; it's better for everyone to use the same style, </a:t>
            </a:r>
            <a:br>
              <a:rPr lang="en-US" dirty="0">
                <a:ea typeface="+mn-lt"/>
                <a:cs typeface="+mn-lt"/>
              </a:rPr>
            </a:br>
            <a:r>
              <a:rPr lang="en-US" dirty="0">
                <a:ea typeface="+mn-lt"/>
                <a:cs typeface="+mn-lt"/>
              </a:rPr>
              <a:t>even if it's not always the best style, unless a more important consideration must take priority.</a:t>
            </a:r>
          </a:p>
          <a:p>
            <a:r>
              <a:rPr lang="en-US" dirty="0">
                <a:ea typeface="+mn-lt"/>
                <a:cs typeface="+mn-lt"/>
              </a:rPr>
              <a:t>What's considered good style will depend on the language and </a:t>
            </a:r>
            <a:br>
              <a:rPr lang="en-US" dirty="0">
                <a:ea typeface="+mn-lt"/>
                <a:cs typeface="+mn-lt"/>
              </a:rPr>
            </a:br>
            <a:r>
              <a:rPr lang="en-US" dirty="0">
                <a:ea typeface="+mn-lt"/>
                <a:cs typeface="+mn-lt"/>
              </a:rPr>
              <a:t>framework used, as well as needs of the program and the team's</a:t>
            </a:r>
            <a:br>
              <a:rPr lang="en-US" dirty="0">
                <a:ea typeface="+mn-lt"/>
                <a:cs typeface="+mn-lt"/>
              </a:rPr>
            </a:br>
            <a:r>
              <a:rPr lang="en-US" dirty="0">
                <a:ea typeface="+mn-lt"/>
                <a:cs typeface="+mn-lt"/>
              </a:rPr>
              <a:t>philosophy.</a:t>
            </a:r>
          </a:p>
        </p:txBody>
      </p:sp>
    </p:spTree>
    <p:extLst>
      <p:ext uri="{BB962C8B-B14F-4D97-AF65-F5344CB8AC3E}">
        <p14:creationId xmlns:p14="http://schemas.microsoft.com/office/powerpoint/2010/main" val="7340791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Coding Style, Standards, and Reviews </vt:lpstr>
      <vt:lpstr>Notes</vt:lpstr>
      <vt:lpstr>Learning Objectives</vt:lpstr>
      <vt:lpstr>Code Quality</vt:lpstr>
      <vt:lpstr>Code Quality Considerations</vt:lpstr>
      <vt:lpstr>Maintainability</vt:lpstr>
      <vt:lpstr>Readability</vt:lpstr>
      <vt:lpstr>Coding style</vt:lpstr>
      <vt:lpstr>Coding Standards</vt:lpstr>
      <vt:lpstr>Example Coding Standards Elements</vt:lpstr>
      <vt:lpstr>Coding Standards Benefits</vt:lpstr>
      <vt:lpstr>Code reviews</vt:lpstr>
      <vt:lpstr>Recap</vt:lpstr>
      <vt:lpstr>Keyfactor Standards</vt:lpstr>
      <vt:lpstr>Using Outside Code</vt:lpstr>
      <vt:lpstr>Variable Declaration</vt:lpstr>
      <vt:lpstr>Formatting</vt:lpstr>
      <vt:lpstr>Logging Levels</vt:lpstr>
      <vt:lpstr>Globalization</vt:lpstr>
      <vt:lpstr>Comments</vt:lpstr>
      <vt:lpstr>Strings</vt:lpstr>
      <vt:lpstr>Null handling</vt:lpstr>
      <vt:lpstr>Exception Handling</vt:lpstr>
      <vt:lpstr>Data Structure Access</vt:lpstr>
      <vt:lpstr>Anonymous Functions</vt:lpstr>
      <vt:lpstr>Avoid "else"</vt:lpstr>
      <vt:lpstr>Return early</vt:lpstr>
      <vt:lpstr>Line length</vt:lpstr>
      <vt:lpstr>C/C++</vt:lpstr>
      <vt:lpstr>HTML/CSS/JavaScript</vt:lpstr>
      <vt:lpstr>Developer Testing</vt:lpstr>
      <vt:lpstr>Code Reviews</vt:lpstr>
      <vt:lpstr>Code Review Checklist</vt:lpstr>
      <vt:lpstr>Code Review Responses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1480</cp:revision>
  <dcterms:created xsi:type="dcterms:W3CDTF">2022-06-29T17:49:55Z</dcterms:created>
  <dcterms:modified xsi:type="dcterms:W3CDTF">2022-10-17T20:42:07Z</dcterms:modified>
</cp:coreProperties>
</file>