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63" r:id="rId4"/>
    <p:sldId id="262" r:id="rId5"/>
    <p:sldId id="265" r:id="rId6"/>
    <p:sldId id="264"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CE662-30AC-48FD-8917-37AD3537F14A}" v="438" dt="2022-10-19T19:23:22.097"/>
    <p1510:client id="{2AD7E4B5-B756-445A-BCC1-1967733588EF}" v="210" dt="2022-10-02T02:08:51.856"/>
    <p1510:client id="{350877F5-55B3-45A8-83BC-CEDF9291A6BE}" v="84" dt="2022-10-18T20:17:18.013"/>
    <p1510:client id="{A9848391-E84D-45D3-B5C6-E80FAC44AA6F}" v="3" dt="2022-10-16T19:51:44.381"/>
    <p1510:client id="{B38A9FE4-D1D6-4A11-A538-0A4C77B6790E}" v="16" dt="2022-08-06T02:06:33.970"/>
    <p1510:client id="{CE9B7AF6-E65B-4BFA-9592-B520CC19C865}" v="1" dt="2022-10-02T01:14:01.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eb.archive.org/web/20190412011533/http:/blog.timoxley.com/post/47041269194/avoid-else-return-early" TargetMode="External"/><Relationship Id="rId2" Type="http://schemas.openxmlformats.org/officeDocument/2006/relationships/hyperlink" Target="https://github.com/kilgallin/SWEF22-Exercise-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kilgallin/SWEF22-Exercise-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eb.archive.org/web/20190412011533/http:/blog.timoxley.com/post/47041269194/avoid-else-return-early" TargetMode="External"/><Relationship Id="rId2" Type="http://schemas.openxmlformats.org/officeDocument/2006/relationships/hyperlink" Target="https://qz.com/767298/taiwans-new-digital-minister-is-a-transgender-software-programmer-who-wants-to-make-government-more-open/" TargetMode="External"/><Relationship Id="rId1" Type="http://schemas.openxmlformats.org/officeDocument/2006/relationships/slideLayout" Target="../slideLayouts/slideLayout2.xml"/><Relationship Id="rId5" Type="http://schemas.openxmlformats.org/officeDocument/2006/relationships/hyperlink" Target="https://codingart.readthedocs.io/en/latest/" TargetMode="External"/><Relationship Id="rId4" Type="http://schemas.openxmlformats.org/officeDocument/2006/relationships/hyperlink" Target="https://google.github.io/stylegui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person&#10;&#10;Description automatically generated">
            <a:extLst>
              <a:ext uri="{FF2B5EF4-FFF2-40B4-BE49-F238E27FC236}">
                <a16:creationId xmlns:a16="http://schemas.microsoft.com/office/drawing/2014/main" id="{C5374358-6D81-DE36-1172-115778142EB9}"/>
              </a:ext>
            </a:extLst>
          </p:cNvPr>
          <p:cNvPicPr>
            <a:picLocks noChangeAspect="1"/>
          </p:cNvPicPr>
          <p:nvPr/>
        </p:nvPicPr>
        <p:blipFill rotWithShape="1">
          <a:blip r:embed="rId2"/>
          <a:srcRect t="7190" r="23576" b="1901"/>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50A38140-D317-457E-43A6-222BDE651778}"/>
              </a:ext>
            </a:extLst>
          </p:cNvPr>
          <p:cNvSpPr>
            <a:spLocks noGrp="1"/>
          </p:cNvSpPr>
          <p:nvPr/>
        </p:nvSpPr>
        <p:spPr>
          <a:xfrm>
            <a:off x="477981" y="1122363"/>
            <a:ext cx="4023360" cy="320413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cs typeface="Calibri Light"/>
              </a:rPr>
              <a:t>Code Review</a:t>
            </a:r>
            <a:br>
              <a:rPr lang="en-US" sz="4800" dirty="0">
                <a:cs typeface="Calibri Light"/>
              </a:rPr>
            </a:br>
            <a:r>
              <a:rPr lang="en-US" sz="4800" dirty="0">
                <a:cs typeface="Calibri Light"/>
              </a:rPr>
              <a:t>Exercise</a:t>
            </a:r>
            <a:br>
              <a:rPr lang="en-US" sz="4800" dirty="0">
                <a:cs typeface="Calibri Light"/>
              </a:rPr>
            </a:br>
            <a:br>
              <a:rPr lang="en-US" sz="4800" dirty="0">
                <a:cs typeface="Calibri Light"/>
              </a:rPr>
            </a:br>
            <a:endParaRPr lang="en-US" sz="4800"/>
          </a:p>
        </p:txBody>
      </p:sp>
      <p:sp>
        <p:nvSpPr>
          <p:cNvPr id="9" name="Rectangle 8">
            <a:extLst>
              <a:ext uri="{FF2B5EF4-FFF2-40B4-BE49-F238E27FC236}">
                <a16:creationId xmlns:a16="http://schemas.microsoft.com/office/drawing/2014/main" id="{48F1B074-DF1F-4BFD-B4D6-1E2E6DD88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153B5842-8834-4AEB-CA53-ABD087FF0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Subtitle 2">
            <a:extLst>
              <a:ext uri="{FF2B5EF4-FFF2-40B4-BE49-F238E27FC236}">
                <a16:creationId xmlns:a16="http://schemas.microsoft.com/office/drawing/2014/main" id="{493E23A7-C2CC-BC41-A963-86F7A4A15E50}"/>
              </a:ext>
            </a:extLst>
          </p:cNvPr>
          <p:cNvSpPr>
            <a:spLocks noGrp="1"/>
          </p:cNvSpPr>
          <p:nvPr/>
        </p:nvSpPr>
        <p:spPr>
          <a:xfrm>
            <a:off x="477980" y="3268711"/>
            <a:ext cx="4023359" cy="1208141"/>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90000"/>
              </a:lnSpc>
              <a:spcBef>
                <a:spcPts val="1000"/>
              </a:spcBef>
            </a:pPr>
            <a:r>
              <a:rPr lang="en-US" sz="2000" dirty="0">
                <a:latin typeface="Tahoma"/>
                <a:ea typeface="Tahoma"/>
                <a:cs typeface="Tahoma"/>
              </a:rPr>
              <a:t>JD </a:t>
            </a:r>
            <a:r>
              <a:rPr lang="en-US" sz="2000" dirty="0" err="1">
                <a:latin typeface="Tahoma"/>
                <a:ea typeface="Tahoma"/>
                <a:cs typeface="Tahoma"/>
              </a:rPr>
              <a:t>Kilgallin</a:t>
            </a:r>
            <a:endParaRPr lang="en-US" sz="2000" dirty="0" err="1">
              <a:ea typeface="+mn-lt"/>
              <a:cs typeface="+mn-lt"/>
            </a:endParaRPr>
          </a:p>
          <a:p>
            <a:pPr algn="l">
              <a:lnSpc>
                <a:spcPct val="90000"/>
              </a:lnSpc>
              <a:spcBef>
                <a:spcPts val="1000"/>
              </a:spcBef>
            </a:pPr>
            <a:r>
              <a:rPr lang="en-US" sz="2000" dirty="0">
                <a:latin typeface="Tahoma"/>
                <a:ea typeface="Tahoma"/>
                <a:cs typeface="Tahoma"/>
              </a:rPr>
              <a:t>CPSC:480</a:t>
            </a:r>
            <a:endParaRPr lang="en-US" sz="2000" dirty="0">
              <a:ea typeface="+mn-lt"/>
              <a:cs typeface="Tahoma"/>
            </a:endParaRPr>
          </a:p>
          <a:p>
            <a:pPr>
              <a:lnSpc>
                <a:spcPct val="90000"/>
              </a:lnSpc>
              <a:spcBef>
                <a:spcPts val="1000"/>
              </a:spcBef>
            </a:pPr>
            <a:r>
              <a:rPr lang="en-US" sz="2000">
                <a:latin typeface="Tahoma"/>
                <a:ea typeface="Tahoma"/>
                <a:cs typeface="Tahoma"/>
              </a:rPr>
              <a:t>10/19/22</a:t>
            </a:r>
            <a:endParaRPr lang="en-US" sz="2000" dirty="0">
              <a:ea typeface="+mn-lt"/>
              <a:cs typeface="+mn-lt"/>
            </a:endParaRPr>
          </a:p>
          <a:p>
            <a:pPr algn="l"/>
            <a:endParaRPr lang="en-US" sz="2000" dirty="0">
              <a:latin typeface="Tahoma"/>
              <a:ea typeface="Tahoma"/>
              <a:cs typeface="Tahoma"/>
            </a:endParaRPr>
          </a:p>
        </p:txBody>
      </p:sp>
      <p:sp>
        <p:nvSpPr>
          <p:cNvPr id="19" name="Subtitle 2">
            <a:extLst>
              <a:ext uri="{FF2B5EF4-FFF2-40B4-BE49-F238E27FC236}">
                <a16:creationId xmlns:a16="http://schemas.microsoft.com/office/drawing/2014/main" id="{121B8B19-EBEE-8115-FA24-905E6261037E}"/>
              </a:ext>
            </a:extLst>
          </p:cNvPr>
          <p:cNvSpPr txBox="1">
            <a:spLocks/>
          </p:cNvSpPr>
          <p:nvPr/>
        </p:nvSpPr>
        <p:spPr>
          <a:xfrm>
            <a:off x="479985" y="4794716"/>
            <a:ext cx="5898280" cy="2060377"/>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Tahoma"/>
                <a:ea typeface="Tahoma"/>
                <a:cs typeface="Tahoma"/>
              </a:rPr>
              <a:t>Photo: Audrey Tang, Business Insider </a:t>
            </a:r>
            <a:endParaRPr lang="en-US">
              <a:latin typeface="Calibri" panose="020F0502020204030204"/>
              <a:ea typeface="Tahoma"/>
              <a:cs typeface="Calibri" panose="020F0502020204030204"/>
            </a:endParaRPr>
          </a:p>
          <a:p>
            <a:r>
              <a:rPr lang="en-US" sz="2000" dirty="0">
                <a:latin typeface="Tahoma"/>
                <a:ea typeface="Tahoma"/>
                <a:cs typeface="Tahoma"/>
              </a:rPr>
              <a:t>Known for: Perl 6, Perl code signatures, </a:t>
            </a:r>
            <a:endParaRPr lang="en-US" dirty="0">
              <a:latin typeface="Calibri" panose="020F0502020204030204"/>
              <a:ea typeface="Tahoma"/>
              <a:cs typeface="Calibri" panose="020F0502020204030204"/>
            </a:endParaRPr>
          </a:p>
          <a:p>
            <a:r>
              <a:rPr lang="en-US" sz="2000" dirty="0">
                <a:latin typeface="Tahoma"/>
                <a:ea typeface="Tahoma"/>
                <a:cs typeface="Tahoma"/>
              </a:rPr>
              <a:t>over 900 released Perl projects, free </a:t>
            </a:r>
            <a:endParaRPr lang="en-US">
              <a:latin typeface="Calibri" panose="020F0502020204030204"/>
              <a:ea typeface="Tahoma"/>
              <a:cs typeface="Calibri" panose="020F0502020204030204"/>
            </a:endParaRPr>
          </a:p>
          <a:p>
            <a:r>
              <a:rPr lang="en-US" sz="2000" dirty="0">
                <a:latin typeface="Tahoma"/>
                <a:ea typeface="Tahoma"/>
                <a:cs typeface="Tahoma"/>
              </a:rPr>
              <a:t>software globalization, software accessibility, radical transparency initiatives, Taiwan's first Minister of Digital Affairs </a:t>
            </a:r>
            <a:endParaRPr lang="en-US">
              <a:latin typeface="Calibri" panose="020F0502020204030204"/>
              <a:ea typeface="Tahoma"/>
              <a:cs typeface="Calibri" panose="020F0502020204030204"/>
            </a:endParaRPr>
          </a:p>
        </p:txBody>
      </p:sp>
    </p:spTree>
    <p:extLst>
      <p:ext uri="{BB962C8B-B14F-4D97-AF65-F5344CB8AC3E}">
        <p14:creationId xmlns:p14="http://schemas.microsoft.com/office/powerpoint/2010/main" val="161536555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Code Review Exercise</a:t>
            </a:r>
            <a:br>
              <a:rPr lang="en-US" dirty="0">
                <a:cs typeface="Calibri Light"/>
              </a:rPr>
            </a:b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pPr algn="l"/>
            <a:r>
              <a:rPr lang="en-US" dirty="0">
                <a:latin typeface="Tahoma"/>
                <a:ea typeface="+mn-lt"/>
                <a:cs typeface="+mn-lt"/>
              </a:rPr>
              <a:t>JD </a:t>
            </a:r>
            <a:r>
              <a:rPr lang="en-US" dirty="0" err="1">
                <a:latin typeface="Tahoma"/>
                <a:ea typeface="+mn-lt"/>
                <a:cs typeface="+mn-lt"/>
              </a:rPr>
              <a:t>Kilgallin</a:t>
            </a:r>
            <a:endParaRPr lang="en-US">
              <a:latin typeface="Tahoma"/>
              <a:ea typeface="+mn-lt"/>
              <a:cs typeface="+mn-lt"/>
            </a:endParaRPr>
          </a:p>
          <a:p>
            <a:pPr algn="l"/>
            <a:r>
              <a:rPr lang="en-US" dirty="0">
                <a:latin typeface="Tahoma"/>
                <a:ea typeface="+mn-lt"/>
                <a:cs typeface="+mn-lt"/>
              </a:rPr>
              <a:t>CPSC:480</a:t>
            </a:r>
          </a:p>
          <a:p>
            <a:pPr algn="l"/>
            <a:r>
              <a:rPr lang="en-US" dirty="0">
                <a:latin typeface="Tahoma"/>
                <a:ea typeface="+mn-lt"/>
                <a:cs typeface="+mn-lt"/>
              </a:rPr>
              <a:t>10/19/22</a:t>
            </a:r>
            <a:endParaRPr lang="en-US" dirty="0">
              <a:latin typeface="Tahoma"/>
            </a:endParaRP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5F96-A639-D2BC-7298-F4EF6A0CE34E}"/>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56729825-4AE3-856B-F669-404F408063E8}"/>
              </a:ext>
            </a:extLst>
          </p:cNvPr>
          <p:cNvSpPr>
            <a:spLocks noGrp="1"/>
          </p:cNvSpPr>
          <p:nvPr>
            <p:ph idx="1"/>
          </p:nvPr>
        </p:nvSpPr>
        <p:spPr/>
        <p:txBody>
          <a:bodyPr vert="horz" lIns="91440" tIns="45720" rIns="91440" bIns="45720" rtlCol="0" anchor="t">
            <a:normAutofit/>
          </a:bodyPr>
          <a:lstStyle/>
          <a:p>
            <a:r>
              <a:rPr lang="en-US" dirty="0">
                <a:cs typeface="Calibri"/>
              </a:rPr>
              <a:t>Standups typically occur </a:t>
            </a:r>
            <a:r>
              <a:rPr lang="en-US" i="1" dirty="0">
                <a:cs typeface="Calibri"/>
              </a:rPr>
              <a:t>every workday</a:t>
            </a:r>
            <a:r>
              <a:rPr lang="en-US" dirty="0">
                <a:cs typeface="Calibri"/>
              </a:rPr>
              <a:t>. "I'm going to finish all my tasks for this sprint" is not realistic. Remember you might only get 5 hours/day to plan and execute your exact code modification, test, debug, and check in.</a:t>
            </a:r>
          </a:p>
          <a:p>
            <a:r>
              <a:rPr lang="en-US" dirty="0">
                <a:cs typeface="Calibri"/>
              </a:rPr>
              <a:t>Poll: Would it help to designate an official team lead to organize project work? What about a technical lead in addition to a team lead?</a:t>
            </a:r>
          </a:p>
          <a:p>
            <a:r>
              <a:rPr lang="en-US" dirty="0">
                <a:cs typeface="Calibri"/>
              </a:rPr>
              <a:t>Project 3 is posted; due Sunday, November 13, with the coding and code reviews to be complete by Sunday, Nov 6.</a:t>
            </a:r>
          </a:p>
        </p:txBody>
      </p:sp>
    </p:spTree>
    <p:extLst>
      <p:ext uri="{BB962C8B-B14F-4D97-AF65-F5344CB8AC3E}">
        <p14:creationId xmlns:p14="http://schemas.microsoft.com/office/powerpoint/2010/main" val="236087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0E4B-8B60-B425-CDDE-585520D81301}"/>
              </a:ext>
            </a:extLst>
          </p:cNvPr>
          <p:cNvSpPr>
            <a:spLocks noGrp="1"/>
          </p:cNvSpPr>
          <p:nvPr>
            <p:ph type="title"/>
          </p:nvPr>
        </p:nvSpPr>
        <p:spPr/>
        <p:txBody>
          <a:bodyPr/>
          <a:lstStyle/>
          <a:p>
            <a:r>
              <a:rPr lang="en-US" dirty="0">
                <a:cs typeface="Calibri Light"/>
              </a:rPr>
              <a:t>Code reviews exercise</a:t>
            </a:r>
            <a:endParaRPr lang="en-US" dirty="0"/>
          </a:p>
        </p:txBody>
      </p:sp>
      <p:sp>
        <p:nvSpPr>
          <p:cNvPr id="3" name="Content Placeholder 2">
            <a:extLst>
              <a:ext uri="{FF2B5EF4-FFF2-40B4-BE49-F238E27FC236}">
                <a16:creationId xmlns:a16="http://schemas.microsoft.com/office/drawing/2014/main" id="{1F82CC88-0E5E-99B8-E724-3D4CC1830B10}"/>
              </a:ext>
            </a:extLst>
          </p:cNvPr>
          <p:cNvSpPr>
            <a:spLocks noGrp="1"/>
          </p:cNvSpPr>
          <p:nvPr>
            <p:ph idx="1"/>
          </p:nvPr>
        </p:nvSpPr>
        <p:spPr>
          <a:xfrm>
            <a:off x="838200" y="1825625"/>
            <a:ext cx="10820400" cy="5032058"/>
          </a:xfrm>
        </p:spPr>
        <p:txBody>
          <a:bodyPr vert="horz" lIns="91440" tIns="45720" rIns="91440" bIns="45720" rtlCol="0" anchor="t">
            <a:normAutofit/>
          </a:bodyPr>
          <a:lstStyle/>
          <a:p>
            <a:r>
              <a:rPr lang="en-US" dirty="0">
                <a:cs typeface="Calibri"/>
              </a:rPr>
              <a:t>Clone </a:t>
            </a:r>
            <a:r>
              <a:rPr lang="en-US" dirty="0">
                <a:ea typeface="+mn-lt"/>
                <a:cs typeface="+mn-lt"/>
                <a:hlinkClick r:id="rId2"/>
              </a:rPr>
              <a:t>github.com/kilgallin/SWEF22-Exercise-5</a:t>
            </a:r>
            <a:r>
              <a:rPr lang="en-US" dirty="0">
                <a:cs typeface="Calibri"/>
              </a:rPr>
              <a:t>; create individual branch.</a:t>
            </a:r>
          </a:p>
          <a:p>
            <a:r>
              <a:rPr lang="en-US" dirty="0">
                <a:cs typeface="Calibri"/>
              </a:rPr>
              <a:t>Unzip code with three implementations of chess in C++ (about 1200 total lines each) and commit/push </a:t>
            </a:r>
            <a:r>
              <a:rPr lang="en-US" b="1" dirty="0">
                <a:cs typeface="Calibri"/>
              </a:rPr>
              <a:t>on your branch. Committing or pushing to main will result in a penalty.</a:t>
            </a:r>
          </a:p>
          <a:p>
            <a:r>
              <a:rPr lang="en-US" dirty="0">
                <a:cs typeface="Calibri"/>
              </a:rPr>
              <a:t>Issue pull request to main with the unzipped code and start a review.</a:t>
            </a:r>
          </a:p>
          <a:p>
            <a:r>
              <a:rPr lang="en-US" dirty="0">
                <a:ea typeface="+mn-lt"/>
                <a:cs typeface="+mn-lt"/>
              </a:rPr>
              <a:t>Read </a:t>
            </a:r>
            <a:r>
              <a:rPr lang="en-US" dirty="0">
                <a:ea typeface="+mn-lt"/>
                <a:cs typeface="+mn-lt"/>
                <a:hlinkClick r:id="rId3"/>
              </a:rPr>
              <a:t>Avoid Else, Return Early. Tim Oxley. 2013. "Probably Wrong" blog.</a:t>
            </a:r>
            <a:endParaRPr lang="en-US" dirty="0">
              <a:ea typeface="+mn-lt"/>
              <a:cs typeface="+mn-lt"/>
            </a:endParaRPr>
          </a:p>
          <a:p>
            <a:r>
              <a:rPr lang="en-US" dirty="0">
                <a:cs typeface="Calibri"/>
              </a:rPr>
              <a:t>Review code in each implementation as if it was someone else's PR.</a:t>
            </a:r>
          </a:p>
          <a:p>
            <a:r>
              <a:rPr lang="en-US" dirty="0">
                <a:cs typeface="Calibri"/>
              </a:rPr>
              <a:t>Compare the code quality of the three implementations and report on which you like best/worst, and enter as code review comment.</a:t>
            </a:r>
          </a:p>
          <a:p>
            <a:r>
              <a:rPr lang="en-US" dirty="0">
                <a:cs typeface="Calibri"/>
              </a:rPr>
              <a:t>Submit assignment by finishing your review.</a:t>
            </a:r>
          </a:p>
        </p:txBody>
      </p:sp>
    </p:spTree>
    <p:extLst>
      <p:ext uri="{BB962C8B-B14F-4D97-AF65-F5344CB8AC3E}">
        <p14:creationId xmlns:p14="http://schemas.microsoft.com/office/powerpoint/2010/main" val="193214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D99F-E2FD-5FFD-FF00-4D1EE02F7B51}"/>
              </a:ext>
            </a:extLst>
          </p:cNvPr>
          <p:cNvSpPr>
            <a:spLocks noGrp="1"/>
          </p:cNvSpPr>
          <p:nvPr>
            <p:ph type="title"/>
          </p:nvPr>
        </p:nvSpPr>
        <p:spPr/>
        <p:txBody>
          <a:bodyPr/>
          <a:lstStyle/>
          <a:p>
            <a:r>
              <a:rPr lang="en-US" dirty="0">
                <a:cs typeface="Calibri Light"/>
              </a:rPr>
              <a:t>Git Commands</a:t>
            </a:r>
            <a:endParaRPr lang="en-US" dirty="0"/>
          </a:p>
        </p:txBody>
      </p:sp>
      <p:sp>
        <p:nvSpPr>
          <p:cNvPr id="3" name="Content Placeholder 2">
            <a:extLst>
              <a:ext uri="{FF2B5EF4-FFF2-40B4-BE49-F238E27FC236}">
                <a16:creationId xmlns:a16="http://schemas.microsoft.com/office/drawing/2014/main" id="{5D2859BF-24F4-0444-6234-8BB31BDDC813}"/>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ea typeface="+mn-lt"/>
                <a:cs typeface="+mn-lt"/>
              </a:rPr>
              <a:t>git clone </a:t>
            </a:r>
            <a:r>
              <a:rPr lang="en-US" u="sng" dirty="0">
                <a:ea typeface="+mn-lt"/>
                <a:cs typeface="+mn-lt"/>
                <a:hlinkClick r:id="rId2"/>
              </a:rPr>
              <a:t>https://github.com/kilgallin/SWEF22-Exercise-5</a:t>
            </a:r>
            <a:endParaRPr lang="en-US" u="sng" dirty="0">
              <a:ea typeface="+mn-lt"/>
              <a:cs typeface="+mn-lt"/>
            </a:endParaRPr>
          </a:p>
          <a:p>
            <a:pPr marL="514350" indent="-514350">
              <a:buAutoNum type="arabicPeriod"/>
            </a:pPr>
            <a:r>
              <a:rPr lang="en-US" dirty="0">
                <a:ea typeface="+mn-lt"/>
                <a:cs typeface="+mn-lt"/>
              </a:rPr>
              <a:t>git checkout -b jdk72 </a:t>
            </a:r>
            <a:br>
              <a:rPr lang="en-US" dirty="0">
                <a:ea typeface="+mn-lt"/>
                <a:cs typeface="+mn-lt"/>
              </a:rPr>
            </a:br>
            <a:r>
              <a:rPr lang="en-US" dirty="0">
                <a:ea typeface="+mn-lt"/>
                <a:cs typeface="+mn-lt"/>
              </a:rPr>
              <a:t>#checkout -b both creates a branch and checks it out</a:t>
            </a:r>
            <a:endParaRPr lang="en-US">
              <a:ea typeface="+mn-lt"/>
              <a:cs typeface="+mn-lt"/>
            </a:endParaRPr>
          </a:p>
          <a:p>
            <a:pPr marL="514350" indent="-514350">
              <a:buAutoNum type="arabicPeriod"/>
            </a:pPr>
            <a:r>
              <a:rPr lang="en-US" dirty="0">
                <a:ea typeface="+mn-lt"/>
                <a:cs typeface="+mn-lt"/>
              </a:rPr>
              <a:t>unzip chessRepos.zip</a:t>
            </a:r>
          </a:p>
          <a:p>
            <a:pPr marL="514350" indent="-514350">
              <a:buAutoNum type="arabicPeriod"/>
            </a:pPr>
            <a:r>
              <a:rPr lang="en-US" dirty="0">
                <a:ea typeface="+mn-lt"/>
                <a:cs typeface="+mn-lt"/>
              </a:rPr>
              <a:t>git add *</a:t>
            </a:r>
          </a:p>
          <a:p>
            <a:pPr marL="514350" indent="-514350">
              <a:buAutoNum type="arabicPeriod"/>
            </a:pPr>
            <a:r>
              <a:rPr lang="en-US" dirty="0">
                <a:ea typeface="+mn-lt"/>
                <a:cs typeface="+mn-lt"/>
              </a:rPr>
              <a:t>git commit -a -m “jdk72 codebase”</a:t>
            </a:r>
          </a:p>
          <a:p>
            <a:pPr marL="514350" indent="-514350">
              <a:buAutoNum type="arabicPeriod"/>
            </a:pPr>
            <a:r>
              <a:rPr lang="en-US" dirty="0">
                <a:ea typeface="+mn-lt"/>
                <a:cs typeface="+mn-lt"/>
              </a:rPr>
              <a:t>git push --set-upstream origin jdk72 </a:t>
            </a:r>
            <a:br>
              <a:rPr lang="en-US" dirty="0">
                <a:ea typeface="+mn-lt"/>
                <a:cs typeface="+mn-lt"/>
              </a:rPr>
            </a:br>
            <a:r>
              <a:rPr lang="en-US" dirty="0">
                <a:ea typeface="+mn-lt"/>
                <a:cs typeface="+mn-lt"/>
              </a:rPr>
              <a:t>#Need to specifically push your branch</a:t>
            </a:r>
            <a:endParaRPr lang="en-US">
              <a:ea typeface="+mn-lt"/>
              <a:cs typeface="+mn-lt"/>
            </a:endParaRPr>
          </a:p>
        </p:txBody>
      </p:sp>
    </p:spTree>
    <p:extLst>
      <p:ext uri="{BB962C8B-B14F-4D97-AF65-F5344CB8AC3E}">
        <p14:creationId xmlns:p14="http://schemas.microsoft.com/office/powerpoint/2010/main" val="136871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4BC3-2FB5-54E2-A1A4-FFE065ACDA4B}"/>
              </a:ext>
            </a:extLst>
          </p:cNvPr>
          <p:cNvSpPr>
            <a:spLocks noGrp="1"/>
          </p:cNvSpPr>
          <p:nvPr>
            <p:ph type="title"/>
          </p:nvPr>
        </p:nvSpPr>
        <p:spPr/>
        <p:txBody>
          <a:bodyPr/>
          <a:lstStyle/>
          <a:p>
            <a:r>
              <a:rPr lang="en-US" dirty="0">
                <a:cs typeface="Calibri Light"/>
              </a:rPr>
              <a:t>Style Guidelines</a:t>
            </a:r>
            <a:endParaRPr lang="en-US" dirty="0"/>
          </a:p>
        </p:txBody>
      </p:sp>
      <p:sp>
        <p:nvSpPr>
          <p:cNvPr id="3" name="Content Placeholder 2">
            <a:extLst>
              <a:ext uri="{FF2B5EF4-FFF2-40B4-BE49-F238E27FC236}">
                <a16:creationId xmlns:a16="http://schemas.microsoft.com/office/drawing/2014/main" id="{D14BCD05-ED1F-1787-E01B-37C87650827D}"/>
              </a:ext>
            </a:extLst>
          </p:cNvPr>
          <p:cNvSpPr>
            <a:spLocks noGrp="1"/>
          </p:cNvSpPr>
          <p:nvPr>
            <p:ph idx="1"/>
          </p:nvPr>
        </p:nvSpPr>
        <p:spPr>
          <a:xfrm>
            <a:off x="838200" y="1825625"/>
            <a:ext cx="10515600" cy="5032058"/>
          </a:xfrm>
        </p:spPr>
        <p:txBody>
          <a:bodyPr vert="horz" lIns="91440" tIns="45720" rIns="91440" bIns="45720" rtlCol="0" anchor="t">
            <a:normAutofit fontScale="92500"/>
          </a:bodyPr>
          <a:lstStyle/>
          <a:p>
            <a:r>
              <a:rPr lang="en-US" dirty="0">
                <a:ea typeface="+mn-lt"/>
                <a:cs typeface="+mn-lt"/>
              </a:rPr>
              <a:t>Loops and conditional statements should always use curly-brace blocks.</a:t>
            </a:r>
          </a:p>
          <a:p>
            <a:r>
              <a:rPr lang="en-US" dirty="0">
                <a:ea typeface="+mn-lt"/>
                <a:cs typeface="+mn-lt"/>
              </a:rPr>
              <a:t>Usage of whitespace and indentation should be consistent throughout.</a:t>
            </a:r>
          </a:p>
          <a:p>
            <a:r>
              <a:rPr lang="en-US" dirty="0">
                <a:ea typeface="+mn-lt"/>
                <a:cs typeface="+mn-lt"/>
              </a:rPr>
              <a:t>Variable names should be descriptive, and consistent in casing.</a:t>
            </a:r>
          </a:p>
          <a:p>
            <a:r>
              <a:rPr lang="en-US" dirty="0">
                <a:ea typeface="+mn-lt"/>
                <a:cs typeface="+mn-lt"/>
              </a:rPr>
              <a:t>Code that is not clear should be commented (in a consistent manner).</a:t>
            </a:r>
          </a:p>
          <a:p>
            <a:r>
              <a:rPr lang="en-US" dirty="0">
                <a:ea typeface="+mn-lt"/>
                <a:cs typeface="+mn-lt"/>
              </a:rPr>
              <a:t>Functions and lines should all fit on one screen of a standard display.</a:t>
            </a:r>
          </a:p>
          <a:p>
            <a:r>
              <a:rPr lang="en-US" dirty="0">
                <a:ea typeface="+mn-lt"/>
                <a:cs typeface="+mn-lt"/>
              </a:rPr>
              <a:t>The main code path should be done at the lowest level of indentation.</a:t>
            </a:r>
          </a:p>
          <a:p>
            <a:r>
              <a:rPr lang="en-US" dirty="0">
                <a:ea typeface="+mn-lt"/>
                <a:cs typeface="+mn-lt"/>
              </a:rPr>
              <a:t>Return as soon as your function cannot do any more meaningful work.</a:t>
            </a:r>
          </a:p>
          <a:p>
            <a:r>
              <a:rPr lang="en-US" dirty="0">
                <a:ea typeface="+mn-lt"/>
                <a:cs typeface="+mn-lt"/>
              </a:rPr>
              <a:t>Avoid assigning values to variables that will never be used or returned.</a:t>
            </a:r>
          </a:p>
          <a:p>
            <a:r>
              <a:rPr lang="en-US" dirty="0">
                <a:ea typeface="+mn-lt"/>
                <a:cs typeface="+mn-lt"/>
              </a:rPr>
              <a:t>Code style should be consistent throughout and follow other best practices where possible. Label code that you think lacks quality even if it doesn’t directly violate one of the standards above.</a:t>
            </a:r>
          </a:p>
          <a:p>
            <a:endParaRPr lang="en-US" dirty="0">
              <a:cs typeface="Calibri"/>
            </a:endParaRPr>
          </a:p>
        </p:txBody>
      </p:sp>
    </p:spTree>
    <p:extLst>
      <p:ext uri="{BB962C8B-B14F-4D97-AF65-F5344CB8AC3E}">
        <p14:creationId xmlns:p14="http://schemas.microsoft.com/office/powerpoint/2010/main" val="69576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1C8A-2910-3F74-956A-9BFBA34A50BA}"/>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AC372BE8-8065-B8A8-00CA-4740595AC357}"/>
              </a:ext>
            </a:extLst>
          </p:cNvPr>
          <p:cNvSpPr>
            <a:spLocks noGrp="1"/>
          </p:cNvSpPr>
          <p:nvPr>
            <p:ph idx="1"/>
          </p:nvPr>
        </p:nvSpPr>
        <p:spPr/>
        <p:txBody>
          <a:bodyPr vert="horz" lIns="91440" tIns="45720" rIns="91440" bIns="45720" rtlCol="0" anchor="t">
            <a:normAutofit/>
          </a:bodyPr>
          <a:lstStyle/>
          <a:p>
            <a:r>
              <a:rPr lang="en-US" dirty="0">
                <a:cs typeface="Calibri"/>
                <a:hlinkClick r:id="rId2"/>
              </a:rPr>
              <a:t>Taiwan’s new digital minister. Echo Huang. Aug 2016. Quartz.</a:t>
            </a:r>
          </a:p>
          <a:p>
            <a:r>
              <a:rPr lang="en-US" dirty="0">
                <a:cs typeface="Calibri"/>
                <a:hlinkClick r:id="rId3"/>
              </a:rPr>
              <a:t>Avoid Else, Return Early. Tim Oxley. 2013. "Probably Wrong" blog.</a:t>
            </a:r>
            <a:endParaRPr lang="en-US">
              <a:ea typeface="+mn-lt"/>
              <a:cs typeface="+mn-lt"/>
            </a:endParaRPr>
          </a:p>
          <a:p>
            <a:r>
              <a:rPr lang="en-US" dirty="0">
                <a:cs typeface="Calibri"/>
                <a:hlinkClick r:id="rId4"/>
              </a:rPr>
              <a:t>Google Style Guides. Google. 2008-2022.</a:t>
            </a:r>
            <a:endParaRPr lang="en-US">
              <a:ea typeface="+mn-lt"/>
              <a:cs typeface="+mn-lt"/>
            </a:endParaRPr>
          </a:p>
          <a:p>
            <a:r>
              <a:rPr lang="en-US" dirty="0">
                <a:cs typeface="Calibri"/>
                <a:hlinkClick r:id="rId5"/>
              </a:rPr>
              <a:t>Coding Style. Charlie Wong et al. April 2019. Read the Docs.</a:t>
            </a:r>
          </a:p>
          <a:p>
            <a:endParaRPr lang="en-US" dirty="0">
              <a:cs typeface="Calibri"/>
            </a:endParaRPr>
          </a:p>
          <a:p>
            <a:r>
              <a:rPr lang="en-US" i="1" dirty="0">
                <a:cs typeface="Calibri"/>
              </a:rPr>
              <a:t>Reading for next lecture: Pressman Ch 14</a:t>
            </a:r>
          </a:p>
        </p:txBody>
      </p:sp>
    </p:spTree>
    <p:extLst>
      <p:ext uri="{BB962C8B-B14F-4D97-AF65-F5344CB8AC3E}">
        <p14:creationId xmlns:p14="http://schemas.microsoft.com/office/powerpoint/2010/main" val="787206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Code Review Exercise </vt:lpstr>
      <vt:lpstr>Notes</vt:lpstr>
      <vt:lpstr>Code reviews exercise</vt:lpstr>
      <vt:lpstr>Git Commands</vt:lpstr>
      <vt:lpstr>Style Guidelines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180</cp:revision>
  <dcterms:created xsi:type="dcterms:W3CDTF">2022-06-29T17:49:55Z</dcterms:created>
  <dcterms:modified xsi:type="dcterms:W3CDTF">2022-10-19T19:23:23Z</dcterms:modified>
</cp:coreProperties>
</file>