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6" r:id="rId4"/>
    <p:sldId id="267" r:id="rId5"/>
    <p:sldId id="257" r:id="rId6"/>
    <p:sldId id="259" r:id="rId7"/>
    <p:sldId id="269" r:id="rId8"/>
    <p:sldId id="261" r:id="rId9"/>
    <p:sldId id="260" r:id="rId10"/>
    <p:sldId id="265" r:id="rId11"/>
    <p:sldId id="263" r:id="rId12"/>
    <p:sldId id="264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780E1-3EDD-4A84-ABC4-0AF28AC02D34}" v="29" dt="2022-08-07T21:26:43.165"/>
    <p1510:client id="{92F7F36E-F75F-4E61-B53F-106BDF1D155C}" v="918" dt="2022-09-19T20:45:17.207"/>
    <p1510:client id="{95BFAC29-E600-45E3-AC79-2D4811008E7F}" v="3677" dt="2022-09-19T04:26:34.629"/>
    <p1510:client id="{A2CD6AF5-5269-4183-A6E0-2FCF34885E7E}" v="19" dt="2022-09-17T19:49:56.332"/>
    <p1510:client id="{EDD2DAD6-B8B7-44A8-939F-C2610C376E4C}" v="9" dt="2022-06-30T19:02:41.9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software-project-planning" TargetMode="External"/><Relationship Id="rId2" Type="http://schemas.openxmlformats.org/officeDocument/2006/relationships/hyperlink" Target="https://web.eecs.umich.edu/~weimerw/2018-481/readings/mythical-man-month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ickup.com/blog/burndown-charts/" TargetMode="External"/><Relationship Id="rId5" Type="http://schemas.openxmlformats.org/officeDocument/2006/relationships/hyperlink" Target="https://en.wikipedia.org/wiki/Burndown_chart" TargetMode="External"/><Relationship Id="rId4" Type="http://schemas.openxmlformats.org/officeDocument/2006/relationships/hyperlink" Target="https://www.javatpoint.com/putnam-resource-allocation-mode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Project Planning</a:t>
            </a:r>
            <a:br>
              <a:rPr lang="en-US" dirty="0">
                <a:cs typeface="Calibri Light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373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latin typeface="Tahoma"/>
                <a:ea typeface="Tahoma"/>
                <a:cs typeface="Tahoma"/>
              </a:rPr>
              <a:t>JD </a:t>
            </a:r>
            <a:r>
              <a:rPr lang="en-US" dirty="0" err="1">
                <a:latin typeface="Tahoma"/>
                <a:ea typeface="Tahoma"/>
                <a:cs typeface="Tahoma"/>
              </a:rPr>
              <a:t>Kilgallin</a:t>
            </a:r>
            <a:endParaRPr lang="en-US" dirty="0" err="1">
              <a:latin typeface="Calibri" panose="020F0502020204030204"/>
              <a:ea typeface="Tahoma"/>
              <a:cs typeface="Calibri" panose="020F0502020204030204"/>
            </a:endParaRPr>
          </a:p>
          <a:p>
            <a:pPr algn="l"/>
            <a:r>
              <a:rPr lang="en-US" dirty="0">
                <a:latin typeface="Tahoma"/>
                <a:ea typeface="+mn-lt"/>
                <a:cs typeface="+mn-lt"/>
              </a:rPr>
              <a:t>CPSC:480</a:t>
            </a:r>
            <a:endParaRPr lang="en-US" dirty="0"/>
          </a:p>
          <a:p>
            <a:pPr algn="l"/>
            <a:r>
              <a:rPr lang="en-US" dirty="0">
                <a:latin typeface="Tahoma"/>
                <a:ea typeface="Tahoma"/>
                <a:cs typeface="Calibri"/>
              </a:rPr>
              <a:t>09/19/22</a:t>
            </a:r>
          </a:p>
          <a:p>
            <a:pPr algn="l"/>
            <a:r>
              <a:rPr lang="en-US" i="1" dirty="0">
                <a:latin typeface="Tahoma"/>
                <a:ea typeface="Tahoma"/>
                <a:cs typeface="Calibri"/>
              </a:rPr>
              <a:t>Pressman Ch 6, 25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DDB47F-710B-A647-517D-F9D93D59373A}"/>
              </a:ext>
            </a:extLst>
          </p:cNvPr>
          <p:cNvSpPr txBox="1">
            <a:spLocks/>
          </p:cNvSpPr>
          <p:nvPr/>
        </p:nvSpPr>
        <p:spPr>
          <a:xfrm>
            <a:off x="4233" y="5839355"/>
            <a:ext cx="12192000" cy="8650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 dirty="0">
                <a:latin typeface="Calibri"/>
                <a:ea typeface="+mn-lt"/>
                <a:cs typeface="+mn-lt"/>
              </a:rPr>
              <a:t>"I have not failed. I’ve just found 10,000 ways that won’t work</a:t>
            </a:r>
            <a:r>
              <a:rPr lang="en-US" sz="2400" dirty="0">
                <a:latin typeface="Calibri"/>
                <a:ea typeface="+mn-lt"/>
                <a:cs typeface="+mn-lt"/>
              </a:rPr>
              <a:t>." –Thomas A. Edison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F5A1-1CCA-972A-F712-ADFC75D8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Time vs effort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31870-836F-71C2-899C-86D2FE441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312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Attempts to accelerate product release schedule requires exponential increase in effort and the number of personnel needed to complete that effort, so available resources must be considered carefully.</a:t>
            </a:r>
          </a:p>
          <a:p>
            <a:pPr lvl="1"/>
            <a:r>
              <a:rPr lang="en-US" dirty="0">
                <a:cs typeface="Calibri"/>
              </a:rPr>
              <a:t>Additional communication/management overhead grows quadratically.</a:t>
            </a:r>
          </a:p>
          <a:p>
            <a:pPr lvl="1"/>
            <a:r>
              <a:rPr lang="en-US" dirty="0">
                <a:cs typeface="Calibri"/>
              </a:rPr>
              <a:t>Additional complexity integrating changes; more incompatibilities introduced.</a:t>
            </a:r>
          </a:p>
          <a:p>
            <a:pPr lvl="1"/>
            <a:r>
              <a:rPr lang="en-US" dirty="0">
                <a:ea typeface="+mn-lt"/>
                <a:cs typeface="+mn-lt"/>
              </a:rPr>
              <a:t>More code rewrites needed to maintain project integrity ("too many cooks")</a:t>
            </a:r>
          </a:p>
          <a:p>
            <a:pPr lvl="1"/>
            <a:r>
              <a:rPr lang="en-US" dirty="0">
                <a:ea typeface="+mn-lt"/>
                <a:cs typeface="+mn-lt"/>
              </a:rPr>
              <a:t>Harder to have all developers productive all the time (training, blocked work)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Requirement changes and dependency delays affect more people.</a:t>
            </a:r>
            <a:endParaRPr lang="en-US" dirty="0"/>
          </a:p>
          <a:p>
            <a:r>
              <a:rPr lang="en-US" dirty="0">
                <a:cs typeface="Calibri"/>
              </a:rPr>
              <a:t>Effort is frequently measured in person-months, but more person-months are required for faster projects.</a:t>
            </a:r>
          </a:p>
          <a:p>
            <a:r>
              <a:rPr lang="en-US" i="1" dirty="0">
                <a:cs typeface="Calibri"/>
              </a:rPr>
              <a:t>Putnam-Norden-Rayleigh (PNR) curve </a:t>
            </a:r>
            <a:r>
              <a:rPr lang="en-US" dirty="0">
                <a:cs typeface="Calibri"/>
              </a:rPr>
              <a:t>suggests effort is proportional to (Lines of Code)</a:t>
            </a:r>
            <a:r>
              <a:rPr lang="en-US" baseline="30000" dirty="0">
                <a:cs typeface="Calibri"/>
              </a:rPr>
              <a:t>3</a:t>
            </a:r>
            <a:r>
              <a:rPr lang="en-US" dirty="0">
                <a:cs typeface="Calibri"/>
              </a:rPr>
              <a:t>/(Time)</a:t>
            </a:r>
            <a:r>
              <a:rPr lang="en-US" baseline="30000" dirty="0">
                <a:cs typeface="Calibri"/>
              </a:rPr>
              <a:t>4</a:t>
            </a:r>
            <a:r>
              <a:rPr lang="en-US" dirty="0">
                <a:cs typeface="Calibri"/>
              </a:rPr>
              <a:t>. Delivering 10% faster requires 50% more staff; 25% faster =&gt; ~4x the staff. Impossible to go much beyond this.</a:t>
            </a:r>
          </a:p>
        </p:txBody>
      </p:sp>
    </p:spTree>
    <p:extLst>
      <p:ext uri="{BB962C8B-B14F-4D97-AF65-F5344CB8AC3E}">
        <p14:creationId xmlns:p14="http://schemas.microsoft.com/office/powerpoint/2010/main" val="2479417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A158E-1C97-BDF9-DEB3-02E0AD25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Velocity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F9B47-7693-65F4-E28B-1E9238FD2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249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Tracking the amount of estimated work done in each sprint or development cycle across the team.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Gives insight into estimate accuracy and sources of misestimation.</a:t>
            </a:r>
          </a:p>
          <a:p>
            <a:r>
              <a:rPr lang="en-US" dirty="0">
                <a:ea typeface="+mn-lt"/>
                <a:cs typeface="+mn-lt"/>
              </a:rPr>
              <a:t>Shows team </a:t>
            </a:r>
            <a:r>
              <a:rPr lang="en-US" i="1" dirty="0">
                <a:ea typeface="+mn-lt"/>
                <a:cs typeface="+mn-lt"/>
              </a:rPr>
              <a:t>capacity -</a:t>
            </a:r>
            <a:r>
              <a:rPr lang="en-US" dirty="0">
                <a:ea typeface="+mn-lt"/>
                <a:cs typeface="+mn-lt"/>
              </a:rPr>
              <a:t> Amount of </a:t>
            </a:r>
            <a:r>
              <a:rPr lang="en-US" b="1" dirty="0">
                <a:ea typeface="+mn-lt"/>
                <a:cs typeface="+mn-lt"/>
              </a:rPr>
              <a:t>estimated </a:t>
            </a:r>
            <a:r>
              <a:rPr lang="en-US" dirty="0">
                <a:ea typeface="+mn-lt"/>
                <a:cs typeface="+mn-lt"/>
              </a:rPr>
              <a:t>work a team can do in a set time. This is crucial information for future project planning.</a:t>
            </a:r>
          </a:p>
          <a:p>
            <a:r>
              <a:rPr lang="en-US" dirty="0">
                <a:ea typeface="+mn-lt"/>
                <a:cs typeface="+mn-lt"/>
              </a:rPr>
              <a:t>May start slowly in a given cycle as developers ramp up on tasks but will approach a relatively constant value once completed items start rolling in.</a:t>
            </a:r>
            <a:endParaRPr lang="en-US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Individual contribution rates can be analyzed and can factor into managers' review of your performance and value to the organization.</a:t>
            </a:r>
          </a:p>
          <a:p>
            <a:r>
              <a:rPr lang="en-US" dirty="0">
                <a:ea typeface="+mn-lt"/>
                <a:cs typeface="+mn-lt"/>
              </a:rPr>
              <a:t>Can compute in lines of code as well as development hours.</a:t>
            </a:r>
          </a:p>
          <a:p>
            <a:r>
              <a:rPr lang="en-US" dirty="0">
                <a:ea typeface="+mn-lt"/>
                <a:cs typeface="+mn-lt"/>
              </a:rPr>
              <a:t>A</a:t>
            </a:r>
            <a:r>
              <a:rPr lang="en-US" i="1" dirty="0">
                <a:ea typeface="+mn-lt"/>
                <a:cs typeface="+mn-lt"/>
              </a:rPr>
              <a:t> Burndown chart v</a:t>
            </a:r>
            <a:r>
              <a:rPr lang="en-US" dirty="0">
                <a:ea typeface="+mn-lt"/>
                <a:cs typeface="+mn-lt"/>
              </a:rPr>
              <a:t>isualizes velocity, ideal velocity, work remaining over time, projected completion date, and status (ahead/behind schedule).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6057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A72003B-6F3C-FF6C-145D-FB8BD1131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89" y="391917"/>
            <a:ext cx="12108223" cy="605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2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76AE-7D6C-238C-D085-B722D541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 panose="020F0302020204030204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F38EB-501D-97EA-8D30-97A855161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31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  <a:hlinkClick r:id="rId2"/>
              </a:rPr>
              <a:t>The mythical man-month : essays on software engineering. Frederick Brooks. 1975; 1995. Addison-Wesley Publishing.</a:t>
            </a:r>
            <a:endParaRPr lang="en-US" dirty="0">
              <a:cs typeface="Calibri"/>
            </a:endParaRPr>
          </a:p>
          <a:p>
            <a:pPr lvl="1"/>
            <a:r>
              <a:rPr lang="en-US" sz="2700" dirty="0">
                <a:cs typeface="Calibri"/>
              </a:rPr>
              <a:t>This is the classic textbook on software engineering project planning and project management. Widely referenced. Highly recommended.</a:t>
            </a:r>
          </a:p>
          <a:p>
            <a:r>
              <a:rPr lang="en-US" dirty="0">
                <a:cs typeface="Calibri"/>
                <a:hlinkClick r:id="rId3"/>
              </a:rPr>
              <a:t>Software Project Planning. JavaTpoint. 2021.</a:t>
            </a:r>
            <a:endParaRPr lang="en-US" dirty="0">
              <a:cs typeface="Calibri"/>
            </a:endParaRPr>
          </a:p>
          <a:p>
            <a:pPr lvl="1"/>
            <a:r>
              <a:rPr lang="en-US" sz="2700" dirty="0">
                <a:cs typeface="Calibri"/>
              </a:rPr>
              <a:t>Subpage: </a:t>
            </a:r>
            <a:r>
              <a:rPr lang="en-US" sz="2700" dirty="0">
                <a:cs typeface="Calibri"/>
                <a:hlinkClick r:id="rId4"/>
              </a:rPr>
              <a:t>Putnam Resource Allocation Model.</a:t>
            </a:r>
            <a:endParaRPr lang="en-US" sz="2700" dirty="0">
              <a:cs typeface="Calibri"/>
            </a:endParaRPr>
          </a:p>
          <a:p>
            <a:r>
              <a:rPr lang="en-US" dirty="0">
                <a:cs typeface="Calibri"/>
                <a:hlinkClick r:id="rId5"/>
              </a:rPr>
              <a:t>Burndown Chart. Wikipedia.</a:t>
            </a:r>
            <a:endParaRPr lang="en-US">
              <a:cs typeface="Calibri"/>
            </a:endParaRPr>
          </a:p>
          <a:p>
            <a:r>
              <a:rPr lang="en-US" dirty="0">
                <a:ea typeface="+mn-lt"/>
                <a:cs typeface="+mn-lt"/>
                <a:hlinkClick r:id="rId6"/>
              </a:rPr>
              <a:t>Agile Burndown Charts. Erica Chapell. Feb 2020. Clickup.</a:t>
            </a:r>
          </a:p>
          <a:p>
            <a:endParaRPr lang="en-US" dirty="0">
              <a:cs typeface="Calibri"/>
            </a:endParaRPr>
          </a:p>
          <a:p>
            <a:r>
              <a:rPr lang="en-US" i="1" dirty="0">
                <a:cs typeface="Calibri"/>
              </a:rPr>
              <a:t>Reading for next lecture: Project 2 and exercise 2a/2b on GitHub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984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28A69-0C5B-6ABE-BB74-A781E2FC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Project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1068B-81DC-A50F-6744-693626163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518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Submissions for project 1 are now closed, but I will still review anyone's resume any time, on request, outside of the assignment.</a:t>
            </a:r>
          </a:p>
          <a:p>
            <a:pPr lvl="1"/>
            <a:r>
              <a:rPr lang="en-US" sz="2500" dirty="0">
                <a:ea typeface="+mn-lt"/>
                <a:cs typeface="+mn-lt"/>
              </a:rPr>
              <a:t>Per syllabus, late work is not accepted without a </a:t>
            </a:r>
            <a:r>
              <a:rPr lang="en-US" sz="2500" b="1" dirty="0">
                <a:ea typeface="+mn-lt"/>
                <a:cs typeface="+mn-lt"/>
              </a:rPr>
              <a:t>documented, </a:t>
            </a:r>
            <a:r>
              <a:rPr lang="en-US" sz="2500" dirty="0">
                <a:ea typeface="+mn-lt"/>
                <a:cs typeface="+mn-lt"/>
              </a:rPr>
              <a:t>excusable reason </a:t>
            </a:r>
          </a:p>
          <a:p>
            <a:pPr lvl="1"/>
            <a:r>
              <a:rPr lang="en-US" sz="2500" dirty="0">
                <a:ea typeface="+mn-lt"/>
                <a:cs typeface="+mn-lt"/>
              </a:rPr>
              <a:t>For project 1, "late" means past the final cutoff today, half an hour ago. </a:t>
            </a:r>
          </a:p>
          <a:p>
            <a:pPr lvl="1"/>
            <a:r>
              <a:rPr lang="en-US" sz="2500" dirty="0">
                <a:ea typeface="+mn-lt"/>
                <a:cs typeface="+mn-lt"/>
              </a:rPr>
              <a:t>This is a 400-level class; customers/coworkers in the real world won't be satisfied if work is late because you didn't start till the last day and then felt sick.</a:t>
            </a:r>
            <a:endParaRPr lang="en-US" sz="2500">
              <a:cs typeface="Calibri"/>
            </a:endParaRPr>
          </a:p>
          <a:p>
            <a:r>
              <a:rPr lang="en-US" dirty="0">
                <a:cs typeface="Calibri" panose="020F0502020204030204"/>
              </a:rPr>
              <a:t>Portfolios should make it easy for the reader to understand what they're looking at. A description in the README about what the software does, how to build/install/run it, and how to use it is helpful.</a:t>
            </a:r>
            <a:endParaRPr lang="en-US"/>
          </a:p>
          <a:p>
            <a:r>
              <a:rPr lang="en-US" dirty="0">
                <a:cs typeface="Calibri" panose="020F0502020204030204"/>
              </a:rPr>
              <a:t>Linking your GitHub portfolio in your resume is strongly encouraged.</a:t>
            </a:r>
          </a:p>
          <a:p>
            <a:r>
              <a:rPr lang="en-US" dirty="0">
                <a:cs typeface="Calibri" panose="020F0502020204030204"/>
              </a:rPr>
              <a:t>Resumes should order work/school experience with most recent first.</a:t>
            </a:r>
          </a:p>
          <a:p>
            <a:r>
              <a:rPr lang="en-US" dirty="0">
                <a:cs typeface="Calibri" panose="020F0502020204030204"/>
              </a:rPr>
              <a:t>You may want to remove phone numbers/email addresses and give alternate instructions to contact you, such as LinkedIn.</a:t>
            </a:r>
          </a:p>
        </p:txBody>
      </p:sp>
    </p:spTree>
    <p:extLst>
      <p:ext uri="{BB962C8B-B14F-4D97-AF65-F5344CB8AC3E}">
        <p14:creationId xmlns:p14="http://schemas.microsoft.com/office/powerpoint/2010/main" val="156482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7D97-E602-0351-D4ED-AA1FBD58F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Notes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FB468-A20E-8677-271F-B90CA6008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31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Great job on quiz 3, ex 1, and project 1; average was ~95% on each!!</a:t>
            </a:r>
          </a:p>
          <a:p>
            <a:r>
              <a:rPr lang="en-US" dirty="0">
                <a:ea typeface="+mn-lt"/>
                <a:cs typeface="+mn-lt"/>
              </a:rPr>
              <a:t>You may delete or hide the exercise 1 repos if you are done with them. </a:t>
            </a:r>
            <a:r>
              <a:rPr lang="en-US" b="1" dirty="0">
                <a:ea typeface="+mn-lt"/>
                <a:cs typeface="+mn-lt"/>
              </a:rPr>
              <a:t>Do not delete the project 1 repo!</a:t>
            </a:r>
          </a:p>
          <a:p>
            <a:r>
              <a:rPr lang="en-US" dirty="0">
                <a:ea typeface="+mn-lt"/>
                <a:cs typeface="+mn-lt"/>
              </a:rPr>
              <a:t>See Brightspace for top issues. #1 is merge conflicts in Ex 1.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Project 2 &amp; exercise 2 (Wed) draft posted. Exercise 2 has two options.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Group requests for initial team project assignments due tomorrow. Keep in mind teams may shift between (or during) projects at my discretion.</a:t>
            </a:r>
            <a:r>
              <a:rPr lang="en-US" dirty="0">
                <a:ea typeface="+mn-lt"/>
                <a:cs typeface="+mn-lt"/>
              </a:rPr>
              <a:t> So far I have 1 full team and 2 partial team requests.</a:t>
            </a:r>
          </a:p>
          <a:p>
            <a:r>
              <a:rPr lang="en-US" dirty="0">
                <a:cs typeface="Calibri"/>
              </a:rPr>
              <a:t>I've drafted tentative teams from survey responses regarding areas of interest, languages known, and balance in experience level.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917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4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6" name="Picture 36" descr="A picture containing clothing, fabric&#10;&#10;Description automatically generated">
            <a:extLst>
              <a:ext uri="{FF2B5EF4-FFF2-40B4-BE49-F238E27FC236}">
                <a16:creationId xmlns:a16="http://schemas.microsoft.com/office/drawing/2014/main" id="{F3983A35-9771-94A6-7DBE-1C2064A47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3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83DBA-E8D8-E808-6C0E-BA5C22F5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Learning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8BCED-21FD-00B1-5D6C-8C5D24E89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Project planning concepts</a:t>
            </a:r>
          </a:p>
          <a:p>
            <a:r>
              <a:rPr lang="en-US" dirty="0">
                <a:cs typeface="Calibri"/>
              </a:rPr>
              <a:t>Estimating effort required</a:t>
            </a:r>
          </a:p>
          <a:p>
            <a:r>
              <a:rPr lang="en-US" dirty="0">
                <a:cs typeface="Calibri"/>
              </a:rPr>
              <a:t>Measuring progress according to project plan</a:t>
            </a:r>
          </a:p>
        </p:txBody>
      </p:sp>
    </p:spTree>
    <p:extLst>
      <p:ext uri="{BB962C8B-B14F-4D97-AF65-F5344CB8AC3E}">
        <p14:creationId xmlns:p14="http://schemas.microsoft.com/office/powerpoint/2010/main" val="329836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15A67-2A7D-9B79-C40C-B73769D8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Planning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C40A1-8B3E-39EE-6799-976D02C2C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9646" cy="49669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Aims to optimize cost and schedule of a project to meet requirements and make best use of resources. Primary concern is estimating effort.</a:t>
            </a:r>
          </a:p>
          <a:p>
            <a:r>
              <a:rPr lang="en-US" dirty="0">
                <a:cs typeface="Calibri"/>
              </a:rPr>
              <a:t>Happens to some degree in conjunction with requirements engineering and product design.</a:t>
            </a:r>
          </a:p>
          <a:p>
            <a:pPr lvl="1"/>
            <a:r>
              <a:rPr lang="en-US" sz="2500" dirty="0">
                <a:cs typeface="Calibri"/>
              </a:rPr>
              <a:t>Requirements must be known in order to build a plan, but a plan is needed to assess cost/timeline and whether the project is feasible at all.</a:t>
            </a:r>
          </a:p>
          <a:p>
            <a:pPr lvl="1"/>
            <a:r>
              <a:rPr lang="en-US" sz="2500" dirty="0">
                <a:cs typeface="Calibri"/>
              </a:rPr>
              <a:t>Some design is needed to build a plan, but design work should be planned.</a:t>
            </a:r>
          </a:p>
          <a:p>
            <a:r>
              <a:rPr lang="en-US" dirty="0">
                <a:cs typeface="Calibri"/>
              </a:rPr>
              <a:t>Iterative process with rough task outline and estimates for the whole project, gradually refined and broken down to sprint plans.</a:t>
            </a:r>
          </a:p>
          <a:p>
            <a:r>
              <a:rPr lang="en-US" dirty="0">
                <a:cs typeface="Calibri"/>
              </a:rPr>
              <a:t>Some aspects unique to software vs other engineering disciplines (lack of reference, difficulty capturing requirements, scope/complexity).</a:t>
            </a:r>
            <a:endParaRPr lang="en-US" dirty="0" err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4891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55038-BD81-ED56-6721-13835FC8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Types of 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8B489-BD42-BC3C-C41E-9F9BF1288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92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Plans occur at many levels: overall product roadmap (indefinite), version release (months-year), individual sprint (weeks-month)</a:t>
            </a:r>
          </a:p>
          <a:p>
            <a:r>
              <a:rPr lang="en-US" dirty="0">
                <a:ea typeface="+mn-lt"/>
                <a:cs typeface="+mn-lt"/>
              </a:rPr>
              <a:t>Initial high-level project plan may only have a rough outline with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"t-shirt size" effort estimates (classify requirements as XS/S/M/L/XL)</a:t>
            </a:r>
          </a:p>
          <a:p>
            <a:r>
              <a:rPr lang="en-US" dirty="0">
                <a:ea typeface="+mn-lt"/>
                <a:cs typeface="+mn-lt"/>
              </a:rPr>
              <a:t>Plans for a particular sprint must specify much greater detail on work to be done in that sprint and more precise, granular estimates.</a:t>
            </a:r>
          </a:p>
          <a:p>
            <a:r>
              <a:rPr lang="en-US" dirty="0">
                <a:ea typeface="+mn-lt"/>
                <a:cs typeface="+mn-lt"/>
              </a:rPr>
              <a:t>Amount of detail in a plan at any level varies significantly. </a:t>
            </a:r>
          </a:p>
          <a:p>
            <a:pPr lvl="1"/>
            <a:r>
              <a:rPr lang="en-US" sz="2700" dirty="0">
                <a:ea typeface="+mn-lt"/>
                <a:cs typeface="+mn-lt"/>
              </a:rPr>
              <a:t>More detailed plans take longer and thus risk delaying the release (and may still need to be rewritten due to changing requirements)</a:t>
            </a:r>
          </a:p>
          <a:p>
            <a:pPr lvl="1"/>
            <a:r>
              <a:rPr lang="en-US" sz="2700" dirty="0">
                <a:ea typeface="+mn-lt"/>
                <a:cs typeface="+mn-lt"/>
              </a:rPr>
              <a:t>less detailed plans risk failing to identify challenges ahead of time and make progress harder to measure.</a:t>
            </a:r>
            <a:endParaRPr lang="en-US" sz="2700">
              <a:cs typeface="Calibri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900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7C82-3CAC-2582-A7A1-798CDB135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Elements of a 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CB522-8C8B-F688-7B4D-567EC298C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45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Tasks to be done – Decomposing requirements into work tasks</a:t>
            </a:r>
            <a:endParaRPr lang="en-US" dirty="0"/>
          </a:p>
          <a:p>
            <a:pPr lvl="1"/>
            <a:r>
              <a:rPr lang="en-US" sz="2700" dirty="0">
                <a:cs typeface="Calibri"/>
              </a:rPr>
              <a:t>Effort </a:t>
            </a:r>
            <a:r>
              <a:rPr lang="en-US" sz="2700" dirty="0">
                <a:ea typeface="+mn-lt"/>
                <a:cs typeface="+mn-lt"/>
              </a:rPr>
              <a:t>–</a:t>
            </a:r>
            <a:r>
              <a:rPr lang="en-US" sz="2700" dirty="0">
                <a:cs typeface="Calibri"/>
              </a:rPr>
              <a:t> Estimating amount of work required to complete each task.</a:t>
            </a:r>
          </a:p>
          <a:p>
            <a:pPr lvl="1"/>
            <a:r>
              <a:rPr lang="en-US" sz="2700" dirty="0">
                <a:cs typeface="Calibri"/>
              </a:rPr>
              <a:t>Dependencies between tasks </a:t>
            </a:r>
            <a:r>
              <a:rPr lang="en-US" sz="2700" dirty="0">
                <a:ea typeface="+mn-lt"/>
                <a:cs typeface="+mn-lt"/>
              </a:rPr>
              <a:t>–</a:t>
            </a:r>
            <a:r>
              <a:rPr lang="en-US" sz="2700" dirty="0">
                <a:cs typeface="Calibri"/>
              </a:rPr>
              <a:t> "Task network" model.</a:t>
            </a:r>
          </a:p>
          <a:p>
            <a:r>
              <a:rPr lang="en-US" dirty="0">
                <a:cs typeface="Calibri"/>
              </a:rPr>
              <a:t>Risks &amp; Unknowns</a:t>
            </a:r>
            <a:r>
              <a:rPr lang="en-US" dirty="0">
                <a:ea typeface="+mn-lt"/>
                <a:cs typeface="+mn-lt"/>
              </a:rPr>
              <a:t> – Anticipated technical or management challenges.</a:t>
            </a:r>
          </a:p>
          <a:p>
            <a:r>
              <a:rPr lang="en-US" dirty="0">
                <a:cs typeface="Calibri"/>
              </a:rPr>
              <a:t>Work products </a:t>
            </a:r>
            <a:r>
              <a:rPr lang="en-US" dirty="0">
                <a:ea typeface="+mn-lt"/>
                <a:cs typeface="+mn-lt"/>
              </a:rPr>
              <a:t>– Defined artifacts (</a:t>
            </a:r>
            <a:r>
              <a:rPr lang="en-US" dirty="0" err="1">
                <a:ea typeface="+mn-lt"/>
                <a:cs typeface="+mn-lt"/>
              </a:rPr>
              <a:t>eg</a:t>
            </a:r>
            <a:r>
              <a:rPr lang="en-US" dirty="0">
                <a:ea typeface="+mn-lt"/>
                <a:cs typeface="+mn-lt"/>
              </a:rPr>
              <a:t> designs, prototypes, tests, docs)</a:t>
            </a:r>
          </a:p>
          <a:p>
            <a:r>
              <a:rPr lang="en-US" dirty="0">
                <a:cs typeface="Calibri"/>
              </a:rPr>
              <a:t>Schedule &amp; milestones </a:t>
            </a:r>
            <a:r>
              <a:rPr lang="en-US" dirty="0">
                <a:ea typeface="+mn-lt"/>
                <a:cs typeface="+mn-lt"/>
              </a:rPr>
              <a:t>– Measurable intermediate goals &amp; timeline.</a:t>
            </a:r>
          </a:p>
          <a:p>
            <a:r>
              <a:rPr lang="en-US" dirty="0">
                <a:cs typeface="Calibri"/>
              </a:rPr>
              <a:t>Responsibilities – Who will participate in tasks to be done.</a:t>
            </a:r>
          </a:p>
          <a:p>
            <a:r>
              <a:rPr lang="en-US" dirty="0">
                <a:cs typeface="Calibri"/>
              </a:rPr>
              <a:t>Not all plans (especially early plans) include all elements. "A good plan today is better than a perfect plan tomorrow."</a:t>
            </a:r>
          </a:p>
        </p:txBody>
      </p:sp>
    </p:spTree>
    <p:extLst>
      <p:ext uri="{BB962C8B-B14F-4D97-AF65-F5344CB8AC3E}">
        <p14:creationId xmlns:p14="http://schemas.microsoft.com/office/powerpoint/2010/main" val="2853793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8D4D-49BA-5D18-9481-9F8C2F19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Estimation 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3B4AD-304B-4A25-031E-035428858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252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ea typeface="+mn-lt"/>
                <a:cs typeface="+mn-lt"/>
              </a:rPr>
              <a:t>Earlier estimates risk being inaccurate, later estimates not actionable.</a:t>
            </a:r>
          </a:p>
          <a:p>
            <a:r>
              <a:rPr lang="en-US" dirty="0">
                <a:cs typeface="Calibri"/>
              </a:rPr>
              <a:t>Requirement changes – Alter scope, invalidate old designs/code</a:t>
            </a:r>
            <a:endParaRPr lang="en-US"/>
          </a:p>
          <a:p>
            <a:r>
              <a:rPr lang="en-US" dirty="0">
                <a:cs typeface="Calibri"/>
              </a:rPr>
              <a:t>Refactoring, untracked tech debt, disagreement about implemented code</a:t>
            </a:r>
          </a:p>
          <a:p>
            <a:r>
              <a:rPr lang="en-US" dirty="0">
                <a:cs typeface="Calibri"/>
              </a:rPr>
              <a:t>Failure to account for architecture/setup, tests, bug fixes, documentation</a:t>
            </a:r>
          </a:p>
          <a:p>
            <a:r>
              <a:rPr lang="en-US" dirty="0">
                <a:cs typeface="Calibri"/>
              </a:rPr>
              <a:t>Dependency scheduling – Unidentified or delayed task prerequisites</a:t>
            </a:r>
          </a:p>
          <a:p>
            <a:r>
              <a:rPr lang="en-US" dirty="0">
                <a:cs typeface="Calibri"/>
              </a:rPr>
              <a:t>Difficult integrating changes across a large team</a:t>
            </a:r>
          </a:p>
          <a:p>
            <a:r>
              <a:rPr lang="en-US" dirty="0">
                <a:ea typeface="+mn-lt"/>
                <a:cs typeface="+mn-lt"/>
              </a:rPr>
              <a:t>Technology availability </a:t>
            </a:r>
            <a:r>
              <a:rPr lang="en-US" dirty="0">
                <a:cs typeface="Calibri"/>
              </a:rPr>
              <a:t>–</a:t>
            </a:r>
            <a:r>
              <a:rPr lang="en-US" dirty="0">
                <a:ea typeface="+mn-lt"/>
                <a:cs typeface="+mn-lt"/>
              </a:rPr>
              <a:t> Hardware/software needed to complete work</a:t>
            </a:r>
          </a:p>
          <a:p>
            <a:r>
              <a:rPr lang="en-US" dirty="0">
                <a:cs typeface="Calibri"/>
              </a:rPr>
              <a:t>Developer availability – Rarely long-term, but high impact short-term</a:t>
            </a:r>
          </a:p>
          <a:p>
            <a:r>
              <a:rPr lang="en-US" dirty="0">
                <a:ea typeface="+mn-lt"/>
                <a:cs typeface="+mn-lt"/>
              </a:rPr>
              <a:t>Unforeseen technical challenges –</a:t>
            </a:r>
            <a:r>
              <a:rPr lang="en-US" dirty="0">
                <a:cs typeface="Calibri"/>
              </a:rPr>
              <a:t> "The first 90% of a project takes 90% of the scheduled time. The last 10% takes another 90% of scheduled time."</a:t>
            </a:r>
          </a:p>
        </p:txBody>
      </p:sp>
    </p:spTree>
    <p:extLst>
      <p:ext uri="{BB962C8B-B14F-4D97-AF65-F5344CB8AC3E}">
        <p14:creationId xmlns:p14="http://schemas.microsoft.com/office/powerpoint/2010/main" val="920306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Project Planning </vt:lpstr>
      <vt:lpstr>Project 1</vt:lpstr>
      <vt:lpstr>Notes</vt:lpstr>
      <vt:lpstr>PowerPoint Presentation</vt:lpstr>
      <vt:lpstr>Learning objectives</vt:lpstr>
      <vt:lpstr>Planning</vt:lpstr>
      <vt:lpstr>Types of plan</vt:lpstr>
      <vt:lpstr>Elements of a plan</vt:lpstr>
      <vt:lpstr>Estimation challenges</vt:lpstr>
      <vt:lpstr>Time vs effort</vt:lpstr>
      <vt:lpstr>Velocity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974</cp:revision>
  <dcterms:created xsi:type="dcterms:W3CDTF">2022-06-29T17:49:55Z</dcterms:created>
  <dcterms:modified xsi:type="dcterms:W3CDTF">2022-09-19T20:45:18Z</dcterms:modified>
</cp:coreProperties>
</file>