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4" r:id="rId5"/>
    <p:sldId id="265" r:id="rId6"/>
    <p:sldId id="266" r:id="rId7"/>
    <p:sldId id="262" r:id="rId8"/>
    <p:sldId id="263" r:id="rId9"/>
    <p:sldId id="267" r:id="rId10"/>
    <p:sldId id="268"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FBE15-279A-4A37-B6B9-37FFF1938536}" v="67" dt="2022-06-30T23:16:17.049"/>
    <p1510:client id="{305FE6EE-67F2-4805-A389-98E5C542AD9F}" v="12" dt="2022-10-02T03:02:38.313"/>
    <p1510:client id="{682E8AD7-33D1-4417-A3CC-6EEA5FDA0EEA}" v="122" dt="2022-10-02T00:41:06.605"/>
    <p1510:client id="{A1DDA585-ED19-4F14-BD52-A5B80BAFF147}" v="18" dt="2022-08-06T02:04:35.882"/>
    <p1510:client id="{A4A6A0ED-92DB-4924-826D-AC75B14142C4}" v="123" dt="2022-10-05T20:36:17.931"/>
    <p1510:client id="{B93D5E97-3200-433C-A14B-24F700D62780}" v="3091" dt="2022-10-12T19:59:35.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eb.archive.org/web/20190412011533/http:/blog.timoxley.com/post/47041269194/avoid-else-return-early" TargetMode="External"/><Relationship Id="rId3" Type="http://schemas.openxmlformats.org/officeDocument/2006/relationships/hyperlink" Target="https://www.freefixer.com/library/publisher/Qingdao%20Ruanmei%20Network%20Technology%20Co.,Ltd./" TargetMode="External"/><Relationship Id="rId7" Type="http://schemas.openxmlformats.org/officeDocument/2006/relationships/hyperlink" Target="https://brightspace.uakron.edu/d2l/le/content/4573852/viewContent/7616318/View" TargetMode="External"/><Relationship Id="rId2" Type="http://schemas.openxmlformats.org/officeDocument/2006/relationships/hyperlink" Target="https://kotaku.com/a-salute-to-dani-berry-a-transgender-video-gaming-pion-5885546" TargetMode="External"/><Relationship Id="rId1" Type="http://schemas.openxmlformats.org/officeDocument/2006/relationships/slideLayout" Target="../slideLayouts/slideLayout2.xml"/><Relationship Id="rId6" Type="http://schemas.openxmlformats.org/officeDocument/2006/relationships/hyperlink" Target="https://github.com/Keyfactor/Keyfactor-CAgent" TargetMode="External"/><Relationship Id="rId5" Type="http://schemas.openxmlformats.org/officeDocument/2006/relationships/hyperlink" Target="https://www.liveworx.com/blog/how-to-regain-control-of-compromised-iot-device-certificates?__hstc=1892590.14fc72b7ef811fa397e7269b16c2b368.1622206731931.1622709565157.1622768415626.30&amp;__hssc=1892590.1724.1622768415626&amp;__hsfp=1716453803&amp;hsCtaTracking=892a3543-947b-40f9-985e-c6c3242ae003%7Cf1bb0fca-3476-4f0b-96be-335ec6558344" TargetMode="External"/><Relationship Id="rId4" Type="http://schemas.openxmlformats.org/officeDocument/2006/relationships/hyperlink" Target="https://www.keyfactor.com/resources/what-is-pk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ilgallin/Keyfactor-CAg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person, hairpiece, posing&#10;&#10;Description automatically generated">
            <a:extLst>
              <a:ext uri="{FF2B5EF4-FFF2-40B4-BE49-F238E27FC236}">
                <a16:creationId xmlns:a16="http://schemas.microsoft.com/office/drawing/2014/main" id="{A812C00A-4BB4-F49D-4CFE-82BCDF52396A}"/>
              </a:ext>
            </a:extLst>
          </p:cNvPr>
          <p:cNvPicPr>
            <a:picLocks noChangeAspect="1"/>
          </p:cNvPicPr>
          <p:nvPr/>
        </p:nvPicPr>
        <p:blipFill rotWithShape="1">
          <a:blip r:embed="rId2"/>
          <a:srcRect t="7424" b="29285"/>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800">
                <a:cs typeface="Calibri Light"/>
              </a:rPr>
              <a:t>Code Concerns Exercise</a:t>
            </a:r>
            <a:br>
              <a:rPr lang="en-US" sz="4800">
                <a:cs typeface="Calibri Light"/>
              </a:rPr>
            </a:br>
            <a:br>
              <a:rPr lang="en-US" sz="4800">
                <a:cs typeface="Calibri Light"/>
              </a:rPr>
            </a:br>
            <a:endParaRPr lang="en-US" sz="48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ubtitle 2">
            <a:extLst>
              <a:ext uri="{FF2B5EF4-FFF2-40B4-BE49-F238E27FC236}">
                <a16:creationId xmlns:a16="http://schemas.microsoft.com/office/drawing/2014/main" id="{B240336D-C2A6-7378-CFA7-205D43867A34}"/>
              </a:ext>
            </a:extLst>
          </p:cNvPr>
          <p:cNvSpPr txBox="1">
            <a:spLocks/>
          </p:cNvSpPr>
          <p:nvPr/>
        </p:nvSpPr>
        <p:spPr>
          <a:xfrm>
            <a:off x="479985" y="4794716"/>
            <a:ext cx="5898280" cy="2060377"/>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latin typeface="Tahoma"/>
                <a:ea typeface="Tahoma"/>
                <a:cs typeface="Tahoma"/>
              </a:rPr>
              <a:t>Photo: Dani Berry, Moby Games</a:t>
            </a:r>
          </a:p>
          <a:p>
            <a:r>
              <a:rPr lang="en-US" sz="2000">
                <a:latin typeface="Tahoma"/>
                <a:ea typeface="Tahoma"/>
                <a:cs typeface="Tahoma"/>
              </a:rPr>
              <a:t>Known for: Creator of first online game, </a:t>
            </a:r>
          </a:p>
          <a:p>
            <a:r>
              <a:rPr lang="en-US" sz="2000">
                <a:latin typeface="Tahoma"/>
                <a:ea typeface="Tahoma"/>
                <a:cs typeface="Tahoma"/>
              </a:rPr>
              <a:t>creator of first 4-player game, creator of </a:t>
            </a:r>
            <a:endParaRPr lang="en-US">
              <a:latin typeface="Calibri" panose="020F0502020204030204"/>
              <a:ea typeface="Tahoma"/>
              <a:cs typeface="Calibri"/>
            </a:endParaRPr>
          </a:p>
          <a:p>
            <a:r>
              <a:rPr lang="en-US" sz="2000">
                <a:latin typeface="Tahoma"/>
                <a:ea typeface="Tahoma"/>
                <a:cs typeface="Tahoma"/>
              </a:rPr>
              <a:t>first game sold in a box, first recipient of </a:t>
            </a:r>
            <a:endParaRPr lang="en-US">
              <a:latin typeface="Calibri" panose="020F0502020204030204"/>
              <a:ea typeface="Tahoma"/>
              <a:cs typeface="Calibri"/>
            </a:endParaRPr>
          </a:p>
          <a:p>
            <a:r>
              <a:rPr lang="en-US" sz="2000">
                <a:latin typeface="Tahoma"/>
                <a:ea typeface="Tahoma"/>
                <a:cs typeface="Tahoma"/>
              </a:rPr>
              <a:t>Lifetime Achievement Award from </a:t>
            </a:r>
            <a:endParaRPr lang="en-US">
              <a:latin typeface="Calibri" panose="020F0502020204030204"/>
              <a:ea typeface="Tahoma"/>
              <a:cs typeface="Calibri"/>
            </a:endParaRPr>
          </a:p>
          <a:p>
            <a:r>
              <a:rPr lang="en-US" sz="2000">
                <a:latin typeface="Tahoma"/>
                <a:ea typeface="Tahoma"/>
                <a:cs typeface="Tahoma"/>
              </a:rPr>
              <a:t>Computer Game Developers Assn</a:t>
            </a:r>
            <a:endParaRPr lang="en-US">
              <a:cs typeface="Calibri"/>
            </a:endParaRPr>
          </a:p>
        </p:txBody>
      </p:sp>
      <p:sp>
        <p:nvSpPr>
          <p:cNvPr id="3" name="Subtitle 2">
            <a:extLst>
              <a:ext uri="{FF2B5EF4-FFF2-40B4-BE49-F238E27FC236}">
                <a16:creationId xmlns:a16="http://schemas.microsoft.com/office/drawing/2014/main" id="{127B1641-2902-35E0-B78E-FD9DF6A7BB95}"/>
              </a:ext>
            </a:extLst>
          </p:cNvPr>
          <p:cNvSpPr>
            <a:spLocks noGrp="1"/>
          </p:cNvSpPr>
          <p:nvPr/>
        </p:nvSpPr>
        <p:spPr>
          <a:xfrm>
            <a:off x="477980" y="3268711"/>
            <a:ext cx="4023359" cy="1208141"/>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ts val="1000"/>
              </a:spcBef>
            </a:pPr>
            <a:r>
              <a:rPr lang="en-US" sz="2000">
                <a:latin typeface="Tahoma"/>
                <a:ea typeface="Tahoma"/>
                <a:cs typeface="Tahoma"/>
              </a:rPr>
              <a:t>JD Kilgallin</a:t>
            </a:r>
            <a:endParaRPr lang="en-US" sz="2000">
              <a:ea typeface="+mn-lt"/>
              <a:cs typeface="+mn-lt"/>
            </a:endParaRPr>
          </a:p>
          <a:p>
            <a:pPr>
              <a:lnSpc>
                <a:spcPct val="90000"/>
              </a:lnSpc>
              <a:spcBef>
                <a:spcPts val="1000"/>
              </a:spcBef>
            </a:pPr>
            <a:r>
              <a:rPr lang="en-US" sz="2000">
                <a:latin typeface="Tahoma"/>
                <a:ea typeface="Tahoma"/>
                <a:cs typeface="Tahoma"/>
              </a:rPr>
              <a:t>CPSC:480</a:t>
            </a:r>
            <a:endParaRPr lang="en-US" sz="2000">
              <a:ea typeface="+mn-lt"/>
              <a:cs typeface="+mn-lt"/>
            </a:endParaRPr>
          </a:p>
          <a:p>
            <a:pPr>
              <a:lnSpc>
                <a:spcPct val="90000"/>
              </a:lnSpc>
              <a:spcBef>
                <a:spcPts val="1000"/>
              </a:spcBef>
            </a:pPr>
            <a:r>
              <a:rPr lang="en-US" sz="2000">
                <a:latin typeface="Tahoma"/>
                <a:ea typeface="Tahoma"/>
                <a:cs typeface="Tahoma"/>
              </a:rPr>
              <a:t>10/12/22</a:t>
            </a:r>
            <a:endParaRPr lang="en-US" sz="2000">
              <a:ea typeface="+mn-lt"/>
              <a:cs typeface="+mn-lt"/>
            </a:endParaRPr>
          </a:p>
          <a:p>
            <a:pPr algn="l"/>
            <a:endParaRPr lang="en-US" sz="2000">
              <a:latin typeface="Tahoma"/>
              <a:ea typeface="Tahoma"/>
              <a:cs typeface="Tahoma"/>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9AF2-1A25-93E8-A354-892D62DFDCC5}"/>
              </a:ext>
            </a:extLst>
          </p:cNvPr>
          <p:cNvSpPr>
            <a:spLocks noGrp="1"/>
          </p:cNvSpPr>
          <p:nvPr>
            <p:ph type="title"/>
          </p:nvPr>
        </p:nvSpPr>
        <p:spPr/>
        <p:txBody>
          <a:bodyPr/>
          <a:lstStyle/>
          <a:p>
            <a:r>
              <a:rPr lang="en-US" dirty="0">
                <a:cs typeface="Calibri Light"/>
              </a:rPr>
              <a:t>Exercise details</a:t>
            </a:r>
            <a:endParaRPr lang="en-US" dirty="0"/>
          </a:p>
        </p:txBody>
      </p:sp>
      <p:sp>
        <p:nvSpPr>
          <p:cNvPr id="3" name="Content Placeholder 2">
            <a:extLst>
              <a:ext uri="{FF2B5EF4-FFF2-40B4-BE49-F238E27FC236}">
                <a16:creationId xmlns:a16="http://schemas.microsoft.com/office/drawing/2014/main" id="{A4B82D45-3449-4075-28E2-D1FBE3EADD4D}"/>
              </a:ext>
            </a:extLst>
          </p:cNvPr>
          <p:cNvSpPr>
            <a:spLocks noGrp="1"/>
          </p:cNvSpPr>
          <p:nvPr>
            <p:ph idx="1"/>
          </p:nvPr>
        </p:nvSpPr>
        <p:spPr>
          <a:xfrm>
            <a:off x="838200" y="1825625"/>
            <a:ext cx="10515600" cy="4996107"/>
          </a:xfrm>
        </p:spPr>
        <p:txBody>
          <a:bodyPr vert="horz" lIns="91440" tIns="45720" rIns="91440" bIns="45720" rtlCol="0" anchor="t">
            <a:normAutofit fontScale="92500" lnSpcReduction="20000"/>
          </a:bodyPr>
          <a:lstStyle/>
          <a:p>
            <a:pPr marL="514350" indent="-514350">
              <a:buAutoNum type="arabicPeriod"/>
            </a:pPr>
            <a:r>
              <a:rPr lang="en-US" dirty="0">
                <a:cs typeface="Calibri"/>
              </a:rPr>
              <a:t>For each .c file in the root folder (minus </a:t>
            </a:r>
            <a:r>
              <a:rPr lang="en-US" dirty="0" err="1">
                <a:cs typeface="Calibri"/>
              </a:rPr>
              <a:t>utils.c</a:t>
            </a:r>
            <a:r>
              <a:rPr lang="en-US" dirty="0">
                <a:cs typeface="Calibri"/>
              </a:rPr>
              <a:t>), identify its main concern and write a sample corresponding requirement ("As a user, I want ___").</a:t>
            </a:r>
          </a:p>
          <a:p>
            <a:pPr marL="514350" indent="-514350">
              <a:buAutoNum type="arabicPeriod"/>
            </a:pPr>
            <a:r>
              <a:rPr lang="en-US" dirty="0">
                <a:cs typeface="Calibri"/>
              </a:rPr>
              <a:t>For each of the following cross-cutting concerns, identify blocks of code in three different files that relate to the concern and briefly describe how/why; state the filename and line numbers for each block.</a:t>
            </a:r>
          </a:p>
          <a:p>
            <a:pPr marL="1085850" lvl="1" indent="-342900"/>
            <a:r>
              <a:rPr lang="en-US" dirty="0">
                <a:ea typeface="+mn-lt"/>
                <a:cs typeface="+mn-lt"/>
              </a:rPr>
              <a:t>Logging (excluding blocks in </a:t>
            </a:r>
            <a:r>
              <a:rPr lang="en-US" dirty="0" err="1">
                <a:ea typeface="+mn-lt"/>
                <a:cs typeface="+mn-lt"/>
              </a:rPr>
              <a:t>logging.c</a:t>
            </a:r>
            <a:r>
              <a:rPr lang="en-US" dirty="0">
                <a:ea typeface="+mn-lt"/>
                <a:cs typeface="+mn-lt"/>
              </a:rPr>
              <a:t>/.h)</a:t>
            </a:r>
          </a:p>
          <a:p>
            <a:pPr marL="1085850" lvl="1" indent="-342900"/>
            <a:r>
              <a:rPr lang="en-US" dirty="0">
                <a:ea typeface="+mn-lt"/>
                <a:cs typeface="+mn-lt"/>
              </a:rPr>
              <a:t>Data validation</a:t>
            </a:r>
          </a:p>
          <a:p>
            <a:pPr marL="1085850" lvl="1" indent="-342900"/>
            <a:r>
              <a:rPr lang="en-US" dirty="0">
                <a:ea typeface="+mn-lt"/>
                <a:cs typeface="+mn-lt"/>
              </a:rPr>
              <a:t>Persistence</a:t>
            </a:r>
          </a:p>
          <a:p>
            <a:pPr marL="1085850" lvl="1" indent="-342900"/>
            <a:r>
              <a:rPr lang="en-US" dirty="0">
                <a:ea typeface="+mn-lt"/>
                <a:cs typeface="+mn-lt"/>
              </a:rPr>
              <a:t>Licensing</a:t>
            </a:r>
          </a:p>
          <a:p>
            <a:pPr marL="1085850" lvl="1" indent="-342900"/>
            <a:r>
              <a:rPr lang="en-US" dirty="0">
                <a:ea typeface="+mn-lt"/>
                <a:cs typeface="+mn-lt"/>
              </a:rPr>
              <a:t>Memory management</a:t>
            </a:r>
          </a:p>
          <a:p>
            <a:pPr marL="1085850" lvl="1" indent="-342900"/>
            <a:r>
              <a:rPr lang="en-US" dirty="0">
                <a:ea typeface="+mn-lt"/>
                <a:cs typeface="+mn-lt"/>
              </a:rPr>
              <a:t>Select one other cross-cutting concern of your choice</a:t>
            </a:r>
            <a:endParaRPr lang="en-US" dirty="0"/>
          </a:p>
          <a:p>
            <a:pPr marL="514350" indent="-514350">
              <a:buAutoNum type="arabicPeriod"/>
            </a:pPr>
            <a:r>
              <a:rPr lang="en-US" dirty="0">
                <a:cs typeface="Calibri"/>
              </a:rPr>
              <a:t>Identify one of the above cross-cutting concerns that the agent might be able to handle better in at least one case and briefly explain how.</a:t>
            </a:r>
          </a:p>
          <a:p>
            <a:pPr marL="514350" indent="-514350">
              <a:buAutoNum type="arabicPeriod"/>
            </a:pPr>
            <a:r>
              <a:rPr lang="en-US" dirty="0">
                <a:cs typeface="Calibri"/>
              </a:rPr>
              <a:t>Identify one challenge that might be likely to come up with localization of the </a:t>
            </a:r>
            <a:r>
              <a:rPr lang="en-US" dirty="0">
                <a:ea typeface="+mn-lt"/>
                <a:cs typeface="+mn-lt"/>
              </a:rPr>
              <a:t>agent, &amp; explain how the code could be modified to make this easier.</a:t>
            </a:r>
          </a:p>
        </p:txBody>
      </p:sp>
    </p:spTree>
    <p:extLst>
      <p:ext uri="{BB962C8B-B14F-4D97-AF65-F5344CB8AC3E}">
        <p14:creationId xmlns:p14="http://schemas.microsoft.com/office/powerpoint/2010/main" val="40765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B1DC-C007-F1D6-441E-9852A48331CE}"/>
              </a:ext>
            </a:extLst>
          </p:cNvPr>
          <p:cNvSpPr>
            <a:spLocks noGrp="1"/>
          </p:cNvSpPr>
          <p:nvPr>
            <p:ph type="title"/>
          </p:nvPr>
        </p:nvSpPr>
        <p:spPr/>
        <p:txBody>
          <a:bodyPr/>
          <a:lstStyle/>
          <a:p>
            <a:r>
              <a:rPr lang="en-US" dirty="0">
                <a:cs typeface="Calibri Light"/>
              </a:rPr>
              <a:t>Submission</a:t>
            </a:r>
            <a:endParaRPr lang="en-US" dirty="0"/>
          </a:p>
        </p:txBody>
      </p:sp>
      <p:sp>
        <p:nvSpPr>
          <p:cNvPr id="3" name="Content Placeholder 2">
            <a:extLst>
              <a:ext uri="{FF2B5EF4-FFF2-40B4-BE49-F238E27FC236}">
                <a16:creationId xmlns:a16="http://schemas.microsoft.com/office/drawing/2014/main" id="{2C59CCC5-C7A6-AA67-675A-7D215F0EB0EB}"/>
              </a:ext>
            </a:extLst>
          </p:cNvPr>
          <p:cNvSpPr>
            <a:spLocks noGrp="1"/>
          </p:cNvSpPr>
          <p:nvPr>
            <p:ph idx="1"/>
          </p:nvPr>
        </p:nvSpPr>
        <p:spPr/>
        <p:txBody>
          <a:bodyPr vert="horz" lIns="91440" tIns="45720" rIns="91440" bIns="45720" rtlCol="0" anchor="t">
            <a:normAutofit/>
          </a:bodyPr>
          <a:lstStyle/>
          <a:p>
            <a:r>
              <a:rPr lang="en-US" dirty="0">
                <a:cs typeface="Calibri"/>
              </a:rPr>
              <a:t>Write up a document (approximately 1-2 pages) with the responses for items 1-4. Include the names of everyone involved.</a:t>
            </a:r>
          </a:p>
          <a:p>
            <a:r>
              <a:rPr lang="en-US" dirty="0">
                <a:cs typeface="Calibri"/>
              </a:rPr>
              <a:t>One member of the 2-3-person team should submit to "exercise 4" on Brightspace as PDF by </a:t>
            </a:r>
            <a:r>
              <a:rPr lang="en-US" b="1" dirty="0">
                <a:cs typeface="Calibri"/>
              </a:rPr>
              <a:t>Thursday, Oct 13, 11:59 PM</a:t>
            </a:r>
            <a:r>
              <a:rPr lang="en-US" dirty="0">
                <a:cs typeface="Calibri" panose="020F0502020204030204"/>
              </a:rPr>
              <a:t> (tomorrow).</a:t>
            </a:r>
          </a:p>
          <a:p>
            <a:r>
              <a:rPr lang="en-US" dirty="0">
                <a:cs typeface="Calibri" panose="020F0502020204030204"/>
              </a:rPr>
              <a:t>Grading:</a:t>
            </a:r>
          </a:p>
          <a:p>
            <a:pPr marL="800100" lvl="1" indent="-457200">
              <a:buAutoNum type="arabicPeriod"/>
            </a:pPr>
            <a:r>
              <a:rPr lang="en-US" dirty="0">
                <a:cs typeface="Calibri" panose="020F0502020204030204"/>
              </a:rPr>
              <a:t>26% (1% per concern analysis, 1% per requirement)</a:t>
            </a:r>
          </a:p>
          <a:p>
            <a:pPr marL="800100" lvl="1" indent="-457200">
              <a:buAutoNum type="arabicPeriod"/>
            </a:pPr>
            <a:r>
              <a:rPr lang="en-US" dirty="0">
                <a:cs typeface="Calibri" panose="020F0502020204030204"/>
              </a:rPr>
              <a:t>54% (3% per block)</a:t>
            </a:r>
          </a:p>
          <a:p>
            <a:pPr marL="800100" lvl="1" indent="-457200">
              <a:buAutoNum type="arabicPeriod"/>
            </a:pPr>
            <a:r>
              <a:rPr lang="en-US" dirty="0">
                <a:cs typeface="Calibri" panose="020F0502020204030204"/>
              </a:rPr>
              <a:t>10%</a:t>
            </a:r>
          </a:p>
          <a:p>
            <a:pPr marL="800100" lvl="1" indent="-457200">
              <a:buAutoNum type="arabicPeriod"/>
            </a:pPr>
            <a:r>
              <a:rPr lang="en-US" dirty="0">
                <a:cs typeface="Calibri" panose="020F0502020204030204"/>
              </a:rPr>
              <a:t>10%</a:t>
            </a:r>
          </a:p>
        </p:txBody>
      </p:sp>
    </p:spTree>
    <p:extLst>
      <p:ext uri="{BB962C8B-B14F-4D97-AF65-F5344CB8AC3E}">
        <p14:creationId xmlns:p14="http://schemas.microsoft.com/office/powerpoint/2010/main" val="252919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65B9-E388-D54E-6584-943A8FD2F703}"/>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14526BA3-12BE-3483-DA0B-BEE7EAE959DF}"/>
              </a:ext>
            </a:extLst>
          </p:cNvPr>
          <p:cNvSpPr>
            <a:spLocks noGrp="1"/>
          </p:cNvSpPr>
          <p:nvPr>
            <p:ph idx="1"/>
          </p:nvPr>
        </p:nvSpPr>
        <p:spPr/>
        <p:txBody>
          <a:bodyPr vert="horz" lIns="91440" tIns="45720" rIns="91440" bIns="45720" rtlCol="0" anchor="t">
            <a:normAutofit fontScale="92500" lnSpcReduction="20000"/>
          </a:bodyPr>
          <a:lstStyle/>
          <a:p>
            <a:r>
              <a:rPr lang="en-US" dirty="0">
                <a:cs typeface="Calibri"/>
                <a:hlinkClick r:id="rId2"/>
              </a:rPr>
              <a:t>A Salute to Dani Berry. Luke Plunkett. Feb 2012. Kotaku.</a:t>
            </a:r>
          </a:p>
          <a:p>
            <a:r>
              <a:rPr lang="en-US" dirty="0">
                <a:cs typeface="Calibri" panose="020F0502020204030204"/>
                <a:hlinkClick r:id="rId3"/>
              </a:rPr>
              <a:t>Qingdao Ruanmei Network Technology Co.,Ltd. 2022. Freefixer.</a:t>
            </a:r>
            <a:endParaRPr lang="en-US" dirty="0">
              <a:cs typeface="Calibri" panose="020F0502020204030204"/>
            </a:endParaRPr>
          </a:p>
          <a:p>
            <a:r>
              <a:rPr lang="en-US" dirty="0">
                <a:cs typeface="Calibri" panose="020F0502020204030204"/>
                <a:hlinkClick r:id="rId4"/>
              </a:rPr>
              <a:t>What is PKI? Ted Shorter et al. 2022. Keyfactor.</a:t>
            </a:r>
            <a:endParaRPr lang="en-US">
              <a:cs typeface="Calibri" panose="020F0502020204030204"/>
            </a:endParaRPr>
          </a:p>
          <a:p>
            <a:r>
              <a:rPr lang="en-US" dirty="0">
                <a:cs typeface="Calibri" panose="020F0502020204030204"/>
                <a:hlinkClick r:id="rId5"/>
              </a:rPr>
              <a:t>How to Regain Control of Compromised IoT Device Certificates. JD Kilgallin. June 2019. Liveworx.</a:t>
            </a:r>
            <a:endParaRPr lang="en-US" dirty="0">
              <a:cs typeface="Calibri" panose="020F0502020204030204"/>
            </a:endParaRPr>
          </a:p>
          <a:p>
            <a:r>
              <a:rPr lang="en-US" dirty="0">
                <a:cs typeface="Calibri" panose="020F0502020204030204"/>
                <a:hlinkClick r:id="rId6"/>
              </a:rPr>
              <a:t>Keyfactor C Agent. J Proch, R Lillback, J Kilgallin, and S Shin. 2017-2022. Keyfactor.</a:t>
            </a:r>
            <a:endParaRPr lang="en-US"/>
          </a:p>
          <a:p>
            <a:endParaRPr lang="en-US" dirty="0">
              <a:cs typeface="Calibri" panose="020F0502020204030204"/>
            </a:endParaRPr>
          </a:p>
          <a:p>
            <a:r>
              <a:rPr lang="en-US" i="1" dirty="0">
                <a:cs typeface="Calibri" panose="020F0502020204030204"/>
              </a:rPr>
              <a:t>Reading for next lecture: </a:t>
            </a:r>
            <a:endParaRPr lang="en-US" dirty="0">
              <a:cs typeface="Calibri" panose="020F0502020204030204"/>
            </a:endParaRPr>
          </a:p>
          <a:p>
            <a:pPr lvl="1"/>
            <a:r>
              <a:rPr lang="en-US" i="1" dirty="0">
                <a:cs typeface="Calibri" panose="020F0502020204030204"/>
                <a:hlinkClick r:id="rId7"/>
              </a:rPr>
              <a:t>Keyfactor Coding Standards</a:t>
            </a:r>
            <a:r>
              <a:rPr lang="en-US" i="1" dirty="0">
                <a:cs typeface="Calibri" panose="020F0502020204030204"/>
              </a:rPr>
              <a:t> on Brightspace</a:t>
            </a:r>
          </a:p>
          <a:p>
            <a:pPr lvl="1"/>
            <a:r>
              <a:rPr lang="en-US" i="1" dirty="0">
                <a:cs typeface="Calibri" panose="020F0502020204030204"/>
                <a:hlinkClick r:id="rId8"/>
              </a:rPr>
              <a:t>Avoid Else, Return Early</a:t>
            </a:r>
            <a:r>
              <a:rPr lang="en-US" i="1" dirty="0">
                <a:cs typeface="Calibri" panose="020F0502020204030204"/>
              </a:rPr>
              <a:t> by Tim Oxley</a:t>
            </a:r>
          </a:p>
        </p:txBody>
      </p:sp>
    </p:spTree>
    <p:extLst>
      <p:ext uri="{BB962C8B-B14F-4D97-AF65-F5344CB8AC3E}">
        <p14:creationId xmlns:p14="http://schemas.microsoft.com/office/powerpoint/2010/main" val="420709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Code Concerns Exercise</a:t>
            </a:r>
            <a:br>
              <a:rPr lang="en-US">
                <a:cs typeface="Calibri Light"/>
              </a:rPr>
            </a:br>
            <a:endParaRPr lang="en-US"/>
          </a:p>
        </p:txBody>
      </p:sp>
      <p:sp>
        <p:nvSpPr>
          <p:cNvPr id="3" name="Subtitle 2"/>
          <p:cNvSpPr>
            <a:spLocks noGrp="1"/>
          </p:cNvSpPr>
          <p:nvPr>
            <p:ph type="subTitle" idx="1"/>
          </p:nvPr>
        </p:nvSpPr>
        <p:spPr/>
        <p:txBody>
          <a:bodyPr vert="horz" lIns="91440" tIns="45720" rIns="91440" bIns="45720" rtlCol="0" anchor="t">
            <a:normAutofit/>
          </a:bodyPr>
          <a:lstStyle/>
          <a:p>
            <a:pPr algn="l"/>
            <a:r>
              <a:rPr lang="en-US">
                <a:latin typeface="Tahoma"/>
                <a:ea typeface="+mn-lt"/>
                <a:cs typeface="+mn-lt"/>
              </a:rPr>
              <a:t>JD </a:t>
            </a:r>
            <a:r>
              <a:rPr lang="en-US" err="1">
                <a:latin typeface="Tahoma"/>
                <a:ea typeface="+mn-lt"/>
                <a:cs typeface="+mn-lt"/>
              </a:rPr>
              <a:t>Kilgallin</a:t>
            </a:r>
            <a:endParaRPr lang="en-US">
              <a:latin typeface="Tahoma"/>
              <a:ea typeface="+mn-lt"/>
              <a:cs typeface="+mn-lt"/>
            </a:endParaRPr>
          </a:p>
          <a:p>
            <a:pPr algn="l"/>
            <a:r>
              <a:rPr lang="en-US">
                <a:latin typeface="Tahoma"/>
                <a:ea typeface="+mn-lt"/>
                <a:cs typeface="+mn-lt"/>
              </a:rPr>
              <a:t>CPSC:480</a:t>
            </a:r>
          </a:p>
          <a:p>
            <a:pPr algn="l"/>
            <a:r>
              <a:rPr lang="en-US">
                <a:latin typeface="Tahoma"/>
                <a:ea typeface="+mn-lt"/>
                <a:cs typeface="+mn-lt"/>
              </a:rPr>
              <a:t>10/12/22</a:t>
            </a:r>
            <a:endParaRPr lang="en-US">
              <a:latin typeface="Tahoma"/>
            </a:endParaRPr>
          </a:p>
        </p:txBody>
      </p:sp>
    </p:spTree>
    <p:extLst>
      <p:ext uri="{BB962C8B-B14F-4D97-AF65-F5344CB8AC3E}">
        <p14:creationId xmlns:p14="http://schemas.microsoft.com/office/powerpoint/2010/main" val="98593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F7ED-69F0-0021-4255-4647FB4695B8}"/>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4B93861E-C1E6-8459-5395-3636CB8F7655}"/>
              </a:ext>
            </a:extLst>
          </p:cNvPr>
          <p:cNvSpPr>
            <a:spLocks noGrp="1"/>
          </p:cNvSpPr>
          <p:nvPr>
            <p:ph idx="1"/>
          </p:nvPr>
        </p:nvSpPr>
        <p:spPr/>
        <p:txBody>
          <a:bodyPr vert="horz" lIns="91440" tIns="45720" rIns="91440" bIns="45720" rtlCol="0" anchor="t">
            <a:normAutofit/>
          </a:bodyPr>
          <a:lstStyle/>
          <a:p>
            <a:r>
              <a:rPr lang="en-US" dirty="0">
                <a:cs typeface="Calibri"/>
              </a:rPr>
              <a:t>Midterm course eval feedback indicates you're generally satisfied with the class. Top request was more recap and summary slides.</a:t>
            </a:r>
          </a:p>
          <a:p>
            <a:r>
              <a:rPr lang="en-US" dirty="0">
                <a:cs typeface="Calibri"/>
              </a:rPr>
              <a:t>If you put in a </a:t>
            </a:r>
            <a:r>
              <a:rPr lang="en-US" dirty="0" err="1">
                <a:cs typeface="Calibri"/>
              </a:rPr>
              <a:t>Keyfactor</a:t>
            </a:r>
            <a:r>
              <a:rPr lang="en-US" dirty="0">
                <a:cs typeface="Calibri"/>
              </a:rPr>
              <a:t> referral request, it's pending and will be in by end of the week. If you'd like to submit one, email me your resume.</a:t>
            </a:r>
          </a:p>
          <a:p>
            <a:r>
              <a:rPr lang="en-US" dirty="0">
                <a:cs typeface="Calibri"/>
              </a:rPr>
              <a:t>Project 2 is due this Sunday, +2% early submission Friday, +1% early submission Saturday. Team participation survey due Monday.</a:t>
            </a:r>
          </a:p>
          <a:p>
            <a:r>
              <a:rPr lang="en-US" dirty="0">
                <a:cs typeface="Calibri"/>
              </a:rPr>
              <a:t>Today's exercise is due 11:59 PM </a:t>
            </a:r>
            <a:r>
              <a:rPr lang="en-US" b="1" dirty="0">
                <a:cs typeface="Calibri"/>
              </a:rPr>
              <a:t>tomorrow</a:t>
            </a:r>
            <a:r>
              <a:rPr lang="en-US" dirty="0">
                <a:cs typeface="Calibri"/>
              </a:rPr>
              <a:t>, to avoid conflict with P2.</a:t>
            </a:r>
          </a:p>
          <a:p>
            <a:r>
              <a:rPr lang="en-US" dirty="0">
                <a:cs typeface="Calibri"/>
              </a:rPr>
              <a:t>Project 3 will be assigned next Wednesday, to be due November 13</a:t>
            </a:r>
          </a:p>
          <a:p>
            <a:endParaRPr lang="en-US" dirty="0">
              <a:cs typeface="Calibri"/>
            </a:endParaRPr>
          </a:p>
        </p:txBody>
      </p:sp>
    </p:spTree>
    <p:extLst>
      <p:ext uri="{BB962C8B-B14F-4D97-AF65-F5344CB8AC3E}">
        <p14:creationId xmlns:p14="http://schemas.microsoft.com/office/powerpoint/2010/main" val="411045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8390-4304-F95D-1A53-C3CDCCEFA1DD}"/>
              </a:ext>
            </a:extLst>
          </p:cNvPr>
          <p:cNvSpPr>
            <a:spLocks noGrp="1"/>
          </p:cNvSpPr>
          <p:nvPr>
            <p:ph type="title"/>
          </p:nvPr>
        </p:nvSpPr>
        <p:spPr/>
        <p:txBody>
          <a:bodyPr/>
          <a:lstStyle/>
          <a:p>
            <a:r>
              <a:rPr lang="en-US" dirty="0">
                <a:cs typeface="Calibri Light"/>
              </a:rPr>
              <a:t>Public Key Infrastructure (PKI)</a:t>
            </a:r>
          </a:p>
        </p:txBody>
      </p:sp>
      <p:sp>
        <p:nvSpPr>
          <p:cNvPr id="3" name="Content Placeholder 2">
            <a:extLst>
              <a:ext uri="{FF2B5EF4-FFF2-40B4-BE49-F238E27FC236}">
                <a16:creationId xmlns:a16="http://schemas.microsoft.com/office/drawing/2014/main" id="{6AFF154A-ADC1-0A4D-2A98-15F96AC71E12}"/>
              </a:ext>
            </a:extLst>
          </p:cNvPr>
          <p:cNvSpPr>
            <a:spLocks noGrp="1"/>
          </p:cNvSpPr>
          <p:nvPr>
            <p:ph idx="1"/>
          </p:nvPr>
        </p:nvSpPr>
        <p:spPr>
          <a:xfrm>
            <a:off x="838200" y="1825625"/>
            <a:ext cx="4302370" cy="5035184"/>
          </a:xfrm>
        </p:spPr>
        <p:txBody>
          <a:bodyPr vert="horz" lIns="91440" tIns="45720" rIns="91440" bIns="45720" rtlCol="0" anchor="t">
            <a:normAutofit/>
          </a:bodyPr>
          <a:lstStyle/>
          <a:p>
            <a:r>
              <a:rPr lang="en-US" dirty="0">
                <a:cs typeface="Calibri"/>
              </a:rPr>
              <a:t>The backbone of communications security.</a:t>
            </a:r>
          </a:p>
          <a:p>
            <a:r>
              <a:rPr lang="en-US" dirty="0">
                <a:cs typeface="Calibri"/>
              </a:rPr>
              <a:t>Used for all HTTPS requests as well as SSH and other protocols built on SSL and/or TLS. </a:t>
            </a:r>
            <a:endParaRPr lang="en-US">
              <a:cs typeface="Calibri"/>
            </a:endParaRPr>
          </a:p>
          <a:p>
            <a:r>
              <a:rPr lang="en-US" dirty="0">
                <a:cs typeface="Calibri"/>
              </a:rPr>
              <a:t>Also used for document/</a:t>
            </a:r>
            <a:br>
              <a:rPr lang="en-US" dirty="0">
                <a:cs typeface="Calibri"/>
              </a:rPr>
            </a:br>
            <a:r>
              <a:rPr lang="en-US" dirty="0">
                <a:cs typeface="Calibri"/>
              </a:rPr>
              <a:t>code signing, email encryption, and other</a:t>
            </a:r>
            <a:br>
              <a:rPr lang="en-US" dirty="0">
                <a:cs typeface="Calibri"/>
              </a:rPr>
            </a:br>
            <a:r>
              <a:rPr lang="en-US" dirty="0">
                <a:cs typeface="Calibri"/>
              </a:rPr>
              <a:t>identity or data security tasks.</a:t>
            </a:r>
          </a:p>
          <a:p>
            <a:endParaRPr lang="en-US" dirty="0">
              <a:cs typeface="Calibri"/>
            </a:endParaRPr>
          </a:p>
        </p:txBody>
      </p:sp>
      <p:pic>
        <p:nvPicPr>
          <p:cNvPr id="6" name="Picture 6" descr="Graphical user interface, text, application, chat or text message&#10;&#10;Description automatically generated">
            <a:extLst>
              <a:ext uri="{FF2B5EF4-FFF2-40B4-BE49-F238E27FC236}">
                <a16:creationId xmlns:a16="http://schemas.microsoft.com/office/drawing/2014/main" id="{85014414-4111-1996-5680-4E48AAD0A303}"/>
              </a:ext>
            </a:extLst>
          </p:cNvPr>
          <p:cNvPicPr>
            <a:picLocks noChangeAspect="1"/>
          </p:cNvPicPr>
          <p:nvPr/>
        </p:nvPicPr>
        <p:blipFill>
          <a:blip r:embed="rId2"/>
          <a:stretch>
            <a:fillRect/>
          </a:stretch>
        </p:blipFill>
        <p:spPr>
          <a:xfrm>
            <a:off x="4970975" y="2181699"/>
            <a:ext cx="6466449" cy="3659485"/>
          </a:xfrm>
          <a:prstGeom prst="rect">
            <a:avLst/>
          </a:prstGeom>
        </p:spPr>
      </p:pic>
    </p:spTree>
    <p:extLst>
      <p:ext uri="{BB962C8B-B14F-4D97-AF65-F5344CB8AC3E}">
        <p14:creationId xmlns:p14="http://schemas.microsoft.com/office/powerpoint/2010/main" val="472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67139-0A6B-C519-E890-F385D72308D4}"/>
              </a:ext>
            </a:extLst>
          </p:cNvPr>
          <p:cNvSpPr>
            <a:spLocks noGrp="1"/>
          </p:cNvSpPr>
          <p:nvPr>
            <p:ph type="title"/>
          </p:nvPr>
        </p:nvSpPr>
        <p:spPr/>
        <p:txBody>
          <a:bodyPr/>
          <a:lstStyle/>
          <a:p>
            <a:r>
              <a:rPr lang="en-US" dirty="0">
                <a:cs typeface="Calibri Light"/>
              </a:rPr>
              <a:t>PKI and certificates</a:t>
            </a:r>
          </a:p>
        </p:txBody>
      </p:sp>
      <p:sp>
        <p:nvSpPr>
          <p:cNvPr id="3" name="Content Placeholder 2">
            <a:extLst>
              <a:ext uri="{FF2B5EF4-FFF2-40B4-BE49-F238E27FC236}">
                <a16:creationId xmlns:a16="http://schemas.microsoft.com/office/drawing/2014/main" id="{6CADF798-D811-D973-B7F7-C9097FDA9C81}"/>
              </a:ext>
            </a:extLst>
          </p:cNvPr>
          <p:cNvSpPr>
            <a:spLocks noGrp="1"/>
          </p:cNvSpPr>
          <p:nvPr>
            <p:ph idx="1"/>
          </p:nvPr>
        </p:nvSpPr>
        <p:spPr>
          <a:xfrm>
            <a:off x="838200" y="1825625"/>
            <a:ext cx="10730523" cy="5035184"/>
          </a:xfrm>
        </p:spPr>
        <p:txBody>
          <a:bodyPr vert="horz" lIns="91440" tIns="45720" rIns="91440" bIns="45720" rtlCol="0" anchor="t">
            <a:normAutofit/>
          </a:bodyPr>
          <a:lstStyle/>
          <a:p>
            <a:r>
              <a:rPr lang="en-US" dirty="0">
                <a:cs typeface="Calibri"/>
              </a:rPr>
              <a:t>PKI consists of a </a:t>
            </a:r>
            <a:r>
              <a:rPr lang="en-US" i="1" dirty="0">
                <a:cs typeface="Calibri"/>
              </a:rPr>
              <a:t>Certificate Authority (CA)</a:t>
            </a:r>
            <a:r>
              <a:rPr lang="en-US" dirty="0">
                <a:cs typeface="Calibri"/>
              </a:rPr>
              <a:t> that issues </a:t>
            </a:r>
            <a:r>
              <a:rPr lang="en-US" i="1" dirty="0">
                <a:cs typeface="Calibri"/>
              </a:rPr>
              <a:t>end-entity certificates</a:t>
            </a:r>
            <a:r>
              <a:rPr lang="en-US" dirty="0">
                <a:cs typeface="Calibri"/>
              </a:rPr>
              <a:t> to specific identities for specific purposes.</a:t>
            </a:r>
          </a:p>
          <a:p>
            <a:r>
              <a:rPr lang="en-US" dirty="0">
                <a:cs typeface="Calibri"/>
              </a:rPr>
              <a:t>A certificate contains information about the identity and authorized purpose for the cert, a digital signature from the CA, and a </a:t>
            </a:r>
            <a:r>
              <a:rPr lang="en-US" i="1" dirty="0">
                <a:cs typeface="Calibri"/>
              </a:rPr>
              <a:t>public key.</a:t>
            </a:r>
          </a:p>
          <a:p>
            <a:r>
              <a:rPr lang="en-US" dirty="0">
                <a:cs typeface="Calibri"/>
              </a:rPr>
              <a:t>Each certificate has a corresponding </a:t>
            </a:r>
            <a:r>
              <a:rPr lang="en-US" i="1" dirty="0">
                <a:cs typeface="Calibri"/>
              </a:rPr>
              <a:t>private key </a:t>
            </a:r>
            <a:r>
              <a:rPr lang="en-US" dirty="0">
                <a:cs typeface="Calibri"/>
              </a:rPr>
              <a:t>that is mathematically related to the public key. Content that is encrypted with the public key can only be decrypted with the private key, and content that is signed with the private key can be verified with the public key. </a:t>
            </a:r>
          </a:p>
          <a:p>
            <a:r>
              <a:rPr lang="en-US" dirty="0">
                <a:cs typeface="Calibri"/>
              </a:rPr>
              <a:t>As long as the private key is only accessible to the intended party, you know that nobody else can read content encrypted with the public key and that nobody can tamper with content signed by the private key.</a:t>
            </a:r>
          </a:p>
        </p:txBody>
      </p:sp>
    </p:spTree>
    <p:extLst>
      <p:ext uri="{BB962C8B-B14F-4D97-AF65-F5344CB8AC3E}">
        <p14:creationId xmlns:p14="http://schemas.microsoft.com/office/powerpoint/2010/main" val="231789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E7D-597F-6BF3-CCA7-D036E07DF814}"/>
              </a:ext>
            </a:extLst>
          </p:cNvPr>
          <p:cNvSpPr>
            <a:spLocks noGrp="1"/>
          </p:cNvSpPr>
          <p:nvPr>
            <p:ph type="title"/>
          </p:nvPr>
        </p:nvSpPr>
        <p:spPr/>
        <p:txBody>
          <a:bodyPr/>
          <a:lstStyle/>
          <a:p>
            <a:r>
              <a:rPr lang="en-US" dirty="0">
                <a:cs typeface="Calibri Light"/>
              </a:rPr>
              <a:t>PKI and </a:t>
            </a:r>
            <a:r>
              <a:rPr lang="en-US" dirty="0" err="1">
                <a:cs typeface="Calibri Light"/>
              </a:rPr>
              <a:t>Keyfactor</a:t>
            </a:r>
            <a:endParaRPr lang="en-US" dirty="0" err="1"/>
          </a:p>
        </p:txBody>
      </p:sp>
      <p:sp>
        <p:nvSpPr>
          <p:cNvPr id="3" name="Content Placeholder 2">
            <a:extLst>
              <a:ext uri="{FF2B5EF4-FFF2-40B4-BE49-F238E27FC236}">
                <a16:creationId xmlns:a16="http://schemas.microsoft.com/office/drawing/2014/main" id="{7AE5E41A-7F94-C970-EE90-22BBB4ACF650}"/>
              </a:ext>
            </a:extLst>
          </p:cNvPr>
          <p:cNvSpPr>
            <a:spLocks noGrp="1"/>
          </p:cNvSpPr>
          <p:nvPr>
            <p:ph idx="1"/>
          </p:nvPr>
        </p:nvSpPr>
        <p:spPr>
          <a:xfrm>
            <a:off x="838200" y="1825625"/>
            <a:ext cx="10515600" cy="5035184"/>
          </a:xfrm>
        </p:spPr>
        <p:txBody>
          <a:bodyPr vert="horz" lIns="91440" tIns="45720" rIns="91440" bIns="45720" rtlCol="0" anchor="t">
            <a:normAutofit fontScale="92500"/>
          </a:bodyPr>
          <a:lstStyle/>
          <a:p>
            <a:r>
              <a:rPr lang="en-US" dirty="0">
                <a:cs typeface="Calibri"/>
              </a:rPr>
              <a:t>A large organization could have hundreds of thousands of certificates; several for each user, workstation, and server the company owns.</a:t>
            </a:r>
          </a:p>
          <a:p>
            <a:r>
              <a:rPr lang="en-US" dirty="0">
                <a:cs typeface="Calibri"/>
              </a:rPr>
              <a:t>A connected-device manufacturer could have hundreds of </a:t>
            </a:r>
            <a:r>
              <a:rPr lang="en-US" i="1" dirty="0">
                <a:cs typeface="Calibri"/>
              </a:rPr>
              <a:t>millions</a:t>
            </a:r>
            <a:r>
              <a:rPr lang="en-US" dirty="0">
                <a:cs typeface="Calibri"/>
              </a:rPr>
              <a:t>, with one or more on each device.</a:t>
            </a:r>
          </a:p>
          <a:p>
            <a:r>
              <a:rPr lang="en-US" dirty="0">
                <a:cs typeface="Calibri"/>
              </a:rPr>
              <a:t>A large cloud application like news, hotel or retail websites could have thousands at any one time, with thousands more needed each day.</a:t>
            </a:r>
          </a:p>
          <a:p>
            <a:r>
              <a:rPr lang="en-US" dirty="0" err="1">
                <a:cs typeface="Calibri"/>
              </a:rPr>
              <a:t>Keyfactor</a:t>
            </a:r>
            <a:r>
              <a:rPr lang="en-US" dirty="0">
                <a:cs typeface="Calibri"/>
              </a:rPr>
              <a:t> helps organizations securely issue, manage, renew, and automate tasks related to usage of these certificates.</a:t>
            </a:r>
          </a:p>
          <a:p>
            <a:r>
              <a:rPr lang="en-US" dirty="0">
                <a:cs typeface="Calibri"/>
              </a:rPr>
              <a:t>A </a:t>
            </a:r>
            <a:r>
              <a:rPr lang="en-US" dirty="0" err="1">
                <a:cs typeface="Calibri"/>
              </a:rPr>
              <a:t>Keyfactor</a:t>
            </a:r>
            <a:r>
              <a:rPr lang="en-US" dirty="0">
                <a:cs typeface="Calibri"/>
              </a:rPr>
              <a:t> deployment consists of a certificate management platform </a:t>
            </a:r>
            <a:br>
              <a:rPr lang="en-US" dirty="0">
                <a:cs typeface="Calibri"/>
              </a:rPr>
            </a:br>
            <a:r>
              <a:rPr lang="en-US" dirty="0">
                <a:cs typeface="Calibri"/>
              </a:rPr>
              <a:t>connected to one or more CAs, and one or more (usually many more) </a:t>
            </a:r>
            <a:br>
              <a:rPr lang="en-US" dirty="0">
                <a:cs typeface="Calibri"/>
              </a:rPr>
            </a:br>
            <a:r>
              <a:rPr lang="en-US" i="1" dirty="0">
                <a:cs typeface="Calibri"/>
              </a:rPr>
              <a:t>agents </a:t>
            </a:r>
            <a:r>
              <a:rPr lang="en-US" dirty="0">
                <a:cs typeface="Calibri"/>
              </a:rPr>
              <a:t>which can be installed on a machine and communicates with the platform to manage certs locally on that machine.</a:t>
            </a:r>
            <a:endParaRPr lang="en-US" i="1" dirty="0">
              <a:cs typeface="Calibri"/>
            </a:endParaRPr>
          </a:p>
        </p:txBody>
      </p:sp>
    </p:spTree>
    <p:extLst>
      <p:ext uri="{BB962C8B-B14F-4D97-AF65-F5344CB8AC3E}">
        <p14:creationId xmlns:p14="http://schemas.microsoft.com/office/powerpoint/2010/main" val="330490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D0DF-66DF-5E71-8474-1C88C3D9CD93}"/>
              </a:ext>
            </a:extLst>
          </p:cNvPr>
          <p:cNvSpPr>
            <a:spLocks noGrp="1"/>
          </p:cNvSpPr>
          <p:nvPr>
            <p:ph type="title"/>
          </p:nvPr>
        </p:nvSpPr>
        <p:spPr/>
        <p:txBody>
          <a:bodyPr/>
          <a:lstStyle/>
          <a:p>
            <a:r>
              <a:rPr lang="en-US" dirty="0" err="1">
                <a:cs typeface="Calibri Light"/>
              </a:rPr>
              <a:t>Keyfactor</a:t>
            </a:r>
            <a:r>
              <a:rPr lang="en-US" dirty="0">
                <a:cs typeface="Calibri Light"/>
              </a:rPr>
              <a:t> C Agent</a:t>
            </a:r>
            <a:endParaRPr lang="en-US" dirty="0"/>
          </a:p>
        </p:txBody>
      </p:sp>
      <p:sp>
        <p:nvSpPr>
          <p:cNvPr id="3" name="Content Placeholder 2">
            <a:extLst>
              <a:ext uri="{FF2B5EF4-FFF2-40B4-BE49-F238E27FC236}">
                <a16:creationId xmlns:a16="http://schemas.microsoft.com/office/drawing/2014/main" id="{2322D52A-1E00-D674-CDC8-0DE03A1028CB}"/>
              </a:ext>
            </a:extLst>
          </p:cNvPr>
          <p:cNvSpPr>
            <a:spLocks noGrp="1"/>
          </p:cNvSpPr>
          <p:nvPr>
            <p:ph idx="1"/>
          </p:nvPr>
        </p:nvSpPr>
        <p:spPr>
          <a:xfrm>
            <a:off x="838200" y="1825625"/>
            <a:ext cx="10515600" cy="5035184"/>
          </a:xfrm>
        </p:spPr>
        <p:txBody>
          <a:bodyPr vert="horz" lIns="91440" tIns="45720" rIns="91440" bIns="45720" rtlCol="0" anchor="t">
            <a:normAutofit fontScale="92500" lnSpcReduction="10000"/>
          </a:bodyPr>
          <a:lstStyle/>
          <a:p>
            <a:r>
              <a:rPr lang="en-US" dirty="0">
                <a:cs typeface="Calibri"/>
              </a:rPr>
              <a:t>A distributed software component that communicates with the </a:t>
            </a:r>
            <a:r>
              <a:rPr lang="en-US" dirty="0" err="1">
                <a:cs typeface="Calibri"/>
              </a:rPr>
              <a:t>Keyfactor</a:t>
            </a:r>
            <a:r>
              <a:rPr lang="en-US" dirty="0">
                <a:cs typeface="Calibri"/>
              </a:rPr>
              <a:t> platform to manage digital certificates and keys on a device (e.g. car, </a:t>
            </a:r>
            <a:r>
              <a:rPr lang="en-US" dirty="0" err="1">
                <a:cs typeface="Calibri"/>
              </a:rPr>
              <a:t>smartlock</a:t>
            </a:r>
            <a:r>
              <a:rPr lang="en-US" dirty="0">
                <a:cs typeface="Calibri"/>
              </a:rPr>
              <a:t>, pacemaker). </a:t>
            </a:r>
            <a:endParaRPr lang="en-US">
              <a:cs typeface="Calibri"/>
            </a:endParaRPr>
          </a:p>
          <a:p>
            <a:r>
              <a:rPr lang="en-US" dirty="0">
                <a:cs typeface="Calibri"/>
              </a:rPr>
              <a:t>The agent makes an HTTP request to </a:t>
            </a:r>
            <a:r>
              <a:rPr lang="en-US" dirty="0" err="1">
                <a:cs typeface="Calibri"/>
              </a:rPr>
              <a:t>Keyfactor</a:t>
            </a:r>
            <a:r>
              <a:rPr lang="en-US" dirty="0">
                <a:cs typeface="Calibri"/>
              </a:rPr>
              <a:t> to acquire an agent </a:t>
            </a:r>
            <a:r>
              <a:rPr lang="en-US" i="1" dirty="0">
                <a:cs typeface="Calibri"/>
              </a:rPr>
              <a:t>session</a:t>
            </a:r>
            <a:r>
              <a:rPr lang="en-US" dirty="0">
                <a:cs typeface="Calibri"/>
              </a:rPr>
              <a:t>, which contains a list of </a:t>
            </a:r>
            <a:r>
              <a:rPr lang="en-US" i="1" dirty="0">
                <a:cs typeface="Calibri"/>
              </a:rPr>
              <a:t>jobs </a:t>
            </a:r>
            <a:r>
              <a:rPr lang="en-US" dirty="0">
                <a:cs typeface="Calibri"/>
              </a:rPr>
              <a:t>for the agent. Each job will start with another HTTP request to get configuration details for that job. </a:t>
            </a:r>
          </a:p>
          <a:p>
            <a:r>
              <a:rPr lang="en-US" dirty="0">
                <a:cs typeface="Calibri"/>
              </a:rPr>
              <a:t>A job can be any of the following:</a:t>
            </a:r>
          </a:p>
          <a:p>
            <a:pPr lvl="1"/>
            <a:r>
              <a:rPr lang="en-US" dirty="0">
                <a:cs typeface="Calibri"/>
              </a:rPr>
              <a:t>Inventory – Look at pre-defined locations on the device, identify any certificates and keys at that location, and send the certificates to </a:t>
            </a:r>
            <a:r>
              <a:rPr lang="en-US" dirty="0" err="1">
                <a:cs typeface="Calibri"/>
              </a:rPr>
              <a:t>Keyfactor</a:t>
            </a:r>
            <a:r>
              <a:rPr lang="en-US" dirty="0">
                <a:cs typeface="Calibri"/>
              </a:rPr>
              <a:t>.</a:t>
            </a:r>
          </a:p>
          <a:p>
            <a:pPr lvl="1"/>
            <a:r>
              <a:rPr lang="en-US" dirty="0">
                <a:cs typeface="Calibri"/>
              </a:rPr>
              <a:t>Manage – Take a certificate from </a:t>
            </a:r>
            <a:r>
              <a:rPr lang="en-US" dirty="0" err="1">
                <a:cs typeface="Calibri"/>
              </a:rPr>
              <a:t>Keyfactor</a:t>
            </a:r>
            <a:r>
              <a:rPr lang="en-US" dirty="0">
                <a:cs typeface="Calibri"/>
              </a:rPr>
              <a:t> and add or remove it at a pre-defined location on the device.</a:t>
            </a:r>
          </a:p>
          <a:p>
            <a:pPr lvl="1"/>
            <a:r>
              <a:rPr lang="en-US" dirty="0">
                <a:cs typeface="Calibri"/>
              </a:rPr>
              <a:t>Enrollment – Generate a new key and Certificate Signing Req</a:t>
            </a:r>
            <a:r>
              <a:rPr lang="en-US" dirty="0">
                <a:ea typeface="+mn-lt"/>
                <a:cs typeface="+mn-lt"/>
              </a:rPr>
              <a:t>uest (CSR), pass it to </a:t>
            </a:r>
            <a:r>
              <a:rPr lang="en-US" dirty="0" err="1">
                <a:ea typeface="+mn-lt"/>
                <a:cs typeface="+mn-lt"/>
              </a:rPr>
              <a:t>Keyfactor</a:t>
            </a:r>
            <a:r>
              <a:rPr lang="en-US" dirty="0">
                <a:ea typeface="+mn-lt"/>
                <a:cs typeface="+mn-lt"/>
              </a:rPr>
              <a:t> to have a certificate issued, and install the </a:t>
            </a:r>
            <a:r>
              <a:rPr lang="en-US" dirty="0" err="1">
                <a:ea typeface="+mn-lt"/>
                <a:cs typeface="+mn-lt"/>
              </a:rPr>
              <a:t>certificate+key</a:t>
            </a:r>
            <a:r>
              <a:rPr lang="en-US" dirty="0">
                <a:ea typeface="+mn-lt"/>
                <a:cs typeface="+mn-lt"/>
              </a:rPr>
              <a:t>.</a:t>
            </a:r>
          </a:p>
          <a:p>
            <a:pPr lvl="1"/>
            <a:r>
              <a:rPr lang="en-US" dirty="0">
                <a:cs typeface="Calibri"/>
              </a:rPr>
              <a:t>Fetch logs – Collect local agent logs and pass to </a:t>
            </a:r>
            <a:r>
              <a:rPr lang="en-US" dirty="0" err="1">
                <a:cs typeface="Calibri"/>
              </a:rPr>
              <a:t>Keyfactor</a:t>
            </a:r>
            <a:r>
              <a:rPr lang="en-US" dirty="0">
                <a:cs typeface="Calibri"/>
              </a:rPr>
              <a:t>.</a:t>
            </a:r>
          </a:p>
        </p:txBody>
      </p:sp>
    </p:spTree>
    <p:extLst>
      <p:ext uri="{BB962C8B-B14F-4D97-AF65-F5344CB8AC3E}">
        <p14:creationId xmlns:p14="http://schemas.microsoft.com/office/powerpoint/2010/main" val="3446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5FE9-C986-E4EB-5D27-228B8973B3FD}"/>
              </a:ext>
            </a:extLst>
          </p:cNvPr>
          <p:cNvSpPr>
            <a:spLocks noGrp="1"/>
          </p:cNvSpPr>
          <p:nvPr>
            <p:ph type="title"/>
          </p:nvPr>
        </p:nvSpPr>
        <p:spPr/>
        <p:txBody>
          <a:bodyPr/>
          <a:lstStyle/>
          <a:p>
            <a:r>
              <a:rPr lang="en-US" dirty="0">
                <a:cs typeface="Calibri Light"/>
              </a:rPr>
              <a:t>Exercise source code</a:t>
            </a:r>
            <a:endParaRPr lang="en-US" dirty="0"/>
          </a:p>
        </p:txBody>
      </p:sp>
      <p:sp>
        <p:nvSpPr>
          <p:cNvPr id="3" name="Content Placeholder 2">
            <a:extLst>
              <a:ext uri="{FF2B5EF4-FFF2-40B4-BE49-F238E27FC236}">
                <a16:creationId xmlns:a16="http://schemas.microsoft.com/office/drawing/2014/main" id="{6A515DC2-A5AB-E872-FB15-ACABD149A578}"/>
              </a:ext>
            </a:extLst>
          </p:cNvPr>
          <p:cNvSpPr>
            <a:spLocks noGrp="1"/>
          </p:cNvSpPr>
          <p:nvPr>
            <p:ph idx="1"/>
          </p:nvPr>
        </p:nvSpPr>
        <p:spPr>
          <a:xfrm>
            <a:off x="838200" y="1825625"/>
            <a:ext cx="10515600" cy="5035184"/>
          </a:xfrm>
        </p:spPr>
        <p:txBody>
          <a:bodyPr vert="horz" lIns="91440" tIns="45720" rIns="91440" bIns="45720" rtlCol="0" anchor="t">
            <a:normAutofit/>
          </a:bodyPr>
          <a:lstStyle/>
          <a:p>
            <a:r>
              <a:rPr lang="en-US" dirty="0">
                <a:ea typeface="+mn-lt"/>
                <a:cs typeface="+mn-lt"/>
              </a:rPr>
              <a:t>Clone, fork, or view </a:t>
            </a:r>
            <a:r>
              <a:rPr lang="en-US" dirty="0">
                <a:ea typeface="+mn-lt"/>
                <a:cs typeface="+mn-lt"/>
                <a:hlinkClick r:id="rId2"/>
              </a:rPr>
              <a:t>https://github.com/kilgallin/Keyfactor-CAgent</a:t>
            </a:r>
            <a:endParaRPr lang="en-US" dirty="0">
              <a:ea typeface="+mn-lt"/>
              <a:cs typeface="+mn-lt"/>
            </a:endParaRPr>
          </a:p>
          <a:p>
            <a:r>
              <a:rPr lang="en-US" dirty="0">
                <a:ea typeface="+mn-lt"/>
                <a:cs typeface="+mn-lt"/>
              </a:rPr>
              <a:t>Review this high-level description of the code:</a:t>
            </a:r>
          </a:p>
          <a:p>
            <a:pPr lvl="1"/>
            <a:r>
              <a:rPr lang="en-US" dirty="0">
                <a:cs typeface="Calibri"/>
              </a:rPr>
              <a:t>"lib" folder holds 3rd-party code for base64 and JSON formatting</a:t>
            </a:r>
          </a:p>
          <a:p>
            <a:pPr lvl="1"/>
            <a:r>
              <a:rPr lang="en-US" dirty="0">
                <a:cs typeface="Calibri"/>
              </a:rPr>
              <a:t>"</a:t>
            </a:r>
            <a:r>
              <a:rPr lang="en-US" dirty="0" err="1">
                <a:cs typeface="Calibri"/>
              </a:rPr>
              <a:t>openssl_wrapper</a:t>
            </a:r>
            <a:r>
              <a:rPr lang="en-US" dirty="0">
                <a:cs typeface="Calibri"/>
              </a:rPr>
              <a:t>" and "</a:t>
            </a:r>
            <a:r>
              <a:rPr lang="en-US" dirty="0" err="1">
                <a:cs typeface="Calibri"/>
              </a:rPr>
              <a:t>wolfssl_wrapper</a:t>
            </a:r>
            <a:r>
              <a:rPr lang="en-US" dirty="0">
                <a:cs typeface="Calibri"/>
              </a:rPr>
              <a:t>" folders hold interfaces to cryptography libraries used for generating keys and certificates.</a:t>
            </a:r>
          </a:p>
          <a:p>
            <a:pPr lvl="1"/>
            <a:r>
              <a:rPr lang="en-US" dirty="0" err="1">
                <a:cs typeface="Calibri"/>
              </a:rPr>
              <a:t>agent.c</a:t>
            </a:r>
            <a:r>
              <a:rPr lang="en-US" dirty="0">
                <a:cs typeface="Calibri"/>
              </a:rPr>
              <a:t> contains the main function and core session registration and job scheduling logic.</a:t>
            </a:r>
          </a:p>
          <a:p>
            <a:pPr lvl="1"/>
            <a:r>
              <a:rPr lang="en-US" dirty="0" err="1">
                <a:cs typeface="Calibri"/>
              </a:rPr>
              <a:t>inventory.c</a:t>
            </a:r>
            <a:r>
              <a:rPr lang="en-US" dirty="0">
                <a:cs typeface="Calibri"/>
              </a:rPr>
              <a:t>, </a:t>
            </a:r>
            <a:r>
              <a:rPr lang="en-US" dirty="0" err="1">
                <a:cs typeface="Calibri"/>
              </a:rPr>
              <a:t>management.c</a:t>
            </a:r>
            <a:r>
              <a:rPr lang="en-US" dirty="0">
                <a:cs typeface="Calibri"/>
              </a:rPr>
              <a:t>, </a:t>
            </a:r>
            <a:r>
              <a:rPr lang="en-US" dirty="0" err="1">
                <a:cs typeface="Calibri"/>
              </a:rPr>
              <a:t>enrollment.c</a:t>
            </a:r>
            <a:r>
              <a:rPr lang="en-US" dirty="0">
                <a:cs typeface="Calibri"/>
              </a:rPr>
              <a:t>, and </a:t>
            </a:r>
            <a:r>
              <a:rPr lang="en-US" dirty="0" err="1">
                <a:cs typeface="Calibri"/>
              </a:rPr>
              <a:t>fetchlogs.c</a:t>
            </a:r>
            <a:r>
              <a:rPr lang="en-US" dirty="0">
                <a:cs typeface="Calibri"/>
              </a:rPr>
              <a:t> hold implementations of the respective job types.</a:t>
            </a:r>
          </a:p>
          <a:p>
            <a:pPr lvl="1"/>
            <a:r>
              <a:rPr lang="en-US" dirty="0">
                <a:cs typeface="Calibri"/>
              </a:rPr>
              <a:t>All other .c files hold helper code related to one particular aspect or concern of the agent program. You will also find .h, .</a:t>
            </a:r>
            <a:r>
              <a:rPr lang="en-US" dirty="0" err="1">
                <a:cs typeface="Calibri"/>
              </a:rPr>
              <a:t>json</a:t>
            </a:r>
            <a:r>
              <a:rPr lang="en-US" dirty="0">
                <a:cs typeface="Calibri"/>
              </a:rPr>
              <a:t>, .txt/.md files and a </a:t>
            </a:r>
            <a:r>
              <a:rPr lang="en-US" dirty="0" err="1">
                <a:cs typeface="Calibri"/>
              </a:rPr>
              <a:t>makefile</a:t>
            </a:r>
            <a:r>
              <a:rPr lang="en-US" dirty="0">
                <a:cs typeface="Calibri"/>
              </a:rPr>
              <a:t>.</a:t>
            </a:r>
          </a:p>
          <a:p>
            <a:pPr lvl="1"/>
            <a:r>
              <a:rPr lang="en-US" dirty="0">
                <a:cs typeface="Calibri"/>
              </a:rPr>
              <a:t>Some of the code includes pre-processor switches to build the code for different hardware systems. You can gloss over these for this assignment.</a:t>
            </a:r>
          </a:p>
        </p:txBody>
      </p:sp>
    </p:spTree>
    <p:extLst>
      <p:ext uri="{BB962C8B-B14F-4D97-AF65-F5344CB8AC3E}">
        <p14:creationId xmlns:p14="http://schemas.microsoft.com/office/powerpoint/2010/main" val="33380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ACE3-9BDC-165D-0F8C-7F9CA96D9EE7}"/>
              </a:ext>
            </a:extLst>
          </p:cNvPr>
          <p:cNvSpPr>
            <a:spLocks noGrp="1"/>
          </p:cNvSpPr>
          <p:nvPr>
            <p:ph type="title"/>
          </p:nvPr>
        </p:nvSpPr>
        <p:spPr/>
        <p:txBody>
          <a:bodyPr/>
          <a:lstStyle/>
          <a:p>
            <a:r>
              <a:rPr lang="en-US" dirty="0">
                <a:cs typeface="Calibri Light"/>
              </a:rPr>
              <a:t>Exercise overview</a:t>
            </a:r>
            <a:endParaRPr lang="en-US" dirty="0"/>
          </a:p>
        </p:txBody>
      </p:sp>
      <p:sp>
        <p:nvSpPr>
          <p:cNvPr id="3" name="Content Placeholder 2">
            <a:extLst>
              <a:ext uri="{FF2B5EF4-FFF2-40B4-BE49-F238E27FC236}">
                <a16:creationId xmlns:a16="http://schemas.microsoft.com/office/drawing/2014/main" id="{06F04E33-2E6B-2966-F630-E0D87426F592}"/>
              </a:ext>
            </a:extLst>
          </p:cNvPr>
          <p:cNvSpPr>
            <a:spLocks noGrp="1"/>
          </p:cNvSpPr>
          <p:nvPr>
            <p:ph idx="1"/>
          </p:nvPr>
        </p:nvSpPr>
        <p:spPr/>
        <p:txBody>
          <a:bodyPr vert="horz" lIns="91440" tIns="45720" rIns="91440" bIns="45720" rtlCol="0" anchor="t">
            <a:normAutofit/>
          </a:bodyPr>
          <a:lstStyle/>
          <a:p>
            <a:r>
              <a:rPr lang="en-US" dirty="0">
                <a:cs typeface="Calibri"/>
              </a:rPr>
              <a:t>Form groups of 2-3 students.</a:t>
            </a:r>
          </a:p>
          <a:p>
            <a:r>
              <a:rPr lang="en-US" dirty="0">
                <a:cs typeface="Calibri"/>
              </a:rPr>
              <a:t>Identify how the </a:t>
            </a:r>
            <a:r>
              <a:rPr lang="en-US" dirty="0" err="1">
                <a:cs typeface="Calibri"/>
              </a:rPr>
              <a:t>Keyfactor</a:t>
            </a:r>
            <a:r>
              <a:rPr lang="en-US" dirty="0">
                <a:cs typeface="Calibri"/>
              </a:rPr>
              <a:t> C Agent decomposes its concerns into multiple files (the agent would typically be incorporated as one module of a larger firmware package for a device).</a:t>
            </a:r>
          </a:p>
          <a:p>
            <a:r>
              <a:rPr lang="en-US" dirty="0">
                <a:cs typeface="Calibri"/>
              </a:rPr>
              <a:t>Identify how the </a:t>
            </a:r>
            <a:r>
              <a:rPr lang="en-US" dirty="0" err="1">
                <a:cs typeface="Calibri"/>
              </a:rPr>
              <a:t>Keyfactor</a:t>
            </a:r>
            <a:r>
              <a:rPr lang="en-US" dirty="0">
                <a:cs typeface="Calibri"/>
              </a:rPr>
              <a:t> C Agent handles cross-cutting concerns.</a:t>
            </a:r>
            <a:endParaRPr lang="en-US"/>
          </a:p>
          <a:p>
            <a:r>
              <a:rPr lang="en-US" dirty="0">
                <a:cs typeface="Calibri"/>
              </a:rPr>
              <a:t>Identify inconsistencies or omissions in handling of concerns.</a:t>
            </a:r>
          </a:p>
          <a:p>
            <a:r>
              <a:rPr lang="en-US" dirty="0">
                <a:cs typeface="Calibri"/>
              </a:rPr>
              <a:t>Write a report.</a:t>
            </a:r>
          </a:p>
        </p:txBody>
      </p:sp>
    </p:spTree>
    <p:extLst>
      <p:ext uri="{BB962C8B-B14F-4D97-AF65-F5344CB8AC3E}">
        <p14:creationId xmlns:p14="http://schemas.microsoft.com/office/powerpoint/2010/main" val="2380522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Code Concerns Exercise  </vt:lpstr>
      <vt:lpstr>Code Concerns Exercise </vt:lpstr>
      <vt:lpstr>Notes</vt:lpstr>
      <vt:lpstr>Public Key Infrastructure (PKI)</vt:lpstr>
      <vt:lpstr>PKI and certificates</vt:lpstr>
      <vt:lpstr>PKI and Keyfactor</vt:lpstr>
      <vt:lpstr>Keyfactor C Agent</vt:lpstr>
      <vt:lpstr>Exercise source code</vt:lpstr>
      <vt:lpstr>Exercise overview</vt:lpstr>
      <vt:lpstr>Exercise details</vt:lpstr>
      <vt:lpstr>Submission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577</cp:revision>
  <dcterms:created xsi:type="dcterms:W3CDTF">2022-06-29T17:49:55Z</dcterms:created>
  <dcterms:modified xsi:type="dcterms:W3CDTF">2022-10-12T19:59:37Z</dcterms:modified>
</cp:coreProperties>
</file>