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0"/>
    <p:restoredTop sz="82414"/>
  </p:normalViewPr>
  <p:slideViewPr>
    <p:cSldViewPr snapToGrid="0" snapToObjects="1">
      <p:cViewPr>
        <p:scale>
          <a:sx n="50" d="100"/>
          <a:sy n="50" d="100"/>
        </p:scale>
        <p:origin x="72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C56F-667F-C34C-BBFB-6346B598C167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0EF01-809A-084E-ADFF-18A5D29424D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03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grippeähnlichen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Erkrankungen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(ILI,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definiert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Fieber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Atemwegserkrankung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(,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Fieber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ohne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Fieber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EF01-809A-084E-ADFF-18A5D29424D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427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grippeähnlichen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Erkrankungen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(ILI,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definiert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Fieber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Atemwegserkrankung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(,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Fieber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ohne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Fieber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EF01-809A-084E-ADFF-18A5D29424D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334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EF01-809A-084E-ADFF-18A5D29424D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686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EF01-809A-084E-ADFF-18A5D29424D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199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EF01-809A-084E-ADFF-18A5D29424D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804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EF01-809A-084E-ADFF-18A5D29424D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649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35D1-51C1-624B-A0C9-8A9A0148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1CA2-EEBA-ED41-A179-84963AF72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3C17-A9AF-894A-9859-AED89F9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C462-AD40-8748-976D-9A96A8D8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CAF3-9E86-9149-8060-A60239A6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CD07-98A8-9241-B3DB-FDDB8F1C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12AA3-6E30-9D4B-A102-337845BE4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45AF-66CC-A944-A435-6A1A24F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4EB9-EBB6-614B-945A-076B5F6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441B7-3D9B-8040-BD3B-19EA93EC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02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50F22-7F3D-8F48-A1A5-E96A72361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FBE4-085D-3F44-822D-E0CF0C0E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8736-9B2A-8B46-B776-1D71B590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1A72-AA05-0541-BC48-61A55074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F340-476F-E845-B08A-DF916802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5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4F7-824D-0F49-8291-567E754B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D342-F49F-D649-821F-7B19E2FD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E79E-F1E7-9943-B1C7-3A7CA3CA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0768-6485-3044-BE82-F9F04DFE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A687-FBD5-CB45-B083-661D94F1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384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E57E-CE10-1B4D-9F33-B18C303C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9CBB-3B0D-0047-8955-B36CBAEA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BAB5-72E7-3E43-BBC8-6DD1FFC9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9B5E-C1FE-2A4D-A383-3FE759E0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2E30-3AAD-DA45-B902-549F8F5C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612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1193-3FB3-9E4B-8B5E-CFECBD71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02F0-7861-F047-B0DF-37BEC3EA5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83529-7E6B-EA44-9911-0801D5487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F811-95F6-B34C-8825-4DA55B0A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57C2A-C7D2-B34C-B9E5-25194AB0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20F1-D0F2-0946-BAA2-92EE7024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616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042C-1A0C-FA4D-A33C-6EE4C7D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4DCFE-6C56-354E-94C8-90A11FCDA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E7E20-25E3-BF45-8762-8ACCCDED5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F8F4F-8632-A94C-9F36-1A5223923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737DB-93FB-024B-91E6-9E5B38947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CCCEE-EE2A-CF44-8077-AE9A186A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77F7A-C18F-EE44-88A1-2C960E62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BD869-26C2-B84B-B250-42603982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196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DF9D-7C9A-E64F-B2D4-708BBAFA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7A9AC-9B9C-9C49-849F-F4C52190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4B374-99B5-294A-AF03-6820A1EE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3D9E9-6556-374D-828F-BEF52311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61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69FCC-5FB9-9542-84FA-E71C0AEB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F7142-7DB6-B64B-A245-3BB53EDD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4ED2E-9EEF-EC47-8C39-BD55D34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75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3961-F96A-2C4B-B2E0-E83C5D43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AD16-9CB2-DF44-B851-E90B45D8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8B252-6ADC-9D48-8E7C-8C89B375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0C9F5-AAA6-A543-8C4D-4BE2A353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EB954-7E87-AD4D-91DB-5D2DB648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FE5CE-634F-C84C-A4E1-236C85AC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31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0CF8-A32B-F544-A896-524D8780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A72EC-0E4C-724D-A68E-8EF2BE8F5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C071C-A4BF-4740-A3B3-95D73E11F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0419E-1C93-B74B-97BD-3236179D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7ACB2-3FCF-CB4A-9982-03DF8D10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75C0-EF7A-CC4D-A824-33822203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1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1AC59-F942-E640-B0E1-EA54BD70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41D2B-948A-E24C-B294-D8177B99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74D1-7626-224F-91A2-B6EF2BDB6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5905-EE48-2F4A-97FF-C5EBB08BE4E1}" type="datetimeFigureOut">
              <a:rPr lang="cs-CZ" smtClean="0"/>
              <a:t>13.02.18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FF4B6-0C1F-9041-A244-00A263B80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CF022-1778-B448-A302-70DB04F5E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E92B-DCD0-424F-927A-D67B804F9F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006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CB8E-EF3B-2946-9829-E940C34E1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Helvetica" pitchFamily="2" charset="0"/>
              </a:rPr>
              <a:t>DI CAPSTONE PROJECT</a:t>
            </a:r>
            <a:br>
              <a:rPr lang="en-US" sz="4400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r>
              <a:rPr lang="en-US" sz="4400" dirty="0">
                <a:latin typeface="Helvetica" pitchFamily="2" charset="0"/>
              </a:rPr>
              <a:t>Short- to mid-term prediction of influenza waves in Germany</a:t>
            </a:r>
            <a:endParaRPr lang="cs-CZ" sz="4400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0F8C-DC84-FB4D-8BC7-D66F647B0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949"/>
            <a:ext cx="9144000" cy="1655762"/>
          </a:xfrm>
        </p:spPr>
        <p:txBody>
          <a:bodyPr/>
          <a:lstStyle/>
          <a:p>
            <a:r>
              <a:rPr lang="en-US" dirty="0"/>
              <a:t>Kilian </a:t>
            </a:r>
            <a:r>
              <a:rPr lang="en-US" dirty="0" err="1"/>
              <a:t>Zwirglmaier</a:t>
            </a:r>
            <a:r>
              <a:rPr lang="en-US" dirty="0"/>
              <a:t> &amp; Olga </a:t>
            </a:r>
            <a:r>
              <a:rPr lang="cs-CZ" dirty="0"/>
              <a:t>Špačková</a:t>
            </a:r>
          </a:p>
        </p:txBody>
      </p:sp>
    </p:spTree>
    <p:extLst>
      <p:ext uri="{BB962C8B-B14F-4D97-AF65-F5344CB8AC3E}">
        <p14:creationId xmlns:p14="http://schemas.microsoft.com/office/powerpoint/2010/main" val="131961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69E5-5297-3441-B50F-9D91B58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Flu waves in Germany 2011-2017</a:t>
            </a:r>
            <a:endParaRPr lang="cs-CZ" sz="40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E270E-25D9-D142-92D8-5F70F8380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6"/>
          <a:stretch/>
        </p:blipFill>
        <p:spPr>
          <a:xfrm>
            <a:off x="1077686" y="1886631"/>
            <a:ext cx="9352893" cy="4107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85EA7-937F-274C-A0A5-34CE7BFA5460}"/>
              </a:ext>
            </a:extLst>
          </p:cNvPr>
          <p:cNvSpPr txBox="1"/>
          <p:nvPr/>
        </p:nvSpPr>
        <p:spPr>
          <a:xfrm>
            <a:off x="139148" y="6502786"/>
            <a:ext cx="5245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RKI (Robert Koch </a:t>
            </a:r>
            <a:r>
              <a:rPr lang="en-US" sz="1000" dirty="0" err="1"/>
              <a:t>Institut</a:t>
            </a:r>
            <a:r>
              <a:rPr lang="en-US" sz="1000" dirty="0"/>
              <a:t> )- </a:t>
            </a:r>
            <a:r>
              <a:rPr lang="cs-CZ" sz="1000" dirty="0" err="1"/>
              <a:t>Bericht</a:t>
            </a:r>
            <a:r>
              <a:rPr lang="cs-CZ" sz="1000" dirty="0"/>
              <a:t> </a:t>
            </a:r>
            <a:r>
              <a:rPr lang="cs-CZ" sz="1000" dirty="0" err="1"/>
              <a:t>zur</a:t>
            </a:r>
            <a:r>
              <a:rPr lang="cs-CZ" sz="1000" dirty="0"/>
              <a:t> Epidemiologie</a:t>
            </a:r>
            <a:r>
              <a:rPr lang="en-US" sz="1000" dirty="0"/>
              <a:t> </a:t>
            </a:r>
            <a:r>
              <a:rPr lang="cs-CZ" sz="1000" dirty="0"/>
              <a:t>der Influenza in </a:t>
            </a:r>
            <a:r>
              <a:rPr lang="cs-CZ" sz="1000" dirty="0" err="1"/>
              <a:t>Deutschland</a:t>
            </a:r>
            <a:r>
              <a:rPr lang="en-US" sz="1000" dirty="0"/>
              <a:t> </a:t>
            </a:r>
            <a:r>
              <a:rPr lang="cs-CZ" sz="1000" dirty="0" err="1"/>
              <a:t>Saison</a:t>
            </a:r>
            <a:r>
              <a:rPr lang="cs-CZ" sz="1000" dirty="0"/>
              <a:t> 2016/17</a:t>
            </a:r>
            <a:endParaRPr lang="cs-CZ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938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69E5-5297-3441-B50F-9D91B58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Respiratory </a:t>
            </a:r>
            <a:r>
              <a:rPr lang="en-US" sz="4000" dirty="0" err="1">
                <a:latin typeface="Helvetica" pitchFamily="2" charset="0"/>
              </a:rPr>
              <a:t>deseases</a:t>
            </a:r>
            <a:r>
              <a:rPr lang="en-US" sz="4000" dirty="0">
                <a:latin typeface="Helvetica" pitchFamily="2" charset="0"/>
              </a:rPr>
              <a:t> vs. Flu waves in Germany 2011-2017</a:t>
            </a:r>
            <a:endParaRPr lang="cs-CZ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85EA7-937F-274C-A0A5-34CE7BFA5460}"/>
              </a:ext>
            </a:extLst>
          </p:cNvPr>
          <p:cNvSpPr txBox="1"/>
          <p:nvPr/>
        </p:nvSpPr>
        <p:spPr>
          <a:xfrm>
            <a:off x="139148" y="6502786"/>
            <a:ext cx="5245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RKI (Robert Koch </a:t>
            </a:r>
            <a:r>
              <a:rPr lang="en-US" sz="1000" dirty="0" err="1"/>
              <a:t>Institut</a:t>
            </a:r>
            <a:r>
              <a:rPr lang="en-US" sz="1000" dirty="0"/>
              <a:t> )- </a:t>
            </a:r>
            <a:r>
              <a:rPr lang="cs-CZ" sz="1000" dirty="0" err="1"/>
              <a:t>Bericht</a:t>
            </a:r>
            <a:r>
              <a:rPr lang="cs-CZ" sz="1000" dirty="0"/>
              <a:t> </a:t>
            </a:r>
            <a:r>
              <a:rPr lang="cs-CZ" sz="1000" dirty="0" err="1"/>
              <a:t>zur</a:t>
            </a:r>
            <a:r>
              <a:rPr lang="cs-CZ" sz="1000" dirty="0"/>
              <a:t> Epidemiologie</a:t>
            </a:r>
            <a:r>
              <a:rPr lang="en-US" sz="1000" dirty="0"/>
              <a:t> </a:t>
            </a:r>
            <a:r>
              <a:rPr lang="cs-CZ" sz="1000" dirty="0"/>
              <a:t>der Influenza in </a:t>
            </a:r>
            <a:r>
              <a:rPr lang="cs-CZ" sz="1000" dirty="0" err="1"/>
              <a:t>Deutschland</a:t>
            </a:r>
            <a:r>
              <a:rPr lang="en-US" sz="1000" dirty="0"/>
              <a:t> </a:t>
            </a:r>
            <a:r>
              <a:rPr lang="cs-CZ" sz="1000" dirty="0" err="1"/>
              <a:t>Saison</a:t>
            </a:r>
            <a:r>
              <a:rPr lang="cs-CZ" sz="1000" dirty="0"/>
              <a:t> 2016/17</a:t>
            </a:r>
            <a:endParaRPr lang="cs-CZ" sz="10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03FC3-6CCB-4043-9180-B1E23A12E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33" y="1993309"/>
            <a:ext cx="5739717" cy="4206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B513D-C740-B549-9E8C-0C81E79C9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1993309"/>
            <a:ext cx="5768150" cy="41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1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6E4B-926E-004D-80AF-4AAF7925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4575175"/>
          </a:xfrm>
        </p:spPr>
        <p:txBody>
          <a:bodyPr>
            <a:normAutofit/>
          </a:bodyPr>
          <a:lstStyle/>
          <a:p>
            <a:r>
              <a:rPr lang="en-US" dirty="0"/>
              <a:t>Predict increase of claims to insurers associated with flue waves (for internal organizational purposes)</a:t>
            </a:r>
          </a:p>
          <a:p>
            <a:r>
              <a:rPr lang="en-US" dirty="0"/>
              <a:t>What we want to know:</a:t>
            </a:r>
          </a:p>
          <a:p>
            <a:pPr lvl="1"/>
            <a:r>
              <a:rPr lang="en-US" dirty="0" err="1"/>
              <a:t>Iniciation</a:t>
            </a:r>
            <a:r>
              <a:rPr lang="en-US" dirty="0"/>
              <a:t> of the wave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Peak</a:t>
            </a:r>
          </a:p>
          <a:p>
            <a:r>
              <a:rPr lang="en-US" dirty="0"/>
              <a:t>Prediction with different lead times</a:t>
            </a:r>
          </a:p>
          <a:p>
            <a:pPr lvl="1"/>
            <a:r>
              <a:rPr lang="en-US" dirty="0"/>
              <a:t>Short term (?1 week)</a:t>
            </a:r>
          </a:p>
          <a:p>
            <a:pPr lvl="1"/>
            <a:r>
              <a:rPr lang="en-US" dirty="0"/>
              <a:t>Mid-term (?4 weeks)</a:t>
            </a:r>
          </a:p>
          <a:p>
            <a:r>
              <a:rPr lang="en-US" dirty="0"/>
              <a:t>Quantify the uncertainty of the prediction</a:t>
            </a:r>
            <a:endParaRPr lang="cs-CZ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B15F65-467B-D846-952D-6A3E5C3752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Helvetica" pitchFamily="2" charset="0"/>
              </a:rPr>
              <a:t>Aim</a:t>
            </a:r>
            <a:endParaRPr lang="cs-CZ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3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6E4B-926E-004D-80AF-4AAF7925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r>
              <a:rPr lang="en-US" dirty="0"/>
              <a:t>Time-series analysis</a:t>
            </a:r>
          </a:p>
          <a:p>
            <a:r>
              <a:rPr lang="en-US" dirty="0" err="1"/>
              <a:t>Spatio</a:t>
            </a:r>
            <a:r>
              <a:rPr lang="en-US" dirty="0"/>
              <a:t>-temporal analysis (spread  of the virus over the world)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B15F65-467B-D846-952D-6A3E5C3752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Helvetica" pitchFamily="2" charset="0"/>
              </a:rPr>
              <a:t>Approach</a:t>
            </a:r>
            <a:endParaRPr lang="cs-CZ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0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15F65-467B-D846-952D-6A3E5C37520D}"/>
              </a:ext>
            </a:extLst>
          </p:cNvPr>
          <p:cNvSpPr txBox="1">
            <a:spLocks/>
          </p:cNvSpPr>
          <p:nvPr/>
        </p:nvSpPr>
        <p:spPr>
          <a:xfrm>
            <a:off x="558800" y="2270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Helvetica" pitchFamily="2" charset="0"/>
              </a:rPr>
              <a:t>Thank you!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Qs?</a:t>
            </a:r>
            <a:endParaRPr lang="cs-CZ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9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69E5-5297-3441-B50F-9D91B58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Motivation</a:t>
            </a:r>
            <a:endParaRPr lang="cs-CZ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85EA7-937F-274C-A0A5-34CE7BFA5460}"/>
              </a:ext>
            </a:extLst>
          </p:cNvPr>
          <p:cNvSpPr txBox="1"/>
          <p:nvPr/>
        </p:nvSpPr>
        <p:spPr>
          <a:xfrm>
            <a:off x="139148" y="6502786"/>
            <a:ext cx="5245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RKI (Robert Koch </a:t>
            </a:r>
            <a:r>
              <a:rPr lang="en-US" sz="1000" dirty="0" err="1"/>
              <a:t>Institut</a:t>
            </a:r>
            <a:r>
              <a:rPr lang="en-US" sz="1000" dirty="0"/>
              <a:t> )- </a:t>
            </a:r>
            <a:r>
              <a:rPr lang="cs-CZ" sz="1000" dirty="0" err="1"/>
              <a:t>Bericht</a:t>
            </a:r>
            <a:r>
              <a:rPr lang="cs-CZ" sz="1000" dirty="0"/>
              <a:t> </a:t>
            </a:r>
            <a:r>
              <a:rPr lang="cs-CZ" sz="1000" dirty="0" err="1"/>
              <a:t>zur</a:t>
            </a:r>
            <a:r>
              <a:rPr lang="cs-CZ" sz="1000" dirty="0"/>
              <a:t> Epidemiologie</a:t>
            </a:r>
            <a:r>
              <a:rPr lang="en-US" sz="1000" dirty="0"/>
              <a:t> </a:t>
            </a:r>
            <a:r>
              <a:rPr lang="cs-CZ" sz="1000" dirty="0"/>
              <a:t>der Influenza in </a:t>
            </a:r>
            <a:r>
              <a:rPr lang="cs-CZ" sz="1000" dirty="0" err="1"/>
              <a:t>Deutschland</a:t>
            </a:r>
            <a:r>
              <a:rPr lang="en-US" sz="1000" dirty="0"/>
              <a:t> </a:t>
            </a:r>
            <a:r>
              <a:rPr lang="cs-CZ" sz="1000" dirty="0" err="1"/>
              <a:t>Saison</a:t>
            </a:r>
            <a:r>
              <a:rPr lang="cs-CZ" sz="1000" dirty="0"/>
              <a:t> 2016/17</a:t>
            </a:r>
            <a:endParaRPr lang="cs-CZ" sz="10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EA51A-5E74-9F46-B022-CB7C9E3C3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87" y="643835"/>
            <a:ext cx="7035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0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197</Words>
  <Application>Microsoft Macintosh PowerPoint</Application>
  <PresentationFormat>Widescreen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DI CAPSTONE PROJECT  Short- to mid-term prediction of influenza waves in Germany</vt:lpstr>
      <vt:lpstr>Flu waves in Germany 2011-2017</vt:lpstr>
      <vt:lpstr>Respiratory deseases vs. Flu waves in Germany 2011-2017</vt:lpstr>
      <vt:lpstr>PowerPoint Presentation</vt:lpstr>
      <vt:lpstr>PowerPoint Presentation</vt:lpstr>
      <vt:lpstr>PowerPoint Presentation</vt:lpstr>
      <vt:lpstr>Motivation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 CAPSTONE PROJECT  Short- to mid-term prediction of influenza wave in Germany</dc:title>
  <dc:creator>olgaspackova</dc:creator>
  <cp:lastModifiedBy>olgaspackova</cp:lastModifiedBy>
  <cp:revision>8</cp:revision>
  <dcterms:created xsi:type="dcterms:W3CDTF">2018-02-13T12:55:27Z</dcterms:created>
  <dcterms:modified xsi:type="dcterms:W3CDTF">2018-02-13T13:52:52Z</dcterms:modified>
</cp:coreProperties>
</file>