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78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E4C2-B4E0-4CE4-BA3B-9140B5C9E92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E9FE-1EA8-457D-8A4E-65ABFB3F534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98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E4C2-B4E0-4CE4-BA3B-9140B5C9E92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E9FE-1EA8-457D-8A4E-65ABFB3F5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8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E4C2-B4E0-4CE4-BA3B-9140B5C9E92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E9FE-1EA8-457D-8A4E-65ABFB3F5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8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E4C2-B4E0-4CE4-BA3B-9140B5C9E92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E9FE-1EA8-457D-8A4E-65ABFB3F5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8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E4C2-B4E0-4CE4-BA3B-9140B5C9E92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E9FE-1EA8-457D-8A4E-65ABFB3F534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42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E4C2-B4E0-4CE4-BA3B-9140B5C9E92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E9FE-1EA8-457D-8A4E-65ABFB3F5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9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E4C2-B4E0-4CE4-BA3B-9140B5C9E92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E9FE-1EA8-457D-8A4E-65ABFB3F5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6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E4C2-B4E0-4CE4-BA3B-9140B5C9E92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E9FE-1EA8-457D-8A4E-65ABFB3F5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5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E4C2-B4E0-4CE4-BA3B-9140B5C9E92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E9FE-1EA8-457D-8A4E-65ABFB3F5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6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DB5E4C2-B4E0-4CE4-BA3B-9140B5C9E92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58E9FE-1EA8-457D-8A4E-65ABFB3F5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9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E4C2-B4E0-4CE4-BA3B-9140B5C9E92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E9FE-1EA8-457D-8A4E-65ABFB3F5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B5E4C2-B4E0-4CE4-BA3B-9140B5C9E92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58E9FE-1EA8-457D-8A4E-65ABFB3F534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21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Simulator </a:t>
            </a:r>
            <a:r>
              <a:rPr lang="en-US" sz="6000" dirty="0" err="1" smtClean="0"/>
              <a:t>sekvencera</a:t>
            </a:r>
            <a:r>
              <a:rPr lang="en-US" sz="6000" dirty="0" smtClean="0"/>
              <a:t> </a:t>
            </a:r>
            <a:br>
              <a:rPr lang="en-US" sz="6000" dirty="0" smtClean="0"/>
            </a:br>
            <a:r>
              <a:rPr lang="en-US" sz="6000" dirty="0" smtClean="0"/>
              <a:t>paired-end </a:t>
            </a:r>
            <a:r>
              <a:rPr lang="en-US" sz="6000" dirty="0" err="1" smtClean="0"/>
              <a:t>readova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Jovica Kilibarda 2019/143</a:t>
            </a:r>
          </a:p>
        </p:txBody>
      </p:sp>
    </p:spTree>
    <p:extLst>
      <p:ext uri="{BB962C8B-B14F-4D97-AF65-F5344CB8AC3E}">
        <p14:creationId xmlns:p14="http://schemas.microsoft.com/office/powerpoint/2010/main" val="254824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523" y="143025"/>
            <a:ext cx="10058400" cy="1205798"/>
          </a:xfrm>
        </p:spPr>
        <p:txBody>
          <a:bodyPr/>
          <a:lstStyle/>
          <a:p>
            <a:r>
              <a:rPr lang="en-US" dirty="0" err="1" smtClean="0"/>
              <a:t>Opis</a:t>
            </a:r>
            <a:r>
              <a:rPr lang="en-US" dirty="0" smtClean="0"/>
              <a:t> </a:t>
            </a:r>
            <a:r>
              <a:rPr lang="en-US" dirty="0" err="1" smtClean="0"/>
              <a:t>zadatka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536349" y="2671379"/>
            <a:ext cx="1541417" cy="1489165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Processing icon png » PNG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491" y="2760943"/>
            <a:ext cx="1303837" cy="130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endCxn id="5" idx="2"/>
          </p:cNvCxnSpPr>
          <p:nvPr/>
        </p:nvCxnSpPr>
        <p:spPr>
          <a:xfrm>
            <a:off x="2161293" y="3396651"/>
            <a:ext cx="1375056" cy="1931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6"/>
          </p:cNvCxnSpPr>
          <p:nvPr/>
        </p:nvCxnSpPr>
        <p:spPr>
          <a:xfrm>
            <a:off x="5077766" y="3415962"/>
            <a:ext cx="1279955" cy="590947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4"/>
            <a:endCxn id="112" idx="2"/>
          </p:cNvCxnSpPr>
          <p:nvPr/>
        </p:nvCxnSpPr>
        <p:spPr>
          <a:xfrm>
            <a:off x="4307058" y="4160544"/>
            <a:ext cx="1739200" cy="113588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796995" y="2601118"/>
            <a:ext cx="1560726" cy="277626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4" descr="Processing icon png » PNG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788" y="2422596"/>
            <a:ext cx="1303837" cy="130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Oval 32"/>
          <p:cNvSpPr/>
          <p:nvPr/>
        </p:nvSpPr>
        <p:spPr>
          <a:xfrm>
            <a:off x="9375998" y="2335239"/>
            <a:ext cx="1541417" cy="1489165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endCxn id="33" idx="2"/>
          </p:cNvCxnSpPr>
          <p:nvPr/>
        </p:nvCxnSpPr>
        <p:spPr>
          <a:xfrm>
            <a:off x="7294463" y="2601118"/>
            <a:ext cx="2081535" cy="478704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3"/>
          </p:cNvCxnSpPr>
          <p:nvPr/>
        </p:nvCxnSpPr>
        <p:spPr>
          <a:xfrm flipV="1">
            <a:off x="7294463" y="3606321"/>
            <a:ext cx="2307270" cy="40058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4"/>
          </p:cNvCxnSpPr>
          <p:nvPr/>
        </p:nvCxnSpPr>
        <p:spPr>
          <a:xfrm>
            <a:off x="10146707" y="3824404"/>
            <a:ext cx="0" cy="45534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7894303" y="4946469"/>
            <a:ext cx="1287646" cy="1255896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Adobe Files Ic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701" y="5177992"/>
            <a:ext cx="792850" cy="79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Arrow Connector 49"/>
          <p:cNvCxnSpPr>
            <a:stCxn id="114" idx="4"/>
            <a:endCxn id="48" idx="6"/>
          </p:cNvCxnSpPr>
          <p:nvPr/>
        </p:nvCxnSpPr>
        <p:spPr>
          <a:xfrm flipH="1">
            <a:off x="9181949" y="5226394"/>
            <a:ext cx="970744" cy="34802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8" idx="2"/>
          </p:cNvCxnSpPr>
          <p:nvPr/>
        </p:nvCxnSpPr>
        <p:spPr>
          <a:xfrm>
            <a:off x="6999131" y="5296428"/>
            <a:ext cx="895172" cy="277989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/>
          <p:cNvSpPr txBox="1"/>
          <p:nvPr/>
        </p:nvSpPr>
        <p:spPr>
          <a:xfrm>
            <a:off x="1313328" y="3988150"/>
            <a:ext cx="74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FASTA</a:t>
            </a:r>
            <a:endParaRPr lang="en-US" dirty="0"/>
          </a:p>
        </p:txBody>
      </p:sp>
      <p:sp>
        <p:nvSpPr>
          <p:cNvPr id="1027" name="TextBox 1026"/>
          <p:cNvSpPr txBox="1"/>
          <p:nvPr/>
        </p:nvSpPr>
        <p:spPr>
          <a:xfrm>
            <a:off x="3665226" y="2279061"/>
            <a:ext cx="13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SIMULATOR</a:t>
            </a:r>
            <a:endParaRPr lang="en-US" b="1" dirty="0"/>
          </a:p>
        </p:txBody>
      </p:sp>
      <p:sp>
        <p:nvSpPr>
          <p:cNvPr id="1029" name="TextBox 1028"/>
          <p:cNvSpPr txBox="1"/>
          <p:nvPr/>
        </p:nvSpPr>
        <p:spPr>
          <a:xfrm>
            <a:off x="6422241" y="3133633"/>
            <a:ext cx="77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FASTQ</a:t>
            </a:r>
            <a:endParaRPr lang="en-US" dirty="0"/>
          </a:p>
        </p:txBody>
      </p:sp>
      <p:cxnSp>
        <p:nvCxnSpPr>
          <p:cNvPr id="1047" name="Elbow Connector 1046"/>
          <p:cNvCxnSpPr>
            <a:stCxn id="121" idx="0"/>
            <a:endCxn id="33" idx="0"/>
          </p:cNvCxnSpPr>
          <p:nvPr/>
        </p:nvCxnSpPr>
        <p:spPr>
          <a:xfrm rot="5400000" flipH="1" flipV="1">
            <a:off x="5585748" y="-1598251"/>
            <a:ext cx="627469" cy="8494450"/>
          </a:xfrm>
          <a:prstGeom prst="bentConnector3">
            <a:avLst>
              <a:gd name="adj1" fmla="val 169741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TextBox 1062"/>
          <p:cNvSpPr txBox="1"/>
          <p:nvPr/>
        </p:nvSpPr>
        <p:spPr>
          <a:xfrm>
            <a:off x="10192690" y="1933552"/>
            <a:ext cx="123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BWA-MEM</a:t>
            </a:r>
            <a:endParaRPr lang="en-US" b="1" dirty="0"/>
          </a:p>
        </p:txBody>
      </p:sp>
      <p:sp>
        <p:nvSpPr>
          <p:cNvPr id="1064" name="TextBox 1063"/>
          <p:cNvSpPr txBox="1"/>
          <p:nvPr/>
        </p:nvSpPr>
        <p:spPr>
          <a:xfrm>
            <a:off x="6221252" y="5800371"/>
            <a:ext cx="61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10607907" y="4543820"/>
            <a:ext cx="61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</a:t>
            </a:r>
            <a:endParaRPr lang="en-US" dirty="0"/>
          </a:p>
        </p:txBody>
      </p:sp>
      <p:sp>
        <p:nvSpPr>
          <p:cNvPr id="1065" name="TextBox 1064"/>
          <p:cNvSpPr txBox="1"/>
          <p:nvPr/>
        </p:nvSpPr>
        <p:spPr>
          <a:xfrm>
            <a:off x="7894303" y="4518669"/>
            <a:ext cx="1327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EVALUACIJA</a:t>
            </a:r>
            <a:endParaRPr lang="en-US" b="1" dirty="0"/>
          </a:p>
        </p:txBody>
      </p:sp>
      <p:sp>
        <p:nvSpPr>
          <p:cNvPr id="110" name="Oval 109"/>
          <p:cNvSpPr/>
          <p:nvPr/>
        </p:nvSpPr>
        <p:spPr>
          <a:xfrm>
            <a:off x="6328194" y="3572021"/>
            <a:ext cx="964011" cy="946647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6331316" y="2147914"/>
            <a:ext cx="964011" cy="946647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6046258" y="4823103"/>
            <a:ext cx="964011" cy="946647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9670687" y="4279747"/>
            <a:ext cx="964011" cy="946647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0" name="Picture 8" descr="The best free Output icon images. Download from 105 free icons of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89" y="2350646"/>
            <a:ext cx="526099" cy="52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8" descr="The best free Output icon images. Download from 105 free icons of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228" y="3793060"/>
            <a:ext cx="526099" cy="52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8" descr="The best free Output icon images. Download from 105 free icons of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9640" y="4465435"/>
            <a:ext cx="526099" cy="52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8" descr="The best free Output icon images. Download from 105 free icons of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914" y="5033376"/>
            <a:ext cx="526099" cy="52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Oval 120"/>
          <p:cNvSpPr/>
          <p:nvPr/>
        </p:nvSpPr>
        <p:spPr>
          <a:xfrm>
            <a:off x="1170251" y="2962708"/>
            <a:ext cx="964011" cy="946647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4" name="Picture 10" descr="align,right,antenna,inpu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009" y="3090390"/>
            <a:ext cx="689612" cy="68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49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949" y="0"/>
            <a:ext cx="10058400" cy="1450757"/>
          </a:xfrm>
        </p:spPr>
        <p:txBody>
          <a:bodyPr/>
          <a:lstStyle/>
          <a:p>
            <a:r>
              <a:rPr lang="en-US" dirty="0" err="1" smtClean="0"/>
              <a:t>Parametri</a:t>
            </a:r>
            <a:r>
              <a:rPr lang="en-US" dirty="0" smtClean="0"/>
              <a:t> </a:t>
            </a:r>
            <a:r>
              <a:rPr lang="en-US" dirty="0" err="1" smtClean="0"/>
              <a:t>simulatora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72157"/>
            <a:ext cx="10058400" cy="4023360"/>
          </a:xfrm>
        </p:spPr>
        <p:txBody>
          <a:bodyPr>
            <a:normAutofit/>
          </a:bodyPr>
          <a:lstStyle/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Fajl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referentnim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genomom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tx1"/>
                </a:solidFill>
              </a:rPr>
              <a:t> 	</a:t>
            </a:r>
            <a:r>
              <a:rPr lang="en-US" sz="2400" dirty="0" err="1" smtClean="0">
                <a:solidFill>
                  <a:schemeClr val="tx1"/>
                </a:solidFill>
              </a:rPr>
              <a:t>Pokrivenost</a:t>
            </a:r>
            <a:r>
              <a:rPr lang="sr-Latn-RS" sz="2400" dirty="0" smtClean="0">
                <a:solidFill>
                  <a:schemeClr val="tx1"/>
                </a:solidFill>
              </a:rPr>
              <a:t> referentnog genoma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	Prose</a:t>
            </a:r>
            <a:r>
              <a:rPr lang="sr-Latn-RS" sz="2400" dirty="0" smtClean="0">
                <a:solidFill>
                  <a:schemeClr val="tx1"/>
                </a:solidFill>
              </a:rPr>
              <a:t>č</a:t>
            </a:r>
            <a:r>
              <a:rPr lang="en-US" sz="2400" dirty="0" smtClean="0">
                <a:solidFill>
                  <a:schemeClr val="tx1"/>
                </a:solidFill>
              </a:rPr>
              <a:t>an </a:t>
            </a:r>
            <a:r>
              <a:rPr lang="en-US" sz="2400" dirty="0" err="1" smtClean="0">
                <a:solidFill>
                  <a:schemeClr val="tx1"/>
                </a:solidFill>
              </a:rPr>
              <a:t>kvalitet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nukleotida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	Du</a:t>
            </a:r>
            <a:r>
              <a:rPr lang="sr-Latn-RS" sz="2400" dirty="0" smtClean="0">
                <a:solidFill>
                  <a:schemeClr val="tx1"/>
                </a:solidFill>
              </a:rPr>
              <a:t>ž</a:t>
            </a:r>
            <a:r>
              <a:rPr lang="en-US" sz="2400" dirty="0" err="1" smtClean="0">
                <a:solidFill>
                  <a:schemeClr val="tx1"/>
                </a:solidFill>
              </a:rPr>
              <a:t>ina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readova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	Du</a:t>
            </a:r>
            <a:r>
              <a:rPr lang="sr-Latn-RS" sz="2400" dirty="0" smtClean="0">
                <a:solidFill>
                  <a:schemeClr val="tx1"/>
                </a:solidFill>
              </a:rPr>
              <a:t>ž</a:t>
            </a:r>
            <a:r>
              <a:rPr lang="en-US" sz="2400" dirty="0" err="1" smtClean="0">
                <a:solidFill>
                  <a:schemeClr val="tx1"/>
                </a:solidFill>
              </a:rPr>
              <a:t>ina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fragmenata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tx1"/>
                </a:solidFill>
              </a:rPr>
              <a:t> 	</a:t>
            </a:r>
            <a:r>
              <a:rPr lang="en-US" sz="2400" dirty="0" err="1" smtClean="0">
                <a:solidFill>
                  <a:schemeClr val="tx1"/>
                </a:solidFill>
              </a:rPr>
              <a:t>Verovatno</a:t>
            </a:r>
            <a:r>
              <a:rPr lang="sr-Latn-RS" sz="2400" dirty="0" smtClean="0">
                <a:solidFill>
                  <a:schemeClr val="tx1"/>
                </a:solidFill>
              </a:rPr>
              <a:t>ća pojavljivanja pogrešnog nukleotida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sr-Latn-RS" sz="2400" dirty="0" smtClean="0">
                <a:solidFill>
                  <a:schemeClr val="tx1"/>
                </a:solidFill>
              </a:rPr>
              <a:t> SNV (Single nucleotid variant)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sr-Latn-RS" sz="2400" dirty="0" smtClean="0">
                <a:solidFill>
                  <a:schemeClr val="tx1"/>
                </a:solidFill>
              </a:rPr>
              <a:t> Insercija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sr-Latn-RS" sz="2400" dirty="0">
                <a:solidFill>
                  <a:schemeClr val="tx1"/>
                </a:solidFill>
              </a:rPr>
              <a:t> </a:t>
            </a:r>
            <a:r>
              <a:rPr lang="sr-Latn-RS" sz="2400" dirty="0" smtClean="0">
                <a:solidFill>
                  <a:schemeClr val="tx1"/>
                </a:solidFill>
              </a:rPr>
              <a:t>Delecija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52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557" y="-37148"/>
            <a:ext cx="10058400" cy="1450757"/>
          </a:xfrm>
        </p:spPr>
        <p:txBody>
          <a:bodyPr/>
          <a:lstStyle/>
          <a:p>
            <a:r>
              <a:rPr lang="sr-Latn-RS" dirty="0" smtClean="0"/>
              <a:t>Tok rada simulatora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18635" y="2497369"/>
            <a:ext cx="1797651" cy="1822292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Validate search | Fre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44" y="2798399"/>
            <a:ext cx="1220232" cy="122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rowser, parser, parsing, search, seo, syntax analysis, web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290" y="2582941"/>
            <a:ext cx="1651148" cy="165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2779039" y="2497369"/>
            <a:ext cx="1797651" cy="1822292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 descr="Decomposition Icons - Download Free Vector Icons | Noun Proj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565" y="2785917"/>
            <a:ext cx="1224214" cy="122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3"/>
          <p:cNvSpPr/>
          <p:nvPr/>
        </p:nvSpPr>
        <p:spPr>
          <a:xfrm>
            <a:off x="7699847" y="2488869"/>
            <a:ext cx="1797651" cy="1822292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239443" y="2497369"/>
            <a:ext cx="1797651" cy="1822292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0" name="Picture 12" descr="Mutation - Free education ic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890" y="2796408"/>
            <a:ext cx="1194122" cy="119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/>
          <p:cNvSpPr/>
          <p:nvPr/>
        </p:nvSpPr>
        <p:spPr>
          <a:xfrm>
            <a:off x="7890770" y="4825923"/>
            <a:ext cx="1402075" cy="1371809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2" name="Picture 14" descr="Normal Distribution Histogram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616" y="5068599"/>
            <a:ext cx="863064" cy="86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The best free Output icon images. Download from 105 free icons of ...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2622" y="2764388"/>
            <a:ext cx="1168671" cy="116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20"/>
          <p:cNvSpPr/>
          <p:nvPr/>
        </p:nvSpPr>
        <p:spPr>
          <a:xfrm>
            <a:off x="10160251" y="2497369"/>
            <a:ext cx="1797651" cy="1822292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6" idx="6"/>
            <a:endCxn id="12" idx="2"/>
          </p:cNvCxnSpPr>
          <p:nvPr/>
        </p:nvCxnSpPr>
        <p:spPr>
          <a:xfrm>
            <a:off x="2116286" y="3408515"/>
            <a:ext cx="662753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6"/>
            <a:endCxn id="15" idx="2"/>
          </p:cNvCxnSpPr>
          <p:nvPr/>
        </p:nvCxnSpPr>
        <p:spPr>
          <a:xfrm>
            <a:off x="4576690" y="3408515"/>
            <a:ext cx="662753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6"/>
            <a:endCxn id="14" idx="2"/>
          </p:cNvCxnSpPr>
          <p:nvPr/>
        </p:nvCxnSpPr>
        <p:spPr>
          <a:xfrm flipV="1">
            <a:off x="7037094" y="3400015"/>
            <a:ext cx="662753" cy="850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6"/>
            <a:endCxn id="21" idx="2"/>
          </p:cNvCxnSpPr>
          <p:nvPr/>
        </p:nvCxnSpPr>
        <p:spPr>
          <a:xfrm>
            <a:off x="9497498" y="3400015"/>
            <a:ext cx="662753" cy="850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0"/>
            <a:endCxn id="14" idx="4"/>
          </p:cNvCxnSpPr>
          <p:nvPr/>
        </p:nvCxnSpPr>
        <p:spPr>
          <a:xfrm flipV="1">
            <a:off x="8591808" y="4311161"/>
            <a:ext cx="6865" cy="514762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4927" y="1913059"/>
            <a:ext cx="1405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b="1" dirty="0" smtClean="0"/>
              <a:t>VALIDACIJA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943047" y="1901524"/>
            <a:ext cx="1469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b="1" dirty="0" smtClean="0"/>
              <a:t>PARSIRANJE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535233" y="1913059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b="1" dirty="0" smtClean="0"/>
              <a:t>MUTIRANJE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714406" y="1928371"/>
            <a:ext cx="1901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b="1" dirty="0" smtClean="0"/>
              <a:t>SEKVENCIRANJE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0678202" y="1932148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b="1" dirty="0" smtClean="0"/>
              <a:t>IZLAZ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126480" y="5228180"/>
            <a:ext cx="16899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b="1" dirty="0" smtClean="0"/>
              <a:t>GENERISANJE </a:t>
            </a:r>
          </a:p>
          <a:p>
            <a:r>
              <a:rPr lang="sr-Latn-RS" sz="2000" b="1" dirty="0" smtClean="0"/>
              <a:t>KVALITETA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347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sr-Latn-RS" dirty="0" smtClean="0"/>
              <a:t>Evaluacija BWA-MEM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093846"/>
              </p:ext>
            </p:extLst>
          </p:nvPr>
        </p:nvGraphicFramePr>
        <p:xfrm>
          <a:off x="4781006" y="3567658"/>
          <a:ext cx="6466114" cy="1483360"/>
        </p:xfrm>
        <a:graphic>
          <a:graphicData uri="http://schemas.openxmlformats.org/drawingml/2006/table">
            <a:tbl>
              <a:tblPr lastRow="1" bandRow="1">
                <a:tableStyleId>{BC89EF96-8CEA-46FF-86C4-4CE0E7609802}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348140223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75411434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65004533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0312265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49229782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4403514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230234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SNV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22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Insercija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24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Delecija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49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Uspešnost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99.9%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99.9%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78.7%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98.1%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43.6%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561479"/>
                  </a:ext>
                </a:extLst>
              </a:tr>
            </a:tbl>
          </a:graphicData>
        </a:graphic>
      </p:graphicFrame>
      <p:pic>
        <p:nvPicPr>
          <p:cNvPr id="3078" name="Picture 6" descr="Bacteria, corona, corona virus, coronavirus, covid-19, viru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135149"/>
            <a:ext cx="2019209" cy="2019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97280" y="2304152"/>
            <a:ext cx="1684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400" b="1" dirty="0" smtClean="0"/>
              <a:t>SARS-CoV-2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781006" y="2765817"/>
            <a:ext cx="479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Generisano 1500 readova dužine 100 nukleotida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sr-Latn-RS" dirty="0" smtClean="0"/>
              <a:t>Evaluacija BWA-MEM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578883"/>
              </p:ext>
            </p:extLst>
          </p:nvPr>
        </p:nvGraphicFramePr>
        <p:xfrm>
          <a:off x="4781006" y="3567658"/>
          <a:ext cx="6420394" cy="1483360"/>
        </p:xfrm>
        <a:graphic>
          <a:graphicData uri="http://schemas.openxmlformats.org/drawingml/2006/table">
            <a:tbl>
              <a:tblPr lastRow="1" bandRow="1">
                <a:tableStyleId>{BC89EF96-8CEA-46FF-86C4-4CE0E7609802}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348140223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75411434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65004533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40312265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49229782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4403514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230234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SNV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22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Insercija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24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Delecija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49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Uspešnost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95.2%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94.7%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91.1%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82.7%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23.2%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4.8%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56147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97280" y="2304152"/>
            <a:ext cx="35431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200" b="1" dirty="0" smtClean="0"/>
              <a:t>Physcomitrella patens chr 26</a:t>
            </a:r>
            <a:endParaRPr lang="en-US" sz="2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781006" y="2762308"/>
            <a:ext cx="462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Generisano 33753 reada dužine 150 nukleotida</a:t>
            </a:r>
            <a:endParaRPr lang="en-US" dirty="0"/>
          </a:p>
        </p:txBody>
      </p:sp>
      <p:pic>
        <p:nvPicPr>
          <p:cNvPr id="4100" name="Picture 4" descr="Bus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131640"/>
            <a:ext cx="2276632" cy="138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46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sr-Latn-RS" dirty="0" smtClean="0"/>
              <a:t>Evaluacija BWA-MEM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522808"/>
              </p:ext>
            </p:extLst>
          </p:nvPr>
        </p:nvGraphicFramePr>
        <p:xfrm>
          <a:off x="4781006" y="3567658"/>
          <a:ext cx="6420394" cy="1483360"/>
        </p:xfrm>
        <a:graphic>
          <a:graphicData uri="http://schemas.openxmlformats.org/drawingml/2006/table">
            <a:tbl>
              <a:tblPr lastRow="1" bandRow="1">
                <a:tableStyleId>{BC89EF96-8CEA-46FF-86C4-4CE0E7609802}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348140223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75411434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65004533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40312265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49229782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4403514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230234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SNV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22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Insercija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24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Delecija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49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Uspešnost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99.3%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99.3%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88.6%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87.2%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16.3%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1.7%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56147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97280" y="2304152"/>
            <a:ext cx="35079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200" b="1" dirty="0" smtClean="0"/>
              <a:t>Canis lupus familiaris chr 38</a:t>
            </a:r>
            <a:endParaRPr lang="en-US" sz="2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781006" y="2762308"/>
            <a:ext cx="484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Generisano 79715 readova dužine 150 nukleotida</a:t>
            </a:r>
            <a:endParaRPr lang="en-US" dirty="0"/>
          </a:p>
        </p:txBody>
      </p:sp>
      <p:pic>
        <p:nvPicPr>
          <p:cNvPr id="5122" name="Picture 2" descr="10,232 Free vector icons of dog | Dog icon, Vector icons, Vector f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131640"/>
            <a:ext cx="1924594" cy="192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8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71110" y="2386149"/>
            <a:ext cx="4247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800" dirty="0" smtClean="0"/>
              <a:t>Hvala na pažnji!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3399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146</TotalTime>
  <Words>167</Words>
  <Application>Microsoft Office PowerPoint</Application>
  <PresentationFormat>Widescreen</PresentationFormat>
  <Paragraphs>122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Retrospect</vt:lpstr>
      <vt:lpstr>Simulator sekvencera  paired-end readova</vt:lpstr>
      <vt:lpstr>Opis zadatka</vt:lpstr>
      <vt:lpstr>Parametri simulatora</vt:lpstr>
      <vt:lpstr>Tok rada simulatora</vt:lpstr>
      <vt:lpstr>Evaluacija BWA-MEM</vt:lpstr>
      <vt:lpstr>Evaluacija BWA-MEM</vt:lpstr>
      <vt:lpstr>Evaluacija BWA-MEM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Simulator sekvencera  paired-end readova</dc:title>
  <dc:creator>Jovica Kilibarda</dc:creator>
  <cp:lastModifiedBy>Jovica Kilibarda</cp:lastModifiedBy>
  <cp:revision>18</cp:revision>
  <dcterms:created xsi:type="dcterms:W3CDTF">2020-04-26T20:00:57Z</dcterms:created>
  <dcterms:modified xsi:type="dcterms:W3CDTF">2020-04-27T12:54:42Z</dcterms:modified>
</cp:coreProperties>
</file>