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4" r:id="rId3"/>
    <p:sldId id="258" r:id="rId4"/>
    <p:sldId id="259" r:id="rId5"/>
    <p:sldId id="260" r:id="rId6"/>
    <p:sldId id="261" r:id="rId7"/>
    <p:sldId id="262" r:id="rId8"/>
    <p:sldId id="265" r:id="rId9"/>
    <p:sldId id="266" r:id="rId10"/>
    <p:sldId id="267" r:id="rId11"/>
    <p:sldId id="269" r:id="rId12"/>
    <p:sldId id="268" r:id="rId13"/>
    <p:sldId id="270" r:id="rId14"/>
    <p:sldId id="271" r:id="rId15"/>
    <p:sldId id="272" r:id="rId16"/>
    <p:sldId id="274" r:id="rId17"/>
    <p:sldId id="27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rometheus.io/downlo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localhost:9090/graph"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localhost:8082/metric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grafana.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8bitmen.com/what-is-on-premises-or-on-prem-everything-you-should-kno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rafana.com/docs/grafana/latest/features/datasources/#supported-data-sour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raphiteapp.org/" TargetMode="External"/><Relationship Id="rId2" Type="http://schemas.openxmlformats.org/officeDocument/2006/relationships/hyperlink" Target="https://docs.influxdata.com/influxdb/v1.7/write_protocols/line_protocol_tutorial/#syntax" TargetMode="External"/><Relationship Id="rId1" Type="http://schemas.openxmlformats.org/officeDocument/2006/relationships/slideLayout" Target="../slideLayouts/slideLayout2.xml"/><Relationship Id="rId5" Type="http://schemas.openxmlformats.org/officeDocument/2006/relationships/hyperlink" Target="https://www.influxdata.com/products/influxdb-overview/" TargetMode="External"/><Relationship Id="rId4" Type="http://schemas.openxmlformats.org/officeDocument/2006/relationships/hyperlink" Target="https://prometheus.i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rafana.com/docs/grafana/latest/features/panels/singlestat/" TargetMode="External"/><Relationship Id="rId2" Type="http://schemas.openxmlformats.org/officeDocument/2006/relationships/hyperlink" Target="https://grafana.com/docs/grafana/latest/features/panels/graph/" TargetMode="External"/><Relationship Id="rId1" Type="http://schemas.openxmlformats.org/officeDocument/2006/relationships/slideLayout" Target="../slideLayouts/slideLayout2.xml"/><Relationship Id="rId5" Type="http://schemas.openxmlformats.org/officeDocument/2006/relationships/hyperlink" Target="https://grafana.com/docs/grafana/latest/reference/share_panel/" TargetMode="External"/><Relationship Id="rId4" Type="http://schemas.openxmlformats.org/officeDocument/2006/relationships/hyperlink" Target="https://grafana.com/docs/grafana/latest/reference/templat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prometheus.io/docs/prometheus/latest/querying/basics/" TargetMode="External"/><Relationship Id="rId3" Type="http://schemas.openxmlformats.org/officeDocument/2006/relationships/hyperlink" Target="https://soundcloud.com/" TargetMode="External"/><Relationship Id="rId7" Type="http://schemas.openxmlformats.org/officeDocument/2006/relationships/hyperlink" Target="https://prometheus.io/docs/concepts/data_model/" TargetMode="External"/><Relationship Id="rId2" Type="http://schemas.openxmlformats.org/officeDocument/2006/relationships/hyperlink" Target="https://github.com/prometheus" TargetMode="External"/><Relationship Id="rId1" Type="http://schemas.openxmlformats.org/officeDocument/2006/relationships/slideLayout" Target="../slideLayouts/slideLayout2.xml"/><Relationship Id="rId6" Type="http://schemas.openxmlformats.org/officeDocument/2006/relationships/hyperlink" Target="https://kubernetes.io/" TargetMode="External"/><Relationship Id="rId5" Type="http://schemas.openxmlformats.org/officeDocument/2006/relationships/hyperlink" Target="https://cncf.io/" TargetMode="External"/><Relationship Id="rId4" Type="http://schemas.openxmlformats.org/officeDocument/2006/relationships/hyperlink" Target="https://prometheus.io/community" TargetMode="External"/><Relationship Id="rId9" Type="http://schemas.openxmlformats.org/officeDocument/2006/relationships/hyperlink" Target="https://prometheus.io/docs/instrumenting/pushin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Logging and monitoring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Tools: Grafana and </a:t>
            </a:r>
            <a:r>
              <a:rPr lang="en-US" sz="2400" dirty="0" err="1">
                <a:solidFill>
                  <a:schemeClr val="tx1">
                    <a:lumMod val="85000"/>
                    <a:lumOff val="15000"/>
                  </a:schemeClr>
                </a:solidFill>
              </a:rPr>
              <a:t>prometheus</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310717"/>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32AC-BB3B-4034-942A-31286FB2B4E2}"/>
              </a:ext>
            </a:extLst>
          </p:cNvPr>
          <p:cNvSpPr>
            <a:spLocks noGrp="1"/>
          </p:cNvSpPr>
          <p:nvPr>
            <p:ph type="title"/>
          </p:nvPr>
        </p:nvSpPr>
        <p:spPr/>
        <p:txBody>
          <a:bodyPr/>
          <a:lstStyle/>
          <a:p>
            <a:r>
              <a:rPr lang="en-US" dirty="0"/>
              <a:t>Getting started with Prometheus</a:t>
            </a:r>
            <a:endParaRPr lang="mk-MK" dirty="0"/>
          </a:p>
        </p:txBody>
      </p:sp>
      <p:sp>
        <p:nvSpPr>
          <p:cNvPr id="3" name="Content Placeholder 2">
            <a:extLst>
              <a:ext uri="{FF2B5EF4-FFF2-40B4-BE49-F238E27FC236}">
                <a16:creationId xmlns:a16="http://schemas.microsoft.com/office/drawing/2014/main" id="{166D17B3-F5F6-4AB3-A329-FAABAD403147}"/>
              </a:ext>
            </a:extLst>
          </p:cNvPr>
          <p:cNvSpPr>
            <a:spLocks noGrp="1"/>
          </p:cNvSpPr>
          <p:nvPr>
            <p:ph idx="1"/>
          </p:nvPr>
        </p:nvSpPr>
        <p:spPr/>
        <p:txBody>
          <a:bodyPr>
            <a:normAutofit/>
          </a:bodyPr>
          <a:lstStyle/>
          <a:p>
            <a:r>
              <a:rPr lang="en-US" sz="1050" dirty="0"/>
              <a:t>This guide is a "Hello World"-style tutorial which shows how to install, configure, and use Prometheus in a simple example setup. You will download and run Prometheus locally, configure it to scrape itself and an example application, and then work with queries, rules, and graphs to make use of the collected time series data.</a:t>
            </a:r>
          </a:p>
          <a:p>
            <a:r>
              <a:rPr lang="en-US" sz="1200" b="1" dirty="0"/>
              <a:t>Downloading and running Prometheus</a:t>
            </a:r>
          </a:p>
          <a:p>
            <a:r>
              <a:rPr lang="en-US" sz="1050" dirty="0">
                <a:hlinkClick r:id="rId2"/>
              </a:rPr>
              <a:t>Download the latest release</a:t>
            </a:r>
            <a:r>
              <a:rPr lang="en-US" sz="1050" dirty="0"/>
              <a:t> of Prometheus for your platform, then extract and run it.</a:t>
            </a:r>
          </a:p>
          <a:p>
            <a:r>
              <a:rPr lang="en-US" sz="1200" b="1" dirty="0"/>
              <a:t>Configuring Prometheus to monitor itself</a:t>
            </a:r>
          </a:p>
          <a:p>
            <a:r>
              <a:rPr lang="en-US" sz="1050" dirty="0"/>
              <a:t>Prometheus collects metrics from monitored targets by scraping metrics HTTP endpoints on these targets. Since Prometheus also exposes data in the same manner about itself, it can also scrape and monitor its own health.</a:t>
            </a:r>
          </a:p>
          <a:p>
            <a:r>
              <a:rPr lang="en-US" sz="1050" dirty="0"/>
              <a:t> While a Prometheus server that collects only data about itself is not very useful in practice, it is a good starting example. Save the following basic Prometheus configuration as a file named </a:t>
            </a:r>
            <a:r>
              <a:rPr lang="en-US" sz="1050" dirty="0" err="1"/>
              <a:t>prometheus.yml</a:t>
            </a:r>
            <a:r>
              <a:rPr lang="en-US" sz="1050" dirty="0"/>
              <a:t>:</a:t>
            </a:r>
          </a:p>
          <a:p>
            <a:endParaRPr lang="en-US" sz="1050" dirty="0"/>
          </a:p>
          <a:p>
            <a:endParaRPr lang="en-US" sz="1050" dirty="0"/>
          </a:p>
          <a:p>
            <a:endParaRPr lang="mk-MK" sz="1050" dirty="0"/>
          </a:p>
        </p:txBody>
      </p:sp>
    </p:spTree>
    <p:extLst>
      <p:ext uri="{BB962C8B-B14F-4D97-AF65-F5344CB8AC3E}">
        <p14:creationId xmlns:p14="http://schemas.microsoft.com/office/powerpoint/2010/main" val="1000569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333B-E949-4B1F-A364-0DC801A274E5}"/>
              </a:ext>
            </a:extLst>
          </p:cNvPr>
          <p:cNvSpPr>
            <a:spLocks noGrp="1"/>
          </p:cNvSpPr>
          <p:nvPr>
            <p:ph type="title"/>
          </p:nvPr>
        </p:nvSpPr>
        <p:spPr/>
        <p:txBody>
          <a:bodyPr/>
          <a:lstStyle/>
          <a:p>
            <a:r>
              <a:rPr lang="en-US" dirty="0"/>
              <a:t>Getting started with Prometheus</a:t>
            </a:r>
            <a:endParaRPr lang="mk-MK" dirty="0"/>
          </a:p>
        </p:txBody>
      </p:sp>
      <p:sp>
        <p:nvSpPr>
          <p:cNvPr id="3" name="Content Placeholder 2">
            <a:extLst>
              <a:ext uri="{FF2B5EF4-FFF2-40B4-BE49-F238E27FC236}">
                <a16:creationId xmlns:a16="http://schemas.microsoft.com/office/drawing/2014/main" id="{9AE53517-B722-4D91-BC71-A5A4D957036D}"/>
              </a:ext>
            </a:extLst>
          </p:cNvPr>
          <p:cNvSpPr>
            <a:spLocks noGrp="1"/>
          </p:cNvSpPr>
          <p:nvPr>
            <p:ph sz="half" idx="1"/>
          </p:nvPr>
        </p:nvSpPr>
        <p:spPr>
          <a:xfrm>
            <a:off x="1097280" y="2120900"/>
            <a:ext cx="4639736" cy="4066836"/>
          </a:xfrm>
        </p:spPr>
        <p:txBody>
          <a:bodyPr>
            <a:normAutofit fontScale="70000" lnSpcReduction="20000"/>
          </a:bodyPr>
          <a:lstStyle/>
          <a:p>
            <a:r>
              <a:rPr lang="en-US" dirty="0"/>
              <a:t>global:</a:t>
            </a:r>
          </a:p>
          <a:p>
            <a:r>
              <a:rPr lang="en-US" dirty="0"/>
              <a:t>  </a:t>
            </a:r>
            <a:r>
              <a:rPr lang="en-US" dirty="0" err="1"/>
              <a:t>scrape_interval</a:t>
            </a:r>
            <a:r>
              <a:rPr lang="en-US" dirty="0"/>
              <a:t>:     15s # By default, scrape targets every 15 seconds.</a:t>
            </a:r>
          </a:p>
          <a:p>
            <a:endParaRPr lang="en-US" dirty="0"/>
          </a:p>
          <a:p>
            <a:r>
              <a:rPr lang="en-US" dirty="0"/>
              <a:t>  # Attach these labels to any time series or alerts when communicating with</a:t>
            </a:r>
          </a:p>
          <a:p>
            <a:r>
              <a:rPr lang="en-US" dirty="0"/>
              <a:t>  # external systems (federation, remote storage, </a:t>
            </a:r>
            <a:r>
              <a:rPr lang="en-US" dirty="0" err="1"/>
              <a:t>Alertmanager</a:t>
            </a:r>
            <a:r>
              <a:rPr lang="en-US" dirty="0"/>
              <a:t>).</a:t>
            </a:r>
          </a:p>
          <a:p>
            <a:r>
              <a:rPr lang="en-US" dirty="0"/>
              <a:t>  </a:t>
            </a:r>
            <a:r>
              <a:rPr lang="en-US" dirty="0" err="1"/>
              <a:t>external_labels</a:t>
            </a:r>
            <a:r>
              <a:rPr lang="en-US" dirty="0"/>
              <a:t>:</a:t>
            </a:r>
          </a:p>
          <a:p>
            <a:r>
              <a:rPr lang="en-US" dirty="0"/>
              <a:t>    monitor: '</a:t>
            </a:r>
            <a:r>
              <a:rPr lang="en-US" dirty="0" err="1"/>
              <a:t>codelab</a:t>
            </a:r>
            <a:r>
              <a:rPr lang="en-US" dirty="0"/>
              <a:t>-monitor'</a:t>
            </a:r>
          </a:p>
          <a:p>
            <a:endParaRPr lang="en-US" dirty="0"/>
          </a:p>
          <a:p>
            <a:r>
              <a:rPr lang="en-US" dirty="0"/>
              <a:t># A scrape configuration containing exactly one endpoint to scrape:</a:t>
            </a:r>
          </a:p>
          <a:p>
            <a:r>
              <a:rPr lang="en-US" dirty="0"/>
              <a:t># Here it's Prometheus itself.</a:t>
            </a:r>
            <a:endParaRPr lang="mk-MK" dirty="0"/>
          </a:p>
        </p:txBody>
      </p:sp>
      <p:sp>
        <p:nvSpPr>
          <p:cNvPr id="4" name="Content Placeholder 3">
            <a:extLst>
              <a:ext uri="{FF2B5EF4-FFF2-40B4-BE49-F238E27FC236}">
                <a16:creationId xmlns:a16="http://schemas.microsoft.com/office/drawing/2014/main" id="{1FAAFF62-7152-42AD-B558-59277008D8B5}"/>
              </a:ext>
            </a:extLst>
          </p:cNvPr>
          <p:cNvSpPr>
            <a:spLocks noGrp="1"/>
          </p:cNvSpPr>
          <p:nvPr>
            <p:ph sz="half" idx="2"/>
          </p:nvPr>
        </p:nvSpPr>
        <p:spPr/>
        <p:txBody>
          <a:bodyPr>
            <a:normAutofit fontScale="70000" lnSpcReduction="20000"/>
          </a:bodyPr>
          <a:lstStyle/>
          <a:p>
            <a:r>
              <a:rPr lang="en-US" dirty="0" err="1"/>
              <a:t>scrape_configs</a:t>
            </a:r>
            <a:r>
              <a:rPr lang="en-US" dirty="0"/>
              <a:t>:</a:t>
            </a:r>
          </a:p>
          <a:p>
            <a:r>
              <a:rPr lang="en-US" dirty="0"/>
              <a:t>  # The job name is added as a label `job=&lt;</a:t>
            </a:r>
            <a:r>
              <a:rPr lang="en-US" dirty="0" err="1"/>
              <a:t>job_name</a:t>
            </a:r>
            <a:r>
              <a:rPr lang="en-US" dirty="0"/>
              <a:t>&gt;` to any timeseries scraped from this config.</a:t>
            </a:r>
          </a:p>
          <a:p>
            <a:r>
              <a:rPr lang="en-US" dirty="0"/>
              <a:t>  - </a:t>
            </a:r>
            <a:r>
              <a:rPr lang="en-US" dirty="0" err="1"/>
              <a:t>job_name</a:t>
            </a:r>
            <a:r>
              <a:rPr lang="en-US" dirty="0"/>
              <a:t>: '</a:t>
            </a:r>
            <a:r>
              <a:rPr lang="en-US" dirty="0" err="1"/>
              <a:t>prometheus</a:t>
            </a:r>
            <a:r>
              <a:rPr lang="en-US" dirty="0"/>
              <a:t>'</a:t>
            </a:r>
          </a:p>
          <a:p>
            <a:endParaRPr lang="en-US" dirty="0"/>
          </a:p>
          <a:p>
            <a:r>
              <a:rPr lang="en-US" dirty="0"/>
              <a:t>    # Override the global default and scrape targets from this job every 5 seconds.</a:t>
            </a:r>
          </a:p>
          <a:p>
            <a:r>
              <a:rPr lang="en-US" dirty="0"/>
              <a:t>    </a:t>
            </a:r>
            <a:r>
              <a:rPr lang="en-US" dirty="0" err="1"/>
              <a:t>scrape_interval</a:t>
            </a:r>
            <a:r>
              <a:rPr lang="en-US" dirty="0"/>
              <a:t>: 5s</a:t>
            </a:r>
          </a:p>
          <a:p>
            <a:endParaRPr lang="en-US" dirty="0"/>
          </a:p>
          <a:p>
            <a:r>
              <a:rPr lang="en-US" dirty="0"/>
              <a:t>    </a:t>
            </a:r>
            <a:r>
              <a:rPr lang="en-US" dirty="0" err="1"/>
              <a:t>static_configs</a:t>
            </a:r>
            <a:r>
              <a:rPr lang="en-US" dirty="0"/>
              <a:t>:</a:t>
            </a:r>
          </a:p>
          <a:p>
            <a:r>
              <a:rPr lang="en-US" dirty="0"/>
              <a:t>      - targets: ['localhost:9090']</a:t>
            </a:r>
            <a:endParaRPr lang="mk-MK" dirty="0"/>
          </a:p>
        </p:txBody>
      </p:sp>
    </p:spTree>
    <p:extLst>
      <p:ext uri="{BB962C8B-B14F-4D97-AF65-F5344CB8AC3E}">
        <p14:creationId xmlns:p14="http://schemas.microsoft.com/office/powerpoint/2010/main" val="99966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6331C-FD88-4713-8E5F-2E771614FCB5}"/>
              </a:ext>
            </a:extLst>
          </p:cNvPr>
          <p:cNvSpPr>
            <a:spLocks noGrp="1"/>
          </p:cNvSpPr>
          <p:nvPr>
            <p:ph type="title"/>
          </p:nvPr>
        </p:nvSpPr>
        <p:spPr/>
        <p:txBody>
          <a:bodyPr/>
          <a:lstStyle/>
          <a:p>
            <a:r>
              <a:rPr lang="en-US" dirty="0"/>
              <a:t>Getting started with Prometheus</a:t>
            </a:r>
            <a:endParaRPr lang="mk-MK" dirty="0"/>
          </a:p>
        </p:txBody>
      </p:sp>
      <p:sp>
        <p:nvSpPr>
          <p:cNvPr id="3" name="Content Placeholder 2">
            <a:extLst>
              <a:ext uri="{FF2B5EF4-FFF2-40B4-BE49-F238E27FC236}">
                <a16:creationId xmlns:a16="http://schemas.microsoft.com/office/drawing/2014/main" id="{AF275165-DD95-4BD9-9E83-F03B4F9E2CA8}"/>
              </a:ext>
            </a:extLst>
          </p:cNvPr>
          <p:cNvSpPr>
            <a:spLocks noGrp="1"/>
          </p:cNvSpPr>
          <p:nvPr>
            <p:ph idx="1"/>
          </p:nvPr>
        </p:nvSpPr>
        <p:spPr/>
        <p:txBody>
          <a:bodyPr>
            <a:normAutofit/>
          </a:bodyPr>
          <a:lstStyle/>
          <a:p>
            <a:pPr algn="just"/>
            <a:r>
              <a:rPr lang="en-US" sz="1200" b="1" dirty="0"/>
              <a:t>Starting Prometheus</a:t>
            </a:r>
          </a:p>
          <a:p>
            <a:pPr algn="just"/>
            <a:r>
              <a:rPr lang="en-US" sz="1050" dirty="0"/>
              <a:t>To start Prometheus with your newly created configuration file, change to the directory containing the Prometheus binary and run:</a:t>
            </a:r>
          </a:p>
          <a:p>
            <a:pPr algn="just"/>
            <a:r>
              <a:rPr lang="en-US" sz="1050" dirty="0"/>
              <a:t># Start Prometheus.</a:t>
            </a:r>
          </a:p>
          <a:p>
            <a:pPr algn="just"/>
            <a:r>
              <a:rPr lang="en-US" sz="1050" dirty="0"/>
              <a:t># By default, Prometheus stores its database in ./data (flag --</a:t>
            </a:r>
            <a:r>
              <a:rPr lang="en-US" sz="1050" dirty="0" err="1"/>
              <a:t>storage.tsdb.path</a:t>
            </a:r>
            <a:r>
              <a:rPr lang="en-US" sz="1050" dirty="0"/>
              <a:t>).</a:t>
            </a:r>
          </a:p>
          <a:p>
            <a:pPr algn="just"/>
            <a:r>
              <a:rPr lang="en-US" sz="1050" dirty="0"/>
              <a:t>./</a:t>
            </a:r>
            <a:r>
              <a:rPr lang="en-US" sz="1050" dirty="0" err="1"/>
              <a:t>prometheus</a:t>
            </a:r>
            <a:r>
              <a:rPr lang="en-US" sz="1050" dirty="0"/>
              <a:t> --</a:t>
            </a:r>
            <a:r>
              <a:rPr lang="en-US" sz="1050" dirty="0" err="1"/>
              <a:t>config.file</a:t>
            </a:r>
            <a:r>
              <a:rPr lang="en-US" sz="1050" dirty="0"/>
              <a:t>=</a:t>
            </a:r>
            <a:r>
              <a:rPr lang="en-US" sz="1050" dirty="0" err="1"/>
              <a:t>prometheus.yml</a:t>
            </a:r>
            <a:endParaRPr lang="en-US" sz="1050" dirty="0"/>
          </a:p>
          <a:p>
            <a:pPr algn="just"/>
            <a:r>
              <a:rPr lang="en-US" sz="1050" dirty="0"/>
              <a:t>Prometheus should start up. You should also be able to browse to a status page about itself at localhost:9090. Give it a couple of seconds to collect data about itself from its own HTTP metrics </a:t>
            </a:r>
            <a:r>
              <a:rPr lang="en-US" sz="1050" dirty="0" err="1"/>
              <a:t>endpoint.You</a:t>
            </a:r>
            <a:r>
              <a:rPr lang="en-US" sz="1050" dirty="0"/>
              <a:t> can also verify that Prometheus is serving metrics about itself by navigating to its metrics endpoint: localhost:9090/metrics</a:t>
            </a:r>
          </a:p>
          <a:p>
            <a:pPr algn="just"/>
            <a:endParaRPr lang="en-US" sz="1050" dirty="0"/>
          </a:p>
          <a:p>
            <a:pPr algn="just"/>
            <a:endParaRPr lang="mk-MK" sz="1050" dirty="0"/>
          </a:p>
        </p:txBody>
      </p:sp>
    </p:spTree>
    <p:extLst>
      <p:ext uri="{BB962C8B-B14F-4D97-AF65-F5344CB8AC3E}">
        <p14:creationId xmlns:p14="http://schemas.microsoft.com/office/powerpoint/2010/main" val="4174974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7F2D-FA5F-4428-AF8C-9943A9E2986F}"/>
              </a:ext>
            </a:extLst>
          </p:cNvPr>
          <p:cNvSpPr>
            <a:spLocks noGrp="1"/>
          </p:cNvSpPr>
          <p:nvPr>
            <p:ph type="title"/>
          </p:nvPr>
        </p:nvSpPr>
        <p:spPr/>
        <p:txBody>
          <a:bodyPr/>
          <a:lstStyle/>
          <a:p>
            <a:r>
              <a:rPr lang="en-US" dirty="0"/>
              <a:t>Getting started with Prometheus</a:t>
            </a:r>
            <a:endParaRPr lang="mk-MK" dirty="0"/>
          </a:p>
        </p:txBody>
      </p:sp>
      <p:sp>
        <p:nvSpPr>
          <p:cNvPr id="3" name="Content Placeholder 2">
            <a:extLst>
              <a:ext uri="{FF2B5EF4-FFF2-40B4-BE49-F238E27FC236}">
                <a16:creationId xmlns:a16="http://schemas.microsoft.com/office/drawing/2014/main" id="{AF4DAF3D-B373-46D1-AAD2-B335DC5E3911}"/>
              </a:ext>
            </a:extLst>
          </p:cNvPr>
          <p:cNvSpPr>
            <a:spLocks noGrp="1"/>
          </p:cNvSpPr>
          <p:nvPr>
            <p:ph idx="1"/>
          </p:nvPr>
        </p:nvSpPr>
        <p:spPr/>
        <p:txBody>
          <a:bodyPr/>
          <a:lstStyle/>
          <a:p>
            <a:r>
              <a:rPr lang="en-US" sz="1200" b="1" dirty="0"/>
              <a:t>Using the expression browser</a:t>
            </a:r>
          </a:p>
          <a:p>
            <a:r>
              <a:rPr lang="en-US" sz="1050" dirty="0"/>
              <a:t>Let us try looking at some data that Prometheus has collected about itself. To use Prometheus's built-in expression browser, navigate to http://localhost:9090/graph and choose the "Console" view within the "Graph" tab. As you can gather from localhost:9090/metrics, one metric that Prometheus exports about itself is called </a:t>
            </a:r>
            <a:r>
              <a:rPr lang="en-US" sz="1050" dirty="0" err="1"/>
              <a:t>prometheus_target_interval_length_seconds</a:t>
            </a:r>
            <a:r>
              <a:rPr lang="en-US" sz="1050" dirty="0"/>
              <a:t> (the actual amount of time between target scrapes). Go ahead and enter this into the expression console:</a:t>
            </a:r>
          </a:p>
          <a:p>
            <a:r>
              <a:rPr lang="en-US" sz="1050" dirty="0" err="1"/>
              <a:t>prometheus_target_interval_length_seconds</a:t>
            </a:r>
            <a:endParaRPr lang="en-US" sz="1050" dirty="0"/>
          </a:p>
          <a:p>
            <a:r>
              <a:rPr lang="en-US" sz="1050" dirty="0"/>
              <a:t>This should return a number of different time series (along with the latest value recorded for each), all with the metric name </a:t>
            </a:r>
            <a:r>
              <a:rPr lang="en-US" sz="1050" dirty="0" err="1"/>
              <a:t>prometheus_target_interval_length_seconds</a:t>
            </a:r>
            <a:r>
              <a:rPr lang="en-US" sz="1050" dirty="0"/>
              <a:t>, but with different labels. These labels designate different latency percentiles and target group intervals. If we were only interested in the 99th percentile latencies, we could use this query to retrieve that information:</a:t>
            </a:r>
          </a:p>
          <a:p>
            <a:r>
              <a:rPr lang="en-US" sz="1050" dirty="0" err="1"/>
              <a:t>prometheus_target_interval_length_seconds</a:t>
            </a:r>
            <a:r>
              <a:rPr lang="en-US" sz="1050" dirty="0"/>
              <a:t>{quantile="0.99"}</a:t>
            </a:r>
          </a:p>
          <a:p>
            <a:r>
              <a:rPr lang="en-US" sz="1050" dirty="0"/>
              <a:t>To count the number of returned time series, you could write:</a:t>
            </a:r>
          </a:p>
          <a:p>
            <a:r>
              <a:rPr lang="en-US" sz="1050" dirty="0"/>
              <a:t>count(</a:t>
            </a:r>
            <a:r>
              <a:rPr lang="en-US" sz="1050" dirty="0" err="1"/>
              <a:t>prometheus_target_interval_length_seconds</a:t>
            </a:r>
            <a:r>
              <a:rPr lang="en-US" sz="1050" dirty="0"/>
              <a:t>)</a:t>
            </a:r>
            <a:endParaRPr lang="mk-MK" sz="1050" dirty="0"/>
          </a:p>
        </p:txBody>
      </p:sp>
    </p:spTree>
    <p:extLst>
      <p:ext uri="{BB962C8B-B14F-4D97-AF65-F5344CB8AC3E}">
        <p14:creationId xmlns:p14="http://schemas.microsoft.com/office/powerpoint/2010/main" val="149289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4397-CD97-4201-BA8D-BFD6A88F396E}"/>
              </a:ext>
            </a:extLst>
          </p:cNvPr>
          <p:cNvSpPr>
            <a:spLocks noGrp="1"/>
          </p:cNvSpPr>
          <p:nvPr>
            <p:ph type="title"/>
          </p:nvPr>
        </p:nvSpPr>
        <p:spPr/>
        <p:txBody>
          <a:bodyPr/>
          <a:lstStyle/>
          <a:p>
            <a:r>
              <a:rPr lang="en-US" dirty="0"/>
              <a:t>Getting started with Prometheus</a:t>
            </a:r>
            <a:endParaRPr lang="mk-MK" dirty="0"/>
          </a:p>
        </p:txBody>
      </p:sp>
      <p:sp>
        <p:nvSpPr>
          <p:cNvPr id="3" name="Content Placeholder 2">
            <a:extLst>
              <a:ext uri="{FF2B5EF4-FFF2-40B4-BE49-F238E27FC236}">
                <a16:creationId xmlns:a16="http://schemas.microsoft.com/office/drawing/2014/main" id="{5D4E3482-9A91-462B-9528-ADCF0F49D083}"/>
              </a:ext>
            </a:extLst>
          </p:cNvPr>
          <p:cNvSpPr>
            <a:spLocks noGrp="1"/>
          </p:cNvSpPr>
          <p:nvPr>
            <p:ph idx="1"/>
          </p:nvPr>
        </p:nvSpPr>
        <p:spPr>
          <a:xfrm>
            <a:off x="1097280" y="1837678"/>
            <a:ext cx="10058400" cy="4580877"/>
          </a:xfrm>
        </p:spPr>
        <p:txBody>
          <a:bodyPr>
            <a:normAutofit/>
          </a:bodyPr>
          <a:lstStyle/>
          <a:p>
            <a:r>
              <a:rPr lang="en-US" sz="1200" b="1" dirty="0"/>
              <a:t>Using the graphing interface</a:t>
            </a:r>
          </a:p>
          <a:p>
            <a:r>
              <a:rPr lang="en-US" sz="1050" dirty="0"/>
              <a:t>To graph expressions, navigate to </a:t>
            </a:r>
            <a:r>
              <a:rPr lang="en-US" sz="1050" dirty="0">
                <a:hlinkClick r:id="rId2"/>
              </a:rPr>
              <a:t>http://localhost:9090/graph</a:t>
            </a:r>
            <a:r>
              <a:rPr lang="en-US" sz="1050" dirty="0"/>
              <a:t> and use the "Graph" tab.</a:t>
            </a:r>
          </a:p>
          <a:p>
            <a:r>
              <a:rPr lang="en-US" sz="1050" dirty="0"/>
              <a:t>For example, enter the following expression to graph the per-second rate of chunks being created in the self-scraped Prometheus:</a:t>
            </a:r>
          </a:p>
          <a:p>
            <a:r>
              <a:rPr lang="en-US" sz="1050" dirty="0"/>
              <a:t>rate(</a:t>
            </a:r>
            <a:r>
              <a:rPr lang="en-US" sz="1050" dirty="0" err="1"/>
              <a:t>prometheus_tsdb_head_chunks_created_total</a:t>
            </a:r>
            <a:r>
              <a:rPr lang="en-US" sz="1050" dirty="0"/>
              <a:t>[1m])</a:t>
            </a:r>
          </a:p>
          <a:p>
            <a:r>
              <a:rPr lang="en-US" sz="1200" b="1" dirty="0"/>
              <a:t>Starting up some sample targets</a:t>
            </a:r>
            <a:endParaRPr lang="en-US" sz="1050" dirty="0"/>
          </a:p>
          <a:p>
            <a:r>
              <a:rPr lang="en-US" sz="1050" dirty="0"/>
              <a:t>Let us make this more interesting and start some example targets for Prometheus to scrape. The Go client library includes an example which exports fictional RPC latencies for three services with different latency distributions. Ensure you have the Go compiler installed and have a working Go build environment (with correct GOPATH) set up. Download the Go client library for Prometheus and run three of these example processes:</a:t>
            </a:r>
          </a:p>
          <a:p>
            <a:r>
              <a:rPr lang="en-US" sz="1050" dirty="0"/>
              <a:t># Fetch the client library code and compile example.</a:t>
            </a:r>
          </a:p>
          <a:p>
            <a:r>
              <a:rPr lang="en-US" sz="1050" dirty="0"/>
              <a:t>git clone https://github.com/prometheus/client_golang.git</a:t>
            </a:r>
          </a:p>
          <a:p>
            <a:r>
              <a:rPr lang="en-US" sz="1050" dirty="0"/>
              <a:t>cd </a:t>
            </a:r>
            <a:r>
              <a:rPr lang="en-US" sz="1050" dirty="0" err="1"/>
              <a:t>client_golang</a:t>
            </a:r>
            <a:r>
              <a:rPr lang="en-US" sz="1050" dirty="0"/>
              <a:t>/examples/random</a:t>
            </a:r>
          </a:p>
          <a:p>
            <a:r>
              <a:rPr lang="en-US" sz="1050" dirty="0"/>
              <a:t>go get -d</a:t>
            </a:r>
          </a:p>
          <a:p>
            <a:r>
              <a:rPr lang="en-US" sz="1050" dirty="0"/>
              <a:t>go build</a:t>
            </a:r>
          </a:p>
          <a:p>
            <a:endParaRPr lang="en-US" sz="1050" dirty="0"/>
          </a:p>
          <a:p>
            <a:endParaRPr lang="mk-MK" sz="1050" dirty="0"/>
          </a:p>
        </p:txBody>
      </p:sp>
    </p:spTree>
    <p:extLst>
      <p:ext uri="{BB962C8B-B14F-4D97-AF65-F5344CB8AC3E}">
        <p14:creationId xmlns:p14="http://schemas.microsoft.com/office/powerpoint/2010/main" val="79661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A91D-F00D-499B-A9C5-52383D71086B}"/>
              </a:ext>
            </a:extLst>
          </p:cNvPr>
          <p:cNvSpPr>
            <a:spLocks noGrp="1"/>
          </p:cNvSpPr>
          <p:nvPr>
            <p:ph type="title"/>
          </p:nvPr>
        </p:nvSpPr>
        <p:spPr/>
        <p:txBody>
          <a:bodyPr/>
          <a:lstStyle/>
          <a:p>
            <a:r>
              <a:rPr lang="en-US" dirty="0"/>
              <a:t>Getting started with Prometheus</a:t>
            </a:r>
            <a:endParaRPr lang="mk-MK" dirty="0"/>
          </a:p>
        </p:txBody>
      </p:sp>
      <p:sp>
        <p:nvSpPr>
          <p:cNvPr id="3" name="Content Placeholder 2">
            <a:extLst>
              <a:ext uri="{FF2B5EF4-FFF2-40B4-BE49-F238E27FC236}">
                <a16:creationId xmlns:a16="http://schemas.microsoft.com/office/drawing/2014/main" id="{18F8C271-2465-46E9-B557-4DD9FCEADE3B}"/>
              </a:ext>
            </a:extLst>
          </p:cNvPr>
          <p:cNvSpPr>
            <a:spLocks noGrp="1"/>
          </p:cNvSpPr>
          <p:nvPr>
            <p:ph idx="1"/>
          </p:nvPr>
        </p:nvSpPr>
        <p:spPr/>
        <p:txBody>
          <a:bodyPr>
            <a:normAutofit/>
          </a:bodyPr>
          <a:lstStyle/>
          <a:p>
            <a:pPr algn="just">
              <a:lnSpc>
                <a:spcPct val="100000"/>
              </a:lnSpc>
            </a:pPr>
            <a:r>
              <a:rPr lang="en-US" sz="1050" dirty="0"/>
              <a:t># Start 3 example targets in separate terminals:</a:t>
            </a:r>
          </a:p>
          <a:p>
            <a:pPr algn="just">
              <a:lnSpc>
                <a:spcPct val="100000"/>
              </a:lnSpc>
            </a:pPr>
            <a:r>
              <a:rPr lang="en-US" sz="1050" dirty="0"/>
              <a:t>./random -listen-address=:8080</a:t>
            </a:r>
          </a:p>
          <a:p>
            <a:pPr algn="just">
              <a:lnSpc>
                <a:spcPct val="100000"/>
              </a:lnSpc>
            </a:pPr>
            <a:r>
              <a:rPr lang="en-US" sz="1050" dirty="0"/>
              <a:t>./random -listen-address=:8081</a:t>
            </a:r>
          </a:p>
          <a:p>
            <a:pPr algn="just">
              <a:lnSpc>
                <a:spcPct val="100000"/>
              </a:lnSpc>
            </a:pPr>
            <a:r>
              <a:rPr lang="en-US" sz="1050" dirty="0"/>
              <a:t>./random -listen-address=:8082</a:t>
            </a:r>
          </a:p>
          <a:p>
            <a:pPr algn="just">
              <a:lnSpc>
                <a:spcPct val="100000"/>
              </a:lnSpc>
            </a:pPr>
            <a:r>
              <a:rPr lang="en-US" sz="1050" dirty="0"/>
              <a:t>You should now have example targets listening on http://localhost:8080/metrics, http://localhost:8081/metrics, and </a:t>
            </a:r>
            <a:r>
              <a:rPr lang="en-US" sz="1050" dirty="0">
                <a:hlinkClick r:id="rId2"/>
              </a:rPr>
              <a:t>http://localhost:8082/metrics</a:t>
            </a:r>
            <a:r>
              <a:rPr lang="en-US" sz="1050" dirty="0"/>
              <a:t>.</a:t>
            </a:r>
          </a:p>
          <a:p>
            <a:pPr algn="just">
              <a:lnSpc>
                <a:spcPct val="100000"/>
              </a:lnSpc>
            </a:pPr>
            <a:r>
              <a:rPr lang="en-US" sz="1200" b="1" dirty="0"/>
              <a:t>Configuring Prometheus to monitor the sample targets</a:t>
            </a:r>
          </a:p>
          <a:p>
            <a:pPr marL="0" indent="0" algn="just">
              <a:lnSpc>
                <a:spcPct val="100000"/>
              </a:lnSpc>
              <a:buNone/>
            </a:pPr>
            <a:r>
              <a:rPr lang="en-US" sz="1050" dirty="0"/>
              <a:t>Now we will configure Prometheus to scrape these new targets. Let's group all three endpoints into one job called example-random. However, imagine that the first two endpoints are production targets, while the third one represents a canary instance. To model this in Prometheus, we can add several groups of endpoints to a single job, adding extra labels to each group of targets. In this example, we will add the group="production" label to the first group of targets, while adding group="canary" to the second.</a:t>
            </a:r>
          </a:p>
          <a:p>
            <a:pPr marL="0" indent="0" algn="just">
              <a:lnSpc>
                <a:spcPct val="100000"/>
              </a:lnSpc>
              <a:buNone/>
            </a:pPr>
            <a:r>
              <a:rPr lang="en-US" sz="1050" dirty="0"/>
              <a:t>To achieve this, add the following job definition to the </a:t>
            </a:r>
            <a:r>
              <a:rPr lang="en-US" sz="1050" dirty="0" err="1"/>
              <a:t>scrape_configs</a:t>
            </a:r>
            <a:r>
              <a:rPr lang="en-US" sz="1050" dirty="0"/>
              <a:t> section in your </a:t>
            </a:r>
            <a:r>
              <a:rPr lang="en-US" sz="1050" dirty="0" err="1"/>
              <a:t>prometheus.yml</a:t>
            </a:r>
            <a:r>
              <a:rPr lang="en-US" sz="1050" dirty="0"/>
              <a:t> and restart your Prometheus instance:</a:t>
            </a:r>
            <a:endParaRPr lang="mk-MK" sz="1050" dirty="0"/>
          </a:p>
        </p:txBody>
      </p:sp>
    </p:spTree>
    <p:extLst>
      <p:ext uri="{BB962C8B-B14F-4D97-AF65-F5344CB8AC3E}">
        <p14:creationId xmlns:p14="http://schemas.microsoft.com/office/powerpoint/2010/main" val="4121277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4E1F-9FC7-4AF9-83DB-C63B78751365}"/>
              </a:ext>
            </a:extLst>
          </p:cNvPr>
          <p:cNvSpPr>
            <a:spLocks noGrp="1"/>
          </p:cNvSpPr>
          <p:nvPr>
            <p:ph type="title"/>
          </p:nvPr>
        </p:nvSpPr>
        <p:spPr/>
        <p:txBody>
          <a:bodyPr/>
          <a:lstStyle/>
          <a:p>
            <a:r>
              <a:rPr lang="en-US" dirty="0"/>
              <a:t>Getting started with Prometheus</a:t>
            </a:r>
            <a:endParaRPr lang="mk-MK" dirty="0"/>
          </a:p>
        </p:txBody>
      </p:sp>
      <p:sp>
        <p:nvSpPr>
          <p:cNvPr id="3" name="Content Placeholder 2">
            <a:extLst>
              <a:ext uri="{FF2B5EF4-FFF2-40B4-BE49-F238E27FC236}">
                <a16:creationId xmlns:a16="http://schemas.microsoft.com/office/drawing/2014/main" id="{8559281D-039D-45F1-999F-7DFB96B8D10A}"/>
              </a:ext>
            </a:extLst>
          </p:cNvPr>
          <p:cNvSpPr>
            <a:spLocks noGrp="1"/>
          </p:cNvSpPr>
          <p:nvPr>
            <p:ph sz="half" idx="1"/>
          </p:nvPr>
        </p:nvSpPr>
        <p:spPr/>
        <p:txBody>
          <a:bodyPr>
            <a:normAutofit/>
          </a:bodyPr>
          <a:lstStyle/>
          <a:p>
            <a:r>
              <a:rPr lang="en-US" sz="1050" dirty="0" err="1"/>
              <a:t>scrape_configs</a:t>
            </a:r>
            <a:r>
              <a:rPr lang="en-US" sz="1050" dirty="0"/>
              <a:t>:</a:t>
            </a:r>
          </a:p>
          <a:p>
            <a:r>
              <a:rPr lang="en-US" sz="1050" dirty="0"/>
              <a:t>  - </a:t>
            </a:r>
            <a:r>
              <a:rPr lang="en-US" sz="1050" dirty="0" err="1"/>
              <a:t>job_name</a:t>
            </a:r>
            <a:r>
              <a:rPr lang="en-US" sz="1050" dirty="0"/>
              <a:t>:       'example-random'</a:t>
            </a:r>
          </a:p>
          <a:p>
            <a:pPr>
              <a:lnSpc>
                <a:spcPct val="100000"/>
              </a:lnSpc>
            </a:pPr>
            <a:endParaRPr lang="en-US" sz="1050" dirty="0"/>
          </a:p>
          <a:p>
            <a:r>
              <a:rPr lang="en-US" sz="1050" dirty="0"/>
              <a:t>    # Override the global default and scrape targets from this job every 5 seconds.</a:t>
            </a:r>
          </a:p>
          <a:p>
            <a:r>
              <a:rPr lang="en-US" sz="1050" dirty="0"/>
              <a:t>    </a:t>
            </a:r>
            <a:r>
              <a:rPr lang="en-US" sz="1050" dirty="0" err="1"/>
              <a:t>scrape_interval</a:t>
            </a:r>
            <a:r>
              <a:rPr lang="en-US" sz="1050" dirty="0"/>
              <a:t>: 5s</a:t>
            </a:r>
          </a:p>
          <a:p>
            <a:endParaRPr lang="en-US" sz="2000" dirty="0"/>
          </a:p>
          <a:p>
            <a:endParaRPr lang="mk-MK" dirty="0"/>
          </a:p>
        </p:txBody>
      </p:sp>
      <p:sp>
        <p:nvSpPr>
          <p:cNvPr id="4" name="Content Placeholder 3">
            <a:extLst>
              <a:ext uri="{FF2B5EF4-FFF2-40B4-BE49-F238E27FC236}">
                <a16:creationId xmlns:a16="http://schemas.microsoft.com/office/drawing/2014/main" id="{DEED3B3B-73F0-4C10-923E-27990710FEA3}"/>
              </a:ext>
            </a:extLst>
          </p:cNvPr>
          <p:cNvSpPr>
            <a:spLocks noGrp="1"/>
          </p:cNvSpPr>
          <p:nvPr>
            <p:ph sz="half" idx="2"/>
          </p:nvPr>
        </p:nvSpPr>
        <p:spPr>
          <a:xfrm>
            <a:off x="6515944" y="2120900"/>
            <a:ext cx="4639736" cy="4164490"/>
          </a:xfrm>
        </p:spPr>
        <p:txBody>
          <a:bodyPr>
            <a:normAutofit/>
          </a:bodyPr>
          <a:lstStyle/>
          <a:p>
            <a:r>
              <a:rPr lang="en-US" sz="1050" dirty="0"/>
              <a:t> </a:t>
            </a:r>
            <a:r>
              <a:rPr lang="en-US" sz="1050" dirty="0" err="1"/>
              <a:t>static_configs</a:t>
            </a:r>
            <a:r>
              <a:rPr lang="en-US" sz="1050" dirty="0"/>
              <a:t>:</a:t>
            </a:r>
          </a:p>
          <a:p>
            <a:r>
              <a:rPr lang="en-US" sz="1050" dirty="0"/>
              <a:t>      - targets: ['localhost:8080', 'localhost:8081']</a:t>
            </a:r>
          </a:p>
          <a:p>
            <a:r>
              <a:rPr lang="en-US" sz="1050" dirty="0"/>
              <a:t>        labels:</a:t>
            </a:r>
          </a:p>
          <a:p>
            <a:r>
              <a:rPr lang="en-US" sz="1050" dirty="0"/>
              <a:t>          group: 'production'</a:t>
            </a:r>
          </a:p>
          <a:p>
            <a:endParaRPr lang="en-US" sz="1050" dirty="0"/>
          </a:p>
          <a:p>
            <a:r>
              <a:rPr lang="en-US" sz="1050" dirty="0"/>
              <a:t>      - targets: ['localhost:8082']</a:t>
            </a:r>
          </a:p>
          <a:p>
            <a:r>
              <a:rPr lang="en-US" sz="1050" dirty="0"/>
              <a:t>        labels:</a:t>
            </a:r>
          </a:p>
          <a:p>
            <a:r>
              <a:rPr lang="en-US" sz="1050" dirty="0"/>
              <a:t>          group: 'canary'</a:t>
            </a:r>
          </a:p>
        </p:txBody>
      </p:sp>
    </p:spTree>
    <p:extLst>
      <p:ext uri="{BB962C8B-B14F-4D97-AF65-F5344CB8AC3E}">
        <p14:creationId xmlns:p14="http://schemas.microsoft.com/office/powerpoint/2010/main" val="1126897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CD8F-6627-4634-B370-08F2DC242024}"/>
              </a:ext>
            </a:extLst>
          </p:cNvPr>
          <p:cNvSpPr>
            <a:spLocks noGrp="1"/>
          </p:cNvSpPr>
          <p:nvPr>
            <p:ph type="title"/>
          </p:nvPr>
        </p:nvSpPr>
        <p:spPr/>
        <p:txBody>
          <a:bodyPr/>
          <a:lstStyle/>
          <a:p>
            <a:r>
              <a:rPr lang="en-US" dirty="0"/>
              <a:t>Getting started with Prometheus</a:t>
            </a:r>
            <a:endParaRPr lang="mk-MK" dirty="0"/>
          </a:p>
        </p:txBody>
      </p:sp>
      <p:sp>
        <p:nvSpPr>
          <p:cNvPr id="3" name="Content Placeholder 2">
            <a:extLst>
              <a:ext uri="{FF2B5EF4-FFF2-40B4-BE49-F238E27FC236}">
                <a16:creationId xmlns:a16="http://schemas.microsoft.com/office/drawing/2014/main" id="{78C1CBE3-3579-421A-97E7-0F38B9001CDF}"/>
              </a:ext>
            </a:extLst>
          </p:cNvPr>
          <p:cNvSpPr>
            <a:spLocks noGrp="1"/>
          </p:cNvSpPr>
          <p:nvPr>
            <p:ph idx="1"/>
          </p:nvPr>
        </p:nvSpPr>
        <p:spPr>
          <a:xfrm>
            <a:off x="1097280" y="1908700"/>
            <a:ext cx="10058400" cy="4749552"/>
          </a:xfrm>
        </p:spPr>
        <p:txBody>
          <a:bodyPr>
            <a:noAutofit/>
          </a:bodyPr>
          <a:lstStyle/>
          <a:p>
            <a:pPr algn="just"/>
            <a:r>
              <a:rPr lang="en-US" sz="1050" dirty="0"/>
              <a:t>Go to the expression browser and verify that Prometheus now has information about time series that these example endpoints expose, such as the </a:t>
            </a:r>
            <a:r>
              <a:rPr lang="en-US" sz="1050" dirty="0" err="1"/>
              <a:t>rpc_durations_seconds</a:t>
            </a:r>
            <a:r>
              <a:rPr lang="en-US" sz="1050" dirty="0"/>
              <a:t> metric.</a:t>
            </a:r>
          </a:p>
          <a:p>
            <a:pPr algn="just"/>
            <a:r>
              <a:rPr lang="en-US" sz="1200" b="1" dirty="0"/>
              <a:t>Configure rules for aggregating scraped data into new time series</a:t>
            </a:r>
          </a:p>
          <a:p>
            <a:pPr algn="just"/>
            <a:r>
              <a:rPr lang="en-US" sz="1050" dirty="0"/>
              <a:t>Though not a problem in our example, queries that aggregate over thousands of time series can get slow when computed ad-hoc. To make this more efficient, Prometheus allows you to prerecord expressions into completely new persisted time series via configured recording rules. Let's say we are interested in recording the per-second rate of example RPCs (</a:t>
            </a:r>
            <a:r>
              <a:rPr lang="en-US" sz="1050" dirty="0" err="1"/>
              <a:t>rpc_durations_seconds_count</a:t>
            </a:r>
            <a:r>
              <a:rPr lang="en-US" sz="1050" dirty="0"/>
              <a:t>) averaged over all instances (but preserving the job and service dimensions) as measured over a window of 5 minutes. We could write this as: avg(rate(</a:t>
            </a:r>
            <a:r>
              <a:rPr lang="en-US" sz="1050" dirty="0" err="1"/>
              <a:t>rpc_durations_seconds_count</a:t>
            </a:r>
            <a:r>
              <a:rPr lang="en-US" sz="1050" dirty="0"/>
              <a:t>[5m])) by (job, service). Try graphing this expression. To record the time series resulting from this expression into a new metric called job_service:rpc_durations_seconds_count:avg_rate5m, create a file with the following recording rule and save it as </a:t>
            </a:r>
            <a:r>
              <a:rPr lang="en-US" sz="1050" dirty="0" err="1"/>
              <a:t>prometheus.rules.yml</a:t>
            </a:r>
            <a:r>
              <a:rPr lang="en-US" sz="1050" dirty="0"/>
              <a:t>:</a:t>
            </a:r>
          </a:p>
          <a:p>
            <a:pPr algn="just"/>
            <a:r>
              <a:rPr lang="en-US" sz="1050" dirty="0"/>
              <a:t>groups:</a:t>
            </a:r>
          </a:p>
          <a:p>
            <a:pPr algn="just"/>
            <a:r>
              <a:rPr lang="en-US" sz="1050" dirty="0"/>
              <a:t>- name: example</a:t>
            </a:r>
          </a:p>
          <a:p>
            <a:pPr algn="just"/>
            <a:r>
              <a:rPr lang="en-US" sz="1050" dirty="0"/>
              <a:t>  rules:</a:t>
            </a:r>
          </a:p>
          <a:p>
            <a:pPr algn="just"/>
            <a:r>
              <a:rPr lang="en-US" sz="1050" dirty="0"/>
              <a:t>  - record: job_service:rpc_durations_seconds_count:avg_rate5m</a:t>
            </a:r>
          </a:p>
          <a:p>
            <a:pPr algn="just"/>
            <a:r>
              <a:rPr lang="en-US" sz="1050" dirty="0"/>
              <a:t>    expr: avg(rate(</a:t>
            </a:r>
            <a:r>
              <a:rPr lang="en-US" sz="1050" dirty="0" err="1"/>
              <a:t>rpc_durations_seconds_count</a:t>
            </a:r>
            <a:r>
              <a:rPr lang="en-US" sz="1050" dirty="0"/>
              <a:t>[5m])) by (job, service)</a:t>
            </a:r>
          </a:p>
          <a:p>
            <a:pPr algn="just"/>
            <a:r>
              <a:rPr lang="en-US" sz="1050" dirty="0"/>
              <a:t>To make Prometheus pick up this new rule, add a </a:t>
            </a:r>
            <a:r>
              <a:rPr lang="en-US" sz="1050" dirty="0" err="1"/>
              <a:t>rule_files</a:t>
            </a:r>
            <a:r>
              <a:rPr lang="en-US" sz="1050" dirty="0"/>
              <a:t> statement in your </a:t>
            </a:r>
            <a:r>
              <a:rPr lang="en-US" sz="1050" dirty="0" err="1"/>
              <a:t>prometheus.yml</a:t>
            </a:r>
            <a:r>
              <a:rPr lang="en-US" sz="1050" dirty="0"/>
              <a:t>.   Restart Prometheus with the new configuration and verify that a new time series with the metric name job_service:rpc_durations_seconds_count:avg_rate5m is now available by querying it through the expression browser or graphing it.</a:t>
            </a:r>
            <a:endParaRPr lang="mk-MK" sz="1050" dirty="0"/>
          </a:p>
        </p:txBody>
      </p:sp>
    </p:spTree>
    <p:extLst>
      <p:ext uri="{BB962C8B-B14F-4D97-AF65-F5344CB8AC3E}">
        <p14:creationId xmlns:p14="http://schemas.microsoft.com/office/powerpoint/2010/main" val="181710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46C1-C655-475D-826F-2A059110DD7C}"/>
              </a:ext>
            </a:extLst>
          </p:cNvPr>
          <p:cNvSpPr>
            <a:spLocks noGrp="1"/>
          </p:cNvSpPr>
          <p:nvPr>
            <p:ph type="title"/>
          </p:nvPr>
        </p:nvSpPr>
        <p:spPr/>
        <p:txBody>
          <a:bodyPr/>
          <a:lstStyle/>
          <a:p>
            <a:r>
              <a:rPr lang="en-US" dirty="0"/>
              <a:t>Grafana support for Prometheus</a:t>
            </a:r>
            <a:endParaRPr lang="mk-MK" dirty="0"/>
          </a:p>
        </p:txBody>
      </p:sp>
      <p:sp>
        <p:nvSpPr>
          <p:cNvPr id="3" name="Content Placeholder 2">
            <a:extLst>
              <a:ext uri="{FF2B5EF4-FFF2-40B4-BE49-F238E27FC236}">
                <a16:creationId xmlns:a16="http://schemas.microsoft.com/office/drawing/2014/main" id="{9CE25271-031E-48DA-89CB-87065355935B}"/>
              </a:ext>
            </a:extLst>
          </p:cNvPr>
          <p:cNvSpPr>
            <a:spLocks noGrp="1"/>
          </p:cNvSpPr>
          <p:nvPr>
            <p:ph idx="1"/>
          </p:nvPr>
        </p:nvSpPr>
        <p:spPr>
          <a:xfrm>
            <a:off x="1097280" y="1855433"/>
            <a:ext cx="10058400" cy="4651899"/>
          </a:xfrm>
        </p:spPr>
        <p:txBody>
          <a:bodyPr>
            <a:normAutofit/>
          </a:bodyPr>
          <a:lstStyle/>
          <a:p>
            <a:r>
              <a:rPr lang="en-US" sz="1050" dirty="0">
                <a:hlinkClick r:id="rId2"/>
              </a:rPr>
              <a:t>Grafana</a:t>
            </a:r>
            <a:r>
              <a:rPr lang="en-US" sz="1050" dirty="0"/>
              <a:t> supports querying Prometheus. The Grafana data source for Prometheus is included since Grafana 2.5.0 (2015-10-28).</a:t>
            </a:r>
          </a:p>
          <a:p>
            <a:r>
              <a:rPr lang="en-US" sz="1200" b="1" dirty="0"/>
              <a:t>Creating a Prometheus data source</a:t>
            </a:r>
          </a:p>
          <a:p>
            <a:r>
              <a:rPr lang="en-US" sz="1100" dirty="0"/>
              <a:t>To create a Prometheus data source:</a:t>
            </a:r>
          </a:p>
          <a:p>
            <a:pPr lvl="1"/>
            <a:r>
              <a:rPr lang="en-US" sz="900" dirty="0"/>
              <a:t>Click on the Grafana logo to open the sidebar menu.</a:t>
            </a:r>
          </a:p>
          <a:p>
            <a:pPr lvl="1"/>
            <a:r>
              <a:rPr lang="en-US" sz="900" dirty="0"/>
              <a:t>Click on "Data Sources" in the sidebar.</a:t>
            </a:r>
          </a:p>
          <a:p>
            <a:pPr lvl="1"/>
            <a:r>
              <a:rPr lang="en-US" sz="900" dirty="0"/>
              <a:t>Click on "Add New".</a:t>
            </a:r>
          </a:p>
          <a:p>
            <a:pPr lvl="1"/>
            <a:r>
              <a:rPr lang="en-US" sz="900" dirty="0"/>
              <a:t>Select "Prometheus" as the type.</a:t>
            </a:r>
          </a:p>
          <a:p>
            <a:pPr lvl="1"/>
            <a:r>
              <a:rPr lang="en-US" sz="900" dirty="0"/>
              <a:t>Set the appropriate Prometheus server URL (for example, http://localhost:9090/)</a:t>
            </a:r>
          </a:p>
          <a:p>
            <a:pPr lvl="1"/>
            <a:r>
              <a:rPr lang="en-US" sz="900" dirty="0"/>
              <a:t>Adjust other data source settings as desired (for example, turning the proxy access off).</a:t>
            </a:r>
          </a:p>
          <a:p>
            <a:pPr lvl="1"/>
            <a:r>
              <a:rPr lang="en-US" sz="900" dirty="0"/>
              <a:t>Click "Add" to save the new data source.</a:t>
            </a:r>
          </a:p>
          <a:p>
            <a:pPr marL="201168" lvl="1" indent="0">
              <a:buNone/>
            </a:pPr>
            <a:endParaRPr lang="en-US" sz="900" dirty="0"/>
          </a:p>
          <a:p>
            <a:r>
              <a:rPr lang="en-US" sz="1200" b="1" dirty="0"/>
              <a:t>Creating a Prometheus graph</a:t>
            </a:r>
          </a:p>
          <a:p>
            <a:pPr lvl="1"/>
            <a:r>
              <a:rPr lang="en-US" sz="900" dirty="0"/>
              <a:t>Click the graph title, then click "Edit".</a:t>
            </a:r>
          </a:p>
          <a:p>
            <a:pPr lvl="1"/>
            <a:r>
              <a:rPr lang="en-US" sz="900" dirty="0"/>
              <a:t>Under the "Metrics" tab, select your Prometheus data source (bottom right).</a:t>
            </a:r>
          </a:p>
          <a:p>
            <a:pPr lvl="1"/>
            <a:r>
              <a:rPr lang="en-US" sz="900" dirty="0"/>
              <a:t>Enter any Prometheus expression into the "Query" field, while using the "Metric" field to lookup metrics via autocompletion.</a:t>
            </a:r>
          </a:p>
          <a:p>
            <a:pPr lvl="1"/>
            <a:r>
              <a:rPr lang="en-US" sz="900" dirty="0"/>
              <a:t>To format the legend names of time series, use the "Legend format" input. For example, to show only the method and status labels of a returned query result, separated by a dash, you could use the legend format string {{method}} - {{status}}.</a:t>
            </a:r>
          </a:p>
          <a:p>
            <a:pPr lvl="1"/>
            <a:r>
              <a:rPr lang="en-US" sz="900" dirty="0"/>
              <a:t>Tune other graph settings until you have a working graph.</a:t>
            </a:r>
            <a:endParaRPr lang="mk-MK" sz="900" dirty="0"/>
          </a:p>
        </p:txBody>
      </p:sp>
    </p:spTree>
    <p:extLst>
      <p:ext uri="{BB962C8B-B14F-4D97-AF65-F5344CB8AC3E}">
        <p14:creationId xmlns:p14="http://schemas.microsoft.com/office/powerpoint/2010/main" val="207166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5187-4596-4FC5-8C32-E80F252F99B0}"/>
              </a:ext>
            </a:extLst>
          </p:cNvPr>
          <p:cNvSpPr>
            <a:spLocks noGrp="1"/>
          </p:cNvSpPr>
          <p:nvPr>
            <p:ph type="title"/>
          </p:nvPr>
        </p:nvSpPr>
        <p:spPr/>
        <p:txBody>
          <a:bodyPr/>
          <a:lstStyle/>
          <a:p>
            <a:r>
              <a:rPr lang="en-US" dirty="0"/>
              <a:t>What is Grafana</a:t>
            </a:r>
            <a:endParaRPr lang="mk-MK" dirty="0"/>
          </a:p>
        </p:txBody>
      </p:sp>
      <p:sp>
        <p:nvSpPr>
          <p:cNvPr id="3" name="Content Placeholder 2">
            <a:extLst>
              <a:ext uri="{FF2B5EF4-FFF2-40B4-BE49-F238E27FC236}">
                <a16:creationId xmlns:a16="http://schemas.microsoft.com/office/drawing/2014/main" id="{33A643D2-333D-4598-BC92-679728D8E93C}"/>
              </a:ext>
            </a:extLst>
          </p:cNvPr>
          <p:cNvSpPr>
            <a:spLocks noGrp="1"/>
          </p:cNvSpPr>
          <p:nvPr>
            <p:ph idx="1"/>
          </p:nvPr>
        </p:nvSpPr>
        <p:spPr/>
        <p:txBody>
          <a:bodyPr>
            <a:normAutofit/>
          </a:bodyPr>
          <a:lstStyle/>
          <a:p>
            <a:br>
              <a:rPr lang="en-US" dirty="0"/>
            </a:br>
            <a:r>
              <a:rPr lang="en-US" sz="1200" dirty="0"/>
              <a:t>Grafana is an open source solution for running data analytics, pulling up metrics that make sense of the massive amount of data &amp; to monitor our apps with the help of cool customizable dashboards.</a:t>
            </a:r>
          </a:p>
          <a:p>
            <a:r>
              <a:rPr lang="en-US" sz="1200" dirty="0"/>
              <a:t>Grafana connects with every possible data source, commonly referred to as databases such as </a:t>
            </a:r>
            <a:r>
              <a:rPr lang="en-US" sz="1200" b="1" dirty="0"/>
              <a:t>Graphite, Prometheus, Influx DB, </a:t>
            </a:r>
            <a:r>
              <a:rPr lang="en-US" sz="1200" b="1" dirty="0" err="1"/>
              <a:t>ElasticSearch</a:t>
            </a:r>
            <a:r>
              <a:rPr lang="en-US" sz="1200" b="1" dirty="0"/>
              <a:t>, MySQL, PostgreSQL</a:t>
            </a:r>
            <a:r>
              <a:rPr lang="en-US" sz="1200" dirty="0"/>
              <a:t> etc.</a:t>
            </a:r>
          </a:p>
          <a:p>
            <a:r>
              <a:rPr lang="en-US" sz="1200" dirty="0"/>
              <a:t>Grafana being an open source solution also enables us to write plugins from scratch for integration with several different data sources.</a:t>
            </a:r>
          </a:p>
          <a:p>
            <a:r>
              <a:rPr lang="en-US" sz="1200" dirty="0"/>
              <a:t>The tool helps us study, </a:t>
            </a:r>
            <a:r>
              <a:rPr lang="en-US" sz="1200" dirty="0" err="1"/>
              <a:t>analyse</a:t>
            </a:r>
            <a:r>
              <a:rPr lang="en-US" sz="1200" dirty="0"/>
              <a:t> &amp; monitor data over a period of time, technically called </a:t>
            </a:r>
            <a:r>
              <a:rPr lang="en-US" sz="1200" b="1" dirty="0"/>
              <a:t>time series analytics</a:t>
            </a:r>
            <a:r>
              <a:rPr lang="en-US" sz="1200" dirty="0"/>
              <a:t>.</a:t>
            </a:r>
          </a:p>
          <a:p>
            <a:r>
              <a:rPr lang="en-US" sz="1200" dirty="0"/>
              <a:t>It helps us track the user </a:t>
            </a:r>
            <a:r>
              <a:rPr lang="en-US" sz="1200" dirty="0" err="1"/>
              <a:t>behaviour</a:t>
            </a:r>
            <a:r>
              <a:rPr lang="en-US" sz="1200" dirty="0"/>
              <a:t>, application </a:t>
            </a:r>
            <a:r>
              <a:rPr lang="en-US" sz="1200" dirty="0" err="1"/>
              <a:t>behaviour</a:t>
            </a:r>
            <a:r>
              <a:rPr lang="en-US" sz="1200" dirty="0"/>
              <a:t>, frequency of errors popping up in production or a pre-prod environment, type of errors popping up &amp; the contextual scenarios by providing relative data.</a:t>
            </a:r>
          </a:p>
          <a:p>
            <a:r>
              <a:rPr lang="en-US" sz="1200" dirty="0"/>
              <a:t>A big upside of the project is it can be deployed </a:t>
            </a:r>
            <a:r>
              <a:rPr lang="en-US" sz="1200" u="sng" dirty="0">
                <a:hlinkClick r:id="rId2"/>
              </a:rPr>
              <a:t>on-prem</a:t>
            </a:r>
            <a:r>
              <a:rPr lang="en-US" sz="1200" dirty="0"/>
              <a:t> by organizations which do not want their data to be streamed over to a vendor cloud for security &amp; other reasons.</a:t>
            </a:r>
          </a:p>
          <a:p>
            <a:endParaRPr lang="mk-MK" dirty="0"/>
          </a:p>
        </p:txBody>
      </p:sp>
    </p:spTree>
    <p:extLst>
      <p:ext uri="{BB962C8B-B14F-4D97-AF65-F5344CB8AC3E}">
        <p14:creationId xmlns:p14="http://schemas.microsoft.com/office/powerpoint/2010/main" val="320962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119A-1D6D-4636-BCF9-01A9985A6DE9}"/>
              </a:ext>
            </a:extLst>
          </p:cNvPr>
          <p:cNvSpPr>
            <a:spLocks noGrp="1"/>
          </p:cNvSpPr>
          <p:nvPr>
            <p:ph type="title"/>
          </p:nvPr>
        </p:nvSpPr>
        <p:spPr/>
        <p:txBody>
          <a:bodyPr/>
          <a:lstStyle/>
          <a:p>
            <a:r>
              <a:rPr lang="en-US" dirty="0"/>
              <a:t>Getting started with Grafana</a:t>
            </a:r>
            <a:endParaRPr lang="mk-MK" dirty="0"/>
          </a:p>
        </p:txBody>
      </p:sp>
      <p:sp>
        <p:nvSpPr>
          <p:cNvPr id="3" name="Content Placeholder 2">
            <a:extLst>
              <a:ext uri="{FF2B5EF4-FFF2-40B4-BE49-F238E27FC236}">
                <a16:creationId xmlns:a16="http://schemas.microsoft.com/office/drawing/2014/main" id="{91B62930-D8F5-447D-B446-4ADB91768A04}"/>
              </a:ext>
            </a:extLst>
          </p:cNvPr>
          <p:cNvSpPr>
            <a:spLocks noGrp="1"/>
          </p:cNvSpPr>
          <p:nvPr>
            <p:ph idx="1"/>
          </p:nvPr>
        </p:nvSpPr>
        <p:spPr>
          <a:xfrm>
            <a:off x="1097280" y="2108201"/>
            <a:ext cx="10058400" cy="4026269"/>
          </a:xfrm>
        </p:spPr>
        <p:txBody>
          <a:bodyPr/>
          <a:lstStyle/>
          <a:p>
            <a:pPr algn="just"/>
            <a:r>
              <a:rPr lang="en-US" sz="1200" b="1" dirty="0"/>
              <a:t>Log in for the first time:</a:t>
            </a:r>
          </a:p>
          <a:p>
            <a:pPr algn="just"/>
            <a:r>
              <a:rPr lang="en-US" sz="1050" dirty="0"/>
              <a:t>1.. Open your web browser and go to http://localhost:3000/. 3000 is the default HTTP port that Grafana listens to if you haven’t configured a different port.</a:t>
            </a:r>
          </a:p>
          <a:p>
            <a:pPr algn="just"/>
            <a:r>
              <a:rPr lang="en-US" sz="1050" dirty="0"/>
              <a:t>2. On the login page, type admin for the username and password.</a:t>
            </a:r>
          </a:p>
          <a:p>
            <a:pPr algn="just"/>
            <a:r>
              <a:rPr lang="en-US" sz="1050" dirty="0"/>
              <a:t>3. Change your password.</a:t>
            </a:r>
          </a:p>
          <a:p>
            <a:pPr algn="just"/>
            <a:r>
              <a:rPr lang="en-US" sz="1200" b="1" dirty="0"/>
              <a:t>Create a dashboard</a:t>
            </a:r>
          </a:p>
          <a:p>
            <a:pPr algn="just"/>
            <a:r>
              <a:rPr lang="en-US" sz="1050" dirty="0"/>
              <a:t>1.Click New dashboard:</a:t>
            </a:r>
          </a:p>
          <a:p>
            <a:pPr algn="just"/>
            <a:r>
              <a:rPr lang="en-US" sz="1050" dirty="0"/>
              <a:t>2. Click Add Query. Grafana creates a basic graph panel with the Random Walk scenario.</a:t>
            </a:r>
          </a:p>
          <a:p>
            <a:pPr algn="just"/>
            <a:r>
              <a:rPr lang="en-US" sz="1050" dirty="0"/>
              <a:t>3. Save your dashboard. Click the Save dashboard icon in the top corner of the screen.</a:t>
            </a:r>
          </a:p>
          <a:p>
            <a:endParaRPr lang="mk-MK" dirty="0"/>
          </a:p>
        </p:txBody>
      </p:sp>
    </p:spTree>
    <p:extLst>
      <p:ext uri="{BB962C8B-B14F-4D97-AF65-F5344CB8AC3E}">
        <p14:creationId xmlns:p14="http://schemas.microsoft.com/office/powerpoint/2010/main" val="1957125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2C5C-F6BA-4B43-B345-E15871B2FCFF}"/>
              </a:ext>
            </a:extLst>
          </p:cNvPr>
          <p:cNvSpPr>
            <a:spLocks noGrp="1"/>
          </p:cNvSpPr>
          <p:nvPr>
            <p:ph type="title"/>
          </p:nvPr>
        </p:nvSpPr>
        <p:spPr/>
        <p:txBody>
          <a:bodyPr/>
          <a:lstStyle/>
          <a:p>
            <a:r>
              <a:rPr lang="en-US" dirty="0"/>
              <a:t>Getting started with Grafana</a:t>
            </a:r>
            <a:endParaRPr lang="mk-MK" dirty="0"/>
          </a:p>
        </p:txBody>
      </p:sp>
      <p:sp>
        <p:nvSpPr>
          <p:cNvPr id="3" name="Content Placeholder 2">
            <a:extLst>
              <a:ext uri="{FF2B5EF4-FFF2-40B4-BE49-F238E27FC236}">
                <a16:creationId xmlns:a16="http://schemas.microsoft.com/office/drawing/2014/main" id="{66E98EEF-462B-4899-8730-E756A4AE8D81}"/>
              </a:ext>
            </a:extLst>
          </p:cNvPr>
          <p:cNvSpPr>
            <a:spLocks noGrp="1"/>
          </p:cNvSpPr>
          <p:nvPr>
            <p:ph idx="1"/>
          </p:nvPr>
        </p:nvSpPr>
        <p:spPr/>
        <p:txBody>
          <a:bodyPr>
            <a:normAutofit/>
          </a:bodyPr>
          <a:lstStyle/>
          <a:p>
            <a:pPr algn="just"/>
            <a:r>
              <a:rPr lang="en-US" sz="1200" b="1" dirty="0"/>
              <a:t>Add a data source</a:t>
            </a:r>
          </a:p>
          <a:p>
            <a:pPr algn="just"/>
            <a:r>
              <a:rPr lang="en-US" sz="1100" dirty="0"/>
              <a:t>Before you create your first real dashboard, you need to add your data source. First move your cursor to the cog on the side menu which will show you the configuration menu. If the side menu is not visible click the Grafana icon in the upper left corner. The first item on the configuration menu is data sources, click on that and you’ll be taken to the data sources page where you can add and edit data sources. You can also simply click the </a:t>
            </a:r>
            <a:r>
              <a:rPr lang="en-US" sz="1100" dirty="0" err="1"/>
              <a:t>coClick</a:t>
            </a:r>
            <a:r>
              <a:rPr lang="en-US" sz="1100" dirty="0"/>
              <a:t> Add data source and you will come to the settings page of your new data source. First, give the data source a Name and then select which Type of data source you’ll want to create, see </a:t>
            </a:r>
            <a:r>
              <a:rPr lang="en-US" sz="1100" dirty="0">
                <a:hlinkClick r:id="rId2"/>
              </a:rPr>
              <a:t>Supported data sources</a:t>
            </a:r>
            <a:r>
              <a:rPr lang="en-US" sz="1100" dirty="0"/>
              <a:t> for more information and how to configure your data source. After you have configured your data source you are ready to save and test.</a:t>
            </a:r>
          </a:p>
          <a:p>
            <a:br>
              <a:rPr lang="en-US" sz="1100" dirty="0"/>
            </a:br>
            <a:br>
              <a:rPr lang="en-US" sz="1100" dirty="0"/>
            </a:br>
            <a:endParaRPr lang="mk-MK" sz="1100" dirty="0"/>
          </a:p>
        </p:txBody>
      </p:sp>
    </p:spTree>
    <p:extLst>
      <p:ext uri="{BB962C8B-B14F-4D97-AF65-F5344CB8AC3E}">
        <p14:creationId xmlns:p14="http://schemas.microsoft.com/office/powerpoint/2010/main" val="528326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6A68-6CB7-4E66-B4CF-607A09E1E1E4}"/>
              </a:ext>
            </a:extLst>
          </p:cNvPr>
          <p:cNvSpPr>
            <a:spLocks noGrp="1"/>
          </p:cNvSpPr>
          <p:nvPr>
            <p:ph type="title"/>
          </p:nvPr>
        </p:nvSpPr>
        <p:spPr/>
        <p:txBody>
          <a:bodyPr/>
          <a:lstStyle/>
          <a:p>
            <a:r>
              <a:rPr lang="en-US" dirty="0"/>
              <a:t>Time series and monitoring</a:t>
            </a:r>
            <a:endParaRPr lang="mk-MK" dirty="0"/>
          </a:p>
        </p:txBody>
      </p:sp>
      <p:sp>
        <p:nvSpPr>
          <p:cNvPr id="3" name="Content Placeholder 2">
            <a:extLst>
              <a:ext uri="{FF2B5EF4-FFF2-40B4-BE49-F238E27FC236}">
                <a16:creationId xmlns:a16="http://schemas.microsoft.com/office/drawing/2014/main" id="{5EB79060-C2E1-4EF4-9F9D-CF1797421DE6}"/>
              </a:ext>
            </a:extLst>
          </p:cNvPr>
          <p:cNvSpPr>
            <a:spLocks noGrp="1"/>
          </p:cNvSpPr>
          <p:nvPr>
            <p:ph idx="1"/>
          </p:nvPr>
        </p:nvSpPr>
        <p:spPr>
          <a:xfrm>
            <a:off x="875339" y="1997476"/>
            <a:ext cx="10058400" cy="4785064"/>
          </a:xfrm>
        </p:spPr>
        <p:txBody>
          <a:bodyPr>
            <a:normAutofit fontScale="40000" lnSpcReduction="20000"/>
          </a:bodyPr>
          <a:lstStyle/>
          <a:p>
            <a:pPr algn="just"/>
            <a:r>
              <a:rPr lang="en-US" sz="3000" b="1" dirty="0"/>
              <a:t>Time series </a:t>
            </a:r>
          </a:p>
          <a:p>
            <a:pPr algn="just"/>
            <a:r>
              <a:rPr lang="en-US" sz="2800" dirty="0"/>
              <a:t>In the IT industry time series data is often collected to monitor things like infrastructure, hardware, or application events. Machine-generated time series data is typically collected with short intervals, which allows you to react to any unexpected changes, moments after they occur. As a consequence, data accumulates at a rapid pace, making it vital to have a way to store and query data efficiently. As a result, databases optimized for time series data have seen a rise in popularity in recent years.</a:t>
            </a:r>
          </a:p>
          <a:p>
            <a:pPr algn="just"/>
            <a:r>
              <a:rPr lang="en-US" sz="3000" b="1" dirty="0"/>
              <a:t>Time series databases</a:t>
            </a:r>
          </a:p>
          <a:p>
            <a:pPr algn="just"/>
            <a:r>
              <a:rPr lang="en-US" sz="2800" dirty="0"/>
              <a:t>A time series database (TSDB) is a database explicitly designed for time series data. While it’s possible to use any regular database to store measurements, a TSDB comes with some useful optimizations. Modern time series databases take advantage of the fact that measurements are only ever appended, and rarely updated or removed. For example, the timestamps for each measurement change very little over time, which results in redundant data being stored.</a:t>
            </a:r>
          </a:p>
          <a:p>
            <a:pPr algn="just"/>
            <a:r>
              <a:rPr lang="en-US" sz="2800" dirty="0"/>
              <a:t>Look at this sequence of Unix timestamps:1572524345, 1572524375, 1572524404, 1572524434, 1572524464. Looking at these timestamp, they all start with 1572524, leading to poor use of disk space. Instead, we could store each subsequent timestamp as the difference, or delta, from the first one:1572524345, +30, +29, +30, +30. We could even take it a step further, by calculating the deltas of these deltas:1572524345, +30, -1, +1, +0. y, time series data is often If measurements are taken at regular intervals, most of these delta-of-deltas will be 0. Because of optimizations like these, TSDBs uses drastically less space than other databases.</a:t>
            </a:r>
          </a:p>
          <a:p>
            <a:pPr algn="just"/>
            <a:r>
              <a:rPr lang="en-US" sz="2800" dirty="0"/>
              <a:t>Another feature of a TSDB is the ability to filter measurements using </a:t>
            </a:r>
            <a:r>
              <a:rPr lang="en-US" sz="2800" i="1" dirty="0"/>
              <a:t>tags</a:t>
            </a:r>
            <a:r>
              <a:rPr lang="en-US" sz="2800" dirty="0"/>
              <a:t>. Each data point is labeled with a tag that adds context information, such as where the measurement was taken. Here’s an example of the </a:t>
            </a:r>
            <a:r>
              <a:rPr lang="en-US" sz="2800" dirty="0" err="1">
                <a:hlinkClick r:id="rId2"/>
              </a:rPr>
              <a:t>InfluxDB</a:t>
            </a:r>
            <a:r>
              <a:rPr lang="en-US" sz="2800" dirty="0">
                <a:hlinkClick r:id="rId2"/>
              </a:rPr>
              <a:t> data format</a:t>
            </a:r>
            <a:r>
              <a:rPr lang="en-US" sz="2800" dirty="0"/>
              <a:t> that demonstrates how each measurement is stored.</a:t>
            </a:r>
          </a:p>
          <a:p>
            <a:pPr algn="just"/>
            <a:r>
              <a:rPr lang="en-US" sz="2800" dirty="0"/>
              <a:t>Here are some of the TSDBs supported by Grafana </a:t>
            </a:r>
            <a:r>
              <a:rPr lang="en-US" sz="2600" dirty="0"/>
              <a:t>:</a:t>
            </a:r>
            <a:r>
              <a:rPr lang="en-US" sz="2600" dirty="0">
                <a:hlinkClick r:id="rId3"/>
              </a:rPr>
              <a:t>Graphite</a:t>
            </a:r>
            <a:r>
              <a:rPr lang="en-US" sz="2600" dirty="0"/>
              <a:t>, </a:t>
            </a:r>
            <a:r>
              <a:rPr lang="en-US" sz="2600" dirty="0">
                <a:hlinkClick r:id="rId4"/>
              </a:rPr>
              <a:t>Prometheus</a:t>
            </a:r>
            <a:r>
              <a:rPr lang="en-US" sz="2600" dirty="0"/>
              <a:t>, </a:t>
            </a:r>
            <a:r>
              <a:rPr lang="en-US" sz="2600" dirty="0" err="1">
                <a:hlinkClick r:id="rId5"/>
              </a:rPr>
              <a:t>InfluxDB</a:t>
            </a:r>
            <a:r>
              <a:rPr lang="en-US" sz="2600" dirty="0"/>
              <a:t>.</a:t>
            </a:r>
          </a:p>
          <a:p>
            <a:pPr algn="just"/>
            <a:endParaRPr lang="en-US" sz="1050" dirty="0"/>
          </a:p>
          <a:p>
            <a:endParaRPr lang="en-US" sz="1050" dirty="0"/>
          </a:p>
          <a:p>
            <a:br>
              <a:rPr lang="en-US" sz="1050" dirty="0"/>
            </a:br>
            <a:endParaRPr lang="en-US" sz="1050" dirty="0"/>
          </a:p>
          <a:p>
            <a:endParaRPr lang="en-US" sz="1050" dirty="0"/>
          </a:p>
          <a:p>
            <a:br>
              <a:rPr lang="en-US" sz="1050" dirty="0"/>
            </a:br>
            <a:endParaRPr lang="mk-MK" sz="1050" dirty="0"/>
          </a:p>
        </p:txBody>
      </p:sp>
    </p:spTree>
    <p:extLst>
      <p:ext uri="{BB962C8B-B14F-4D97-AF65-F5344CB8AC3E}">
        <p14:creationId xmlns:p14="http://schemas.microsoft.com/office/powerpoint/2010/main" val="317855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A8A0-A257-4566-B7EE-6D0EABF4621E}"/>
              </a:ext>
            </a:extLst>
          </p:cNvPr>
          <p:cNvSpPr>
            <a:spLocks noGrp="1"/>
          </p:cNvSpPr>
          <p:nvPr>
            <p:ph type="title"/>
          </p:nvPr>
        </p:nvSpPr>
        <p:spPr/>
        <p:txBody>
          <a:bodyPr/>
          <a:lstStyle/>
          <a:p>
            <a:r>
              <a:rPr lang="en-US" dirty="0"/>
              <a:t>Panels</a:t>
            </a:r>
            <a:endParaRPr lang="mk-MK" dirty="0"/>
          </a:p>
        </p:txBody>
      </p:sp>
      <p:sp>
        <p:nvSpPr>
          <p:cNvPr id="3" name="Content Placeholder 2">
            <a:extLst>
              <a:ext uri="{FF2B5EF4-FFF2-40B4-BE49-F238E27FC236}">
                <a16:creationId xmlns:a16="http://schemas.microsoft.com/office/drawing/2014/main" id="{C117ABC6-361B-470C-8791-6C05D891D59E}"/>
              </a:ext>
            </a:extLst>
          </p:cNvPr>
          <p:cNvSpPr>
            <a:spLocks noGrp="1"/>
          </p:cNvSpPr>
          <p:nvPr>
            <p:ph idx="1"/>
          </p:nvPr>
        </p:nvSpPr>
        <p:spPr/>
        <p:txBody>
          <a:bodyPr>
            <a:normAutofit/>
          </a:bodyPr>
          <a:lstStyle/>
          <a:p>
            <a:pPr algn="just"/>
            <a:r>
              <a:rPr lang="en-US" sz="1100" dirty="0"/>
              <a:t>The </a:t>
            </a:r>
            <a:r>
              <a:rPr lang="en-US" sz="1100" i="1" dirty="0"/>
              <a:t>panel</a:t>
            </a:r>
            <a:r>
              <a:rPr lang="en-US" sz="1100" dirty="0"/>
              <a:t> is the basic visualization building block in Grafana. Each panel has a Query Editor specific to the data source selected in the panel. The query editor allows you to extract the perfect visualization to display on the panel.</a:t>
            </a:r>
          </a:p>
          <a:p>
            <a:pPr algn="just"/>
            <a:r>
              <a:rPr lang="en-US" sz="1100" dirty="0"/>
              <a:t>There are a wide variety of styling and formatting options for each panel. Panels can be dragged and dropped and rearranged on the Dashboard. They can also be resized.</a:t>
            </a:r>
          </a:p>
          <a:p>
            <a:pPr algn="just"/>
            <a:r>
              <a:rPr lang="en-US" sz="1100" dirty="0"/>
              <a:t>Panels like the </a:t>
            </a:r>
            <a:r>
              <a:rPr lang="en-US" sz="1100" dirty="0">
                <a:hlinkClick r:id="rId2"/>
              </a:rPr>
              <a:t>Graph</a:t>
            </a:r>
            <a:r>
              <a:rPr lang="en-US" sz="1100" dirty="0"/>
              <a:t> panel allow you to graph as many metrics and series as you want. Other panels like </a:t>
            </a:r>
            <a:r>
              <a:rPr lang="en-US" sz="1100" dirty="0" err="1">
                <a:hlinkClick r:id="rId3"/>
              </a:rPr>
              <a:t>Singlestat</a:t>
            </a:r>
            <a:r>
              <a:rPr lang="en-US" sz="1100" dirty="0"/>
              <a:t> require a reduction of a single query into a single number.</a:t>
            </a:r>
          </a:p>
          <a:p>
            <a:pPr algn="just"/>
            <a:r>
              <a:rPr lang="en-US" sz="1100" dirty="0"/>
              <a:t>Panels can be made more dynamic with </a:t>
            </a:r>
            <a:r>
              <a:rPr lang="en-US" sz="1100" dirty="0">
                <a:hlinkClick r:id="rId4"/>
              </a:rPr>
              <a:t>Dashboard Templating</a:t>
            </a:r>
            <a:r>
              <a:rPr lang="en-US" sz="1100" dirty="0"/>
              <a:t> variable strings within the panel configuration. The template can include queries to your data source configured in the Query Editor.</a:t>
            </a:r>
          </a:p>
          <a:p>
            <a:pPr algn="just"/>
            <a:r>
              <a:rPr lang="en-US" sz="1100" dirty="0"/>
              <a:t>Panels can be </a:t>
            </a:r>
            <a:r>
              <a:rPr lang="en-US" sz="1100" dirty="0">
                <a:hlinkClick r:id="rId5"/>
              </a:rPr>
              <a:t>shared</a:t>
            </a:r>
            <a:r>
              <a:rPr lang="en-US" sz="1100" dirty="0"/>
              <a:t> easily in a variety of ways.</a:t>
            </a:r>
          </a:p>
          <a:p>
            <a:endParaRPr lang="mk-MK" dirty="0"/>
          </a:p>
        </p:txBody>
      </p:sp>
    </p:spTree>
    <p:extLst>
      <p:ext uri="{BB962C8B-B14F-4D97-AF65-F5344CB8AC3E}">
        <p14:creationId xmlns:p14="http://schemas.microsoft.com/office/powerpoint/2010/main" val="2149371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D71A-5477-4ECA-AE7E-1CAF54A3DA99}"/>
              </a:ext>
            </a:extLst>
          </p:cNvPr>
          <p:cNvSpPr>
            <a:spLocks noGrp="1"/>
          </p:cNvSpPr>
          <p:nvPr>
            <p:ph type="title"/>
          </p:nvPr>
        </p:nvSpPr>
        <p:spPr>
          <a:xfrm>
            <a:off x="1097280" y="286603"/>
            <a:ext cx="10058400" cy="1622095"/>
          </a:xfrm>
        </p:spPr>
        <p:txBody>
          <a:bodyPr>
            <a:normAutofit fontScale="90000"/>
          </a:bodyPr>
          <a:lstStyle/>
          <a:p>
            <a:r>
              <a:rPr lang="en-US" dirty="0"/>
              <a:t>Adding and editing graphs and panels</a:t>
            </a:r>
            <a:br>
              <a:rPr lang="en-US" dirty="0"/>
            </a:br>
            <a:endParaRPr lang="mk-MK" dirty="0"/>
          </a:p>
        </p:txBody>
      </p:sp>
      <p:sp>
        <p:nvSpPr>
          <p:cNvPr id="3" name="Content Placeholder 2">
            <a:extLst>
              <a:ext uri="{FF2B5EF4-FFF2-40B4-BE49-F238E27FC236}">
                <a16:creationId xmlns:a16="http://schemas.microsoft.com/office/drawing/2014/main" id="{16234673-754F-44A2-9CE5-34616E2D76C9}"/>
              </a:ext>
            </a:extLst>
          </p:cNvPr>
          <p:cNvSpPr>
            <a:spLocks noGrp="1"/>
          </p:cNvSpPr>
          <p:nvPr>
            <p:ph idx="1"/>
          </p:nvPr>
        </p:nvSpPr>
        <p:spPr>
          <a:xfrm>
            <a:off x="1097280" y="2108201"/>
            <a:ext cx="10058400" cy="4390253"/>
          </a:xfrm>
        </p:spPr>
        <p:txBody>
          <a:bodyPr>
            <a:normAutofit/>
          </a:bodyPr>
          <a:lstStyle/>
          <a:p>
            <a:r>
              <a:rPr lang="en-US" sz="1050" dirty="0"/>
              <a:t>1. You add panels by clicking the Add panel icon on the top menu.</a:t>
            </a:r>
          </a:p>
          <a:p>
            <a:r>
              <a:rPr lang="en-US" sz="1050" dirty="0"/>
              <a:t>2. To edit the graph you click on the graph title to open the panel menu, then Edit.</a:t>
            </a:r>
          </a:p>
          <a:p>
            <a:r>
              <a:rPr lang="en-US" sz="1050" dirty="0"/>
              <a:t>3. This should take you to the Metrics tab. In this tab you should see the editor for your default data source.</a:t>
            </a:r>
          </a:p>
          <a:p>
            <a:r>
              <a:rPr lang="en-US" sz="1200" b="1" dirty="0"/>
              <a:t>Move panels</a:t>
            </a:r>
          </a:p>
          <a:p>
            <a:r>
              <a:rPr lang="en-US" sz="1050" dirty="0"/>
              <a:t>You can drag and drop panels by clicking and holding the panel title, then dragging it to its new location. You can also easily resize panels by clicking the (-) and (+) icons.</a:t>
            </a:r>
          </a:p>
          <a:p>
            <a:r>
              <a:rPr lang="en-US" sz="1200" b="1" dirty="0"/>
              <a:t>Tips and shortcuts</a:t>
            </a:r>
          </a:p>
          <a:p>
            <a:pPr lvl="1"/>
            <a:r>
              <a:rPr lang="en-US" sz="900" dirty="0"/>
              <a:t>Click the graph title and in the dropdown menu quickly change span or duplicate the panel.</a:t>
            </a:r>
          </a:p>
          <a:p>
            <a:pPr lvl="1"/>
            <a:r>
              <a:rPr lang="en-US" sz="900" dirty="0"/>
              <a:t>Click the Save icon in the menu to save the dashboard with a new name.</a:t>
            </a:r>
          </a:p>
          <a:p>
            <a:pPr lvl="1"/>
            <a:r>
              <a:rPr lang="en-US" sz="900" dirty="0"/>
              <a:t>Click the Save icon in the menu and then advanced to export the dashboard to json file, or set it as your default dashboard.</a:t>
            </a:r>
          </a:p>
          <a:p>
            <a:pPr lvl="1"/>
            <a:r>
              <a:rPr lang="en-US" sz="900" dirty="0"/>
              <a:t>Click the colored icon in the legend to select series color.</a:t>
            </a:r>
          </a:p>
          <a:p>
            <a:pPr lvl="1"/>
            <a:r>
              <a:rPr lang="en-US" sz="900" dirty="0"/>
              <a:t>Click series name in the legend to hide series.</a:t>
            </a:r>
          </a:p>
          <a:p>
            <a:pPr lvl="1"/>
            <a:r>
              <a:rPr lang="en-US" sz="900" dirty="0"/>
              <a:t>Ctrl/Shift/Meta + click legend name to hide other series</a:t>
            </a:r>
            <a:r>
              <a:rPr lang="en-US" sz="1300" dirty="0"/>
              <a:t>.</a:t>
            </a:r>
          </a:p>
          <a:p>
            <a:endParaRPr lang="mk-MK" sz="1050" dirty="0"/>
          </a:p>
        </p:txBody>
      </p:sp>
    </p:spTree>
    <p:extLst>
      <p:ext uri="{BB962C8B-B14F-4D97-AF65-F5344CB8AC3E}">
        <p14:creationId xmlns:p14="http://schemas.microsoft.com/office/powerpoint/2010/main" val="377893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5BB0-B8D2-428F-83B0-2FC187DA3B4F}"/>
              </a:ext>
            </a:extLst>
          </p:cNvPr>
          <p:cNvSpPr>
            <a:spLocks noGrp="1"/>
          </p:cNvSpPr>
          <p:nvPr>
            <p:ph type="title"/>
          </p:nvPr>
        </p:nvSpPr>
        <p:spPr/>
        <p:txBody>
          <a:bodyPr/>
          <a:lstStyle/>
          <a:p>
            <a:r>
              <a:rPr lang="en-US" dirty="0"/>
              <a:t>What is Prometheus</a:t>
            </a:r>
            <a:endParaRPr lang="mk-MK" dirty="0"/>
          </a:p>
        </p:txBody>
      </p:sp>
      <p:sp>
        <p:nvSpPr>
          <p:cNvPr id="3" name="Content Placeholder 2">
            <a:extLst>
              <a:ext uri="{FF2B5EF4-FFF2-40B4-BE49-F238E27FC236}">
                <a16:creationId xmlns:a16="http://schemas.microsoft.com/office/drawing/2014/main" id="{58E290D5-FCF5-4377-B440-E2EE4467820C}"/>
              </a:ext>
            </a:extLst>
          </p:cNvPr>
          <p:cNvSpPr>
            <a:spLocks noGrp="1"/>
          </p:cNvSpPr>
          <p:nvPr>
            <p:ph idx="1"/>
          </p:nvPr>
        </p:nvSpPr>
        <p:spPr>
          <a:xfrm>
            <a:off x="1097280" y="2024109"/>
            <a:ext cx="10058400" cy="4350058"/>
          </a:xfrm>
        </p:spPr>
        <p:txBody>
          <a:bodyPr>
            <a:normAutofit/>
          </a:bodyPr>
          <a:lstStyle/>
          <a:p>
            <a:r>
              <a:rPr lang="en-US" sz="1200" dirty="0">
                <a:hlinkClick r:id="rId2"/>
              </a:rPr>
              <a:t>Prometheus</a:t>
            </a:r>
            <a:r>
              <a:rPr lang="en-US" sz="1200" dirty="0"/>
              <a:t> is an open-source systems monitoring and alerting toolkit originally built at </a:t>
            </a:r>
            <a:r>
              <a:rPr lang="en-US" sz="1200" dirty="0">
                <a:hlinkClick r:id="rId3"/>
              </a:rPr>
              <a:t>SoundCloud</a:t>
            </a:r>
            <a:r>
              <a:rPr lang="en-US" sz="1200" dirty="0"/>
              <a:t>. Since its inception in 2012, many companies and organizations have adopted Prometheus, and the project has a very active developer and user </a:t>
            </a:r>
            <a:r>
              <a:rPr lang="en-US" sz="1200" dirty="0">
                <a:hlinkClick r:id="rId4"/>
              </a:rPr>
              <a:t>community</a:t>
            </a:r>
            <a:r>
              <a:rPr lang="en-US" sz="1200" dirty="0"/>
              <a:t>. It is now a standalone open source project and maintained independently of any company. To emphasize this, and to clarify the project's governance structure, Prometheus joined the </a:t>
            </a:r>
            <a:r>
              <a:rPr lang="en-US" sz="1200" dirty="0">
                <a:hlinkClick r:id="rId5"/>
              </a:rPr>
              <a:t>Cloud Native Computing Foundation</a:t>
            </a:r>
            <a:r>
              <a:rPr lang="en-US" sz="1200" dirty="0"/>
              <a:t> in 2016 as the second hosted project, after </a:t>
            </a:r>
            <a:r>
              <a:rPr lang="en-US" sz="1200" dirty="0">
                <a:hlinkClick r:id="rId6"/>
              </a:rPr>
              <a:t>Kubernetes</a:t>
            </a:r>
            <a:r>
              <a:rPr lang="en-US" dirty="0"/>
              <a:t>.</a:t>
            </a:r>
          </a:p>
          <a:p>
            <a:r>
              <a:rPr lang="en-US" b="1" dirty="0"/>
              <a:t>Features</a:t>
            </a:r>
          </a:p>
          <a:p>
            <a:r>
              <a:rPr lang="en-US" sz="1200" dirty="0"/>
              <a:t>Prometheus's main features are:</a:t>
            </a:r>
          </a:p>
          <a:p>
            <a:pPr lvl="1"/>
            <a:r>
              <a:rPr lang="en-US" sz="1100" dirty="0"/>
              <a:t>a multi-dimensional </a:t>
            </a:r>
            <a:r>
              <a:rPr lang="en-US" sz="1100" dirty="0">
                <a:hlinkClick r:id="rId7"/>
              </a:rPr>
              <a:t>data model</a:t>
            </a:r>
            <a:r>
              <a:rPr lang="en-US" sz="1100" dirty="0"/>
              <a:t> with time series data identified by metric name and key/value pairs</a:t>
            </a:r>
          </a:p>
          <a:p>
            <a:pPr lvl="1"/>
            <a:r>
              <a:rPr lang="en-US" sz="1100" dirty="0" err="1"/>
              <a:t>PromQL</a:t>
            </a:r>
            <a:r>
              <a:rPr lang="en-US" sz="1100" dirty="0"/>
              <a:t>, a </a:t>
            </a:r>
            <a:r>
              <a:rPr lang="en-US" sz="1100" dirty="0">
                <a:hlinkClick r:id="rId8"/>
              </a:rPr>
              <a:t>flexible query language</a:t>
            </a:r>
            <a:r>
              <a:rPr lang="en-US" sz="1100" dirty="0"/>
              <a:t> to leverage this dimensionality</a:t>
            </a:r>
          </a:p>
          <a:p>
            <a:pPr lvl="1"/>
            <a:r>
              <a:rPr lang="en-US" sz="1100" dirty="0"/>
              <a:t>no reliance on distributed storage; single server nodes are autonomous</a:t>
            </a:r>
          </a:p>
          <a:p>
            <a:pPr lvl="1"/>
            <a:r>
              <a:rPr lang="en-US" sz="1100" dirty="0"/>
              <a:t>time series collection happens via a pull model over HTTP</a:t>
            </a:r>
          </a:p>
          <a:p>
            <a:pPr lvl="1"/>
            <a:r>
              <a:rPr lang="en-US" sz="1100" dirty="0">
                <a:hlinkClick r:id="rId9"/>
              </a:rPr>
              <a:t>pushing time series</a:t>
            </a:r>
            <a:r>
              <a:rPr lang="en-US" sz="1100" dirty="0"/>
              <a:t> is supported via an intermediary gateway</a:t>
            </a:r>
          </a:p>
          <a:p>
            <a:pPr lvl="1"/>
            <a:r>
              <a:rPr lang="en-US" sz="1100" dirty="0"/>
              <a:t>targets are discovered via service discovery or static configuration</a:t>
            </a:r>
          </a:p>
          <a:p>
            <a:pPr lvl="1"/>
            <a:r>
              <a:rPr lang="en-US" sz="1100" dirty="0"/>
              <a:t>multiple modes of graphing and dashboarding support</a:t>
            </a:r>
          </a:p>
          <a:p>
            <a:br>
              <a:rPr lang="en-US" sz="1100" dirty="0"/>
            </a:br>
            <a:endParaRPr lang="mk-MK" sz="1100" dirty="0"/>
          </a:p>
        </p:txBody>
      </p:sp>
    </p:spTree>
    <p:extLst>
      <p:ext uri="{BB962C8B-B14F-4D97-AF65-F5344CB8AC3E}">
        <p14:creationId xmlns:p14="http://schemas.microsoft.com/office/powerpoint/2010/main" val="341306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rometheus architecture">
            <a:extLst>
              <a:ext uri="{FF2B5EF4-FFF2-40B4-BE49-F238E27FC236}">
                <a16:creationId xmlns:a16="http://schemas.microsoft.com/office/drawing/2014/main" id="{62DC0882-E92B-4E9A-828D-B2467AED8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807825" cy="6383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57822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{3255E1C2-A30C-4D8A-9559-7CC2D9557E3C}tf56160789</Template>
  <TotalTime>0</TotalTime>
  <Words>3077</Words>
  <Application>Microsoft Office PowerPoint</Application>
  <PresentationFormat>Widescreen</PresentationFormat>
  <Paragraphs>172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Franklin Gothic Book</vt:lpstr>
      <vt:lpstr>1_RetrospectVTI</vt:lpstr>
      <vt:lpstr>Logging and monitoring</vt:lpstr>
      <vt:lpstr>What is Grafana</vt:lpstr>
      <vt:lpstr>Getting started with Grafana</vt:lpstr>
      <vt:lpstr>Getting started with Grafana</vt:lpstr>
      <vt:lpstr>Time series and monitoring</vt:lpstr>
      <vt:lpstr>Panels</vt:lpstr>
      <vt:lpstr>Adding and editing graphs and panels </vt:lpstr>
      <vt:lpstr>What is Prometheus</vt:lpstr>
      <vt:lpstr>PowerPoint Presentation</vt:lpstr>
      <vt:lpstr>Getting started with Prometheus</vt:lpstr>
      <vt:lpstr>Getting started with Prometheus</vt:lpstr>
      <vt:lpstr>Getting started with Prometheus</vt:lpstr>
      <vt:lpstr>Getting started with Prometheus</vt:lpstr>
      <vt:lpstr>Getting started with Prometheus</vt:lpstr>
      <vt:lpstr>Getting started with Prometheus</vt:lpstr>
      <vt:lpstr>Getting started with Prometheus</vt:lpstr>
      <vt:lpstr>Getting started with Prometheus</vt:lpstr>
      <vt:lpstr>Grafana support for Prometheus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2020-03-08T21:11:08Z</dcterms:created>
  <dcterms:modified xsi:type="dcterms:W3CDTF">2020-03-08T22:50:05Z</dcterms:modified>
</cp:coreProperties>
</file>