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9" d="100"/>
          <a:sy n="79"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Monotonic_fun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pdex" TargetMode="External"/><Relationship Id="rId2" Type="http://schemas.openxmlformats.org/officeDocument/2006/relationships/hyperlink" Target="https://prometheus.io/docs/prometheus/latest/querying/functions/#histogram_quantile" TargetMode="External"/><Relationship Id="rId1" Type="http://schemas.openxmlformats.org/officeDocument/2006/relationships/slideLayout" Target="../slideLayouts/slideLayout2.xml"/><Relationship Id="rId4" Type="http://schemas.openxmlformats.org/officeDocument/2006/relationships/hyperlink" Target="https://en.wikipedia.org/wiki/Histogram#Cumulative_histogra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Metric types</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counter, gauge, histogram and summary</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dirty="0"/>
              <a:t>The Prometheus client libraries offer four core metric types. These are currently only differentiated in the client libraries (to enable APIs tailored to the usage of the specific types) and in the wire protocol. The Prometheus server does not yet make use of the type information and flattens all data into untyped time series. This may change in the future.</a:t>
            </a:r>
            <a:endParaRPr lang="en-US" sz="32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E454-D334-4041-A0A0-D3B33157DA9F}"/>
              </a:ext>
            </a:extLst>
          </p:cNvPr>
          <p:cNvSpPr>
            <a:spLocks noGrp="1"/>
          </p:cNvSpPr>
          <p:nvPr>
            <p:ph type="title"/>
          </p:nvPr>
        </p:nvSpPr>
        <p:spPr/>
        <p:txBody>
          <a:bodyPr/>
          <a:lstStyle/>
          <a:p>
            <a:r>
              <a:rPr lang="en-US" dirty="0"/>
              <a:t>Counter</a:t>
            </a:r>
            <a:endParaRPr lang="mk-MK" dirty="0"/>
          </a:p>
        </p:txBody>
      </p:sp>
      <p:sp>
        <p:nvSpPr>
          <p:cNvPr id="3" name="Content Placeholder 2">
            <a:extLst>
              <a:ext uri="{FF2B5EF4-FFF2-40B4-BE49-F238E27FC236}">
                <a16:creationId xmlns:a16="http://schemas.microsoft.com/office/drawing/2014/main" id="{0AE4E025-DAC9-4A37-88E4-1252B419D120}"/>
              </a:ext>
            </a:extLst>
          </p:cNvPr>
          <p:cNvSpPr>
            <a:spLocks noGrp="1"/>
          </p:cNvSpPr>
          <p:nvPr>
            <p:ph idx="1"/>
          </p:nvPr>
        </p:nvSpPr>
        <p:spPr/>
        <p:txBody>
          <a:bodyPr>
            <a:normAutofit/>
          </a:bodyPr>
          <a:lstStyle/>
          <a:p>
            <a:r>
              <a:rPr lang="en-US" sz="1800" dirty="0"/>
              <a:t>A </a:t>
            </a:r>
            <a:r>
              <a:rPr lang="en-US" sz="1800" i="1" dirty="0"/>
              <a:t>counter</a:t>
            </a:r>
            <a:r>
              <a:rPr lang="en-US" sz="1800" dirty="0"/>
              <a:t> is a cumulative metric that represents a single </a:t>
            </a:r>
            <a:r>
              <a:rPr lang="en-US" sz="1800" dirty="0">
                <a:hlinkClick r:id="rId2"/>
              </a:rPr>
              <a:t>monotonically increasing counter</a:t>
            </a:r>
            <a:r>
              <a:rPr lang="en-US" sz="1800" dirty="0"/>
              <a:t> whose value can only increase or be reset to zero on restart. For example, you can use a counter to represent the number of requests served, tasks completed, or errors.</a:t>
            </a:r>
          </a:p>
          <a:p>
            <a:r>
              <a:rPr lang="en-US" sz="1800" dirty="0"/>
              <a:t>Do not use a counter to expose a value that can decrease. For example, do not use a counter for the number of currently running processes; instead use a gauge.</a:t>
            </a:r>
          </a:p>
          <a:p>
            <a:endParaRPr lang="mk-MK" sz="1800" dirty="0"/>
          </a:p>
        </p:txBody>
      </p:sp>
    </p:spTree>
    <p:extLst>
      <p:ext uri="{BB962C8B-B14F-4D97-AF65-F5344CB8AC3E}">
        <p14:creationId xmlns:p14="http://schemas.microsoft.com/office/powerpoint/2010/main" val="38109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0065-8AA4-4556-AC96-3C06DA35A890}"/>
              </a:ext>
            </a:extLst>
          </p:cNvPr>
          <p:cNvSpPr>
            <a:spLocks noGrp="1"/>
          </p:cNvSpPr>
          <p:nvPr>
            <p:ph type="title"/>
          </p:nvPr>
        </p:nvSpPr>
        <p:spPr/>
        <p:txBody>
          <a:bodyPr/>
          <a:lstStyle/>
          <a:p>
            <a:r>
              <a:rPr lang="en-US" dirty="0"/>
              <a:t>Gauge</a:t>
            </a:r>
            <a:br>
              <a:rPr lang="en-US" dirty="0"/>
            </a:br>
            <a:endParaRPr lang="mk-MK" dirty="0"/>
          </a:p>
        </p:txBody>
      </p:sp>
      <p:sp>
        <p:nvSpPr>
          <p:cNvPr id="3" name="Content Placeholder 2">
            <a:extLst>
              <a:ext uri="{FF2B5EF4-FFF2-40B4-BE49-F238E27FC236}">
                <a16:creationId xmlns:a16="http://schemas.microsoft.com/office/drawing/2014/main" id="{F1C84499-9FB9-417C-8263-08BB2BCEBBE2}"/>
              </a:ext>
            </a:extLst>
          </p:cNvPr>
          <p:cNvSpPr>
            <a:spLocks noGrp="1"/>
          </p:cNvSpPr>
          <p:nvPr>
            <p:ph idx="1"/>
          </p:nvPr>
        </p:nvSpPr>
        <p:spPr/>
        <p:txBody>
          <a:bodyPr/>
          <a:lstStyle/>
          <a:p>
            <a:r>
              <a:rPr lang="en-US" dirty="0"/>
              <a:t>A </a:t>
            </a:r>
            <a:r>
              <a:rPr lang="en-US" i="1" dirty="0"/>
              <a:t>gauge</a:t>
            </a:r>
            <a:r>
              <a:rPr lang="en-US" dirty="0"/>
              <a:t> is a metric that </a:t>
            </a:r>
            <a:r>
              <a:rPr lang="en-US" sz="1800" dirty="0"/>
              <a:t>represents</a:t>
            </a:r>
            <a:r>
              <a:rPr lang="en-US" dirty="0"/>
              <a:t> a single numerical value that can arbitrarily go up and down.</a:t>
            </a:r>
          </a:p>
          <a:p>
            <a:r>
              <a:rPr lang="en-US" dirty="0"/>
              <a:t>Gauges are typically used for measured values like temperatures or current memory usage, but also "counts" that can go up and down, like the number of concurrent requests.</a:t>
            </a:r>
          </a:p>
          <a:p>
            <a:endParaRPr lang="mk-MK" dirty="0"/>
          </a:p>
        </p:txBody>
      </p:sp>
    </p:spTree>
    <p:extLst>
      <p:ext uri="{BB962C8B-B14F-4D97-AF65-F5344CB8AC3E}">
        <p14:creationId xmlns:p14="http://schemas.microsoft.com/office/powerpoint/2010/main" val="292408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C1CE-AE87-4E10-8506-103263B1B1F7}"/>
              </a:ext>
            </a:extLst>
          </p:cNvPr>
          <p:cNvSpPr>
            <a:spLocks noGrp="1"/>
          </p:cNvSpPr>
          <p:nvPr>
            <p:ph type="title"/>
          </p:nvPr>
        </p:nvSpPr>
        <p:spPr/>
        <p:txBody>
          <a:bodyPr/>
          <a:lstStyle/>
          <a:p>
            <a:r>
              <a:rPr lang="en-US" dirty="0"/>
              <a:t>Histogram</a:t>
            </a:r>
            <a:endParaRPr lang="mk-MK" dirty="0"/>
          </a:p>
        </p:txBody>
      </p:sp>
      <p:sp>
        <p:nvSpPr>
          <p:cNvPr id="4" name="Rectangle 1">
            <a:extLst>
              <a:ext uri="{FF2B5EF4-FFF2-40B4-BE49-F238E27FC236}">
                <a16:creationId xmlns:a16="http://schemas.microsoft.com/office/drawing/2014/main" id="{766D357D-4EE8-4E59-8831-9FD909A5F3B3}"/>
              </a:ext>
            </a:extLst>
          </p:cNvPr>
          <p:cNvSpPr>
            <a:spLocks noGrp="1" noChangeArrowheads="1"/>
          </p:cNvSpPr>
          <p:nvPr>
            <p:ph idx="1"/>
          </p:nvPr>
        </p:nvSpPr>
        <p:spPr bwMode="auto">
          <a:xfrm>
            <a:off x="1223739" y="2163686"/>
            <a:ext cx="9086398" cy="3942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A </a:t>
            </a:r>
            <a:r>
              <a:rPr kumimoji="0" lang="mk-MK" altLang="mk-MK" sz="1800" b="0" i="1" u="none" strike="noStrike" cap="none" normalizeH="0" baseline="0" dirty="0">
                <a:ln>
                  <a:noFill/>
                </a:ln>
                <a:solidFill>
                  <a:srgbClr val="333333"/>
                </a:solidFill>
                <a:effectLst/>
                <a:latin typeface="Open Sans"/>
              </a:rPr>
              <a:t>histogram</a:t>
            </a:r>
            <a:r>
              <a:rPr kumimoji="0" lang="mk-MK" altLang="mk-MK" sz="1800" b="0" i="0" u="none" strike="noStrike" cap="none" normalizeH="0" baseline="0" dirty="0">
                <a:ln>
                  <a:noFill/>
                </a:ln>
                <a:solidFill>
                  <a:srgbClr val="333333"/>
                </a:solidFill>
                <a:effectLst/>
                <a:latin typeface="Open Sans"/>
              </a:rPr>
              <a:t> samples observations (usually things like request durations or response sizes) and counts them in configurable buckets.</a:t>
            </a:r>
            <a:endParaRPr kumimoji="0" lang="en-US" altLang="mk-MK"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 It also provides a sum of all observed values.</a:t>
            </a:r>
            <a:endParaRPr kumimoji="0" lang="mk-MK" altLang="mk-MK"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A histogram with a base metric name of </a:t>
            </a:r>
            <a:r>
              <a:rPr kumimoji="0" lang="mk-MK" altLang="mk-MK" sz="1800" b="0" i="0" u="none" strike="noStrike" cap="none" normalizeH="0" baseline="0" dirty="0">
                <a:ln>
                  <a:noFill/>
                </a:ln>
                <a:solidFill>
                  <a:srgbClr val="333333"/>
                </a:solidFill>
                <a:effectLst/>
                <a:latin typeface="Menlo"/>
              </a:rPr>
              <a:t>&lt;basename&gt;</a:t>
            </a:r>
            <a:r>
              <a:rPr kumimoji="0" lang="mk-MK" altLang="mk-MK" sz="1800" b="0" i="0" u="none" strike="noStrike" cap="none" normalizeH="0" baseline="0" dirty="0">
                <a:ln>
                  <a:noFill/>
                </a:ln>
                <a:solidFill>
                  <a:srgbClr val="333333"/>
                </a:solidFill>
                <a:effectLst/>
                <a:latin typeface="Open Sans"/>
              </a:rPr>
              <a:t> exposes multiple time series during a scrape:</a:t>
            </a:r>
            <a:endParaRPr kumimoji="0" lang="mk-MK" altLang="mk-MK"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k-MK" altLang="mk-MK" sz="1800" b="0" i="0" u="none" strike="noStrike" cap="none" normalizeH="0" baseline="0" dirty="0">
                <a:ln>
                  <a:noFill/>
                </a:ln>
                <a:solidFill>
                  <a:srgbClr val="333333"/>
                </a:solidFill>
                <a:effectLst/>
                <a:latin typeface="Open Sans"/>
              </a:rPr>
              <a:t>cumulative counters for the observation buckets, exposed as </a:t>
            </a:r>
            <a:r>
              <a:rPr kumimoji="0" lang="mk-MK" altLang="mk-MK" sz="1800" b="0" i="0" u="none" strike="noStrike" cap="none" normalizeH="0" baseline="0" dirty="0">
                <a:ln>
                  <a:noFill/>
                </a:ln>
                <a:solidFill>
                  <a:srgbClr val="333333"/>
                </a:solidFill>
                <a:effectLst/>
                <a:latin typeface="Menlo"/>
              </a:rPr>
              <a:t>&lt;basename&gt;_bucket{le="&lt;upper inclusive bound&gt;"}</a:t>
            </a:r>
            <a:endParaRPr kumimoji="0" lang="mk-MK" altLang="mk-MK"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k-MK" altLang="mk-MK" sz="1800" b="0" i="0" u="none" strike="noStrike" cap="none" normalizeH="0" baseline="0" dirty="0">
                <a:ln>
                  <a:noFill/>
                </a:ln>
                <a:solidFill>
                  <a:srgbClr val="333333"/>
                </a:solidFill>
                <a:effectLst/>
                <a:latin typeface="Open Sans"/>
              </a:rPr>
              <a:t>the </a:t>
            </a:r>
            <a:r>
              <a:rPr kumimoji="0" lang="mk-MK" altLang="mk-MK" sz="1800" b="1" i="0" u="none" strike="noStrike" cap="none" normalizeH="0" baseline="0" dirty="0">
                <a:ln>
                  <a:noFill/>
                </a:ln>
                <a:solidFill>
                  <a:srgbClr val="333333"/>
                </a:solidFill>
                <a:effectLst/>
                <a:latin typeface="Open Sans"/>
              </a:rPr>
              <a:t>total sum</a:t>
            </a:r>
            <a:r>
              <a:rPr kumimoji="0" lang="mk-MK" altLang="mk-MK" sz="1800" b="0" i="0" u="none" strike="noStrike" cap="none" normalizeH="0" baseline="0" dirty="0">
                <a:ln>
                  <a:noFill/>
                </a:ln>
                <a:solidFill>
                  <a:srgbClr val="333333"/>
                </a:solidFill>
                <a:effectLst/>
                <a:latin typeface="Open Sans"/>
              </a:rPr>
              <a:t> of all observed values, exposed as </a:t>
            </a:r>
            <a:r>
              <a:rPr kumimoji="0" lang="mk-MK" altLang="mk-MK" sz="1800" b="0" i="0" u="none" strike="noStrike" cap="none" normalizeH="0" baseline="0" dirty="0">
                <a:ln>
                  <a:noFill/>
                </a:ln>
                <a:solidFill>
                  <a:srgbClr val="333333"/>
                </a:solidFill>
                <a:effectLst/>
                <a:latin typeface="Menlo"/>
              </a:rPr>
              <a:t>&lt;basename&gt;_sum</a:t>
            </a:r>
            <a:endParaRPr kumimoji="0" lang="mk-MK" altLang="mk-MK"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mk-MK" altLang="mk-MK" sz="1800" b="0" i="0" u="none" strike="noStrike" cap="none" normalizeH="0" baseline="0" dirty="0">
                <a:ln>
                  <a:noFill/>
                </a:ln>
                <a:solidFill>
                  <a:srgbClr val="333333"/>
                </a:solidFill>
                <a:effectLst/>
                <a:latin typeface="Open Sans"/>
              </a:rPr>
              <a:t>the </a:t>
            </a:r>
            <a:r>
              <a:rPr kumimoji="0" lang="mk-MK" altLang="mk-MK" sz="1800" b="1" i="0" u="none" strike="noStrike" cap="none" normalizeH="0" baseline="0" dirty="0">
                <a:ln>
                  <a:noFill/>
                </a:ln>
                <a:solidFill>
                  <a:srgbClr val="333333"/>
                </a:solidFill>
                <a:effectLst/>
                <a:latin typeface="Open Sans"/>
              </a:rPr>
              <a:t>count</a:t>
            </a:r>
            <a:r>
              <a:rPr kumimoji="0" lang="mk-MK" altLang="mk-MK" sz="1800" b="0" i="0" u="none" strike="noStrike" cap="none" normalizeH="0" baseline="0" dirty="0">
                <a:ln>
                  <a:noFill/>
                </a:ln>
                <a:solidFill>
                  <a:srgbClr val="333333"/>
                </a:solidFill>
                <a:effectLst/>
                <a:latin typeface="Open Sans"/>
              </a:rPr>
              <a:t> of events that have been observed, exposed as </a:t>
            </a:r>
            <a:r>
              <a:rPr kumimoji="0" lang="mk-MK" altLang="mk-MK" sz="1800" b="0" i="0" u="none" strike="noStrike" cap="none" normalizeH="0" baseline="0" dirty="0">
                <a:ln>
                  <a:noFill/>
                </a:ln>
                <a:solidFill>
                  <a:srgbClr val="333333"/>
                </a:solidFill>
                <a:effectLst/>
                <a:latin typeface="Menlo"/>
              </a:rPr>
              <a:t>&lt;basename&gt;_count</a:t>
            </a:r>
            <a:r>
              <a:rPr kumimoji="0" lang="mk-MK" altLang="mk-MK" sz="1800" b="0" i="0" u="none" strike="noStrike" cap="none" normalizeH="0" baseline="0" dirty="0">
                <a:ln>
                  <a:noFill/>
                </a:ln>
                <a:solidFill>
                  <a:srgbClr val="333333"/>
                </a:solidFill>
                <a:effectLst/>
                <a:latin typeface="Open Sans"/>
              </a:rPr>
              <a:t> (identical to </a:t>
            </a:r>
            <a:r>
              <a:rPr kumimoji="0" lang="mk-MK" altLang="mk-MK" sz="1800" b="0" i="0" u="none" strike="noStrike" cap="none" normalizeH="0" baseline="0" dirty="0">
                <a:ln>
                  <a:noFill/>
                </a:ln>
                <a:solidFill>
                  <a:srgbClr val="333333"/>
                </a:solidFill>
                <a:effectLst/>
                <a:latin typeface="Menlo"/>
              </a:rPr>
              <a:t>&lt;basename&gt;_bucket{le="+Inf"}</a:t>
            </a:r>
            <a:r>
              <a:rPr kumimoji="0" lang="mk-MK" altLang="mk-MK" sz="1800" b="0" i="0" u="none" strike="noStrike" cap="none" normalizeH="0" baseline="0" dirty="0">
                <a:ln>
                  <a:noFill/>
                </a:ln>
                <a:solidFill>
                  <a:srgbClr val="333333"/>
                </a:solidFill>
                <a:effectLst/>
                <a:latin typeface="Open Sans"/>
              </a:rPr>
              <a:t> above)</a:t>
            </a: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Use the </a:t>
            </a:r>
            <a:r>
              <a:rPr kumimoji="0" lang="mk-MK" altLang="mk-MK" sz="1800" b="0" i="0" u="none" strike="noStrike" cap="none" normalizeH="0" baseline="0" dirty="0">
                <a:ln>
                  <a:noFill/>
                </a:ln>
                <a:solidFill>
                  <a:srgbClr val="333333"/>
                </a:solidFill>
                <a:effectLst/>
                <a:latin typeface="Menlo"/>
                <a:hlinkClick r:id="rId2"/>
              </a:rPr>
              <a:t>histogram_quantile()</a:t>
            </a:r>
            <a:r>
              <a:rPr kumimoji="0" lang="mk-MK" altLang="mk-MK" sz="1800" b="0" i="0" u="none" strike="noStrike" cap="none" normalizeH="0" baseline="0" dirty="0">
                <a:ln>
                  <a:noFill/>
                </a:ln>
                <a:solidFill>
                  <a:srgbClr val="337AB7"/>
                </a:solidFill>
                <a:effectLst/>
                <a:latin typeface="Open Sans"/>
                <a:hlinkClick r:id="rId2"/>
              </a:rPr>
              <a:t> function</a:t>
            </a:r>
            <a:r>
              <a:rPr kumimoji="0" lang="mk-MK" altLang="mk-MK" sz="1800" b="0" i="0" u="none" strike="noStrike" cap="none" normalizeH="0" baseline="0" dirty="0">
                <a:ln>
                  <a:noFill/>
                </a:ln>
                <a:solidFill>
                  <a:srgbClr val="333333"/>
                </a:solidFill>
                <a:effectLst/>
                <a:latin typeface="Open Sans"/>
              </a:rPr>
              <a:t> to calculate quantiles from histograms or even aggregations of histograms.</a:t>
            </a:r>
            <a:endParaRPr kumimoji="0" lang="en-US" altLang="mk-MK"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 A histogram is also suitable to calculate an </a:t>
            </a:r>
            <a:r>
              <a:rPr kumimoji="0" lang="mk-MK" altLang="mk-MK" sz="1800" b="0" i="0" u="none" strike="noStrike" cap="none" normalizeH="0" baseline="0" dirty="0">
                <a:ln>
                  <a:noFill/>
                </a:ln>
                <a:solidFill>
                  <a:srgbClr val="337AB7"/>
                </a:solidFill>
                <a:effectLst/>
                <a:latin typeface="Open Sans"/>
                <a:hlinkClick r:id="rId3"/>
              </a:rPr>
              <a:t>Apdex score</a:t>
            </a:r>
            <a:r>
              <a:rPr kumimoji="0" lang="mk-MK" altLang="mk-MK" sz="1800" b="0" i="0" u="none" strike="noStrike" cap="none" normalizeH="0" baseline="0" dirty="0">
                <a:ln>
                  <a:noFill/>
                </a:ln>
                <a:solidFill>
                  <a:srgbClr val="333333"/>
                </a:solidFill>
                <a:effectLst/>
                <a:latin typeface="Open Sans"/>
              </a:rPr>
              <a:t>. </a:t>
            </a:r>
            <a:endParaRPr kumimoji="0" lang="en-US" altLang="mk-MK"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1800" b="0" i="0" u="none" strike="noStrike" cap="none" normalizeH="0" baseline="0" dirty="0">
                <a:ln>
                  <a:noFill/>
                </a:ln>
                <a:solidFill>
                  <a:srgbClr val="333333"/>
                </a:solidFill>
                <a:effectLst/>
                <a:latin typeface="Open Sans"/>
              </a:rPr>
              <a:t>When operating on buckets, remember that the histogram is </a:t>
            </a:r>
            <a:r>
              <a:rPr kumimoji="0" lang="mk-MK" altLang="mk-MK" sz="1800" b="0" i="0" u="none" strike="noStrike" cap="none" normalizeH="0" baseline="0" dirty="0">
                <a:ln>
                  <a:noFill/>
                </a:ln>
                <a:solidFill>
                  <a:srgbClr val="337AB7"/>
                </a:solidFill>
                <a:effectLst/>
                <a:latin typeface="Open Sans"/>
                <a:hlinkClick r:id="rId4"/>
              </a:rPr>
              <a:t>cumulative</a:t>
            </a:r>
            <a:r>
              <a:rPr kumimoji="0" lang="mk-MK" altLang="mk-MK" sz="1800" b="0" i="0" u="none" strike="noStrike" cap="none" normalizeH="0" baseline="0" dirty="0">
                <a:ln>
                  <a:noFill/>
                </a:ln>
                <a:solidFill>
                  <a:srgbClr val="333333"/>
                </a:solidFill>
                <a:effectLst/>
                <a:latin typeface="Open Sans"/>
              </a:rPr>
              <a:t>. </a:t>
            </a:r>
            <a:endParaRPr kumimoji="0" lang="mk-MK" altLang="mk-M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733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EB8C-49E7-4CAE-9E5E-217D50FE0876}"/>
              </a:ext>
            </a:extLst>
          </p:cNvPr>
          <p:cNvSpPr>
            <a:spLocks noGrp="1"/>
          </p:cNvSpPr>
          <p:nvPr>
            <p:ph type="title"/>
          </p:nvPr>
        </p:nvSpPr>
        <p:spPr/>
        <p:txBody>
          <a:bodyPr/>
          <a:lstStyle/>
          <a:p>
            <a:r>
              <a:rPr lang="en-US" dirty="0"/>
              <a:t>Summary</a:t>
            </a:r>
            <a:endParaRPr lang="mk-MK" dirty="0"/>
          </a:p>
        </p:txBody>
      </p:sp>
      <p:sp>
        <p:nvSpPr>
          <p:cNvPr id="4" name="Rectangle 1">
            <a:extLst>
              <a:ext uri="{FF2B5EF4-FFF2-40B4-BE49-F238E27FC236}">
                <a16:creationId xmlns:a16="http://schemas.microsoft.com/office/drawing/2014/main" id="{9BB6E77A-0B7B-4C1B-B370-C78027ACDEA5}"/>
              </a:ext>
            </a:extLst>
          </p:cNvPr>
          <p:cNvSpPr>
            <a:spLocks noGrp="1" noChangeArrowheads="1"/>
          </p:cNvSpPr>
          <p:nvPr>
            <p:ph idx="1"/>
          </p:nvPr>
        </p:nvSpPr>
        <p:spPr bwMode="auto">
          <a:xfrm>
            <a:off x="1092643" y="2096595"/>
            <a:ext cx="10845598" cy="266481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mk-MK" altLang="mk-MK" dirty="0"/>
              <a:t>Similar to a histogram, a summary samples observations (usually things like </a:t>
            </a:r>
            <a:endParaRPr lang="en-US" altLang="mk-MK" dirty="0"/>
          </a:p>
          <a:p>
            <a:pPr marL="0" marR="0" lvl="0" indent="0" algn="l" defTabSz="914400" rtl="0" eaLnBrk="0" fontAlgn="base" latinLnBrk="0" hangingPunct="0">
              <a:lnSpc>
                <a:spcPct val="100000"/>
              </a:lnSpc>
              <a:spcBef>
                <a:spcPct val="0"/>
              </a:spcBef>
              <a:spcAft>
                <a:spcPct val="0"/>
              </a:spcAft>
              <a:buClrTx/>
              <a:buSzTx/>
              <a:buFontTx/>
              <a:buNone/>
              <a:tabLst/>
            </a:pPr>
            <a:r>
              <a:rPr lang="mk-MK" altLang="mk-MK" dirty="0"/>
              <a:t>request durations and response sizes). </a:t>
            </a:r>
            <a:endParaRPr lang="en-US" altLang="mk-MK" dirty="0"/>
          </a:p>
          <a:p>
            <a:pPr marL="0" marR="0" lvl="0" indent="0" algn="l" defTabSz="914400" rtl="0" eaLnBrk="0" fontAlgn="base" latinLnBrk="0" hangingPunct="0">
              <a:lnSpc>
                <a:spcPct val="100000"/>
              </a:lnSpc>
              <a:spcBef>
                <a:spcPct val="0"/>
              </a:spcBef>
              <a:spcAft>
                <a:spcPct val="0"/>
              </a:spcAft>
              <a:buClrTx/>
              <a:buSzTx/>
              <a:buFontTx/>
              <a:buNone/>
              <a:tabLst/>
            </a:pPr>
            <a:r>
              <a:rPr lang="mk-MK" altLang="mk-MK" dirty="0"/>
              <a:t>While it also provides a total count of observations and a sum of all observed values, </a:t>
            </a:r>
            <a:endParaRPr lang="en-US" altLang="mk-MK" dirty="0"/>
          </a:p>
          <a:p>
            <a:pPr marL="0" marR="0" lvl="0" indent="0" algn="l" defTabSz="914400" rtl="0" eaLnBrk="0" fontAlgn="base" latinLnBrk="0" hangingPunct="0">
              <a:lnSpc>
                <a:spcPct val="100000"/>
              </a:lnSpc>
              <a:spcBef>
                <a:spcPct val="0"/>
              </a:spcBef>
              <a:spcAft>
                <a:spcPct val="0"/>
              </a:spcAft>
              <a:buClrTx/>
              <a:buSzTx/>
              <a:buFontTx/>
              <a:buNone/>
              <a:tabLst/>
            </a:pPr>
            <a:r>
              <a:rPr lang="mk-MK" altLang="mk-MK" dirty="0"/>
              <a:t>it calculates configurable quantiles over a sliding time window.</a:t>
            </a:r>
          </a:p>
          <a:p>
            <a:pPr marL="0" marR="0" lvl="0" indent="0" algn="l" defTabSz="914400" rtl="0" eaLnBrk="0" fontAlgn="base" latinLnBrk="0" hangingPunct="0">
              <a:lnSpc>
                <a:spcPct val="100000"/>
              </a:lnSpc>
              <a:spcBef>
                <a:spcPct val="0"/>
              </a:spcBef>
              <a:spcAft>
                <a:spcPct val="0"/>
              </a:spcAft>
              <a:buClrTx/>
              <a:buSzTx/>
              <a:buFontTx/>
              <a:buNone/>
              <a:tabLst/>
            </a:pPr>
            <a:r>
              <a:rPr lang="mk-MK" altLang="mk-MK" dirty="0"/>
              <a:t>A summary with a base metric name of &lt;basename&gt; exposes multiple time series during a scrape:</a:t>
            </a:r>
          </a:p>
          <a:p>
            <a:pPr marL="0" marR="0" lvl="0" indent="0" algn="l" defTabSz="914400" rtl="0" eaLnBrk="0" fontAlgn="base" latinLnBrk="0" hangingPunct="0">
              <a:lnSpc>
                <a:spcPct val="100000"/>
              </a:lnSpc>
              <a:spcBef>
                <a:spcPct val="0"/>
              </a:spcBef>
              <a:spcAft>
                <a:spcPct val="0"/>
              </a:spcAft>
              <a:buClrTx/>
              <a:buSzTx/>
              <a:buFontTx/>
              <a:buChar char="•"/>
              <a:tabLst/>
            </a:pPr>
            <a:r>
              <a:rPr lang="mk-MK" altLang="mk-MK" dirty="0"/>
              <a:t>streaming φ-quantiles (0 ≤ φ ≤ 1) of observed events, exposed as &lt;basename&gt;{quantile="&lt;φ&gt;"}</a:t>
            </a:r>
          </a:p>
          <a:p>
            <a:pPr marL="0" marR="0" lvl="0" indent="0" algn="l" defTabSz="914400" rtl="0" eaLnBrk="0" fontAlgn="base" latinLnBrk="0" hangingPunct="0">
              <a:lnSpc>
                <a:spcPct val="100000"/>
              </a:lnSpc>
              <a:spcBef>
                <a:spcPct val="0"/>
              </a:spcBef>
              <a:spcAft>
                <a:spcPct val="0"/>
              </a:spcAft>
              <a:buClrTx/>
              <a:buSzTx/>
              <a:buFontTx/>
              <a:buChar char="•"/>
              <a:tabLst/>
            </a:pPr>
            <a:r>
              <a:rPr lang="mk-MK" altLang="mk-MK" dirty="0"/>
              <a:t>the total sum of all observed values, exposed as &lt;basename&gt;_sum</a:t>
            </a:r>
          </a:p>
          <a:p>
            <a:pPr marL="0" marR="0" lvl="0" indent="0" algn="l" defTabSz="914400" rtl="0" eaLnBrk="0" fontAlgn="base" latinLnBrk="0" hangingPunct="0">
              <a:lnSpc>
                <a:spcPct val="100000"/>
              </a:lnSpc>
              <a:spcBef>
                <a:spcPct val="0"/>
              </a:spcBef>
              <a:spcAft>
                <a:spcPct val="0"/>
              </a:spcAft>
              <a:buClrTx/>
              <a:buSzTx/>
              <a:buFontTx/>
              <a:buChar char="•"/>
              <a:tabLst/>
            </a:pPr>
            <a:r>
              <a:rPr lang="mk-MK" altLang="mk-MK" dirty="0"/>
              <a:t>the count of events that have been observed, exposed as &lt;basename&gt;_count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mk-MK" altLang="mk-M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42578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{30F06898-FCAA-4D1E-9F6D-2D95B6BBA6A1}tf56160789</Template>
  <TotalTime>0</TotalTime>
  <Words>487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Calibri</vt:lpstr>
      <vt:lpstr>Franklin Gothic Book</vt:lpstr>
      <vt:lpstr>Menlo</vt:lpstr>
      <vt:lpstr>Open Sans</vt:lpstr>
      <vt:lpstr>1_RetrospectVTI</vt:lpstr>
      <vt:lpstr>Metric types </vt:lpstr>
      <vt:lpstr>The Prometheus client libraries offer four core metric types. These are currently only differentiated in the client libraries (to enable APIs tailored to the usage of the specific types) and in the wire protocol. The Prometheus server does not yet make use of the type information and flattens all data into untyped time series. This may change in the future.</vt:lpstr>
      <vt:lpstr>Counter</vt:lpstr>
      <vt:lpstr>Gauge </vt:lpstr>
      <vt:lpstr>Histogram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2020-03-25T20:06:37Z</dcterms:created>
  <dcterms:modified xsi:type="dcterms:W3CDTF">2020-03-25T20:19:47Z</dcterms:modified>
</cp:coreProperties>
</file>