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15" r:id="rId2"/>
    <p:sldMasterId id="2147483727" r:id="rId3"/>
    <p:sldMasterId id="2147483730" r:id="rId4"/>
    <p:sldMasterId id="2147483732" r:id="rId5"/>
  </p:sldMasterIdLst>
  <p:notesMasterIdLst>
    <p:notesMasterId r:id="rId143"/>
  </p:notesMasterIdLst>
  <p:handoutMasterIdLst>
    <p:handoutMasterId r:id="rId144"/>
  </p:handoutMasterIdLst>
  <p:sldIdLst>
    <p:sldId id="417" r:id="rId6"/>
    <p:sldId id="418" r:id="rId7"/>
    <p:sldId id="362" r:id="rId8"/>
    <p:sldId id="478" r:id="rId9"/>
    <p:sldId id="479" r:id="rId10"/>
    <p:sldId id="416" r:id="rId11"/>
    <p:sldId id="363" r:id="rId12"/>
    <p:sldId id="364" r:id="rId13"/>
    <p:sldId id="365" r:id="rId14"/>
    <p:sldId id="409" r:id="rId15"/>
    <p:sldId id="410" r:id="rId16"/>
    <p:sldId id="411" r:id="rId17"/>
    <p:sldId id="412" r:id="rId18"/>
    <p:sldId id="414" r:id="rId19"/>
    <p:sldId id="415" r:id="rId20"/>
    <p:sldId id="413" r:id="rId21"/>
    <p:sldId id="408" r:id="rId22"/>
    <p:sldId id="419" r:id="rId23"/>
    <p:sldId id="420" r:id="rId24"/>
    <p:sldId id="368" r:id="rId25"/>
    <p:sldId id="369" r:id="rId26"/>
    <p:sldId id="370" r:id="rId27"/>
    <p:sldId id="371" r:id="rId28"/>
    <p:sldId id="372" r:id="rId29"/>
    <p:sldId id="373" r:id="rId30"/>
    <p:sldId id="374" r:id="rId31"/>
    <p:sldId id="375" r:id="rId32"/>
    <p:sldId id="376" r:id="rId33"/>
    <p:sldId id="378" r:id="rId34"/>
    <p:sldId id="380" r:id="rId35"/>
    <p:sldId id="377"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421" r:id="rId51"/>
    <p:sldId id="395" r:id="rId52"/>
    <p:sldId id="396" r:id="rId53"/>
    <p:sldId id="397" r:id="rId54"/>
    <p:sldId id="398" r:id="rId55"/>
    <p:sldId id="407" r:id="rId56"/>
    <p:sldId id="399" r:id="rId57"/>
    <p:sldId id="400" r:id="rId58"/>
    <p:sldId id="401" r:id="rId59"/>
    <p:sldId id="402" r:id="rId60"/>
    <p:sldId id="422" r:id="rId61"/>
    <p:sldId id="403" r:id="rId62"/>
    <p:sldId id="404" r:id="rId63"/>
    <p:sldId id="405" r:id="rId64"/>
    <p:sldId id="423" r:id="rId65"/>
    <p:sldId id="424" r:id="rId66"/>
    <p:sldId id="425" r:id="rId67"/>
    <p:sldId id="426" r:id="rId68"/>
    <p:sldId id="276" r:id="rId69"/>
    <p:sldId id="277" r:id="rId70"/>
    <p:sldId id="297" r:id="rId71"/>
    <p:sldId id="299" r:id="rId72"/>
    <p:sldId id="346" r:id="rId73"/>
    <p:sldId id="359" r:id="rId74"/>
    <p:sldId id="358" r:id="rId75"/>
    <p:sldId id="313" r:id="rId76"/>
    <p:sldId id="314" r:id="rId77"/>
    <p:sldId id="312" r:id="rId78"/>
    <p:sldId id="354" r:id="rId79"/>
    <p:sldId id="355" r:id="rId80"/>
    <p:sldId id="300" r:id="rId81"/>
    <p:sldId id="360" r:id="rId82"/>
    <p:sldId id="361" r:id="rId83"/>
    <p:sldId id="357" r:id="rId84"/>
    <p:sldId id="429" r:id="rId85"/>
    <p:sldId id="428" r:id="rId86"/>
    <p:sldId id="356" r:id="rId87"/>
    <p:sldId id="294" r:id="rId88"/>
    <p:sldId id="432" r:id="rId89"/>
    <p:sldId id="433" r:id="rId90"/>
    <p:sldId id="434" r:id="rId91"/>
    <p:sldId id="435" r:id="rId92"/>
    <p:sldId id="436" r:id="rId93"/>
    <p:sldId id="379" r:id="rId94"/>
    <p:sldId id="437" r:id="rId95"/>
    <p:sldId id="309" r:id="rId96"/>
    <p:sldId id="317" r:id="rId97"/>
    <p:sldId id="282" r:id="rId98"/>
    <p:sldId id="283" r:id="rId99"/>
    <p:sldId id="438" r:id="rId100"/>
    <p:sldId id="318" r:id="rId101"/>
    <p:sldId id="319" r:id="rId102"/>
    <p:sldId id="284" r:id="rId103"/>
    <p:sldId id="303" r:id="rId104"/>
    <p:sldId id="439" r:id="rId105"/>
    <p:sldId id="440" r:id="rId106"/>
    <p:sldId id="441" r:id="rId107"/>
    <p:sldId id="443" r:id="rId108"/>
    <p:sldId id="444" r:id="rId109"/>
    <p:sldId id="445" r:id="rId110"/>
    <p:sldId id="446" r:id="rId111"/>
    <p:sldId id="447" r:id="rId112"/>
    <p:sldId id="448" r:id="rId113"/>
    <p:sldId id="449" r:id="rId114"/>
    <p:sldId id="450" r:id="rId115"/>
    <p:sldId id="451" r:id="rId116"/>
    <p:sldId id="452"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465" r:id="rId130"/>
    <p:sldId id="466" r:id="rId131"/>
    <p:sldId id="467" r:id="rId132"/>
    <p:sldId id="468" r:id="rId133"/>
    <p:sldId id="469" r:id="rId134"/>
    <p:sldId id="470" r:id="rId135"/>
    <p:sldId id="471" r:id="rId136"/>
    <p:sldId id="472" r:id="rId137"/>
    <p:sldId id="473" r:id="rId138"/>
    <p:sldId id="474" r:id="rId139"/>
    <p:sldId id="475" r:id="rId140"/>
    <p:sldId id="476" r:id="rId141"/>
    <p:sldId id="477" r:id="rId142"/>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3399"/>
    <a:srgbClr val="0033CC"/>
    <a:srgbClr val="339933"/>
    <a:srgbClr val="FF3300"/>
    <a:srgbClr val="3366CC"/>
    <a:srgbClr val="0000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9" d="100"/>
          <a:sy n="69"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wmf"/><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2018/9/12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D2B873-2FD7-4D3F-95FD-06692B2BE88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967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7554B39-088D-489F-93EF-DD601804ACD1}"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48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F4F45E-918B-4275-9B67-DA606BFFD753}"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4823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76CF5D4-27D0-4858-B640-6AA5E994C158}"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196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782C4D-65C1-455F-8B95-23DDC917AD8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8649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406C6E-2DBC-489D-9049-151247800BDA}"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069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71DDBA-F02F-4E3D-970C-CC2D1DFAA313}"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5655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19CCEC-F8CC-4A7E-9628-0CFF78E97D66}"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158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BD45312-96F3-4ECE-9699-8A62C49B3D5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4272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00C289-2EC2-45A3-AD0F-955C0A68200E}"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602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848E9-B457-4DF2-82F9-BAF90D480069}" type="slidenum">
              <a:rPr lang="en-US" altLang="zh-CN"/>
              <a:pPr/>
              <a:t>7</a:t>
            </a:fld>
            <a:endParaRPr lang="en-US" altLang="zh-CN"/>
          </a:p>
        </p:txBody>
      </p:sp>
      <p:sp>
        <p:nvSpPr>
          <p:cNvPr id="217090" name="Rectangle 2"/>
          <p:cNvSpPr>
            <a:spLocks noGrp="1" noRot="1" noChangeAspect="1" noChangeArrowheads="1" noTextEdit="1"/>
          </p:cNvSpPr>
          <p:nvPr>
            <p:ph type="sldImg"/>
          </p:nvPr>
        </p:nvSpPr>
        <p:spPr>
          <a:xfrm>
            <a:off x="1143000" y="685800"/>
            <a:ext cx="4572000" cy="3429000"/>
          </a:xfrm>
          <a:ln/>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472581-AAB7-449E-94B1-0C00A0FA68A4}"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70072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2C2069-30FD-4EDB-AA60-00B41E70CBD7}"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4668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7E6847B-A071-429B-AA33-FCB19504000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9921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5F097FA-8DFA-42D6-B51D-9968372B6D2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6455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07CA03-422F-4176-8E43-A5E55FCB4DF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426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AF408-B4CC-40EF-963E-5320722B6176}"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4925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5998C5-F899-4198-B151-F9BCCB4CB2E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9170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751C7C-E57A-4787-9ACE-A5E9E62B516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5529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751C7C-E57A-4787-9ACE-A5E9E62B516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381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44CE43-288E-4587-814C-AA6B2B3A9F0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229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725BF9-3DB7-4854-B9AA-E4BFBB7CFFDE}"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1393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80</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3577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DF844-AA5B-4969-A23E-2CD4BE852AD8}" type="slidenum">
              <a:rPr lang="en-US" altLang="zh-CN"/>
              <a:pPr/>
              <a:t>81</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21823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3AC9C9-BDC4-4683-BCEE-2D64DE49F663}"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3189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E86FE0-99DD-448C-828C-AC7DAD44176C}"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4991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6E3814-40D1-482A-B7AC-ED093B7A04ED}"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6835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EA06AF-A3F5-4A72-BF91-4EF4EEB603E4}"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1883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00E30F-263D-4B22-AC12-68B212D02C2F}"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195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BC58D7-6708-4C29-AD38-2DFC832E5A3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6841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BC58D7-6708-4C29-AD38-2DFC832E5A3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60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4783F-EE0E-4BD9-8341-40946418330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6983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DD1C12-5579-4337-94A7-C0F941C4AEEA}"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6397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F394C0-77C6-4507-91F0-D4F495D2EBA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2155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CA85BF-1C94-495A-9365-AFC7673617BB}"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6592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A8C1A40-83A1-49D1-BF1B-B3BEC23E6C9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570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A8C1A40-83A1-49D1-BF1B-B3BEC23E6C9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710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397129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11928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3042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8685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13</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4301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767116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76631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14424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163407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0040182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3743408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8275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284441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05312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14</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66006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3598921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207744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232652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836A47-F2A7-406E-887D-DAE0E45A0A3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332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C0BB455-8EAD-4C4F-9329-1CDBC83526D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243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800">
                <a:solidFill>
                  <a:srgbClr val="FF0000"/>
                </a:solidFill>
              </a:defRPr>
            </a:lvl1pPr>
          </a:lstStyle>
          <a:p>
            <a:fld id="{28A797A7-1BE0-4AC0-AD40-2513F829F866}" type="slidenum">
              <a:rPr lang="en-US" altLang="zh-CN" smtClean="0"/>
              <a:pPr/>
              <a:t>‹#›</a:t>
            </a:fld>
            <a:r>
              <a:rPr lang="en-US" altLang="zh-CN" dirty="0"/>
              <a:t>/140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44AF422-645C-4ED4-8734-7D79135394D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61C85CA-05B2-4046-AF45-4F61C14579FA}"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8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6" name="灯片编号占位符 5"/>
          <p:cNvSpPr>
            <a:spLocks noGrp="1"/>
          </p:cNvSpPr>
          <p:nvPr>
            <p:ph type="sldNum" sz="quarter" idx="12"/>
          </p:nvPr>
        </p:nvSpPr>
        <p:spPr/>
        <p:txBody>
          <a:bodyPr/>
          <a:lstStyle>
            <a:lvl1pPr>
              <a:defRPr sz="2000">
                <a:solidFill>
                  <a:srgbClr val="FF0000"/>
                </a:solidFill>
              </a:defRPr>
            </a:lvl1p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940693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8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/43</a:t>
            </a:r>
          </a:p>
        </p:txBody>
      </p:sp>
    </p:spTree>
    <p:extLst>
      <p:ext uri="{BB962C8B-B14F-4D97-AF65-F5344CB8AC3E}">
        <p14:creationId xmlns:p14="http://schemas.microsoft.com/office/powerpoint/2010/main" val="1587888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354061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en-US" altLang="zh-CN" sz="1200" b="1" i="0" u="none" strike="noStrike" kern="1200" cap="none" spc="0" normalizeH="0" baseline="0" noProof="0">
              <a:ln>
                <a:noFill/>
              </a:ln>
              <a:solidFill>
                <a:prstClr val="black">
                  <a:tint val="75000"/>
                </a:prstClr>
              </a:solidFill>
              <a:effectLst/>
              <a:uLnTx/>
              <a:uFillTx/>
              <a:latin typeface="Times New Roman" pitchFamily="18" charset="0"/>
              <a:ea typeface="楷体_GB2312" pitchFamily="49" charset="-122"/>
              <a:cs typeface="+mn-cs"/>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122611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2F9F95A-A2B4-44EA-AA2F-BCF61930CCB6}"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5845032-ECC7-40E3-9D62-0C07379796D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63D0E8A-10DE-4D9C-8CF8-A9163F4655C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33EC76C-D154-405A-9147-E79A1B5BC1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BA62E6D-F760-436B-A5BE-7422F84E705B}" type="slidenum">
              <a:rPr lang="en-US" altLang="zh-CN" smtClean="0"/>
              <a:pPr/>
              <a:t>‹#›</a:t>
            </a:fld>
            <a:r>
              <a:rPr lang="en-US" altLang="zh-CN" dirty="0"/>
              <a:t>/140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69F0631-DC23-48F2-899A-4F881ED23345}"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107D206-56D3-47F7-A2D3-27C420DB58D1}"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762CE-E53F-4122-AF24-D0401755D924}" type="slidenum">
              <a:rPr lang="zh-CN" altLang="en-US" smtClean="0"/>
              <a:pPr/>
              <a:t>‹#›</a:t>
            </a:fld>
            <a:r>
              <a:rPr lang="en-US" altLang="zh-CN"/>
              <a:t>/12</a:t>
            </a:r>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extLst>
      <p:ext uri="{BB962C8B-B14F-4D97-AF65-F5344CB8AC3E}">
        <p14:creationId xmlns:p14="http://schemas.microsoft.com/office/powerpoint/2010/main" val="219396627"/>
      </p:ext>
    </p:extLst>
  </p:cSld>
  <p:clrMap bg1="lt1" tx1="dk1" bg2="lt2" tx2="dk2" accent1="accent1" accent2="accent2" accent3="accent3" accent4="accent4" accent5="accent5" accent6="accent6" hlink="hlink" folHlink="folHlink"/>
  <p:sldLayoutIdLst>
    <p:sldLayoutId id="2147483728" r:id="rId1"/>
    <p:sldLayoutId id="2147483729"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extLst>
      <p:ext uri="{BB962C8B-B14F-4D97-AF65-F5344CB8AC3E}">
        <p14:creationId xmlns:p14="http://schemas.microsoft.com/office/powerpoint/2010/main" val="389272216"/>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extLst>
      <p:ext uri="{BB962C8B-B14F-4D97-AF65-F5344CB8AC3E}">
        <p14:creationId xmlns:p14="http://schemas.microsoft.com/office/powerpoint/2010/main" val="2496109626"/>
      </p:ext>
    </p:extLst>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lcdf@163.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4.xml"/><Relationship Id="rId7" Type="http://schemas.openxmlformats.org/officeDocument/2006/relationships/image" Target="../media/image31.e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3.emf"/><Relationship Id="rId5" Type="http://schemas.openxmlformats.org/officeDocument/2006/relationships/image" Target="../media/image14.jpeg"/><Relationship Id="rId10" Type="http://schemas.openxmlformats.org/officeDocument/2006/relationships/oleObject" Target="../embeddings/oleObject6.bin"/><Relationship Id="rId4" Type="http://schemas.openxmlformats.org/officeDocument/2006/relationships/slide" Target="slide36.xml"/><Relationship Id="rId9" Type="http://schemas.openxmlformats.org/officeDocument/2006/relationships/image" Target="../media/image32.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36.xml"/><Relationship Id="rId1" Type="http://schemas.openxmlformats.org/officeDocument/2006/relationships/slideLayout" Target="../slideLayouts/slideLayout25.xml"/><Relationship Id="rId4" Type="http://schemas.openxmlformats.org/officeDocument/2006/relationships/image" Target="../media/image8.gi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5.xml"/><Relationship Id="rId1" Type="http://schemas.openxmlformats.org/officeDocument/2006/relationships/slideLayout" Target="../slideLayouts/slideLayout26.xml"/><Relationship Id="rId5" Type="http://schemas.openxmlformats.org/officeDocument/2006/relationships/image" Target="../media/image36.jpeg"/><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1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1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13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1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2.xml"/><Relationship Id="rId1" Type="http://schemas.openxmlformats.org/officeDocument/2006/relationships/slideLayout" Target="../slideLayouts/slideLayout2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1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gif"/><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3.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slide" Target="slide6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23.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14.jpe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9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2.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P\Desktop\唐书记ppt\logo.png">
            <a:extLst>
              <a:ext uri="{FF2B5EF4-FFF2-40B4-BE49-F238E27FC236}">
                <a16:creationId xmlns:a16="http://schemas.microsoft.com/office/drawing/2014/main" id="{630B2CE0-46CE-4694-959F-D4F8F0223C74}"/>
              </a:ext>
            </a:extLst>
          </p:cNvPr>
          <p:cNvPicPr>
            <a:picLocks noChangeAspect="1" noChangeArrowheads="1"/>
          </p:cNvPicPr>
          <p:nvPr/>
        </p:nvPicPr>
        <p:blipFill>
          <a:blip r:embed="rId2" cstate="print"/>
          <a:srcRect/>
          <a:stretch>
            <a:fillRect/>
          </a:stretch>
        </p:blipFill>
        <p:spPr bwMode="auto">
          <a:xfrm>
            <a:off x="6620400" y="27856"/>
            <a:ext cx="2523600" cy="686105"/>
          </a:xfrm>
          <a:prstGeom prst="rect">
            <a:avLst/>
          </a:prstGeom>
          <a:noFill/>
        </p:spPr>
      </p:pic>
      <p:sp>
        <p:nvSpPr>
          <p:cNvPr id="10" name="矩形 9">
            <a:extLst>
              <a:ext uri="{FF2B5EF4-FFF2-40B4-BE49-F238E27FC236}">
                <a16:creationId xmlns:a16="http://schemas.microsoft.com/office/drawing/2014/main" id="{3513D477-D1E0-40D1-866F-3E583CDB0011}"/>
              </a:ext>
            </a:extLst>
          </p:cNvPr>
          <p:cNvSpPr/>
          <p:nvPr/>
        </p:nvSpPr>
        <p:spPr>
          <a:xfrm>
            <a:off x="0" y="3212976"/>
            <a:ext cx="9144000" cy="1044118"/>
          </a:xfrm>
          <a:prstGeom prst="rect">
            <a:avLst/>
          </a:prstGeom>
          <a:solidFill>
            <a:srgbClr val="28A9D6"/>
          </a:solidFill>
          <a:ln>
            <a:noFill/>
          </a:ln>
          <a:effectLst/>
        </p:spPr>
        <p:txBody>
          <a:bodyPr vert="horz" wrap="square" lIns="94331" tIns="47165" rIns="94331" bIns="47165" numCol="1" anchor="t" anchorCtr="0" compatLnSpc="1">
            <a:prstTxWarp prst="textNoShape">
              <a:avLst/>
            </a:prstTxWarp>
          </a:bodyPr>
          <a:lstStyle/>
          <a:p>
            <a:endParaRPr lang="zh-CN" altLang="en-US" sz="1900"/>
          </a:p>
        </p:txBody>
      </p:sp>
      <p:cxnSp>
        <p:nvCxnSpPr>
          <p:cNvPr id="11" name="直接连接符 10">
            <a:extLst>
              <a:ext uri="{FF2B5EF4-FFF2-40B4-BE49-F238E27FC236}">
                <a16:creationId xmlns:a16="http://schemas.microsoft.com/office/drawing/2014/main" id="{8116EE2C-063E-49D5-8F9C-ABC1D7B10058}"/>
              </a:ext>
            </a:extLst>
          </p:cNvPr>
          <p:cNvCxnSpPr/>
          <p:nvPr/>
        </p:nvCxnSpPr>
        <p:spPr>
          <a:xfrm>
            <a:off x="0" y="4281475"/>
            <a:ext cx="9144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532ED00-AECA-43DE-97BA-8D282320A379}"/>
              </a:ext>
            </a:extLst>
          </p:cNvPr>
          <p:cNvCxnSpPr/>
          <p:nvPr/>
        </p:nvCxnSpPr>
        <p:spPr>
          <a:xfrm>
            <a:off x="1" y="4597873"/>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8FA6E10-F223-4A53-9329-98760DBF2CCC}"/>
              </a:ext>
            </a:extLst>
          </p:cNvPr>
          <p:cNvCxnSpPr/>
          <p:nvPr/>
        </p:nvCxnSpPr>
        <p:spPr>
          <a:xfrm>
            <a:off x="1" y="4647587"/>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81A648E-D85A-4F3E-A367-ADB9FE9EF2DE}"/>
              </a:ext>
            </a:extLst>
          </p:cNvPr>
          <p:cNvCxnSpPr/>
          <p:nvPr/>
        </p:nvCxnSpPr>
        <p:spPr>
          <a:xfrm>
            <a:off x="1" y="4697303"/>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ADD6EEF-E267-44F3-AB88-84A1ADA8F498}"/>
              </a:ext>
            </a:extLst>
          </p:cNvPr>
          <p:cNvCxnSpPr/>
          <p:nvPr/>
        </p:nvCxnSpPr>
        <p:spPr>
          <a:xfrm>
            <a:off x="5904000" y="4597873"/>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5EC6E7F-E4F8-49B4-A02B-280EEE7A9BD6}"/>
              </a:ext>
            </a:extLst>
          </p:cNvPr>
          <p:cNvCxnSpPr/>
          <p:nvPr/>
        </p:nvCxnSpPr>
        <p:spPr>
          <a:xfrm>
            <a:off x="5904000" y="4647587"/>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E6324F9-43BA-436A-97F5-DDA0BEF6549E}"/>
              </a:ext>
            </a:extLst>
          </p:cNvPr>
          <p:cNvCxnSpPr/>
          <p:nvPr/>
        </p:nvCxnSpPr>
        <p:spPr>
          <a:xfrm>
            <a:off x="5904000" y="4697303"/>
            <a:ext cx="3240000" cy="9506"/>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sp>
        <p:nvSpPr>
          <p:cNvPr id="19" name="TextBox 3">
            <a:extLst>
              <a:ext uri="{FF2B5EF4-FFF2-40B4-BE49-F238E27FC236}">
                <a16:creationId xmlns:a16="http://schemas.microsoft.com/office/drawing/2014/main" id="{3EAD800D-FCAD-41AC-8F50-873497FD1FC3}"/>
              </a:ext>
            </a:extLst>
          </p:cNvPr>
          <p:cNvSpPr txBox="1"/>
          <p:nvPr/>
        </p:nvSpPr>
        <p:spPr>
          <a:xfrm>
            <a:off x="3275856" y="4437112"/>
            <a:ext cx="2556136" cy="1364102"/>
          </a:xfrm>
          <a:prstGeom prst="rect">
            <a:avLst/>
          </a:prstGeom>
          <a:noFill/>
        </p:spPr>
        <p:txBody>
          <a:bodyPr wrap="square" lIns="70747" tIns="35375" rIns="70747" bIns="35375" rtlCol="0">
            <a:spAutoFit/>
          </a:bodyPr>
          <a:lstStyle/>
          <a:p>
            <a:r>
              <a:rPr lang="zh-CN" altLang="en-US" sz="2000" dirty="0">
                <a:latin typeface="Arial" pitchFamily="34" charset="0"/>
                <a:ea typeface="黑体" pitchFamily="49" charset="-122"/>
                <a:cs typeface="Arial" pitchFamily="34" charset="0"/>
              </a:rPr>
              <a:t>授课教师：姜 林</a:t>
            </a:r>
            <a:endParaRPr lang="en-US" altLang="zh-CN" sz="2000" dirty="0">
              <a:latin typeface="Arial" pitchFamily="34" charset="0"/>
              <a:ea typeface="黑体" pitchFamily="49" charset="-122"/>
              <a:cs typeface="Arial" pitchFamily="34" charset="0"/>
            </a:endParaRPr>
          </a:p>
          <a:p>
            <a:r>
              <a:rPr lang="en-US" altLang="zh-CN" sz="2000" dirty="0">
                <a:latin typeface="Arial" pitchFamily="34" charset="0"/>
                <a:ea typeface="黑体" pitchFamily="49" charset="-122"/>
                <a:cs typeface="Arial" pitchFamily="34" charset="0"/>
                <a:hlinkClick r:id="rId3"/>
              </a:rPr>
              <a:t>jlcdf@163.com</a:t>
            </a:r>
            <a:endParaRPr lang="en-US" altLang="zh-CN" sz="2000" dirty="0">
              <a:latin typeface="Arial" pitchFamily="34" charset="0"/>
              <a:ea typeface="黑体" pitchFamily="49" charset="-122"/>
              <a:cs typeface="Arial" pitchFamily="34" charset="0"/>
            </a:endParaRPr>
          </a:p>
          <a:p>
            <a:r>
              <a:rPr lang="zh-CN" altLang="en-US" sz="2000" dirty="0">
                <a:latin typeface="Arial" pitchFamily="34" charset="0"/>
                <a:ea typeface="黑体" pitchFamily="49" charset="-122"/>
                <a:cs typeface="Arial" pitchFamily="34" charset="0"/>
              </a:rPr>
              <a:t>一办</a:t>
            </a:r>
            <a:r>
              <a:rPr lang="en-US" altLang="zh-CN" sz="2000" dirty="0">
                <a:latin typeface="Arial" pitchFamily="34" charset="0"/>
                <a:ea typeface="黑体" pitchFamily="49" charset="-122"/>
                <a:cs typeface="Arial" pitchFamily="34" charset="0"/>
              </a:rPr>
              <a:t>316 18974890091</a:t>
            </a:r>
            <a:endParaRPr lang="zh-CN" altLang="en-US" sz="2000" dirty="0">
              <a:latin typeface="Arial" pitchFamily="34" charset="0"/>
              <a:ea typeface="黑体" pitchFamily="49" charset="-122"/>
              <a:cs typeface="Arial" pitchFamily="34" charset="0"/>
            </a:endParaRPr>
          </a:p>
        </p:txBody>
      </p:sp>
      <p:sp>
        <p:nvSpPr>
          <p:cNvPr id="20" name="TextBox 2">
            <a:extLst>
              <a:ext uri="{FF2B5EF4-FFF2-40B4-BE49-F238E27FC236}">
                <a16:creationId xmlns:a16="http://schemas.microsoft.com/office/drawing/2014/main" id="{E9554919-5ED6-417C-9104-68EDF905734C}"/>
              </a:ext>
            </a:extLst>
          </p:cNvPr>
          <p:cNvSpPr txBox="1"/>
          <p:nvPr/>
        </p:nvSpPr>
        <p:spPr>
          <a:xfrm>
            <a:off x="2159732" y="3411869"/>
            <a:ext cx="4824536" cy="646331"/>
          </a:xfrm>
          <a:prstGeom prst="rect">
            <a:avLst/>
          </a:prstGeom>
          <a:noFill/>
        </p:spPr>
        <p:txBody>
          <a:bodyPr wrap="square" rtlCol="0">
            <a:spAutoFit/>
          </a:bodyPr>
          <a:lstStyle/>
          <a:p>
            <a:pPr algn="ctr"/>
            <a:r>
              <a:rPr lang="zh-CN" altLang="en-US" sz="3600" dirty="0">
                <a:solidFill>
                  <a:schemeClr val="bg1"/>
                </a:solidFill>
                <a:latin typeface="Arial" pitchFamily="34" charset="0"/>
                <a:ea typeface="黑体" pitchFamily="49" charset="-122"/>
                <a:cs typeface="Arial" pitchFamily="34" charset="0"/>
              </a:rPr>
              <a:t>第</a:t>
            </a:r>
            <a:r>
              <a:rPr lang="en-US" altLang="zh-CN" sz="3600" dirty="0">
                <a:solidFill>
                  <a:schemeClr val="bg1"/>
                </a:solidFill>
                <a:latin typeface="Arial" pitchFamily="34" charset="0"/>
                <a:ea typeface="黑体" pitchFamily="49" charset="-122"/>
                <a:cs typeface="Arial" pitchFamily="34" charset="0"/>
              </a:rPr>
              <a:t>1</a:t>
            </a:r>
            <a:r>
              <a:rPr lang="zh-CN" altLang="en-US" sz="3600" dirty="0">
                <a:solidFill>
                  <a:schemeClr val="bg1"/>
                </a:solidFill>
                <a:latin typeface="Arial" pitchFamily="34" charset="0"/>
                <a:ea typeface="黑体" pitchFamily="49" charset="-122"/>
                <a:cs typeface="Arial" pitchFamily="34" charset="0"/>
              </a:rPr>
              <a:t>章  绪论</a:t>
            </a:r>
          </a:p>
        </p:txBody>
      </p:sp>
      <p:sp>
        <p:nvSpPr>
          <p:cNvPr id="21" name="TextBox 12">
            <a:extLst>
              <a:ext uri="{FF2B5EF4-FFF2-40B4-BE49-F238E27FC236}">
                <a16:creationId xmlns:a16="http://schemas.microsoft.com/office/drawing/2014/main" id="{46E1E392-0F38-4043-918E-1EE721EBEF1D}"/>
              </a:ext>
            </a:extLst>
          </p:cNvPr>
          <p:cNvSpPr txBox="1"/>
          <p:nvPr/>
        </p:nvSpPr>
        <p:spPr>
          <a:xfrm>
            <a:off x="2126196" y="1361492"/>
            <a:ext cx="4824536"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dist"/>
            <a:r>
              <a:rPr lang="zh-CN" alt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ea"/>
                <a:ea typeface="+mj-ea"/>
                <a:cs typeface="Arial" pitchFamily="34" charset="0"/>
              </a:rPr>
              <a:t>数据结构</a:t>
            </a:r>
          </a:p>
        </p:txBody>
      </p:sp>
      <p:pic>
        <p:nvPicPr>
          <p:cNvPr id="22" name="图片 21">
            <a:extLst>
              <a:ext uri="{FF2B5EF4-FFF2-40B4-BE49-F238E27FC236}">
                <a16:creationId xmlns:a16="http://schemas.microsoft.com/office/drawing/2014/main" id="{3CDC7D02-A465-4A0B-8D6A-59580F0CCC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5882" y="5502829"/>
            <a:ext cx="998449" cy="1327315"/>
          </a:xfrm>
          <a:prstGeom prst="rect">
            <a:avLst/>
          </a:prstGeom>
        </p:spPr>
      </p:pic>
      <p:sp>
        <p:nvSpPr>
          <p:cNvPr id="3" name="文本框 2">
            <a:extLst>
              <a:ext uri="{FF2B5EF4-FFF2-40B4-BE49-F238E27FC236}">
                <a16:creationId xmlns:a16="http://schemas.microsoft.com/office/drawing/2014/main" id="{BD834ADD-CE60-46CC-8C1B-F2867B9EFD3D}"/>
              </a:ext>
            </a:extLst>
          </p:cNvPr>
          <p:cNvSpPr txBox="1"/>
          <p:nvPr/>
        </p:nvSpPr>
        <p:spPr>
          <a:xfrm>
            <a:off x="2838031" y="2410345"/>
            <a:ext cx="3467937" cy="584775"/>
          </a:xfrm>
          <a:prstGeom prst="rect">
            <a:avLst/>
          </a:prstGeom>
          <a:noFill/>
        </p:spPr>
        <p:txBody>
          <a:bodyPr wrap="none" rtlCol="0">
            <a:spAutoFit/>
          </a:bodyPr>
          <a:lstStyle/>
          <a:p>
            <a:r>
              <a:rPr lang="en-US" altLang="zh-CN" sz="4000" dirty="0"/>
              <a:t>Data Structure</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214414" y="939959"/>
            <a:ext cx="2143140" cy="1500198"/>
            <a:chOff x="1214414" y="939959"/>
            <a:chExt cx="2143140" cy="1500198"/>
          </a:xfrm>
        </p:grpSpPr>
        <p:sp>
          <p:nvSpPr>
            <p:cNvPr id="17" name="椭圆形标注 16"/>
            <p:cNvSpPr/>
            <p:nvPr/>
          </p:nvSpPr>
          <p:spPr>
            <a:xfrm>
              <a:off x="1214414" y="939959"/>
              <a:ext cx="2143140" cy="1500198"/>
            </a:xfrm>
            <a:prstGeom prst="wedgeEllipseCallout">
              <a:avLst>
                <a:gd name="adj1" fmla="val 58179"/>
                <a:gd name="adj2" fmla="val -8987"/>
              </a:avLst>
            </a:prstGeom>
            <a:blipFill>
              <a:blip r:embed="rId2"/>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圆柱形 12"/>
            <p:cNvSpPr/>
            <p:nvPr/>
          </p:nvSpPr>
          <p:spPr>
            <a:xfrm>
              <a:off x="1883638" y="1714488"/>
              <a:ext cx="857256" cy="64294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a:t>
              </a:r>
            </a:p>
          </p:txBody>
        </p:sp>
        <p:sp>
          <p:nvSpPr>
            <p:cNvPr id="14" name="矩形 13"/>
            <p:cNvSpPr/>
            <p:nvPr/>
          </p:nvSpPr>
          <p:spPr>
            <a:xfrm>
              <a:off x="1731770" y="1142984"/>
              <a:ext cx="1152000"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数据运算</a:t>
              </a:r>
            </a:p>
          </p:txBody>
        </p:sp>
        <p:cxnSp>
          <p:nvCxnSpPr>
            <p:cNvPr id="16" name="直接箭头连接符 15"/>
            <p:cNvCxnSpPr>
              <a:stCxn id="14" idx="2"/>
              <a:endCxn id="13" idx="1"/>
            </p:cNvCxnSpPr>
            <p:nvPr/>
          </p:nvCxnSpPr>
          <p:spPr>
            <a:xfrm rot="16200000" flipH="1">
              <a:off x="2202861" y="1605083"/>
              <a:ext cx="214314" cy="4496"/>
            </a:xfrm>
            <a:prstGeom prst="straightConnector1">
              <a:avLst/>
            </a:prstGeom>
            <a:ln w="38100">
              <a:solidFill>
                <a:srgbClr val="FF3399"/>
              </a:solidFill>
              <a:tailEnd type="stealth"/>
            </a:ln>
          </p:spPr>
          <p:style>
            <a:lnRef idx="1">
              <a:schemeClr val="accent3"/>
            </a:lnRef>
            <a:fillRef idx="2">
              <a:schemeClr val="accent3"/>
            </a:fillRef>
            <a:effectRef idx="1">
              <a:schemeClr val="accent3"/>
            </a:effectRef>
            <a:fontRef idx="minor">
              <a:schemeClr val="dk1"/>
            </a:fontRef>
          </p:style>
        </p:cxnSp>
      </p:grpSp>
      <p:sp>
        <p:nvSpPr>
          <p:cNvPr id="2" name="TextBox 1"/>
          <p:cNvSpPr txBox="1"/>
          <p:nvPr/>
        </p:nvSpPr>
        <p:spPr>
          <a:xfrm>
            <a:off x="428596" y="214290"/>
            <a:ext cx="8143932"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a:t>
            </a:r>
            <a:r>
              <a:rPr lang="zh-CN" altLang="en-US" b="1">
                <a:solidFill>
                  <a:srgbClr val="3333CC"/>
                </a:solidFill>
                <a:latin typeface="Times New Roman" pitchFamily="18" charset="0"/>
                <a:ea typeface="楷体" pitchFamily="49" charset="-122"/>
                <a:cs typeface="Times New Roman" pitchFamily="18" charset="0"/>
              </a:rPr>
              <a:t>掌握</a:t>
            </a:r>
            <a:r>
              <a:rPr lang="zh-CN" altLang="en-US" b="1" dirty="0">
                <a:solidFill>
                  <a:srgbClr val="3333CC"/>
                </a:solidFill>
                <a:latin typeface="Times New Roman" pitchFamily="18" charset="0"/>
                <a:ea typeface="楷体" pitchFamily="49" charset="-122"/>
                <a:cs typeface="Times New Roman" pitchFamily="18" charset="0"/>
              </a:rPr>
              <a:t>数据的逻辑结构、存储结构</a:t>
            </a:r>
            <a:r>
              <a:rPr lang="zh-CN" altLang="en-US" b="1">
                <a:solidFill>
                  <a:srgbClr val="3333CC"/>
                </a:solidFill>
                <a:latin typeface="Times New Roman" pitchFamily="18" charset="0"/>
                <a:ea typeface="楷体" pitchFamily="49" charset="-122"/>
                <a:cs typeface="Times New Roman" pitchFamily="18" charset="0"/>
              </a:rPr>
              <a:t>及基本运算的实现</a:t>
            </a:r>
            <a:r>
              <a:rPr lang="zh-CN" altLang="en-US">
                <a:solidFill>
                  <a:srgbClr val="3333CC"/>
                </a:solidFill>
                <a:ea typeface="楷体" pitchFamily="49" charset="-122"/>
                <a:cs typeface="Times New Roman" pitchFamily="18" charset="0"/>
              </a:rPr>
              <a:t>过程</a:t>
            </a:r>
            <a:r>
              <a:rPr lang="zh-CN" altLang="en-US" b="1">
                <a:solidFill>
                  <a:srgbClr val="3333CC"/>
                </a:solidFill>
                <a:latin typeface="Times New Roman" pitchFamily="18" charset="0"/>
                <a:ea typeface="楷体" pitchFamily="49" charset="-122"/>
                <a:cs typeface="Times New Roman" pitchFamily="18" charset="0"/>
              </a:rPr>
              <a:t>。</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3" name="圆角矩形 2"/>
          <p:cNvSpPr/>
          <p:nvPr/>
        </p:nvSpPr>
        <p:spPr>
          <a:xfrm>
            <a:off x="3571868" y="1428736"/>
            <a:ext cx="1285884" cy="468000"/>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求解问题</a:t>
            </a:r>
            <a:endParaRPr lang="zh-CN" altLang="en-US" sz="2000"/>
          </a:p>
        </p:txBody>
      </p:sp>
      <p:sp>
        <p:nvSpPr>
          <p:cNvPr id="4" name="圆角矩形 3"/>
          <p:cNvSpPr/>
          <p:nvPr/>
        </p:nvSpPr>
        <p:spPr>
          <a:xfrm>
            <a:off x="3071802" y="2500306"/>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数据逻辑结构</a:t>
            </a:r>
            <a:endParaRPr lang="zh-CN" altLang="en-US" sz="2000"/>
          </a:p>
        </p:txBody>
      </p:sp>
      <p:sp>
        <p:nvSpPr>
          <p:cNvPr id="5" name="下箭头 4"/>
          <p:cNvSpPr/>
          <p:nvPr/>
        </p:nvSpPr>
        <p:spPr>
          <a:xfrm>
            <a:off x="4143372" y="2000240"/>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4286248" y="2043498"/>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提炼</a:t>
            </a:r>
          </a:p>
        </p:txBody>
      </p:sp>
      <p:sp>
        <p:nvSpPr>
          <p:cNvPr id="7" name="下箭头 6"/>
          <p:cNvSpPr/>
          <p:nvPr/>
        </p:nvSpPr>
        <p:spPr>
          <a:xfrm>
            <a:off x="4143372" y="3140438"/>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TextBox 7"/>
          <p:cNvSpPr txBox="1"/>
          <p:nvPr/>
        </p:nvSpPr>
        <p:spPr>
          <a:xfrm>
            <a:off x="4286248" y="3183696"/>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设计</a:t>
            </a:r>
          </a:p>
        </p:txBody>
      </p:sp>
      <p:sp>
        <p:nvSpPr>
          <p:cNvPr id="9" name="圆角矩形 8"/>
          <p:cNvSpPr/>
          <p:nvPr/>
        </p:nvSpPr>
        <p:spPr>
          <a:xfrm>
            <a:off x="3071802" y="3643314"/>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数据存储结构</a:t>
            </a:r>
            <a:endParaRPr lang="zh-CN" altLang="en-US" sz="2000"/>
          </a:p>
        </p:txBody>
      </p:sp>
      <p:sp>
        <p:nvSpPr>
          <p:cNvPr id="10" name="下箭头 9"/>
          <p:cNvSpPr/>
          <p:nvPr/>
        </p:nvSpPr>
        <p:spPr>
          <a:xfrm>
            <a:off x="4143372" y="4244074"/>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4286248" y="4287332"/>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实现</a:t>
            </a:r>
          </a:p>
        </p:txBody>
      </p:sp>
      <p:sp>
        <p:nvSpPr>
          <p:cNvPr id="12" name="圆角矩形 11"/>
          <p:cNvSpPr/>
          <p:nvPr/>
        </p:nvSpPr>
        <p:spPr>
          <a:xfrm>
            <a:off x="2928926" y="4746950"/>
            <a:ext cx="2571768"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数据基本运算：算法</a:t>
            </a:r>
            <a:endParaRPr lang="zh-CN" altLang="en-US" sz="2000"/>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10</a:t>
            </a:fld>
            <a:r>
              <a:rPr lang="en-US" altLang="zh-CN"/>
              <a:t>/14</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214282" y="313485"/>
            <a:ext cx="7464447" cy="4723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Calibri"/>
                <a:ea typeface="楷体" pitchFamily="49" charset="-122"/>
                <a:cs typeface="Times New Roman" pitchFamily="18" charset="0"/>
              </a:rPr>
              <a:t>为什么空间复杂度分析只考虑</a:t>
            </a:r>
            <a:r>
              <a:rPr kumimoji="1" lang="zh-CN" altLang="en-US" sz="2400" b="1" i="0" u="none" strike="noStrike" kern="1200" cap="none" spc="0" normalizeH="0" baseline="0" noProof="0" dirty="0">
                <a:ln>
                  <a:noFill/>
                </a:ln>
                <a:solidFill>
                  <a:srgbClr val="FF0000"/>
                </a:solidFill>
                <a:effectLst/>
                <a:uLnTx/>
                <a:uFillTx/>
                <a:latin typeface="Calibri"/>
                <a:ea typeface="楷体" pitchFamily="49" charset="-122"/>
                <a:cs typeface="Times New Roman" pitchFamily="18" charset="0"/>
              </a:rPr>
              <a:t>临时占用</a:t>
            </a:r>
            <a:r>
              <a:rPr kumimoji="1" lang="zh-CN" altLang="en-US" sz="24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的存储空间？</a:t>
            </a:r>
            <a:endParaRPr kumimoji="1" lang="en-US" altLang="zh-CN" sz="2400" b="1" i="0" u="none" strike="noStrike" kern="1200" cap="none" spc="0" normalizeH="0" baseline="0" noProof="0" dirty="0">
              <a:ln>
                <a:noFill/>
              </a:ln>
              <a:solidFill>
                <a:srgbClr val="FF0000"/>
              </a:solidFill>
              <a:effectLst/>
              <a:uLnTx/>
              <a:uFillTx/>
              <a:latin typeface="Calibri"/>
              <a:ea typeface="楷体" pitchFamily="49" charset="-122"/>
              <a:cs typeface="Times New Roman" pitchFamily="18" charset="0"/>
            </a:endParaRPr>
          </a:p>
        </p:txBody>
      </p:sp>
      <p:grpSp>
        <p:nvGrpSpPr>
          <p:cNvPr id="19" name="组合 18"/>
          <p:cNvGrpSpPr/>
          <p:nvPr/>
        </p:nvGrpSpPr>
        <p:grpSpPr>
          <a:xfrm>
            <a:off x="320615" y="1211240"/>
            <a:ext cx="7929618" cy="5128082"/>
            <a:chOff x="357158" y="908050"/>
            <a:chExt cx="7929618" cy="5128082"/>
          </a:xfrm>
        </p:grpSpPr>
        <p:sp>
          <p:nvSpPr>
            <p:cNvPr id="5" name="Rectangle 5"/>
            <p:cNvSpPr>
              <a:spLocks noChangeArrowheads="1"/>
            </p:cNvSpPr>
            <p:nvPr/>
          </p:nvSpPr>
          <p:spPr bwMode="auto">
            <a:xfrm>
              <a:off x="5924576" y="4000504"/>
              <a:ext cx="1579278" cy="4063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maxfun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p>
          </p:txBody>
        </p:sp>
        <p:sp>
          <p:nvSpPr>
            <p:cNvPr id="6" name="Rectangle 6"/>
            <p:cNvSpPr>
              <a:spLocks noChangeArrowheads="1"/>
            </p:cNvSpPr>
            <p:nvPr/>
          </p:nvSpPr>
          <p:spPr bwMode="auto">
            <a:xfrm>
              <a:off x="6169735" y="2178114"/>
              <a:ext cx="1208985" cy="4063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max()  </a:t>
              </a:r>
            </a:p>
          </p:txBody>
        </p:sp>
        <p:sp>
          <p:nvSpPr>
            <p:cNvPr id="7" name="Freeform 7"/>
            <p:cNvSpPr>
              <a:spLocks/>
            </p:cNvSpPr>
            <p:nvPr/>
          </p:nvSpPr>
          <p:spPr bwMode="auto">
            <a:xfrm>
              <a:off x="6778651" y="2735338"/>
              <a:ext cx="1588" cy="1111250"/>
            </a:xfrm>
            <a:custGeom>
              <a:avLst/>
              <a:gdLst/>
              <a:ahLst/>
              <a:cxnLst>
                <a:cxn ang="0">
                  <a:pos x="0" y="0"/>
                </a:cxn>
                <a:cxn ang="0">
                  <a:pos x="0" y="700"/>
                </a:cxn>
              </a:cxnLst>
              <a:rect l="0" t="0" r="r" b="b"/>
              <a:pathLst>
                <a:path w="1" h="700">
                  <a:moveTo>
                    <a:pt x="0" y="0"/>
                  </a:moveTo>
                  <a:lnTo>
                    <a:pt x="0" y="700"/>
                  </a:lnTo>
                </a:path>
              </a:pathLst>
            </a:custGeom>
            <a:noFill/>
            <a:ln w="57150" cap="flat" cmpd="sng">
              <a:solidFill>
                <a:srgbClr val="6600CC"/>
              </a:solidFill>
              <a:prstDash val="solid"/>
              <a:round/>
              <a:headEnd type="arrow" w="med" len="med"/>
              <a:tailEnd type="none" w="med" len="me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8" name="Text Box 8"/>
            <p:cNvSpPr txBox="1">
              <a:spLocks noChangeArrowheads="1"/>
            </p:cNvSpPr>
            <p:nvPr/>
          </p:nvSpPr>
          <p:spPr bwMode="auto">
            <a:xfrm>
              <a:off x="6918351" y="3087763"/>
              <a:ext cx="1368425" cy="430887"/>
            </a:xfrm>
            <a:prstGeom prst="rect">
              <a:avLst/>
            </a:prstGeom>
            <a:noFill/>
            <a:ln w="9525" algn="ctr">
              <a:noFill/>
              <a:miter lim="800000"/>
              <a:headEnd/>
              <a:tailEnd/>
            </a:ln>
            <a:effectLst/>
          </p:spPr>
          <p:txBody>
            <a:bodyP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max(b</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p>
          </p:txBody>
        </p:sp>
        <p:sp>
          <p:nvSpPr>
            <p:cNvPr id="197636" name="Text Box 4"/>
            <p:cNvSpPr txBox="1">
              <a:spLocks noChangeArrowheads="1"/>
            </p:cNvSpPr>
            <p:nvPr/>
          </p:nvSpPr>
          <p:spPr bwMode="auto">
            <a:xfrm>
              <a:off x="357158" y="908050"/>
              <a:ext cx="3532184" cy="25299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max(</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  a[]</a:t>
              </a:r>
              <a:r>
                <a:rPr kumimoji="1" lang="zh-CN" altLang="en-US"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int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n)</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i</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maxi=0</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nb-NO"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for (i=1;i&lt;=n;i++)</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nb-NO"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if (a[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]&gt;a[maxi])</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maxi=</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return a[maxi];</a:t>
              </a:r>
            </a:p>
            <a:p>
              <a:pPr marL="457200" marR="0" lvl="0" indent="-45720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p:txBody>
        </p:sp>
        <p:sp>
          <p:nvSpPr>
            <p:cNvPr id="197637" name="Text Box 5"/>
            <p:cNvSpPr txBox="1">
              <a:spLocks noChangeArrowheads="1"/>
            </p:cNvSpPr>
            <p:nvPr/>
          </p:nvSpPr>
          <p:spPr bwMode="auto">
            <a:xfrm>
              <a:off x="357159" y="3789363"/>
              <a:ext cx="4286279" cy="22467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anose="02010600030101010101" pitchFamily="2" charset="-122"/>
                  <a:cs typeface="Times New Roman" pitchFamily="18" charset="0"/>
                </a:rPr>
                <a:t>maxfun</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a:t>
              </a:r>
              <a:endParaRPr kumimoji="1" lang="pt-BR" altLang="zh-CN" sz="20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endParaRP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int b</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[]={1</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2</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3</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4</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5}</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n=5</a:t>
              </a: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printf("Max=%</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d\n"</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max(b</a:t>
              </a:r>
              <a:r>
                <a:rPr kumimoji="1" lang="zh-CN" altLang="pt-BR"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n</a:t>
              </a:r>
              <a:r>
                <a:rPr kumimoji="1" lang="pt-BR" altLang="zh-CN" sz="2000" b="1" i="0" u="none" strike="noStrike" kern="1200" cap="none" spc="0" normalizeH="0" baseline="0" noProof="0" dirty="0">
                  <a:ln>
                    <a:noFill/>
                  </a:ln>
                  <a:solidFill>
                    <a:srgbClr val="FF00FF"/>
                  </a:solidFill>
                  <a:effectLst/>
                  <a:uLnTx/>
                  <a:uFillTx/>
                  <a:latin typeface="Times New Roman" pitchFamily="18" charset="0"/>
                  <a:ea typeface="宋体" panose="02010600030101010101" pitchFamily="2" charset="-122"/>
                  <a:cs typeface="Times New Roman" pitchFamily="18" charset="0"/>
                </a:rPr>
                <a:t>)</a:t>
              </a: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endParaRPr>
            </a:p>
          </p:txBody>
        </p:sp>
        <p:cxnSp>
          <p:nvCxnSpPr>
            <p:cNvPr id="13" name="直接箭头连接符 12"/>
            <p:cNvCxnSpPr/>
            <p:nvPr/>
          </p:nvCxnSpPr>
          <p:spPr>
            <a:xfrm rot="5400000" flipH="1" flipV="1">
              <a:off x="1745078" y="3593638"/>
              <a:ext cx="2880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143372" y="1109088"/>
            <a:ext cx="5000628" cy="83715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如果</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max</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函数中再考虑形参</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的空间，就重复累计了执行整个算法所需的空间。</a:t>
            </a:r>
          </a:p>
        </p:txBody>
      </p:sp>
      <p:sp>
        <p:nvSpPr>
          <p:cNvPr id="15" name="灯片编号占位符 1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grpSp>
        <p:nvGrpSpPr>
          <p:cNvPr id="20" name="组合 19"/>
          <p:cNvGrpSpPr/>
          <p:nvPr/>
        </p:nvGrpSpPr>
        <p:grpSpPr>
          <a:xfrm>
            <a:off x="3976653" y="1971640"/>
            <a:ext cx="4916490" cy="403252"/>
            <a:chOff x="4013196" y="1668450"/>
            <a:chExt cx="4916490" cy="403252"/>
          </a:xfrm>
        </p:grpSpPr>
        <p:sp>
          <p:nvSpPr>
            <p:cNvPr id="10" name="TextBox 9"/>
            <p:cNvSpPr txBox="1"/>
            <p:nvPr/>
          </p:nvSpPr>
          <p:spPr>
            <a:xfrm>
              <a:off x="5214942" y="1668450"/>
              <a:ext cx="3714744" cy="403252"/>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max</a:t>
              </a:r>
              <a:r>
                <a:rPr kumimoji="1" lang="zh-CN" altLang="pt-BR"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a:t>
              </a:r>
              <a:r>
                <a:rPr kumimoji="1" lang="zh-CN" altLang="pt-BR"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空间复杂度为</a:t>
              </a: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17" name="右箭头 16"/>
            <p:cNvSpPr/>
            <p:nvPr/>
          </p:nvSpPr>
          <p:spPr>
            <a:xfrm>
              <a:off x="4013196" y="1819264"/>
              <a:ext cx="107157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1" name="组合 20"/>
          <p:cNvGrpSpPr/>
          <p:nvPr/>
        </p:nvGrpSpPr>
        <p:grpSpPr>
          <a:xfrm>
            <a:off x="4678333" y="4820137"/>
            <a:ext cx="4429188" cy="769441"/>
            <a:chOff x="4714876" y="4516947"/>
            <a:chExt cx="4429188" cy="769441"/>
          </a:xfrm>
        </p:grpSpPr>
        <p:sp>
          <p:nvSpPr>
            <p:cNvPr id="9" name="TextBox 8"/>
            <p:cNvSpPr txBox="1"/>
            <p:nvPr/>
          </p:nvSpPr>
          <p:spPr>
            <a:xfrm>
              <a:off x="5072066" y="4516947"/>
              <a:ext cx="4071998" cy="76944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pt-BR"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maxfun</a:t>
              </a:r>
              <a:r>
                <a:rPr kumimoji="1" lang="zh-CN" altLang="pt-BR"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算法中为</a:t>
              </a:r>
              <a:r>
                <a:rPr kumimoji="1" lang="pt-BR"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pt-BR"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数组分配了相应的</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内存空间</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pt-BR"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其</a:t>
              </a:r>
              <a:r>
                <a:rPr kumimoji="1" lang="zh-CN" altLang="pt-BR"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空间复杂度为</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a:t>
              </a:r>
              <a:r>
                <a:rPr kumimoji="1" lang="pt-BR"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pt-BR"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18" name="右箭头 17"/>
            <p:cNvSpPr/>
            <p:nvPr/>
          </p:nvSpPr>
          <p:spPr>
            <a:xfrm>
              <a:off x="4714876" y="4799022"/>
              <a:ext cx="35719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32067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19"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1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857232"/>
            <a:ext cx="7858180" cy="1324360"/>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思考题</a:t>
            </a:r>
            <a:endParaRPr kumimoji="1" lang="en-US" altLang="zh-CN"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为什么算法的时、空分析都采用复杂度的形式表示？</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0346811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4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本讲完</a:t>
            </a: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3049785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000232" y="642918"/>
            <a:ext cx="514353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1.4   </a:t>
            </a:r>
            <a:r>
              <a:rPr kumimoji="1" lang="zh-CN" altLang="en-US" sz="3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其他情况的算法分析</a:t>
            </a:r>
            <a:r>
              <a:rPr kumimoji="1" lang="zh-CN" altLang="en-US" sz="40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 </a:t>
            </a:r>
            <a:endParaRPr kumimoji="1" lang="zh-CN" altLang="en-US" sz="40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endParaRPr>
          </a:p>
        </p:txBody>
      </p:sp>
      <p:sp>
        <p:nvSpPr>
          <p:cNvPr id="16" name="Text Box 4"/>
          <p:cNvSpPr txBox="1">
            <a:spLocks noChangeArrowheads="1"/>
          </p:cNvSpPr>
          <p:nvPr/>
        </p:nvSpPr>
        <p:spPr bwMode="auto">
          <a:xfrm>
            <a:off x="428596" y="2391242"/>
            <a:ext cx="8569325" cy="2015936"/>
          </a:xfrm>
          <a:prstGeom prst="rect">
            <a:avLst/>
          </a:prstGeom>
          <a:noFill/>
          <a:ln w="9525" algn="ctr">
            <a:noFill/>
            <a:miter lim="800000"/>
            <a:headEnd/>
            <a:tailEnd/>
          </a:ln>
          <a:effectLst/>
        </p:spPr>
        <p:txBody>
          <a:bodyPr>
            <a:spAutoFit/>
          </a:bodyPr>
          <a:lstStyle/>
          <a:p>
            <a:pPr marL="0" marR="0" lvl="0" indent="0" algn="l" defTabSz="914400" rtl="0" eaLnBrk="1" fontAlgn="base" latinLnBrk="0" hangingPunct="1">
              <a:lnSpc>
                <a:spcPts val="5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FF3300"/>
                </a:solidFill>
                <a:effectLst/>
                <a:uLnTx/>
                <a:uFillTx/>
                <a:latin typeface="黑体" pitchFamily="49" charset="-122"/>
                <a:ea typeface="黑体" pitchFamily="49" charset="-122"/>
                <a:cs typeface="Times New Roman" pitchFamily="18" charset="0"/>
              </a:rPr>
              <a:t>定义：</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设一个算法的输入规模为</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D</a:t>
            </a:r>
            <a:r>
              <a:rPr kumimoji="1" lang="en-US" altLang="zh-CN" sz="2400" b="1" i="1" u="none" strike="noStrike" kern="1200" cap="none" spc="0" normalizeH="0" baseline="-2500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是所有输入的集合，任一输入</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D</a:t>
            </a:r>
            <a:r>
              <a:rPr kumimoji="1" lang="en-US" altLang="zh-CN" sz="2400" b="1" i="1" u="none" strike="noStrike" kern="1200" cap="none" spc="0" normalizeH="0" baseline="-2500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P</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是</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出现的概率，有   　　　     ，</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是算法在输入</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下的执行时间，则算法的</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平均时间复杂度</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为：</a:t>
            </a:r>
          </a:p>
        </p:txBody>
      </p:sp>
      <p:sp>
        <p:nvSpPr>
          <p:cNvPr id="35" name="Rectangle 3" descr="信纸">
            <a:hlinkClick r:id="rId4" action="ppaction://hlinksldjump"/>
          </p:cNvPr>
          <p:cNvSpPr>
            <a:spLocks noChangeArrowheads="1"/>
          </p:cNvSpPr>
          <p:nvPr/>
        </p:nvSpPr>
        <p:spPr bwMode="auto">
          <a:xfrm>
            <a:off x="285720" y="1772655"/>
            <a:ext cx="6643734" cy="584775"/>
          </a:xfrm>
          <a:prstGeom prst="rect">
            <a:avLst/>
          </a:prstGeom>
          <a:blipFill dpi="0" rotWithShape="1">
            <a:blip r:embed="rId5"/>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a:ln w="11430"/>
                <a:solidFill>
                  <a:srgbClr val="FF0000"/>
                </a:soli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1.4.1  </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隶书" pitchFamily="49" charset="-122"/>
                <a:cs typeface="Times New Roman" pitchFamily="18" charset="0"/>
              </a:rPr>
              <a:t>最好、最坏和平均时间复杂度分析</a:t>
            </a:r>
            <a:r>
              <a:rPr kumimoji="1" lang="zh-CN" altLang="en-US" sz="3200" b="1" i="0" u="none" strike="noStrike" kern="1200" cap="none" spc="50" normalizeH="0" baseline="0" noProof="0">
                <a:ln w="11430"/>
                <a:solidFill>
                  <a:srgbClr val="FF0000"/>
                </a:soli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 </a:t>
            </a:r>
            <a:endParaRPr kumimoji="1"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mc:AlternateContent xmlns:mc="http://schemas.openxmlformats.org/markup-compatibility/2006">
              <mc:Choice xmlns:v="urn:schemas-microsoft-com:vml" Requires="v">
                <p:oleObj spid="_x0000_s5161" name="Equation" r:id="rId6" imgW="1218960" imgH="533160" progId="">
                  <p:embed/>
                </p:oleObj>
              </mc:Choice>
              <mc:Fallback>
                <p:oleObj name="Equation" r:id="rId6" imgW="1218960" imgH="533160" progId="">
                  <p:embed/>
                  <p:pic>
                    <p:nvPicPr>
                      <p:cNvPr id="102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9563" y="4572000"/>
                        <a:ext cx="2432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5162" name="Equation" r:id="rId8" imgW="101520" imgH="190440" progId="">
                  <p:embed/>
                </p:oleObj>
              </mc:Choice>
              <mc:Fallback>
                <p:oleObj name="Equation" r:id="rId8" imgW="101520" imgH="190440" progId="">
                  <p:embed/>
                  <p:pic>
                    <p:nvPicPr>
                      <p:cNvPr id="36" name="对象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000760" y="2857496"/>
          <a:ext cx="1393825" cy="1066800"/>
        </p:xfrm>
        <a:graphic>
          <a:graphicData uri="http://schemas.openxmlformats.org/presentationml/2006/ole">
            <mc:AlternateContent xmlns:mc="http://schemas.openxmlformats.org/markup-compatibility/2006">
              <mc:Choice xmlns:v="urn:schemas-microsoft-com:vml" Requires="v">
                <p:oleObj spid="_x0000_s5163" name="Equation" r:id="rId10" imgW="698400" imgH="533160" progId="">
                  <p:embed/>
                </p:oleObj>
              </mc:Choice>
              <mc:Fallback>
                <p:oleObj name="Equation" r:id="rId10" imgW="698400" imgH="533160" progId="">
                  <p:embed/>
                  <p:pic>
                    <p:nvPicPr>
                      <p:cNvPr id="1028"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00760" y="2857496"/>
                        <a:ext cx="13938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1000250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headEnd/>
            <a:tailEnd/>
          </a:ln>
          <a:effectLst/>
        </p:spPr>
        <p:txBody>
          <a:bodyPr wrap="square">
            <a:spAutoFit/>
          </a:body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例如，</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的整数序列递增排序：</a:t>
            </a:r>
          </a:p>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2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=10</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2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200" b="1" i="0" u="none" strike="noStrike" kern="1200" cap="none" spc="0" normalizeH="0" baseline="-25000" noProof="0" dirty="0">
                <a:ln>
                  <a:noFill/>
                </a:ln>
                <a:solidFill>
                  <a:srgbClr val="FF00FF"/>
                </a:solidFill>
                <a:effectLst/>
                <a:uLnTx/>
                <a:uFillTx/>
                <a:latin typeface="Times New Roman" pitchFamily="18" charset="0"/>
                <a:ea typeface="楷体" pitchFamily="49" charset="-122"/>
                <a:cs typeface="Times New Roman" pitchFamily="18" charset="0"/>
              </a:rPr>
              <a:t>1</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3</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4</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5</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6</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7</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8</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9</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10}</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2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200" b="1" i="0" u="none" strike="noStrike" kern="1200" cap="none" spc="0" normalizeH="0" baseline="-25000" noProof="0" dirty="0">
                <a:ln>
                  <a:noFill/>
                </a:ln>
                <a:solidFill>
                  <a:srgbClr val="FF00FF"/>
                </a:solidFill>
                <a:effectLst/>
                <a:uLnTx/>
                <a:uFillTx/>
                <a:latin typeface="Times New Roman" pitchFamily="18" charset="0"/>
                <a:ea typeface="楷体" pitchFamily="49" charset="-122"/>
                <a:cs typeface="Times New Roman" pitchFamily="18" charset="0"/>
              </a:rPr>
              <a:t>2</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3</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4</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5</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6</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7</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8</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9</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10}</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2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200" b="1" i="1" u="none" strike="noStrike" kern="1200" cap="none" spc="0" normalizeH="0" baseline="-25000" noProof="0" dirty="0" err="1">
                <a:ln>
                  <a:noFill/>
                </a:ln>
                <a:solidFill>
                  <a:srgbClr val="FF00FF"/>
                </a:solidFill>
                <a:effectLst/>
                <a:uLnTx/>
                <a:uFillTx/>
                <a:latin typeface="Times New Roman" pitchFamily="18" charset="0"/>
                <a:ea typeface="楷体" pitchFamily="49" charset="-122"/>
                <a:cs typeface="Times New Roman" pitchFamily="18" charset="0"/>
              </a:rPr>
              <a:t>m</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={10</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9</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8</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7</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6</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5</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4</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3</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1}</a:t>
            </a:r>
          </a:p>
        </p:txBody>
      </p:sp>
      <p:sp>
        <p:nvSpPr>
          <p:cNvPr id="200720" name="AutoShape 16"/>
          <p:cNvSpPr>
            <a:spLocks/>
          </p:cNvSpPr>
          <p:nvPr/>
        </p:nvSpPr>
        <p:spPr bwMode="auto">
          <a:xfrm>
            <a:off x="5857883" y="2214554"/>
            <a:ext cx="287337" cy="1728788"/>
          </a:xfrm>
          <a:prstGeom prst="rightBrace">
            <a:avLst>
              <a:gd name="adj1" fmla="val 50138"/>
              <a:gd name="adj2" fmla="val 50000"/>
            </a:avLst>
          </a:prstGeom>
          <a:noFill/>
          <a:ln w="28575">
            <a:solidFill>
              <a:srgbClr val="6600CC"/>
            </a:solidFill>
            <a:round/>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21" name="Text Box 17"/>
          <p:cNvSpPr txBox="1">
            <a:spLocks noChangeArrowheads="1"/>
          </p:cNvSpPr>
          <p:nvPr/>
        </p:nvSpPr>
        <p:spPr bwMode="auto">
          <a:xfrm>
            <a:off x="6173772" y="2812747"/>
            <a:ext cx="2684508" cy="498598"/>
          </a:xfrm>
          <a:prstGeom prst="rect">
            <a:avLst/>
          </a:prstGeom>
          <a:noFill/>
          <a:ln w="19050" algn="ctr">
            <a:noFill/>
            <a:miter lim="800000"/>
            <a:headEnd/>
            <a:tailEn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构成</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D</a:t>
            </a:r>
            <a:r>
              <a:rPr kumimoji="1" lang="en-US" altLang="zh-CN" sz="2400" b="1" i="1"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P</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Box 8"/>
          <p:cNvSpPr txBox="1"/>
          <p:nvPr/>
        </p:nvSpPr>
        <p:spPr>
          <a:xfrm>
            <a:off x="428596" y="4569749"/>
            <a:ext cx="5857916"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所有可能的初始序列有</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=10!</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19046122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5067308" y="1052513"/>
            <a:ext cx="719138" cy="248722"/>
          </a:xfrm>
          <a:prstGeom prst="rect">
            <a:avLst/>
          </a:prstGeom>
          <a:noFill/>
          <a:ln w="19050" algn="ctr">
            <a:noFill/>
            <a:miter lim="800000"/>
            <a:headEnd/>
            <a:tailEnd/>
          </a:ln>
          <a:effectLst/>
        </p:spPr>
        <p:txBody>
          <a:bodyPr lIns="0" tIns="0" rIns="0" bIns="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16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I</a:t>
            </a:r>
            <a:r>
              <a:rPr kumimoji="1" lang="en-US" altLang="zh-CN" sz="1600" b="1" i="0"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a:t>
            </a:r>
            <a:r>
              <a:rPr kumimoji="1" lang="en-US" altLang="zh-CN" sz="16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D</a:t>
            </a:r>
            <a:r>
              <a:rPr kumimoji="1" lang="en-US" altLang="zh-CN" sz="1600" b="1" i="1" u="none" strike="noStrike" kern="1200" cap="none" spc="0" normalizeH="0" baseline="-25000" noProof="0" dirty="0" err="1">
                <a:ln>
                  <a:noFill/>
                </a:ln>
                <a:solidFill>
                  <a:srgbClr val="0000FF"/>
                </a:solidFill>
                <a:effectLst/>
                <a:uLnTx/>
                <a:uFillTx/>
                <a:latin typeface="Times New Roman" pitchFamily="18" charset="0"/>
                <a:ea typeface="楷体_GB2312" pitchFamily="49" charset="-122"/>
                <a:cs typeface="+mn-cs"/>
              </a:rPr>
              <a:t>n</a:t>
            </a:r>
            <a:endParaRPr kumimoji="1" lang="en-US" altLang="zh-CN" sz="1600" b="1" i="1" u="none" strike="noStrike" kern="1200" cap="none" spc="0" normalizeH="0" baseline="-25000" noProof="0" dirty="0">
              <a:ln>
                <a:noFill/>
              </a:ln>
              <a:solidFill>
                <a:srgbClr val="0000FF"/>
              </a:solidFill>
              <a:effectLst/>
              <a:uLnTx/>
              <a:uFillTx/>
              <a:latin typeface="Times New Roman" pitchFamily="18" charset="0"/>
              <a:ea typeface="楷体_GB2312" pitchFamily="49" charset="-122"/>
              <a:cs typeface="+mn-cs"/>
            </a:endParaRPr>
          </a:p>
        </p:txBody>
      </p:sp>
      <p:sp>
        <p:nvSpPr>
          <p:cNvPr id="216068" name="Text Box 4"/>
          <p:cNvSpPr txBox="1">
            <a:spLocks noChangeArrowheads="1"/>
          </p:cNvSpPr>
          <p:nvPr/>
        </p:nvSpPr>
        <p:spPr bwMode="auto">
          <a:xfrm>
            <a:off x="468313" y="549275"/>
            <a:ext cx="7991475" cy="646331"/>
          </a:xfrm>
          <a:prstGeom prst="rect">
            <a:avLst/>
          </a:prstGeom>
          <a:noFill/>
          <a:ln w="19050" algn="ctr">
            <a:noFill/>
            <a:miter lim="800000"/>
            <a:headEnd/>
            <a:tailEnd/>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最坏时间复杂度</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为：</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W</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MAX</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216070" name="Text Box 6"/>
          <p:cNvSpPr txBox="1">
            <a:spLocks noChangeArrowheads="1"/>
          </p:cNvSpPr>
          <p:nvPr/>
        </p:nvSpPr>
        <p:spPr bwMode="auto">
          <a:xfrm>
            <a:off x="5067308" y="2146288"/>
            <a:ext cx="719138" cy="248722"/>
          </a:xfrm>
          <a:prstGeom prst="rect">
            <a:avLst/>
          </a:prstGeom>
          <a:noFill/>
          <a:ln w="19050" algn="ctr">
            <a:noFill/>
            <a:miter lim="800000"/>
            <a:headEnd/>
            <a:tailEnd/>
          </a:ln>
          <a:effectLst/>
        </p:spPr>
        <p:txBody>
          <a:bodyPr lIns="0" tIns="0" rIns="0" bIns="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16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I</a:t>
            </a:r>
            <a:r>
              <a:rPr kumimoji="1" lang="en-US" altLang="zh-CN" sz="1600" b="1" i="0"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a:t>
            </a:r>
            <a:r>
              <a:rPr kumimoji="1" lang="en-US" altLang="zh-CN" sz="16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D</a:t>
            </a:r>
            <a:r>
              <a:rPr kumimoji="1" lang="en-US" altLang="zh-CN" sz="1600" b="1" i="1" u="none" strike="noStrike" kern="1200" cap="none" spc="0" normalizeH="0" baseline="-25000" noProof="0" dirty="0" err="1">
                <a:ln>
                  <a:noFill/>
                </a:ln>
                <a:solidFill>
                  <a:srgbClr val="0000FF"/>
                </a:solidFill>
                <a:effectLst/>
                <a:uLnTx/>
                <a:uFillTx/>
                <a:latin typeface="Times New Roman" pitchFamily="18" charset="0"/>
                <a:ea typeface="楷体_GB2312" pitchFamily="49" charset="-122"/>
                <a:cs typeface="+mn-cs"/>
              </a:rPr>
              <a:t>n</a:t>
            </a:r>
            <a:endParaRPr kumimoji="1" lang="en-US" altLang="zh-CN" sz="1600" b="1" i="1" u="none" strike="noStrike" kern="1200" cap="none" spc="0" normalizeH="0" baseline="-25000" noProof="0" dirty="0">
              <a:ln>
                <a:noFill/>
              </a:ln>
              <a:solidFill>
                <a:srgbClr val="0000FF"/>
              </a:solidFill>
              <a:effectLst/>
              <a:uLnTx/>
              <a:uFillTx/>
              <a:latin typeface="Times New Roman" pitchFamily="18" charset="0"/>
              <a:ea typeface="楷体_GB2312" pitchFamily="49" charset="-122"/>
              <a:cs typeface="+mn-cs"/>
            </a:endParaRPr>
          </a:p>
        </p:txBody>
      </p:sp>
      <p:sp>
        <p:nvSpPr>
          <p:cNvPr id="216071" name="Text Box 7"/>
          <p:cNvSpPr txBox="1">
            <a:spLocks noChangeArrowheads="1"/>
          </p:cNvSpPr>
          <p:nvPr/>
        </p:nvSpPr>
        <p:spPr bwMode="auto">
          <a:xfrm>
            <a:off x="468313" y="1643050"/>
            <a:ext cx="7991475" cy="646331"/>
          </a:xfrm>
          <a:prstGeom prst="rect">
            <a:avLst/>
          </a:prstGeom>
          <a:noFill/>
          <a:ln w="19050" algn="ctr">
            <a:noFill/>
            <a:miter lim="800000"/>
            <a:headEnd/>
            <a:tailEnd/>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最好时间复杂度</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为：</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MIN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pSp>
        <p:nvGrpSpPr>
          <p:cNvPr id="13" name="组合 12"/>
          <p:cNvGrpSpPr/>
          <p:nvPr/>
        </p:nvGrpSpPr>
        <p:grpSpPr>
          <a:xfrm>
            <a:off x="1928794" y="1071546"/>
            <a:ext cx="3786214" cy="2684835"/>
            <a:chOff x="1928794" y="1071546"/>
            <a:chExt cx="3786214" cy="2684835"/>
          </a:xfrm>
        </p:grpSpPr>
        <p:sp>
          <p:nvSpPr>
            <p:cNvPr id="7" name="TextBox 6"/>
            <p:cNvSpPr txBox="1"/>
            <p:nvPr/>
          </p:nvSpPr>
          <p:spPr>
            <a:xfrm>
              <a:off x="1928794" y="3286124"/>
              <a:ext cx="3786214" cy="47025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rPr>
                <a:t>一种或几种特殊情况</a:t>
              </a: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16278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972574"/>
          </a:xfrm>
          <a:prstGeom prst="rect">
            <a:avLst/>
          </a:prstGeom>
          <a:noFill/>
          <a:ln w="9525" algn="ctr">
            <a:noFill/>
            <a:miter lim="800000"/>
            <a:headEnd/>
            <a:tailEn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8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1-8】</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设计一个算法，求含</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个整数元素的序列中前</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err="1">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err="1">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）个元素的最大值。并分析算法的平均时间复杂度。</a:t>
            </a:r>
          </a:p>
        </p:txBody>
      </p:sp>
      <p:sp>
        <p:nvSpPr>
          <p:cNvPr id="201733" name="Text Box 5"/>
          <p:cNvSpPr txBox="1">
            <a:spLocks noChangeArrowheads="1"/>
          </p:cNvSpPr>
          <p:nvPr/>
        </p:nvSpPr>
        <p:spPr bwMode="auto">
          <a:xfrm>
            <a:off x="468313" y="1628775"/>
            <a:ext cx="8207375" cy="972574"/>
          </a:xfrm>
          <a:prstGeom prst="rect">
            <a:avLst/>
          </a:prstGeom>
          <a:noFill/>
          <a:ln w="9525" algn="ctr">
            <a:noFill/>
            <a:miter lim="800000"/>
            <a:headEnd/>
            <a:tailEnd/>
          </a:ln>
          <a:effectLst/>
        </p:spPr>
        <p:txBody>
          <a:bodyPr>
            <a:spAutoFit/>
          </a:bodyPr>
          <a:lstStyle/>
          <a:p>
            <a:pPr marL="12700" marR="0" lvl="0" indent="-1270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整数序列用数组</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表示，前</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err="1">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err="1">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个元素为</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201734" name="Text Box 6"/>
          <p:cNvSpPr txBox="1">
            <a:spLocks noChangeArrowheads="1"/>
          </p:cNvSpPr>
          <p:nvPr/>
        </p:nvSpPr>
        <p:spPr bwMode="auto">
          <a:xfrm>
            <a:off x="1900244" y="2714620"/>
            <a:ext cx="4957772" cy="3091579"/>
          </a:xfrm>
          <a:prstGeom prst="rect">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2700000" scaled="1"/>
            <a:tileRect/>
          </a:gradFill>
          <a:ln>
            <a:headEnd/>
            <a:tailEnd/>
          </a:ln>
          <a:scene3d>
            <a:camera prst="perspectiveLeft"/>
            <a:lightRig rig="threePt" dir="t"/>
          </a:scene3d>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fun(</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int n</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int </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j</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max=a[0</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for (j=</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1;j</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&lt;=</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i-1;j</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if (a[j]&gt;max) max=a[j];</a:t>
            </a:r>
          </a:p>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return(max);</a:t>
            </a:r>
          </a:p>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38893662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532727"/>
          </a:xfrm>
          <a:prstGeom prst="rect">
            <a:avLst/>
          </a:prstGeom>
          <a:noFill/>
          <a:ln w="9525" algn="ctr">
            <a:noFill/>
            <a:miter lim="800000"/>
            <a:headEnd/>
            <a:tailEnd/>
          </a:ln>
          <a:effectLst/>
        </p:spPr>
        <p:txBody>
          <a:bodyPr wrap="square">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解：</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的取值范围为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（共</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种情况），对于</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求前</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个元素的最大</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值时，需要</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元素比较</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1+1=</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次。在</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等概率情况（每种情况的概率为</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204806" name="Rectangle 6"/>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4808" name="Rectangle 8"/>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4811" name="Rectangle 11"/>
          <p:cNvSpPr>
            <a:spLocks noChangeArrowheads="1"/>
          </p:cNvSpPr>
          <p:nvPr/>
        </p:nvSpPr>
        <p:spPr bwMode="auto">
          <a:xfrm>
            <a:off x="0" y="3271838"/>
            <a:ext cx="9144000" cy="0"/>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4813" name="Text Box 13"/>
          <p:cNvSpPr txBox="1">
            <a:spLocks noChangeArrowheads="1"/>
          </p:cNvSpPr>
          <p:nvPr/>
        </p:nvSpPr>
        <p:spPr bwMode="auto">
          <a:xfrm>
            <a:off x="785786" y="3687079"/>
            <a:ext cx="7200900" cy="1384995"/>
          </a:xfrm>
          <a:prstGeom prst="rect">
            <a:avLst/>
          </a:prstGeom>
          <a:noFill/>
          <a:ln w="19050" algn="ctr">
            <a:noFill/>
            <a:miter lim="800000"/>
            <a:headEnd/>
            <a:tailEnd/>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该算法的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最坏复杂度</a:t>
            </a: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W</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a:t>
            </a:r>
          </a:p>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该算法的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最好复杂度</a:t>
            </a: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a:t>
            </a:r>
          </a:p>
        </p:txBody>
      </p:sp>
      <p:grpSp>
        <p:nvGrpSpPr>
          <p:cNvPr id="41" name="组合 40"/>
          <p:cNvGrpSpPr/>
          <p:nvPr/>
        </p:nvGrpSpPr>
        <p:grpSpPr>
          <a:xfrm>
            <a:off x="2000233" y="2928934"/>
            <a:ext cx="4065587" cy="498598"/>
            <a:chOff x="2000233" y="2928934"/>
            <a:chExt cx="4065587"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headEnd/>
              <a:tailEn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O(</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p>
          </p:txBody>
        </p:sp>
        <p:sp>
          <p:nvSpPr>
            <p:cNvPr id="204815" name="Line 15"/>
            <p:cNvSpPr>
              <a:spLocks noChangeShapeType="1"/>
            </p:cNvSpPr>
            <p:nvPr/>
          </p:nvSpPr>
          <p:spPr bwMode="auto">
            <a:xfrm flipH="1">
              <a:off x="3008295" y="3190871"/>
              <a:ext cx="503237" cy="0"/>
            </a:xfrm>
            <a:prstGeom prst="line">
              <a:avLst/>
            </a:prstGeom>
            <a:noFill/>
            <a:ln w="38100">
              <a:solidFill>
                <a:srgbClr val="6600CC"/>
              </a:solidFill>
              <a:round/>
              <a:headEnd/>
              <a:tailEnd type="triangle" w="med" len="me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4816" name="Text Box 16"/>
            <p:cNvSpPr txBox="1">
              <a:spLocks noChangeArrowheads="1"/>
            </p:cNvSpPr>
            <p:nvPr/>
          </p:nvSpPr>
          <p:spPr bwMode="auto">
            <a:xfrm>
              <a:off x="3401995" y="2962271"/>
              <a:ext cx="2663825" cy="434350"/>
            </a:xfrm>
            <a:prstGeom prst="rect">
              <a:avLst/>
            </a:prstGeom>
            <a:noFill/>
            <a:ln w="19050" algn="ctr">
              <a:noFill/>
              <a:miter lim="800000"/>
              <a:headEnd/>
              <a:tailEn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平均时间复杂度</a:t>
              </a:r>
            </a:p>
          </p:txBody>
        </p:sp>
      </p:grpSp>
      <p:sp>
        <p:nvSpPr>
          <p:cNvPr id="40" name="灯片编号占位符 3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pic>
        <p:nvPicPr>
          <p:cNvPr id="15365" name="Picture 5"/>
          <p:cNvPicPr>
            <a:picLocks noChangeAspect="1" noChangeArrowheads="1"/>
          </p:cNvPicPr>
          <p:nvPr/>
        </p:nvPicPr>
        <p:blipFill>
          <a:blip r:embed="rId2"/>
          <a:srcRect/>
          <a:stretch>
            <a:fillRect/>
          </a:stretch>
        </p:blipFill>
        <p:spPr bwMode="auto">
          <a:xfrm>
            <a:off x="1643042" y="1857364"/>
            <a:ext cx="4105275" cy="914400"/>
          </a:xfrm>
          <a:prstGeom prst="rect">
            <a:avLst/>
          </a:prstGeom>
          <a:noFill/>
          <a:ln w="9525">
            <a:noFill/>
            <a:miter lim="800000"/>
            <a:headEnd/>
            <a:tailEnd/>
          </a:ln>
          <a:effectLst/>
        </p:spPr>
      </p:pic>
    </p:spTree>
    <p:extLst>
      <p:ext uri="{BB962C8B-B14F-4D97-AF65-F5344CB8AC3E}">
        <p14:creationId xmlns:p14="http://schemas.microsoft.com/office/powerpoint/2010/main" val="31802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2" action="ppaction://hlinksldjump"/>
          </p:cNvPr>
          <p:cNvSpPr>
            <a:spLocks noChangeArrowheads="1"/>
          </p:cNvSpPr>
          <p:nvPr/>
        </p:nvSpPr>
        <p:spPr bwMode="auto">
          <a:xfrm>
            <a:off x="357158" y="500042"/>
            <a:ext cx="5643602"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1.4.2  </a:t>
            </a:r>
            <a:r>
              <a:rPr kumimoji="1" lang="zh-CN" altLang="en-US"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递归算法的时空复杂</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度分析</a:t>
            </a:r>
            <a:r>
              <a:rPr kumimoji="1" lang="zh-CN" altLang="en-US"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 </a:t>
            </a:r>
          </a:p>
        </p:txBody>
      </p:sp>
      <p:sp>
        <p:nvSpPr>
          <p:cNvPr id="7" name="TextBox 6"/>
          <p:cNvSpPr txBox="1"/>
          <p:nvPr/>
        </p:nvSpPr>
        <p:spPr>
          <a:xfrm>
            <a:off x="500034" y="1785926"/>
            <a:ext cx="6500858" cy="448969"/>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递归算法是指算法中出现调用自己的成分。</a:t>
            </a:r>
            <a:endParaRPr kumimoji="1" lang="en-US" altLang="zh-CN" sz="24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4" name="TextBox 3"/>
          <p:cNvSpPr txBox="1"/>
          <p:nvPr/>
        </p:nvSpPr>
        <p:spPr>
          <a:xfrm>
            <a:off x="500034" y="2500306"/>
            <a:ext cx="6858048" cy="10895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marR="0" lvl="0" indent="-457200" algn="l" defTabSz="914400" rtl="0" eaLnBrk="1" fontAlgn="base" latinLnBrk="0" hangingPunct="1">
              <a:lnSpc>
                <a:spcPct val="110000"/>
              </a:lnSpc>
              <a:spcBef>
                <a:spcPct val="50000"/>
              </a:spcBef>
              <a:spcAft>
                <a:spcPct val="0"/>
              </a:spcAft>
              <a:buClrTx/>
              <a:buSzTx/>
              <a:buFontTx/>
              <a:buBlip>
                <a:blip r:embed="rId4"/>
              </a:buBlip>
              <a:tabLst/>
              <a:defRPr/>
            </a:pPr>
            <a:r>
              <a:rPr kumimoji="1" lang="zh-CN" altLang="en-US" sz="24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递归算法分析也称为</a:t>
            </a: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变长时空分析</a:t>
            </a:r>
            <a:r>
              <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a:t>
            </a:r>
            <a:endParaRPr kumimoji="1" lang="en-US" altLang="zh-CN"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endParaRPr>
          </a:p>
          <a:p>
            <a:pPr marL="457200" marR="0" lvl="0" indent="-457200" algn="l" defTabSz="914400" rtl="0" eaLnBrk="1" fontAlgn="base" latinLnBrk="0" hangingPunct="1">
              <a:lnSpc>
                <a:spcPct val="110000"/>
              </a:lnSpc>
              <a:spcBef>
                <a:spcPct val="50000"/>
              </a:spcBef>
              <a:spcAft>
                <a:spcPct val="0"/>
              </a:spcAft>
              <a:buClrTx/>
              <a:buSzTx/>
              <a:buFontTx/>
              <a:buBlip>
                <a:blip r:embed="rId4"/>
              </a:buBlip>
              <a:tabLst/>
              <a:defRPr/>
            </a:pPr>
            <a:r>
              <a:rPr kumimoji="1" lang="zh-CN" altLang="en-US" sz="24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非递归算法分析也称为</a:t>
            </a: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定长时空分析</a:t>
            </a:r>
            <a:r>
              <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a:t>
            </a:r>
            <a:endParaRPr kumimoji="1" lang="en-US" altLang="zh-CN"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39108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523220"/>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1-9】</a:t>
            </a:r>
            <a:r>
              <a:rPr kumimoji="1" lang="en-US" altLang="zh-CN" sz="28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有如下递归算法：</a:t>
            </a:r>
          </a:p>
        </p:txBody>
      </p:sp>
      <p:sp>
        <p:nvSpPr>
          <p:cNvPr id="4" name="Text Box 3"/>
          <p:cNvSpPr txBox="1">
            <a:spLocks noChangeArrowheads="1"/>
          </p:cNvSpPr>
          <p:nvPr/>
        </p:nvSpPr>
        <p:spPr bwMode="auto">
          <a:xfrm>
            <a:off x="500034" y="142852"/>
            <a:ext cx="4857784" cy="46544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marR="0" lvl="0" indent="-45720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  1</a:t>
            </a:r>
            <a:r>
              <a:rPr kumimoji="1" lang="zh-CN" altLang="en-US" sz="2400" b="1" i="0" u="none" strike="noStrike" kern="1200" cap="none" spc="0" normalizeH="0" baseline="0" noProof="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、递归</a:t>
            </a:r>
            <a:r>
              <a:rPr kumimoji="1" lang="zh-CN" altLang="en-US" sz="2400" b="1" i="0" u="none" strike="noStrike" kern="1200" cap="none" spc="0" normalizeH="0" baseline="0" noProof="0"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算法的时间复杂度分析</a:t>
            </a:r>
          </a:p>
        </p:txBody>
      </p:sp>
      <p:sp>
        <p:nvSpPr>
          <p:cNvPr id="5" name="TextBox 4"/>
          <p:cNvSpPr txBox="1"/>
          <p:nvPr/>
        </p:nvSpPr>
        <p:spPr>
          <a:xfrm>
            <a:off x="500034" y="5821072"/>
            <a:ext cx="7786742"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调用上述算法的语句为</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，求其时间复杂度。</a:t>
            </a:r>
          </a:p>
        </p:txBody>
      </p:sp>
      <p:sp>
        <p:nvSpPr>
          <p:cNvPr id="6" name="TextBox 5"/>
          <p:cNvSpPr txBox="1"/>
          <p:nvPr/>
        </p:nvSpPr>
        <p:spPr>
          <a:xfrm>
            <a:off x="601607" y="1482388"/>
            <a:ext cx="6357982"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数组</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共有</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if (k==n-1)</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次</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err="1">
                <a:ln>
                  <a:noFill/>
                </a:ln>
                <a:solidFill>
                  <a:srgbClr val="6600CC"/>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for (</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k;i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//n-k</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次</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fun</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k+1</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109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341729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43932" cy="86241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ts val="3200"/>
              </a:lnSpc>
            </a:pPr>
            <a:r>
              <a:rPr lang="zh-CN" altLang="en-US">
                <a:latin typeface="楷体" pitchFamily="49" charset="-122"/>
                <a:ea typeface="楷体" pitchFamily="49" charset="-122"/>
                <a:cs typeface="Times New Roman" pitchFamily="18" charset="0"/>
                <a:sym typeface="Wingdings"/>
              </a:rPr>
              <a:t> </a:t>
            </a:r>
            <a:r>
              <a:rPr lang="zh-CN" altLang="en-US">
                <a:latin typeface="楷体" pitchFamily="49" charset="-122"/>
                <a:ea typeface="楷体" pitchFamily="49" charset="-122"/>
                <a:cs typeface="Times New Roman" pitchFamily="18" charset="0"/>
              </a:rPr>
              <a:t>掌握算法基本的时间复杂度与空间复杂度的分析方法，能够</a:t>
            </a:r>
            <a:r>
              <a:rPr lang="zh-CN" altLang="en-US">
                <a:latin typeface="楷体" pitchFamily="49" charset="-122"/>
                <a:ea typeface="楷体" pitchFamily="49" charset="-122"/>
              </a:rPr>
              <a:t>设计出求解问题的</a:t>
            </a:r>
            <a:r>
              <a:rPr lang="zh-CN" altLang="en-US">
                <a:solidFill>
                  <a:srgbClr val="FF0000"/>
                </a:solidFill>
                <a:latin typeface="楷体" pitchFamily="49" charset="-122"/>
                <a:ea typeface="楷体" pitchFamily="49" charset="-122"/>
              </a:rPr>
              <a:t>高效</a:t>
            </a:r>
            <a:r>
              <a:rPr lang="zh-CN" altLang="en-US">
                <a:latin typeface="楷体" pitchFamily="49" charset="-122"/>
                <a:ea typeface="楷体" pitchFamily="49" charset="-122"/>
              </a:rPr>
              <a:t>算法</a:t>
            </a:r>
            <a:r>
              <a:rPr lang="zh-CN" altLang="en-US" b="1">
                <a:latin typeface="楷体" pitchFamily="49" charset="-122"/>
                <a:ea typeface="楷体" pitchFamily="49" charset="-122"/>
                <a:cs typeface="Times New Roman" pitchFamily="18" charset="0"/>
              </a:rPr>
              <a:t>。</a:t>
            </a:r>
            <a:endParaRPr lang="zh-CN" altLang="en-US" b="1" dirty="0">
              <a:latin typeface="楷体" pitchFamily="49" charset="-122"/>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11</a:t>
            </a:fld>
            <a:r>
              <a:rPr lang="en-US" altLang="zh-CN"/>
              <a:t>/14</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1000108"/>
            <a:ext cx="6072230"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数组</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共有</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if (k==n-1)</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次</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6600CC"/>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err="1">
                <a:ln>
                  <a:noFill/>
                </a:ln>
                <a:solidFill>
                  <a:srgbClr val="6600CC"/>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a[i</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for (</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k;i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//n-k</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次</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fun</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k+1</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7" name="Text Box 2"/>
          <p:cNvSpPr txBox="1">
            <a:spLocks noChangeArrowheads="1"/>
          </p:cNvSpPr>
          <p:nvPr/>
        </p:nvSpPr>
        <p:spPr bwMode="auto">
          <a:xfrm>
            <a:off x="500034" y="428604"/>
            <a:ext cx="5072097" cy="461665"/>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递归算法</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pSp>
        <p:nvGrpSpPr>
          <p:cNvPr id="12" name="组合 11"/>
          <p:cNvGrpSpPr/>
          <p:nvPr/>
        </p:nvGrpSpPr>
        <p:grpSpPr>
          <a:xfrm>
            <a:off x="5786446" y="5716484"/>
            <a:ext cx="1500198" cy="498598"/>
            <a:chOff x="5786446" y="5665684"/>
            <a:chExt cx="1500198" cy="498598"/>
          </a:xfrm>
        </p:grpSpPr>
        <p:sp>
          <p:nvSpPr>
            <p:cNvPr id="9" name="左箭头 8"/>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TextBox 9"/>
            <p:cNvSpPr txBox="1"/>
            <p:nvPr/>
          </p:nvSpPr>
          <p:spPr>
            <a:xfrm>
              <a:off x="6357950" y="5665684"/>
              <a:ext cx="928694" cy="498598"/>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错误</a:t>
              </a:r>
            </a:p>
          </p:txBody>
        </p:sp>
      </p:grpSp>
      <p:grpSp>
        <p:nvGrpSpPr>
          <p:cNvPr id="14" name="组合 13"/>
          <p:cNvGrpSpPr/>
          <p:nvPr/>
        </p:nvGrpSpPr>
        <p:grpSpPr>
          <a:xfrm>
            <a:off x="1071538" y="5286388"/>
            <a:ext cx="4714908" cy="927226"/>
            <a:chOff x="1071538" y="5286388"/>
            <a:chExt cx="4714908" cy="927226"/>
          </a:xfrm>
        </p:grpSpPr>
        <p:sp>
          <p:nvSpPr>
            <p:cNvPr id="5" name="TextBox 4"/>
            <p:cNvSpPr txBox="1"/>
            <p:nvPr/>
          </p:nvSpPr>
          <p:spPr>
            <a:xfrm>
              <a:off x="1071538" y="5715016"/>
              <a:ext cx="4714908"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的时间复杂度为</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8" name="下箭头 7"/>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TextBox 12"/>
            <p:cNvSpPr txBox="1"/>
            <p:nvPr/>
          </p:nvSpPr>
          <p:spPr>
            <a:xfrm>
              <a:off x="3643306" y="5286388"/>
              <a:ext cx="1571636" cy="389530"/>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含一重循环</a:t>
              </a:r>
            </a:p>
          </p:txBody>
        </p:sp>
      </p:grpSp>
      <p:sp>
        <p:nvSpPr>
          <p:cNvPr id="15" name="灯片编号占位符 1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215967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67765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则</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T</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 = </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 = </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+2+T</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 </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endPar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O(</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pSp>
        <p:nvGrpSpPr>
          <p:cNvPr id="3" name="组合 6"/>
          <p:cNvGrpSpPr/>
          <p:nvPr/>
        </p:nvGrpSpPr>
        <p:grpSpPr>
          <a:xfrm>
            <a:off x="4392614" y="4457583"/>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6" name="TextBox 5"/>
          <p:cNvSpPr txBox="1"/>
          <p:nvPr/>
        </p:nvSpPr>
        <p:spPr>
          <a:xfrm>
            <a:off x="428596" y="170410"/>
            <a:ext cx="8286808" cy="972574"/>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zh-CN" altLang="en-US" sz="28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设</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的执行时间为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k</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的执行时间为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2500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   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 = T</a:t>
            </a:r>
            <a:r>
              <a:rPr kumimoji="1" lang="en-US" altLang="zh-CN" sz="2400" b="1" i="0" u="none" strike="noStrike" kern="1200" cap="none" spc="0" normalizeH="0" baseline="-2500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8" name="TextBox 7"/>
          <p:cNvSpPr txBox="1"/>
          <p:nvPr/>
        </p:nvSpPr>
        <p:spPr>
          <a:xfrm>
            <a:off x="642910" y="5643578"/>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所以</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调用</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的时间复杂度为</a:t>
            </a: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dirty="0" err="1">
                <a:ln>
                  <a:noFill/>
                </a:ln>
                <a:solidFill>
                  <a:srgbClr val="FF33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dirty="0" err="1">
                <a:ln>
                  <a:noFill/>
                </a:ln>
                <a:solidFill>
                  <a:srgbClr val="FF3300"/>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grpSp>
        <p:nvGrpSpPr>
          <p:cNvPr id="13" name="组合 12"/>
          <p:cNvGrpSpPr/>
          <p:nvPr/>
        </p:nvGrpSpPr>
        <p:grpSpPr>
          <a:xfrm>
            <a:off x="1000100" y="1214422"/>
            <a:ext cx="6072230" cy="1571636"/>
            <a:chOff x="1000100" y="1214422"/>
            <a:chExt cx="6072230" cy="1571636"/>
          </a:xfrm>
        </p:grpSpPr>
        <p:sp>
          <p:nvSpPr>
            <p:cNvPr id="203778" name="Text Box 2"/>
            <p:cNvSpPr txBox="1">
              <a:spLocks noChangeArrowheads="1"/>
            </p:cNvSpPr>
            <p:nvPr/>
          </p:nvSpPr>
          <p:spPr bwMode="auto">
            <a:xfrm>
              <a:off x="1071538" y="1798507"/>
              <a:ext cx="6000792" cy="98755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其他情况</a:t>
              </a:r>
            </a:p>
          </p:txBody>
        </p:sp>
        <p:sp>
          <p:nvSpPr>
            <p:cNvPr id="12" name="TextBox 11"/>
            <p:cNvSpPr txBox="1"/>
            <p:nvPr/>
          </p:nvSpPr>
          <p:spPr>
            <a:xfrm>
              <a:off x="1000100" y="1214422"/>
              <a:ext cx="3500462" cy="46544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由</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fun()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递归算法可知：</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spTree>
    <p:extLst>
      <p:ext uri="{BB962C8B-B14F-4D97-AF65-F5344CB8AC3E}">
        <p14:creationId xmlns:p14="http://schemas.microsoft.com/office/powerpoint/2010/main" val="39470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109668" y="1785926"/>
            <a:ext cx="6605604" cy="47670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72000">
            <a:spAutoFit/>
          </a:bodyPr>
          <a:lstStyle/>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数组</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共有</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if (k==n-1)</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次</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k;i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//n-k</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次</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22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285720" y="813352"/>
            <a:ext cx="8358246" cy="972574"/>
          </a:xfrm>
          <a:prstGeom prst="rect">
            <a:avLst/>
          </a:prstGeom>
          <a:noFill/>
          <a:ln w="19050" algn="ctr">
            <a:noFill/>
            <a:miter lim="800000"/>
            <a:headEnd/>
            <a:tailEnd/>
          </a:ln>
          <a:effectLst/>
        </p:spPr>
        <p:txBody>
          <a:bodyPr wrap="square">
            <a:spAutoFit/>
          </a:bodyPr>
          <a:lstStyle/>
          <a:p>
            <a:pPr marL="0" marR="0" lvl="0" indent="0" algn="just"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1-11】</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有如下递归算法，分析调用</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0</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的空间复杂度。 </a:t>
            </a:r>
          </a:p>
        </p:txBody>
      </p:sp>
      <p:sp>
        <p:nvSpPr>
          <p:cNvPr id="217094" name="Text Box 6"/>
          <p:cNvSpPr txBox="1">
            <a:spLocks noChangeArrowheads="1"/>
          </p:cNvSpPr>
          <p:nvPr/>
        </p:nvSpPr>
        <p:spPr bwMode="auto">
          <a:xfrm>
            <a:off x="714348" y="285728"/>
            <a:ext cx="4389439" cy="4654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2</a:t>
            </a:r>
            <a:r>
              <a:rPr kumimoji="1" lang="zh-CN" altLang="en-US" sz="2400" b="1" i="0" u="none" strike="noStrike" kern="1200" cap="none" spc="0" normalizeH="0" baseline="0" noProof="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、递归</a:t>
            </a:r>
            <a:r>
              <a:rPr kumimoji="1" lang="zh-CN" altLang="en-US" sz="2400" b="1" i="0" u="none" strike="noStrike" kern="1200" cap="none" spc="0" normalizeH="0" baseline="0" noProof="0"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latin typeface="Times New Roman" pitchFamily="18" charset="0"/>
                <a:ea typeface="楷体" pitchFamily="49" charset="-122"/>
                <a:cs typeface="Times New Roman" pitchFamily="18" charset="0"/>
              </a:rPr>
              <a:t>算法的空间复杂度分析</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5933023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792195" y="857232"/>
            <a:ext cx="6605604" cy="424211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a:spAutoFit/>
          </a:bodyPr>
          <a:lstStyle/>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数组</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共有</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个元素</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if (k==n-1)</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次</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k;i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//n-k</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次</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fun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18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719169" y="214290"/>
            <a:ext cx="2138319" cy="498598"/>
          </a:xfrm>
          <a:prstGeom prst="rect">
            <a:avLst/>
          </a:prstGeom>
          <a:noFill/>
          <a:ln w="19050" algn="ctr">
            <a:noFill/>
            <a:miter lim="800000"/>
            <a:headEnd/>
            <a:tailEnd/>
          </a:ln>
          <a:effectLst/>
        </p:spPr>
        <p:txBody>
          <a:bodyPr wrap="square">
            <a:spAutoFit/>
          </a:bodyPr>
          <a:lstStyle/>
          <a:p>
            <a:pPr marL="0" marR="0" lvl="0" indent="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递归算法： </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grpSp>
        <p:nvGrpSpPr>
          <p:cNvPr id="5" name="组合 4"/>
          <p:cNvGrpSpPr/>
          <p:nvPr/>
        </p:nvGrpSpPr>
        <p:grpSpPr>
          <a:xfrm>
            <a:off x="5786446" y="5716484"/>
            <a:ext cx="1500198" cy="498598"/>
            <a:chOff x="5786446" y="5665684"/>
            <a:chExt cx="1500198" cy="498598"/>
          </a:xfrm>
        </p:grpSpPr>
        <p:sp>
          <p:nvSpPr>
            <p:cNvPr id="6" name="左箭头 5"/>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TextBox 6"/>
            <p:cNvSpPr txBox="1"/>
            <p:nvPr/>
          </p:nvSpPr>
          <p:spPr>
            <a:xfrm>
              <a:off x="6357950" y="5665684"/>
              <a:ext cx="928694" cy="498598"/>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错误</a:t>
              </a:r>
            </a:p>
          </p:txBody>
        </p:sp>
      </p:grpSp>
      <p:grpSp>
        <p:nvGrpSpPr>
          <p:cNvPr id="12" name="组合 11"/>
          <p:cNvGrpSpPr/>
          <p:nvPr/>
        </p:nvGrpSpPr>
        <p:grpSpPr>
          <a:xfrm>
            <a:off x="1071538" y="5286388"/>
            <a:ext cx="5857916" cy="927226"/>
            <a:chOff x="1071538" y="5286388"/>
            <a:chExt cx="5857916" cy="927226"/>
          </a:xfrm>
        </p:grpSpPr>
        <p:sp>
          <p:nvSpPr>
            <p:cNvPr id="9" name="TextBox 8"/>
            <p:cNvSpPr txBox="1"/>
            <p:nvPr/>
          </p:nvSpPr>
          <p:spPr>
            <a:xfrm>
              <a:off x="1071538" y="5715016"/>
              <a:ext cx="4714908"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的空间复杂度为</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O(1)</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10" name="下箭头 9"/>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0"/>
            <p:cNvSpPr txBox="1"/>
            <p:nvPr/>
          </p:nvSpPr>
          <p:spPr>
            <a:xfrm>
              <a:off x="3571868" y="5286388"/>
              <a:ext cx="3357586" cy="403252"/>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仅仅定义了一个临时变量</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endParaRPr kumimoji="1" lang="zh-CN" alt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gr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23006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972574"/>
          </a:xfrm>
          <a:prstGeom prst="rect">
            <a:avLst/>
          </a:prstGeom>
          <a:noFill/>
          <a:ln w="9525" algn="ctr">
            <a:noFill/>
            <a:miter lim="800000"/>
            <a:headEnd/>
            <a:tailEn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设</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的空间为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S(</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k</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的空间为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S</a:t>
            </a:r>
            <a:r>
              <a:rPr kumimoji="1" lang="en-US" altLang="zh-CN" sz="2400" b="1" i="0" u="none" strike="noStrike" kern="1200" cap="none" spc="0" normalizeH="0" baseline="-2500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   S(</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 = S</a:t>
            </a:r>
            <a:r>
              <a:rPr kumimoji="1" lang="en-US" altLang="zh-CN" sz="2400" b="1" i="0" u="none" strike="noStrike" kern="1200" cap="none" spc="0" normalizeH="0" baseline="-2500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1</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206856" name="Text Box 8"/>
          <p:cNvSpPr txBox="1">
            <a:spLocks noChangeArrowheads="1"/>
          </p:cNvSpPr>
          <p:nvPr/>
        </p:nvSpPr>
        <p:spPr bwMode="auto">
          <a:xfrm>
            <a:off x="755650" y="3071810"/>
            <a:ext cx="6840538" cy="1680460"/>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则： </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S(</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S</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_GB2312" pitchFamily="49" charset="-122"/>
                <a:cs typeface="+mn-cs"/>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0) = 1+S</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_GB2312" pitchFamily="49" charset="-122"/>
                <a:cs typeface="+mn-cs"/>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1) = 1+1+S</a:t>
            </a:r>
            <a:r>
              <a:rPr kumimoji="1" lang="en-US" altLang="zh-CN" sz="2400" b="1" i="0" u="none" strike="noStrike" kern="1200" cap="none" spc="0" normalizeH="0" baseline="-25000" noProof="0">
                <a:ln>
                  <a:noFill/>
                </a:ln>
                <a:solidFill>
                  <a:srgbClr val="0000FF"/>
                </a:solidFill>
                <a:effectLst/>
                <a:uLnTx/>
                <a:uFillTx/>
                <a:latin typeface="Times New Roman" pitchFamily="18" charset="0"/>
                <a:ea typeface="楷体_GB2312" pitchFamily="49" charset="-122"/>
                <a:cs typeface="+mn-cs"/>
              </a:rPr>
              <a:t>1</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a:t>
            </a:r>
            <a:r>
              <a:rPr kumimoji="1" lang="en-US" altLang="zh-CN" sz="2400" b="1" i="0" u="none" strike="noStrike" kern="1200" cap="none" spc="0" normalizeH="0" baseline="0" noProof="0">
                <a:ln>
                  <a:noFill/>
                </a:ln>
                <a:solidFill>
                  <a:srgbClr val="0000FF"/>
                </a:solidFill>
                <a:effectLst/>
                <a:uLnTx/>
                <a:uFillTx/>
                <a:latin typeface="宋体"/>
                <a:ea typeface="宋体" pitchFamily="2"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Times New Roman" pitchFamily="18" charset="0"/>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1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+ 1 + </a:t>
            </a:r>
            <a:r>
              <a:rPr kumimoji="1" lang="en-US" altLang="zh-CN" sz="2400" b="1" i="0" u="none" strike="noStrike" kern="1200" cap="none" spc="0" normalizeH="0" baseline="0" noProof="0" dirty="0">
                <a:ln>
                  <a:noFill/>
                </a:ln>
                <a:solidFill>
                  <a:srgbClr val="0000FF"/>
                </a:solidFill>
                <a:effectLst/>
                <a:uLnTx/>
                <a:uFillTx/>
                <a:latin typeface="宋体"/>
                <a:ea typeface="宋体" pitchFamily="2"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+ 1 = O(</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p>
        </p:txBody>
      </p:sp>
      <p:grpSp>
        <p:nvGrpSpPr>
          <p:cNvPr id="14" name="组合 13"/>
          <p:cNvGrpSpPr/>
          <p:nvPr/>
        </p:nvGrpSpPr>
        <p:grpSpPr>
          <a:xfrm>
            <a:off x="2428860" y="4640263"/>
            <a:ext cx="1584325" cy="649314"/>
            <a:chOff x="2089150" y="4640263"/>
            <a:chExt cx="1584325" cy="649314"/>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headEnd/>
              <a:tailEn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dirty="0">
                  <a:ln>
                    <a:noFill/>
                  </a:ln>
                  <a:solidFill>
                    <a:srgbClr val="660066"/>
                  </a:solidFill>
                  <a:effectLst/>
                  <a:uLnTx/>
                  <a:uFillTx/>
                  <a:latin typeface="Times New Roman" pitchFamily="18" charset="0"/>
                  <a:ea typeface="楷体_GB2312" pitchFamily="49" charset="-122"/>
                  <a:cs typeface="+mn-cs"/>
                </a:rPr>
                <a:t>n</a:t>
              </a:r>
              <a:r>
                <a:rPr kumimoji="1" lang="zh-CN" altLang="en-US" sz="2000" b="1" i="0" u="none" strike="noStrike" kern="1200" cap="none" spc="0" normalizeH="0" baseline="0" noProof="0" dirty="0">
                  <a:ln>
                    <a:noFill/>
                  </a:ln>
                  <a:solidFill>
                    <a:srgbClr val="660066"/>
                  </a:solidFill>
                  <a:effectLst/>
                  <a:uLnTx/>
                  <a:uFillTx/>
                  <a:latin typeface="楷体" pitchFamily="49" charset="-122"/>
                  <a:ea typeface="楷体" pitchFamily="49" charset="-122"/>
                  <a:cs typeface="+mn-cs"/>
                </a:rPr>
                <a:t>个</a:t>
              </a:r>
              <a:r>
                <a:rPr kumimoji="1" lang="en-US" altLang="zh-CN" sz="2000" b="1" i="0" u="none" strike="noStrike" kern="1200" cap="none" spc="0" normalizeH="0" baseline="0" noProof="0" dirty="0">
                  <a:ln>
                    <a:noFill/>
                  </a:ln>
                  <a:solidFill>
                    <a:srgbClr val="660066"/>
                  </a:solidFill>
                  <a:effectLst/>
                  <a:uLnTx/>
                  <a:uFillTx/>
                  <a:latin typeface="Times New Roman" pitchFamily="18" charset="0"/>
                  <a:ea typeface="楷体_GB2312" pitchFamily="49" charset="-122"/>
                  <a:cs typeface="+mn-cs"/>
                </a:rPr>
                <a:t>1</a:t>
              </a:r>
            </a:p>
          </p:txBody>
        </p:sp>
      </p:grpSp>
      <p:sp>
        <p:nvSpPr>
          <p:cNvPr id="10" name="TextBox 9"/>
          <p:cNvSpPr txBox="1"/>
          <p:nvPr/>
        </p:nvSpPr>
        <p:spPr>
          <a:xfrm>
            <a:off x="642910" y="5357826"/>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所以</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调用</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fun(</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的空间复杂</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度</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为</a:t>
            </a:r>
            <a:r>
              <a:rPr kumimoji="1" lang="en-US" altLang="zh-CN" sz="24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S</a:t>
              </a:r>
              <a:r>
                <a:rPr kumimoji="1" lang="en-US" altLang="zh-CN" sz="2000" b="1" i="0" u="none" strike="noStrike" kern="1200" cap="none" spc="0" normalizeH="0" baseline="-25000" noProof="0" err="1">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1+S</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其他情况</a:t>
              </a:r>
            </a:p>
          </p:txBody>
        </p:sp>
        <p:sp>
          <p:nvSpPr>
            <p:cNvPr id="12" name="TextBox 11"/>
            <p:cNvSpPr txBox="1"/>
            <p:nvPr/>
          </p:nvSpPr>
          <p:spPr>
            <a:xfrm>
              <a:off x="857224" y="1177602"/>
              <a:ext cx="3500462" cy="46544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由</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fun()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递归算法可知：</a:t>
              </a: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Tree>
    <p:extLst>
      <p:ext uri="{BB962C8B-B14F-4D97-AF65-F5344CB8AC3E}">
        <p14:creationId xmlns:p14="http://schemas.microsoft.com/office/powerpoint/2010/main" val="141555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640"/>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73062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思考题</a:t>
            </a:r>
            <a:endParaRPr kumimoji="1"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递归算法和非递归算法在分析时间复杂度和空间复杂度上为什么不同？</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17712971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4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本讲完</a:t>
            </a: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spTree>
    <p:extLst>
      <p:ext uri="{BB962C8B-B14F-4D97-AF65-F5344CB8AC3E}">
        <p14:creationId xmlns:p14="http://schemas.microsoft.com/office/powerpoint/2010/main" val="21905366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71736" y="285728"/>
            <a:ext cx="300039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第</a:t>
            </a:r>
            <a:r>
              <a:rPr kumimoji="1" lang="en-US" altLang="zh-CN" sz="3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a:t>
            </a:r>
            <a:r>
              <a:rPr kumimoji="1" lang="zh-CN" altLang="en-US" sz="3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章  小结</a:t>
            </a:r>
            <a:r>
              <a:rPr kumimoji="1" lang="zh-CN" altLang="en-US" sz="40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 </a:t>
            </a:r>
            <a:endParaRPr kumimoji="1" lang="zh-CN" altLang="en-US" sz="40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endParaRPr>
          </a:p>
        </p:txBody>
      </p:sp>
      <p:sp>
        <p:nvSpPr>
          <p:cNvPr id="8" name="Oval 8"/>
          <p:cNvSpPr>
            <a:spLocks noChangeAspect="1" noChangeArrowheads="1"/>
          </p:cNvSpPr>
          <p:nvPr/>
        </p:nvSpPr>
        <p:spPr bwMode="auto">
          <a:xfrm>
            <a:off x="785786" y="20050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9" name="Oval 9"/>
          <p:cNvSpPr>
            <a:spLocks noChangeAspect="1" noChangeArrowheads="1"/>
          </p:cNvSpPr>
          <p:nvPr/>
        </p:nvSpPr>
        <p:spPr bwMode="auto">
          <a:xfrm>
            <a:off x="836617" y="20556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AU"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itchFamily="18" charset="0"/>
                <a:ea typeface="宋体" pitchFamily="2" charset="-122"/>
                <a:cs typeface="+mn-cs"/>
              </a:rPr>
              <a:t>1</a:t>
            </a:r>
          </a:p>
        </p:txBody>
      </p:sp>
      <p:sp>
        <p:nvSpPr>
          <p:cNvPr id="12" name="TextBox 11"/>
          <p:cNvSpPr txBox="1"/>
          <p:nvPr/>
        </p:nvSpPr>
        <p:spPr>
          <a:xfrm>
            <a:off x="1857356" y="2095492"/>
            <a:ext cx="4714908"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从数据结构角度求解问题的过程</a:t>
            </a:r>
          </a:p>
        </p:txBody>
      </p:sp>
      <p:grpSp>
        <p:nvGrpSpPr>
          <p:cNvPr id="21" name="组合 20"/>
          <p:cNvGrpSpPr/>
          <p:nvPr/>
        </p:nvGrpSpPr>
        <p:grpSpPr>
          <a:xfrm>
            <a:off x="1785918" y="3566378"/>
            <a:ext cx="1357322" cy="2016293"/>
            <a:chOff x="1785918" y="2357436"/>
            <a:chExt cx="1357322" cy="1512220"/>
          </a:xfrm>
        </p:grpSpPr>
        <p:pic>
          <p:nvPicPr>
            <p:cNvPr id="1029" name="Picture 5"/>
            <p:cNvPicPr>
              <a:picLocks noChangeAspect="1" noChangeArrowheads="1"/>
            </p:cNvPicPr>
            <p:nvPr/>
          </p:nvPicPr>
          <p:blipFill>
            <a:blip r:embed="rId4" cstate="print"/>
            <a:srcRect/>
            <a:stretch>
              <a:fillRect/>
            </a:stretch>
          </p:blipFill>
          <p:spPr bwMode="auto">
            <a:xfrm>
              <a:off x="1785918" y="2357436"/>
              <a:ext cx="1357322" cy="1024846"/>
            </a:xfrm>
            <a:prstGeom prst="rect">
              <a:avLst/>
            </a:prstGeom>
            <a:noFill/>
            <a:ln w="9525">
              <a:noFill/>
              <a:miter lim="800000"/>
              <a:headEnd/>
              <a:tailEnd/>
            </a:ln>
            <a:effectLst/>
          </p:spPr>
        </p:pic>
        <p:sp>
          <p:nvSpPr>
            <p:cNvPr id="17" name="TextBox 16"/>
            <p:cNvSpPr txBox="1"/>
            <p:nvPr/>
          </p:nvSpPr>
          <p:spPr>
            <a:xfrm>
              <a:off x="2143108" y="3571882"/>
              <a:ext cx="714380" cy="297774"/>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问题</a:t>
              </a:r>
            </a:p>
          </p:txBody>
        </p:sp>
      </p:grpSp>
      <p:grpSp>
        <p:nvGrpSpPr>
          <p:cNvPr id="16" name="组合 15"/>
          <p:cNvGrpSpPr/>
          <p:nvPr/>
        </p:nvGrpSpPr>
        <p:grpSpPr>
          <a:xfrm>
            <a:off x="3428992" y="3375877"/>
            <a:ext cx="2571768" cy="1844738"/>
            <a:chOff x="3428992" y="2214560"/>
            <a:chExt cx="2571768" cy="1383554"/>
          </a:xfrm>
        </p:grpSpPr>
        <p:sp>
          <p:nvSpPr>
            <p:cNvPr id="10" name="右箭头 9"/>
            <p:cNvSpPr/>
            <p:nvPr/>
          </p:nvSpPr>
          <p:spPr>
            <a:xfrm>
              <a:off x="3428992" y="2928940"/>
              <a:ext cx="71438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0"/>
            <p:cNvSpPr txBox="1"/>
            <p:nvPr/>
          </p:nvSpPr>
          <p:spPr>
            <a:xfrm>
              <a:off x="4572000" y="2214560"/>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数据的逻辑结构</a:t>
              </a:r>
            </a:p>
          </p:txBody>
        </p:sp>
        <p:sp>
          <p:nvSpPr>
            <p:cNvPr id="13" name="TextBox 12"/>
            <p:cNvSpPr txBox="1"/>
            <p:nvPr/>
          </p:nvSpPr>
          <p:spPr>
            <a:xfrm>
              <a:off x="3428992" y="2643188"/>
              <a:ext cx="714380" cy="203132"/>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提取</a:t>
              </a:r>
            </a:p>
          </p:txBody>
        </p:sp>
        <p:sp>
          <p:nvSpPr>
            <p:cNvPr id="14" name="TextBox 13"/>
            <p:cNvSpPr txBox="1"/>
            <p:nvPr/>
          </p:nvSpPr>
          <p:spPr>
            <a:xfrm>
              <a:off x="4572000" y="3071816"/>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数据运算（运算描述）</a:t>
              </a:r>
            </a:p>
          </p:txBody>
        </p:sp>
      </p:grpSp>
      <p:grpSp>
        <p:nvGrpSpPr>
          <p:cNvPr id="18" name="组合 17"/>
          <p:cNvGrpSpPr/>
          <p:nvPr/>
        </p:nvGrpSpPr>
        <p:grpSpPr>
          <a:xfrm>
            <a:off x="6429388" y="3661629"/>
            <a:ext cx="2143140" cy="1428760"/>
            <a:chOff x="6429388" y="2428874"/>
            <a:chExt cx="2143140" cy="1071570"/>
          </a:xfrm>
        </p:grpSpPr>
        <p:sp>
          <p:nvSpPr>
            <p:cNvPr id="15" name="右大括号 14"/>
            <p:cNvSpPr/>
            <p:nvPr/>
          </p:nvSpPr>
          <p:spPr>
            <a:xfrm>
              <a:off x="6429388" y="2428874"/>
              <a:ext cx="142876" cy="1071570"/>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TextBox 18"/>
            <p:cNvSpPr txBox="1"/>
            <p:nvPr/>
          </p:nvSpPr>
          <p:spPr>
            <a:xfrm>
              <a:off x="6643702" y="2571750"/>
              <a:ext cx="1928826" cy="577081"/>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9900"/>
                  </a:solidFill>
                  <a:effectLst/>
                  <a:uLnTx/>
                  <a:uFillTx/>
                  <a:latin typeface="Times New Roman" pitchFamily="18" charset="0"/>
                  <a:ea typeface="楷体" pitchFamily="49" charset="-122"/>
                  <a:cs typeface="Times New Roman" pitchFamily="18" charset="0"/>
                </a:rPr>
                <a:t>抽象数据类型（</a:t>
              </a:r>
              <a:r>
                <a:rPr kumimoji="1" lang="en-US" altLang="zh-CN" sz="2000" b="1" i="0" u="none" strike="noStrike" kern="1200" cap="none" spc="0" normalizeH="0" baseline="0" noProof="0">
                  <a:ln>
                    <a:noFill/>
                  </a:ln>
                  <a:solidFill>
                    <a:srgbClr val="669900"/>
                  </a:solidFill>
                  <a:effectLst/>
                  <a:uLnTx/>
                  <a:uFillTx/>
                  <a:latin typeface="Times New Roman" pitchFamily="18" charset="0"/>
                  <a:ea typeface="楷体" pitchFamily="49" charset="-122"/>
                  <a:cs typeface="Times New Roman" pitchFamily="18" charset="0"/>
                </a:rPr>
                <a:t>ADT</a:t>
              </a:r>
              <a:r>
                <a:rPr kumimoji="1" lang="zh-CN" altLang="en-US" sz="2000" b="1" i="0" u="none" strike="noStrike" kern="1200" cap="none" spc="0" normalizeH="0" baseline="0" noProof="0">
                  <a:ln>
                    <a:noFill/>
                  </a:ln>
                  <a:solidFill>
                    <a:srgbClr val="669900"/>
                  </a:solidFill>
                  <a:effectLst/>
                  <a:uLnTx/>
                  <a:uFillTx/>
                  <a:latin typeface="Times New Roman" pitchFamily="18" charset="0"/>
                  <a:ea typeface="楷体" pitchFamily="49" charset="-122"/>
                  <a:cs typeface="Times New Roman" pitchFamily="18" charset="0"/>
                </a:rPr>
                <a:t>）</a:t>
              </a:r>
            </a:p>
          </p:txBody>
        </p:sp>
      </p:grpSp>
      <p:sp>
        <p:nvSpPr>
          <p:cNvPr id="20" name="灯片编号占位符 1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Tree>
    <p:extLst>
      <p:ext uri="{BB962C8B-B14F-4D97-AF65-F5344CB8AC3E}">
        <p14:creationId xmlns:p14="http://schemas.microsoft.com/office/powerpoint/2010/main" val="192684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5" name="TextBox 4"/>
          <p:cNvSpPr txBox="1"/>
          <p:nvPr/>
        </p:nvSpPr>
        <p:spPr>
          <a:xfrm>
            <a:off x="1928794" y="302594"/>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数据的逻辑结构</a:t>
            </a:r>
          </a:p>
        </p:txBody>
      </p:sp>
      <p:sp>
        <p:nvSpPr>
          <p:cNvPr id="6" name="TextBox 5"/>
          <p:cNvSpPr txBox="1"/>
          <p:nvPr/>
        </p:nvSpPr>
        <p:spPr>
          <a:xfrm>
            <a:off x="4071934" y="302594"/>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数据运算（运算描述）</a:t>
            </a:r>
          </a:p>
        </p:txBody>
      </p:sp>
      <p:sp>
        <p:nvSpPr>
          <p:cNvPr id="13" name="TextBox 12"/>
          <p:cNvSpPr txBox="1"/>
          <p:nvPr/>
        </p:nvSpPr>
        <p:spPr>
          <a:xfrm>
            <a:off x="357158" y="476230"/>
            <a:ext cx="1428760" cy="430887"/>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ADT =</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14" name="TextBox 13"/>
          <p:cNvSpPr txBox="1"/>
          <p:nvPr/>
        </p:nvSpPr>
        <p:spPr>
          <a:xfrm>
            <a:off x="3428992" y="476230"/>
            <a:ext cx="642942" cy="498598"/>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a:t>
            </a: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cxnSp>
        <p:nvCxnSpPr>
          <p:cNvPr id="16" name="直接连接符 15"/>
          <p:cNvCxnSpPr/>
          <p:nvPr/>
        </p:nvCxnSpPr>
        <p:spPr>
          <a:xfrm>
            <a:off x="500034" y="1428736"/>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4" name="组合 33"/>
          <p:cNvGrpSpPr/>
          <p:nvPr/>
        </p:nvGrpSpPr>
        <p:grpSpPr>
          <a:xfrm>
            <a:off x="2000232" y="1523987"/>
            <a:ext cx="1428760" cy="1659120"/>
            <a:chOff x="2000232" y="1142990"/>
            <a:chExt cx="1428760" cy="1244340"/>
          </a:xfrm>
        </p:grpSpPr>
        <p:sp>
          <p:nvSpPr>
            <p:cNvPr id="7" name="下箭头 6"/>
            <p:cNvSpPr/>
            <p:nvPr/>
          </p:nvSpPr>
          <p:spPr>
            <a:xfrm>
              <a:off x="2643174" y="1142990"/>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Box 8"/>
            <p:cNvSpPr txBox="1"/>
            <p:nvPr/>
          </p:nvSpPr>
          <p:spPr>
            <a:xfrm>
              <a:off x="2000232" y="1285866"/>
              <a:ext cx="714380" cy="203132"/>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映射</a:t>
              </a:r>
            </a:p>
          </p:txBody>
        </p:sp>
        <p:sp>
          <p:nvSpPr>
            <p:cNvPr id="17" name="圆柱形 16"/>
            <p:cNvSpPr/>
            <p:nvPr/>
          </p:nvSpPr>
          <p:spPr>
            <a:xfrm>
              <a:off x="2143108" y="1672950"/>
              <a:ext cx="1285884" cy="71438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存储结构</a:t>
              </a:r>
            </a:p>
          </p:txBody>
        </p:sp>
      </p:grpSp>
      <p:grpSp>
        <p:nvGrpSpPr>
          <p:cNvPr id="35" name="组合 34"/>
          <p:cNvGrpSpPr/>
          <p:nvPr/>
        </p:nvGrpSpPr>
        <p:grpSpPr>
          <a:xfrm>
            <a:off x="1785918" y="3373607"/>
            <a:ext cx="1500198" cy="1189881"/>
            <a:chOff x="1785918" y="2530205"/>
            <a:chExt cx="1500198" cy="892411"/>
          </a:xfrm>
        </p:grpSpPr>
        <p:sp>
          <p:nvSpPr>
            <p:cNvPr id="8" name="TextBox 7"/>
            <p:cNvSpPr txBox="1"/>
            <p:nvPr/>
          </p:nvSpPr>
          <p:spPr>
            <a:xfrm>
              <a:off x="2285984" y="3099451"/>
              <a:ext cx="1000132" cy="3231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算法</a:t>
              </a:r>
            </a:p>
          </p:txBody>
        </p:sp>
        <p:sp>
          <p:nvSpPr>
            <p:cNvPr id="19" name="下箭头 18"/>
            <p:cNvSpPr/>
            <p:nvPr/>
          </p:nvSpPr>
          <p:spPr>
            <a:xfrm>
              <a:off x="2643174" y="253020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20" name="TextBox 19"/>
            <p:cNvSpPr txBox="1"/>
            <p:nvPr/>
          </p:nvSpPr>
          <p:spPr>
            <a:xfrm>
              <a:off x="1785918" y="2530205"/>
              <a:ext cx="714380" cy="307777"/>
            </a:xfrm>
            <a:prstGeom prst="rect">
              <a:avLst/>
            </a:prstGeom>
            <a:noFill/>
          </p:spPr>
          <p:txBody>
            <a:bodyPr wrap="square" lIns="0" tIns="0" rIns="0" bIns="0" rtlCol="0">
              <a:spAutoFit/>
            </a:bodyPr>
            <a:lstStyle/>
            <a:p>
              <a:pPr marL="0" marR="0" lvl="0" indent="0" algn="ctr" defTabSz="914400" rtl="0" eaLnBrk="1" fontAlgn="base" latinLnBrk="0" hangingPunct="1">
                <a:lnSpc>
                  <a:spcPts val="16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运算描述实现</a:t>
              </a:r>
            </a:p>
          </p:txBody>
        </p:sp>
      </p:grpSp>
      <p:grpSp>
        <p:nvGrpSpPr>
          <p:cNvPr id="36" name="组合 35"/>
          <p:cNvGrpSpPr/>
          <p:nvPr/>
        </p:nvGrpSpPr>
        <p:grpSpPr>
          <a:xfrm>
            <a:off x="1643042" y="4989859"/>
            <a:ext cx="1643074" cy="1189880"/>
            <a:chOff x="1643042" y="3742393"/>
            <a:chExt cx="1643074" cy="892410"/>
          </a:xfrm>
        </p:grpSpPr>
        <p:sp>
          <p:nvSpPr>
            <p:cNvPr id="21" name="TextBox 20"/>
            <p:cNvSpPr txBox="1"/>
            <p:nvPr/>
          </p:nvSpPr>
          <p:spPr>
            <a:xfrm>
              <a:off x="2285984" y="4311638"/>
              <a:ext cx="1000132" cy="3231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好算法</a:t>
              </a:r>
            </a:p>
          </p:txBody>
        </p:sp>
        <p:sp>
          <p:nvSpPr>
            <p:cNvPr id="22" name="下箭头 21"/>
            <p:cNvSpPr/>
            <p:nvPr/>
          </p:nvSpPr>
          <p:spPr>
            <a:xfrm>
              <a:off x="2643174" y="3742393"/>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23" name="TextBox 22"/>
            <p:cNvSpPr txBox="1"/>
            <p:nvPr/>
          </p:nvSpPr>
          <p:spPr>
            <a:xfrm>
              <a:off x="1643042" y="3885268"/>
              <a:ext cx="857256" cy="203132"/>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算法分析</a:t>
              </a:r>
            </a:p>
          </p:txBody>
        </p:sp>
      </p:grpSp>
      <p:grpSp>
        <p:nvGrpSpPr>
          <p:cNvPr id="31" name="组合 30"/>
          <p:cNvGrpSpPr/>
          <p:nvPr/>
        </p:nvGrpSpPr>
        <p:grpSpPr>
          <a:xfrm>
            <a:off x="5643570" y="285728"/>
            <a:ext cx="1403360" cy="952507"/>
            <a:chOff x="6072198" y="214296"/>
            <a:chExt cx="1403360" cy="714380"/>
          </a:xfrm>
        </p:grpSpPr>
        <p:sp>
          <p:nvSpPr>
            <p:cNvPr id="18" name="TextBox 17"/>
            <p:cNvSpPr txBox="1"/>
            <p:nvPr/>
          </p:nvSpPr>
          <p:spPr>
            <a:xfrm>
              <a:off x="6189674" y="357172"/>
              <a:ext cx="1285884" cy="297774"/>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逻辑层面</a:t>
              </a:r>
            </a:p>
          </p:txBody>
        </p:sp>
        <p:sp>
          <p:nvSpPr>
            <p:cNvPr id="24" name="右大括号 23"/>
            <p:cNvSpPr/>
            <p:nvPr/>
          </p:nvSpPr>
          <p:spPr>
            <a:xfrm>
              <a:off x="6072198" y="214296"/>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grpSp>
      <p:cxnSp>
        <p:nvCxnSpPr>
          <p:cNvPr id="25" name="直接连接符 24"/>
          <p:cNvCxnSpPr/>
          <p:nvPr/>
        </p:nvCxnSpPr>
        <p:spPr>
          <a:xfrm>
            <a:off x="500034" y="6477021"/>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2" name="组合 31"/>
          <p:cNvGrpSpPr/>
          <p:nvPr/>
        </p:nvGrpSpPr>
        <p:grpSpPr>
          <a:xfrm>
            <a:off x="5643570" y="1904989"/>
            <a:ext cx="1428760" cy="2667019"/>
            <a:chOff x="6072198" y="1428742"/>
            <a:chExt cx="1428760" cy="2000264"/>
          </a:xfrm>
        </p:grpSpPr>
        <p:sp>
          <p:nvSpPr>
            <p:cNvPr id="26" name="TextBox 25"/>
            <p:cNvSpPr txBox="1"/>
            <p:nvPr/>
          </p:nvSpPr>
          <p:spPr>
            <a:xfrm>
              <a:off x="6215074" y="2214560"/>
              <a:ext cx="1285884" cy="297774"/>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实现层面</a:t>
              </a:r>
            </a:p>
          </p:txBody>
        </p:sp>
        <p:sp>
          <p:nvSpPr>
            <p:cNvPr id="27" name="右大括号 26"/>
            <p:cNvSpPr/>
            <p:nvPr/>
          </p:nvSpPr>
          <p:spPr>
            <a:xfrm>
              <a:off x="6072198" y="1428742"/>
              <a:ext cx="180000" cy="2000264"/>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grpSp>
      <p:cxnSp>
        <p:nvCxnSpPr>
          <p:cNvPr id="28" name="直接连接符 27"/>
          <p:cNvCxnSpPr/>
          <p:nvPr/>
        </p:nvCxnSpPr>
        <p:spPr>
          <a:xfrm>
            <a:off x="500034" y="4857760"/>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3" name="组合 32"/>
          <p:cNvGrpSpPr/>
          <p:nvPr/>
        </p:nvGrpSpPr>
        <p:grpSpPr>
          <a:xfrm>
            <a:off x="5643570" y="5143512"/>
            <a:ext cx="1357322" cy="952507"/>
            <a:chOff x="6072198" y="3857634"/>
            <a:chExt cx="1357322" cy="714380"/>
          </a:xfrm>
        </p:grpSpPr>
        <p:sp>
          <p:nvSpPr>
            <p:cNvPr id="29" name="TextBox 28"/>
            <p:cNvSpPr txBox="1"/>
            <p:nvPr/>
          </p:nvSpPr>
          <p:spPr>
            <a:xfrm>
              <a:off x="6143636" y="4000510"/>
              <a:ext cx="1285884" cy="297774"/>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分析层面</a:t>
              </a:r>
            </a:p>
          </p:txBody>
        </p:sp>
        <p:sp>
          <p:nvSpPr>
            <p:cNvPr id="30" name="右大括号 29"/>
            <p:cNvSpPr/>
            <p:nvPr/>
          </p:nvSpPr>
          <p:spPr>
            <a:xfrm>
              <a:off x="6072198" y="3857634"/>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grpSp>
      <p:grpSp>
        <p:nvGrpSpPr>
          <p:cNvPr id="53" name="组合 52"/>
          <p:cNvGrpSpPr/>
          <p:nvPr/>
        </p:nvGrpSpPr>
        <p:grpSpPr>
          <a:xfrm>
            <a:off x="3357554" y="2666995"/>
            <a:ext cx="504000" cy="3335891"/>
            <a:chOff x="3357554" y="2000246"/>
            <a:chExt cx="504000" cy="2501918"/>
          </a:xfrm>
        </p:grpSpPr>
        <p:cxnSp>
          <p:nvCxnSpPr>
            <p:cNvPr id="47" name="直接连接符 46"/>
            <p:cNvCxnSpPr/>
            <p:nvPr/>
          </p:nvCxnSpPr>
          <p:spPr>
            <a:xfrm>
              <a:off x="3357554" y="4500576"/>
              <a:ext cx="504000" cy="158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rot="10800000">
              <a:off x="3500430" y="2000246"/>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rot="5400000">
              <a:off x="2607455" y="3250411"/>
              <a:ext cx="2500330" cy="1588"/>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54" name="TextBox 53"/>
          <p:cNvSpPr txBox="1"/>
          <p:nvPr/>
        </p:nvSpPr>
        <p:spPr>
          <a:xfrm>
            <a:off x="3917087" y="2952747"/>
            <a:ext cx="726353" cy="1809763"/>
          </a:xfrm>
          <a:prstGeom prst="rect">
            <a:avLst/>
          </a:prstGeom>
          <a:noFill/>
        </p:spPr>
        <p:txBody>
          <a:bodyPr vert="eaVert" wrap="square" rtlCol="0">
            <a:spAutoFit/>
          </a:bodyPr>
          <a:lstStyle/>
          <a:p>
            <a:pPr marL="0" marR="0" lvl="0" indent="0" algn="ctr" defTabSz="914400" rtl="0" eaLnBrk="1" fontAlgn="base" latinLnBrk="0" hangingPunct="1">
              <a:lnSpc>
                <a:spcPct val="110000"/>
              </a:lnSpc>
              <a:spcBef>
                <a:spcPts val="0"/>
              </a:spcBef>
              <a:spcAft>
                <a:spcPct val="0"/>
              </a:spcAft>
              <a:buClrTx/>
              <a:buSzTx/>
              <a:buFontTx/>
              <a:buNone/>
              <a:tabLst/>
              <a:defRPr/>
            </a:pPr>
            <a:r>
              <a:rPr kumimoji="1" lang="zh-CN" altLang="en-US" sz="1600" b="1" i="0" u="none" strike="noStrike" kern="1200" cap="none" spc="0" normalizeH="0" baseline="0" noProof="0">
                <a:ln>
                  <a:noFill/>
                </a:ln>
                <a:solidFill>
                  <a:srgbClr val="7030A0"/>
                </a:solidFill>
                <a:effectLst/>
                <a:uLnTx/>
                <a:uFillTx/>
                <a:latin typeface="楷体" pitchFamily="49" charset="-122"/>
                <a:ea typeface="楷体" pitchFamily="49" charset="-122"/>
                <a:cs typeface="+mn-cs"/>
              </a:rPr>
              <a:t>设计好存储结构使算法更优</a:t>
            </a:r>
          </a:p>
        </p:txBody>
      </p:sp>
      <p:sp>
        <p:nvSpPr>
          <p:cNvPr id="38" name="灯片编号占位符 3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pic>
        <p:nvPicPr>
          <p:cNvPr id="1026" name="Picture 2"/>
          <p:cNvPicPr>
            <a:picLocks noChangeAspect="1" noChangeArrowheads="1"/>
          </p:cNvPicPr>
          <p:nvPr/>
        </p:nvPicPr>
        <p:blipFill>
          <a:blip r:embed="rId3" cstate="print"/>
          <a:srcRect/>
          <a:stretch>
            <a:fillRect/>
          </a:stretch>
        </p:blipFill>
        <p:spPr bwMode="auto">
          <a:xfrm>
            <a:off x="428596" y="1619237"/>
            <a:ext cx="803874" cy="1143008"/>
          </a:xfrm>
          <a:prstGeom prst="rect">
            <a:avLst/>
          </a:prstGeom>
          <a:noFill/>
          <a:ln w="9525">
            <a:noFill/>
            <a:miter lim="800000"/>
            <a:headEnd/>
            <a:tailEnd/>
          </a:ln>
          <a:effectLst/>
        </p:spPr>
      </p:pic>
    </p:spTree>
    <p:extLst>
      <p:ext uri="{BB962C8B-B14F-4D97-AF65-F5344CB8AC3E}">
        <p14:creationId xmlns:p14="http://schemas.microsoft.com/office/powerpoint/2010/main" val="183813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5" name="TextBox 4"/>
          <p:cNvSpPr txBox="1"/>
          <p:nvPr/>
        </p:nvSpPr>
        <p:spPr>
          <a:xfrm>
            <a:off x="928662" y="1143546"/>
            <a:ext cx="7572428" cy="4156138"/>
          </a:xfrm>
          <a:prstGeom prst="rect">
            <a:avLst/>
          </a:prstGeom>
          <a:noFill/>
        </p:spPr>
        <p:txBody>
          <a:bodyPr wrap="square" rtlCol="0">
            <a:spAutoFit/>
          </a:bodyPr>
          <a:lstStyle/>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描述一个集合的抽象数据类型</a:t>
            </a:r>
            <a:r>
              <a:rPr kumimoji="1" 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ASet</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，其中所有元素为正整数，集合的基本运算包括：</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1</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）由整数数组</a:t>
            </a:r>
            <a:r>
              <a:rPr kumimoji="1" lang="en-US" sz="2200" b="1" i="1"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a</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[0..</a:t>
            </a:r>
            <a:r>
              <a:rPr kumimoji="1" lang="en-US" sz="2200" b="1" i="1"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n</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-1]</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创建一个集合。</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     （</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2</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）输出一个集合的所有元素。</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     （</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3</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）判断一个元素是否在一个集合中。</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     （</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4</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）求两个集合的并集。</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     （</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5</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）求两个集合的差集。</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     （</a:t>
            </a:r>
            <a:r>
              <a:rPr kumimoji="1" 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6</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微软雅黑" pitchFamily="34" charset="-122"/>
                <a:cs typeface="Times New Roman" pitchFamily="18" charset="0"/>
              </a:rPr>
              <a:t>）求两个集合的交集。</a:t>
            </a:r>
          </a:p>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在此基础上设计集合的</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顺序存储结构</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，并</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实现各基本运算的算法</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119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pic>
        <p:nvPicPr>
          <p:cNvPr id="9" name="Picture 2"/>
          <p:cNvPicPr>
            <a:picLocks noChangeAspect="1" noChangeArrowheads="1"/>
          </p:cNvPicPr>
          <p:nvPr/>
        </p:nvPicPr>
        <p:blipFill>
          <a:blip r:embed="rId3" cstate="print"/>
          <a:srcRect/>
          <a:stretch>
            <a:fillRect/>
          </a:stretch>
        </p:blipFill>
        <p:spPr bwMode="auto">
          <a:xfrm>
            <a:off x="285720" y="571481"/>
            <a:ext cx="785818" cy="1006759"/>
          </a:xfrm>
          <a:prstGeom prst="rect">
            <a:avLst/>
          </a:prstGeom>
          <a:ln>
            <a:noFill/>
          </a:ln>
          <a:effectLst>
            <a:softEdge rad="112500"/>
          </a:effectLst>
        </p:spPr>
      </p:pic>
    </p:spTree>
    <p:extLst>
      <p:ext uri="{BB962C8B-B14F-4D97-AF65-F5344CB8AC3E}">
        <p14:creationId xmlns:p14="http://schemas.microsoft.com/office/powerpoint/2010/main" val="421691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830997"/>
          </a:xfrm>
          <a:prstGeom prst="rect">
            <a:avLst/>
          </a:prstGeom>
          <a:noFill/>
        </p:spPr>
        <p:txBody>
          <a:bodyPr wrap="square" rtlCol="0">
            <a:spAutoFit/>
          </a:bodyPr>
          <a:lstStyle/>
          <a:p>
            <a:pPr algn="l">
              <a:lnSpc>
                <a:spcPct val="100000"/>
              </a:lnSpc>
            </a:pPr>
            <a:r>
              <a:rPr lang="zh-CN" altLang="en-US">
                <a:latin typeface="楷体" pitchFamily="49" charset="-122"/>
                <a:ea typeface="楷体" pitchFamily="49" charset="-122"/>
              </a:rPr>
              <a:t>    同一求解问题通常有多种实现算法，通过</a:t>
            </a:r>
            <a:r>
              <a:rPr lang="zh-CN" altLang="en-US">
                <a:solidFill>
                  <a:srgbClr val="3333CC"/>
                </a:solidFill>
                <a:latin typeface="楷体" pitchFamily="49" charset="-122"/>
                <a:ea typeface="楷体" pitchFamily="49" charset="-122"/>
                <a:cs typeface="Times New Roman" pitchFamily="18" charset="0"/>
              </a:rPr>
              <a:t>时间复杂度与空间复杂度的分析，找出</a:t>
            </a:r>
            <a:r>
              <a:rPr lang="zh-CN" altLang="en-US">
                <a:solidFill>
                  <a:srgbClr val="FF0000"/>
                </a:solidFill>
                <a:latin typeface="楷体" pitchFamily="49" charset="-122"/>
                <a:ea typeface="楷体" pitchFamily="49" charset="-122"/>
                <a:cs typeface="Times New Roman" pitchFamily="18" charset="0"/>
              </a:rPr>
              <a:t>最好的</a:t>
            </a:r>
            <a:r>
              <a:rPr lang="zh-CN" altLang="en-US">
                <a:solidFill>
                  <a:srgbClr val="FF0000"/>
                </a:solidFill>
                <a:latin typeface="楷体" pitchFamily="49" charset="-122"/>
                <a:ea typeface="楷体" pitchFamily="49" charset="-122"/>
              </a:rPr>
              <a:t>实现算法</a:t>
            </a:r>
            <a:r>
              <a:rPr lang="zh-CN" altLang="en-US">
                <a:latin typeface="楷体" pitchFamily="49" charset="-122"/>
                <a:ea typeface="楷体" pitchFamily="49" charset="-122"/>
              </a:rPr>
              <a:t>。</a:t>
            </a:r>
          </a:p>
        </p:txBody>
      </p:sp>
      <p:sp>
        <p:nvSpPr>
          <p:cNvPr id="3" name="TextBox 2"/>
          <p:cNvSpPr txBox="1"/>
          <p:nvPr/>
        </p:nvSpPr>
        <p:spPr>
          <a:xfrm>
            <a:off x="857224" y="1357298"/>
            <a:ext cx="3571900" cy="461665"/>
          </a:xfrm>
          <a:prstGeom prst="rect">
            <a:avLst/>
          </a:prstGeom>
          <a:noFill/>
        </p:spPr>
        <p:txBody>
          <a:bodyPr wrap="square" numCol="2" rtlCol="0" anchor="t">
            <a:spAutoFit/>
          </a:bodyPr>
          <a:lstStyle/>
          <a:p>
            <a:pPr algn="l" fontAlgn="ctr" latinLnBrk="1">
              <a:lnSpc>
                <a:spcPct val="100000"/>
              </a:lnSpc>
              <a:spcBef>
                <a:spcPts val="0"/>
              </a:spcBef>
              <a:spcAft>
                <a:spcPts val="1800"/>
              </a:spcAft>
            </a:pPr>
            <a:r>
              <a:rPr lang="zh-CN" altLang="en-US">
                <a:ea typeface="楷体" pitchFamily="49" charset="-122"/>
                <a:cs typeface="Times New Roman" pitchFamily="18" charset="0"/>
              </a:rPr>
              <a:t>例如，求</a:t>
            </a:r>
            <a:r>
              <a:rPr lang="en-US" altLang="zh-CN">
                <a:ea typeface="楷体" pitchFamily="49" charset="-122"/>
                <a:cs typeface="Times New Roman" pitchFamily="18" charset="0"/>
              </a:rPr>
              <a:t>1 + 2 +  </a:t>
            </a:r>
            <a:r>
              <a:rPr lang="en-US" altLang="zh-CN">
                <a:latin typeface="+mn-ea"/>
                <a:ea typeface="+mn-ea"/>
                <a:cs typeface="Times New Roman" pitchFamily="18" charset="0"/>
                <a:sym typeface="Symbol"/>
              </a:rPr>
              <a:t>… </a:t>
            </a:r>
            <a:r>
              <a:rPr lang="en-US" altLang="zh-CN">
                <a:ea typeface="楷体" pitchFamily="49" charset="-122"/>
                <a:cs typeface="Times New Roman" pitchFamily="18" charset="0"/>
                <a:sym typeface="Symbol"/>
              </a:rPr>
              <a:t> + </a:t>
            </a:r>
            <a:r>
              <a:rPr lang="en-US" altLang="zh-CN" i="1">
                <a:ea typeface="楷体" pitchFamily="49" charset="-122"/>
                <a:cs typeface="Times New Roman" pitchFamily="18" charset="0"/>
                <a:sym typeface="Symbol"/>
              </a:rPr>
              <a:t>n</a:t>
            </a:r>
            <a:r>
              <a:rPr lang="zh-CN" altLang="en-US">
                <a:ea typeface="楷体" pitchFamily="49" charset="-122"/>
                <a:cs typeface="Times New Roman" pitchFamily="18" charset="0"/>
                <a:sym typeface="Symbol"/>
              </a:rPr>
              <a:t>。</a:t>
            </a:r>
            <a:endParaRPr lang="zh-CN" altLang="en-US">
              <a:ea typeface="楷体" pitchFamily="49" charset="-122"/>
              <a:cs typeface="Times New Roman" pitchFamily="18" charset="0"/>
            </a:endParaRPr>
          </a:p>
        </p:txBody>
      </p:sp>
      <p:sp>
        <p:nvSpPr>
          <p:cNvPr id="4" name="TextBox 3"/>
          <p:cNvSpPr txBox="1"/>
          <p:nvPr/>
        </p:nvSpPr>
        <p:spPr>
          <a:xfrm>
            <a:off x="928662" y="2518658"/>
            <a:ext cx="3143272" cy="246487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108000" rIns="288000" bIns="108000" rtlCol="0">
            <a:spAutoFit/>
          </a:bodyPr>
          <a:lstStyle/>
          <a:p>
            <a:pPr algn="l"/>
            <a:r>
              <a:rPr lang="en-US" altLang="zh-CN" sz="2000">
                <a:solidFill>
                  <a:srgbClr val="0033CC"/>
                </a:solidFill>
                <a:latin typeface="Times New Roman" pitchFamily="18" charset="0"/>
                <a:ea typeface="楷体" pitchFamily="49" charset="-122"/>
                <a:cs typeface="Times New Roman" pitchFamily="18" charset="0"/>
              </a:rPr>
              <a:t>int</a:t>
            </a:r>
            <a:r>
              <a:rPr lang="en-US" altLang="zh-CN" sz="2000">
                <a:solidFill>
                  <a:srgbClr val="FF0000"/>
                </a:solidFill>
                <a:latin typeface="Times New Roman" pitchFamily="18" charset="0"/>
                <a:ea typeface="楷体" pitchFamily="49" charset="-122"/>
                <a:cs typeface="Times New Roman" pitchFamily="18" charset="0"/>
              </a:rPr>
              <a:t> fun1</a:t>
            </a:r>
            <a:r>
              <a:rPr lang="en-US" altLang="zh-CN" sz="2000">
                <a:solidFill>
                  <a:srgbClr val="0033CC"/>
                </a:solidFill>
                <a:latin typeface="Times New Roman" pitchFamily="18" charset="0"/>
                <a:ea typeface="楷体" pitchFamily="49" charset="-122"/>
                <a:cs typeface="Times New Roman" pitchFamily="18" charset="0"/>
              </a:rPr>
              <a:t>(int n)</a:t>
            </a:r>
          </a:p>
          <a:p>
            <a:pPr algn="l"/>
            <a:r>
              <a:rPr lang="en-US" altLang="zh-CN" sz="2000">
                <a:solidFill>
                  <a:srgbClr val="0033CC"/>
                </a:solidFill>
                <a:latin typeface="Times New Roman" pitchFamily="18" charset="0"/>
                <a:ea typeface="楷体" pitchFamily="49" charset="-122"/>
                <a:cs typeface="Times New Roman" pitchFamily="18" charset="0"/>
              </a:rPr>
              <a:t>{      int i</a:t>
            </a:r>
            <a:r>
              <a:rPr lang="zh-CN" altLang="en-US" sz="2000">
                <a:solidFill>
                  <a:srgbClr val="0033CC"/>
                </a:solidFill>
                <a:latin typeface="Times New Roman" pitchFamily="18" charset="0"/>
                <a:ea typeface="楷体" pitchFamily="49" charset="-122"/>
                <a:cs typeface="Times New Roman" pitchFamily="18" charset="0"/>
              </a:rPr>
              <a:t>，</a:t>
            </a:r>
            <a:r>
              <a:rPr lang="en-US" altLang="zh-CN" sz="2000">
                <a:solidFill>
                  <a:srgbClr val="0033CC"/>
                </a:solidFill>
                <a:latin typeface="Times New Roman" pitchFamily="18" charset="0"/>
                <a:ea typeface="楷体" pitchFamily="49" charset="-122"/>
                <a:cs typeface="Times New Roman" pitchFamily="18" charset="0"/>
              </a:rPr>
              <a:t>s=0;</a:t>
            </a:r>
          </a:p>
          <a:p>
            <a:pPr algn="l"/>
            <a:r>
              <a:rPr lang="en-US" altLang="zh-CN" sz="2000">
                <a:solidFill>
                  <a:srgbClr val="0033CC"/>
                </a:solidFill>
                <a:latin typeface="Times New Roman" pitchFamily="18" charset="0"/>
                <a:ea typeface="楷体" pitchFamily="49" charset="-122"/>
                <a:cs typeface="Times New Roman" pitchFamily="18" charset="0"/>
              </a:rPr>
              <a:t>        for (i=1;i&lt;=n;i++)</a:t>
            </a:r>
          </a:p>
          <a:p>
            <a:pPr algn="l"/>
            <a:r>
              <a:rPr lang="en-US" altLang="zh-CN" sz="2000">
                <a:solidFill>
                  <a:srgbClr val="0033CC"/>
                </a:solidFill>
                <a:latin typeface="Times New Roman" pitchFamily="18" charset="0"/>
                <a:ea typeface="楷体" pitchFamily="49" charset="-122"/>
                <a:cs typeface="Times New Roman" pitchFamily="18" charset="0"/>
              </a:rPr>
              <a:t>             s+=i;</a:t>
            </a:r>
          </a:p>
          <a:p>
            <a:pPr algn="l"/>
            <a:r>
              <a:rPr lang="en-US" altLang="zh-CN" sz="2000">
                <a:solidFill>
                  <a:srgbClr val="0033CC"/>
                </a:solidFill>
                <a:latin typeface="Times New Roman" pitchFamily="18" charset="0"/>
                <a:ea typeface="楷体" pitchFamily="49" charset="-122"/>
                <a:cs typeface="Times New Roman" pitchFamily="18" charset="0"/>
              </a:rPr>
              <a:t>        return s;</a:t>
            </a:r>
          </a:p>
          <a:p>
            <a:pPr algn="l"/>
            <a:r>
              <a:rPr lang="en-US" altLang="zh-CN" sz="2000">
                <a:solidFill>
                  <a:srgbClr val="0033CC"/>
                </a:solidFill>
                <a:latin typeface="Times New Roman" pitchFamily="18" charset="0"/>
                <a:ea typeface="楷体" pitchFamily="49" charset="-122"/>
                <a:cs typeface="Times New Roman" pitchFamily="18" charset="0"/>
              </a:rPr>
              <a:t>}</a:t>
            </a:r>
            <a:endParaRPr lang="zh-CN" altLang="en-US" sz="2000">
              <a:solidFill>
                <a:srgbClr val="0033CC"/>
              </a:solidFill>
              <a:latin typeface="Times New Roman" pitchFamily="18" charset="0"/>
              <a:ea typeface="楷体" pitchFamily="49" charset="-122"/>
              <a:cs typeface="Times New Roman" pitchFamily="18" charset="0"/>
            </a:endParaRPr>
          </a:p>
        </p:txBody>
      </p:sp>
      <p:sp>
        <p:nvSpPr>
          <p:cNvPr id="5" name="TextBox 4"/>
          <p:cNvSpPr txBox="1"/>
          <p:nvPr/>
        </p:nvSpPr>
        <p:spPr>
          <a:xfrm>
            <a:off x="4643438" y="2551411"/>
            <a:ext cx="3143272" cy="166465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108000" rIns="288000" bIns="108000" rtlCol="0">
            <a:spAutoFit/>
          </a:bodyPr>
          <a:lstStyle/>
          <a:p>
            <a:pPr algn="l"/>
            <a:r>
              <a:rPr lang="en-US" altLang="zh-CN" sz="2000">
                <a:solidFill>
                  <a:srgbClr val="0033CC"/>
                </a:solidFill>
                <a:latin typeface="Times New Roman" pitchFamily="18" charset="0"/>
                <a:ea typeface="楷体" pitchFamily="49" charset="-122"/>
                <a:cs typeface="Times New Roman" pitchFamily="18" charset="0"/>
              </a:rPr>
              <a:t>int </a:t>
            </a:r>
            <a:r>
              <a:rPr lang="en-US" altLang="zh-CN" sz="2000">
                <a:solidFill>
                  <a:srgbClr val="FF0000"/>
                </a:solidFill>
                <a:latin typeface="Times New Roman" pitchFamily="18" charset="0"/>
                <a:ea typeface="楷体" pitchFamily="49" charset="-122"/>
                <a:cs typeface="Times New Roman" pitchFamily="18" charset="0"/>
              </a:rPr>
              <a:t>fun2</a:t>
            </a:r>
            <a:r>
              <a:rPr lang="en-US" altLang="zh-CN" sz="2000">
                <a:solidFill>
                  <a:srgbClr val="0033CC"/>
                </a:solidFill>
                <a:latin typeface="Times New Roman" pitchFamily="18" charset="0"/>
                <a:ea typeface="楷体" pitchFamily="49" charset="-122"/>
                <a:cs typeface="Times New Roman" pitchFamily="18" charset="0"/>
              </a:rPr>
              <a:t>(int n)</a:t>
            </a:r>
          </a:p>
          <a:p>
            <a:pPr algn="l"/>
            <a:r>
              <a:rPr lang="en-US" altLang="zh-CN" sz="2000">
                <a:solidFill>
                  <a:srgbClr val="0033CC"/>
                </a:solidFill>
                <a:latin typeface="Times New Roman" pitchFamily="18" charset="0"/>
                <a:ea typeface="楷体" pitchFamily="49" charset="-122"/>
                <a:cs typeface="Times New Roman" pitchFamily="18" charset="0"/>
              </a:rPr>
              <a:t>{ </a:t>
            </a:r>
          </a:p>
          <a:p>
            <a:pPr algn="l"/>
            <a:r>
              <a:rPr lang="en-US" altLang="zh-CN" sz="2000">
                <a:solidFill>
                  <a:srgbClr val="0033CC"/>
                </a:solidFill>
                <a:latin typeface="Times New Roman" pitchFamily="18" charset="0"/>
                <a:ea typeface="楷体" pitchFamily="49" charset="-122"/>
                <a:cs typeface="Times New Roman" pitchFamily="18" charset="0"/>
              </a:rPr>
              <a:t>      return (n+1)*n/2;</a:t>
            </a:r>
          </a:p>
          <a:p>
            <a:pPr algn="l"/>
            <a:r>
              <a:rPr lang="en-US" altLang="zh-CN" sz="2000">
                <a:solidFill>
                  <a:srgbClr val="0033CC"/>
                </a:solidFill>
                <a:latin typeface="Times New Roman" pitchFamily="18" charset="0"/>
                <a:ea typeface="楷体" pitchFamily="49" charset="-122"/>
                <a:cs typeface="Times New Roman" pitchFamily="18" charset="0"/>
              </a:rPr>
              <a:t>}</a:t>
            </a:r>
            <a:endParaRPr lang="zh-CN" altLang="en-US" sz="2000">
              <a:solidFill>
                <a:srgbClr val="0033CC"/>
              </a:solidFill>
              <a:latin typeface="Times New Roman" pitchFamily="18" charset="0"/>
              <a:ea typeface="楷体" pitchFamily="49" charset="-122"/>
              <a:cs typeface="Times New Roman" pitchFamily="18" charset="0"/>
            </a:endParaRPr>
          </a:p>
        </p:txBody>
      </p:sp>
      <p:sp>
        <p:nvSpPr>
          <p:cNvPr id="6" name="TextBox 5"/>
          <p:cNvSpPr txBox="1"/>
          <p:nvPr/>
        </p:nvSpPr>
        <p:spPr>
          <a:xfrm>
            <a:off x="1428728" y="2000240"/>
            <a:ext cx="1571636" cy="387798"/>
          </a:xfrm>
          <a:prstGeom prst="rect">
            <a:avLst/>
          </a:prstGeom>
          <a:noFill/>
        </p:spPr>
        <p:txBody>
          <a:bodyPr wrap="square" rtlCol="0">
            <a:spAutoFit/>
          </a:bodyPr>
          <a:lstStyle/>
          <a:p>
            <a:pPr algn="l"/>
            <a:r>
              <a:rPr lang="zh-CN" altLang="en-US">
                <a:solidFill>
                  <a:srgbClr val="FF3399"/>
                </a:solidFill>
                <a:ea typeface="楷体" pitchFamily="49" charset="-122"/>
                <a:cs typeface="Times New Roman" pitchFamily="18" charset="0"/>
              </a:rPr>
              <a:t>算法</a:t>
            </a:r>
            <a:r>
              <a:rPr lang="en-US" altLang="zh-CN">
                <a:solidFill>
                  <a:srgbClr val="FF3399"/>
                </a:solidFill>
                <a:ea typeface="楷体" pitchFamily="49" charset="-122"/>
                <a:cs typeface="Times New Roman" pitchFamily="18" charset="0"/>
              </a:rPr>
              <a:t>1</a:t>
            </a:r>
            <a:r>
              <a:rPr lang="zh-CN" altLang="en-US">
                <a:solidFill>
                  <a:srgbClr val="FF3399"/>
                </a:solidFill>
                <a:ea typeface="楷体" pitchFamily="49" charset="-122"/>
                <a:cs typeface="Times New Roman" pitchFamily="18" charset="0"/>
              </a:rPr>
              <a:t>：</a:t>
            </a:r>
          </a:p>
        </p:txBody>
      </p:sp>
      <p:sp>
        <p:nvSpPr>
          <p:cNvPr id="7" name="TextBox 6"/>
          <p:cNvSpPr txBox="1"/>
          <p:nvPr/>
        </p:nvSpPr>
        <p:spPr>
          <a:xfrm>
            <a:off x="5643570" y="2000240"/>
            <a:ext cx="1571636" cy="387798"/>
          </a:xfrm>
          <a:prstGeom prst="rect">
            <a:avLst/>
          </a:prstGeom>
          <a:noFill/>
        </p:spPr>
        <p:txBody>
          <a:bodyPr wrap="square" rtlCol="0">
            <a:spAutoFit/>
          </a:bodyPr>
          <a:lstStyle/>
          <a:p>
            <a:pPr algn="l"/>
            <a:r>
              <a:rPr lang="zh-CN" altLang="en-US">
                <a:solidFill>
                  <a:srgbClr val="FF3399"/>
                </a:solidFill>
                <a:ea typeface="楷体" pitchFamily="49" charset="-122"/>
                <a:cs typeface="Times New Roman" pitchFamily="18" charset="0"/>
              </a:rPr>
              <a:t>算法</a:t>
            </a:r>
            <a:r>
              <a:rPr lang="en-US" altLang="zh-CN">
                <a:solidFill>
                  <a:srgbClr val="FF3399"/>
                </a:solidFill>
                <a:ea typeface="楷体" pitchFamily="49" charset="-122"/>
                <a:cs typeface="Times New Roman" pitchFamily="18" charset="0"/>
              </a:rPr>
              <a:t>2</a:t>
            </a:r>
            <a:r>
              <a:rPr lang="zh-CN" altLang="en-US">
                <a:solidFill>
                  <a:srgbClr val="FF3399"/>
                </a:solidFill>
                <a:ea typeface="楷体" pitchFamily="49" charset="-122"/>
                <a:cs typeface="Times New Roman" pitchFamily="18" charset="0"/>
              </a:rPr>
              <a:t>：</a:t>
            </a:r>
          </a:p>
        </p:txBody>
      </p:sp>
      <p:sp>
        <p:nvSpPr>
          <p:cNvPr id="8" name="TextBox 7"/>
          <p:cNvSpPr txBox="1"/>
          <p:nvPr/>
        </p:nvSpPr>
        <p:spPr>
          <a:xfrm>
            <a:off x="3214678" y="5786454"/>
            <a:ext cx="250033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00000"/>
              </a:lnSpc>
            </a:pPr>
            <a:r>
              <a:rPr lang="zh-CN" altLang="en-US">
                <a:solidFill>
                  <a:srgbClr val="6600CC"/>
                </a:solidFill>
                <a:latin typeface="Times New Roman" pitchFamily="18" charset="0"/>
                <a:ea typeface="楷体" pitchFamily="49" charset="-122"/>
                <a:cs typeface="Times New Roman" pitchFamily="18" charset="0"/>
              </a:rPr>
              <a:t>算法</a:t>
            </a:r>
            <a:r>
              <a:rPr lang="en-US" altLang="zh-CN">
                <a:solidFill>
                  <a:srgbClr val="6600CC"/>
                </a:solidFill>
                <a:latin typeface="Times New Roman" pitchFamily="18" charset="0"/>
                <a:ea typeface="楷体" pitchFamily="49" charset="-122"/>
                <a:cs typeface="Times New Roman" pitchFamily="18" charset="0"/>
              </a:rPr>
              <a:t>2</a:t>
            </a:r>
            <a:r>
              <a:rPr lang="zh-CN" altLang="en-US">
                <a:solidFill>
                  <a:srgbClr val="6600CC"/>
                </a:solidFill>
                <a:latin typeface="Times New Roman" pitchFamily="18" charset="0"/>
                <a:ea typeface="楷体" pitchFamily="49" charset="-122"/>
                <a:cs typeface="Times New Roman" pitchFamily="18" charset="0"/>
              </a:rPr>
              <a:t>好于算法</a:t>
            </a:r>
            <a:r>
              <a:rPr lang="en-US" altLang="zh-CN">
                <a:solidFill>
                  <a:srgbClr val="6600CC"/>
                </a:solidFill>
                <a:latin typeface="Times New Roman" pitchFamily="18" charset="0"/>
                <a:ea typeface="楷体" pitchFamily="49" charset="-122"/>
                <a:cs typeface="Times New Roman" pitchFamily="18" charset="0"/>
              </a:rPr>
              <a:t>1</a:t>
            </a:r>
            <a:endParaRPr lang="zh-CN" altLang="en-US">
              <a:solidFill>
                <a:srgbClr val="6600CC"/>
              </a:solidFill>
              <a:latin typeface="Times New Roman" pitchFamily="18" charset="0"/>
              <a:ea typeface="楷体" pitchFamily="49" charset="-122"/>
              <a:cs typeface="Times New Roman" pitchFamily="18" charset="0"/>
            </a:endParaRPr>
          </a:p>
        </p:txBody>
      </p:sp>
      <p:sp>
        <p:nvSpPr>
          <p:cNvPr id="9" name="下箭头 8"/>
          <p:cNvSpPr/>
          <p:nvPr/>
        </p:nvSpPr>
        <p:spPr>
          <a:xfrm>
            <a:off x="4286248" y="5000636"/>
            <a:ext cx="214314"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572000" y="5143512"/>
            <a:ext cx="1357322" cy="313932"/>
          </a:xfrm>
          <a:prstGeom prst="rect">
            <a:avLst/>
          </a:prstGeom>
          <a:noFill/>
        </p:spPr>
        <p:txBody>
          <a:bodyPr wrap="square" rtlCol="0">
            <a:spAutoFit/>
          </a:bodyPr>
          <a:lstStyle/>
          <a:p>
            <a:pPr algn="l"/>
            <a:r>
              <a:rPr lang="zh-CN" altLang="en-US" sz="1800">
                <a:solidFill>
                  <a:srgbClr val="00B050"/>
                </a:solidFill>
                <a:latin typeface="楷体" pitchFamily="49" charset="-122"/>
                <a:ea typeface="楷体" pitchFamily="49" charset="-122"/>
              </a:rPr>
              <a:t>算法分析</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12</a:t>
            </a:fld>
            <a:r>
              <a:rPr lang="en-US" altLang="zh-CN"/>
              <a:t>/14</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5" name="TextBox 4"/>
          <p:cNvSpPr txBox="1"/>
          <p:nvPr/>
        </p:nvSpPr>
        <p:spPr>
          <a:xfrm>
            <a:off x="571472" y="282716"/>
            <a:ext cx="4429156"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解：</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抽象数据类型</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ASet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的描述如下：</a:t>
            </a:r>
          </a:p>
        </p:txBody>
      </p:sp>
      <p:sp>
        <p:nvSpPr>
          <p:cNvPr id="6" name="TextBox 5"/>
          <p:cNvSpPr txBox="1"/>
          <p:nvPr/>
        </p:nvSpPr>
        <p:spPr>
          <a:xfrm>
            <a:off x="785786" y="1047734"/>
            <a:ext cx="6643734" cy="327009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ADT </a:t>
            </a:r>
            <a:r>
              <a:rPr kumimoji="1" lang="en-US" sz="16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ASet</a:t>
            </a:r>
            <a:endParaRPr kumimoji="1" lang="zh-CN" altLang="en-US" sz="16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16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数据对象：</a:t>
            </a:r>
            <a:r>
              <a:rPr kumimoji="1" lang="en-US" sz="16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D</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sz="16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d</a:t>
            </a:r>
            <a:r>
              <a:rPr kumimoji="1" lang="en-US" sz="1600" b="1" i="1"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sz="16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0</a:t>
            </a:r>
            <a:r>
              <a:rPr kumimoji="1" lang="en-US" sz="1600" b="1" i="0" u="none" strike="noStrike" kern="1200" cap="none" spc="0" normalizeH="0" baseline="0" noProof="0">
                <a:ln>
                  <a:noFill/>
                </a:ln>
                <a:solidFill>
                  <a:srgbClr val="0000FF"/>
                </a:solidFill>
                <a:effectLst/>
                <a:uLnTx/>
                <a:uFillTx/>
                <a:latin typeface="黑体" pitchFamily="49" charset="-122"/>
                <a:ea typeface="黑体" pitchFamily="49" charset="-122"/>
                <a:cs typeface="Times New Roman" pitchFamily="18" charset="0"/>
              </a:rPr>
              <a:t>≤</a:t>
            </a:r>
            <a:r>
              <a:rPr kumimoji="1" lang="en-US" sz="16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sz="1600" b="1" i="0" u="none" strike="noStrike" kern="1200" cap="none" spc="0" normalizeH="0" baseline="0" noProof="0">
                <a:ln>
                  <a:noFill/>
                </a:ln>
                <a:solidFill>
                  <a:srgbClr val="0000FF"/>
                </a:solidFill>
                <a:effectLst/>
                <a:uLnTx/>
                <a:uFillTx/>
                <a:latin typeface="黑体" pitchFamily="49" charset="-122"/>
                <a:ea typeface="黑体" pitchFamily="49" charset="-122"/>
                <a:cs typeface="Times New Roman" pitchFamily="18" charset="0"/>
              </a:rPr>
              <a:t>≤</a:t>
            </a:r>
            <a:r>
              <a:rPr kumimoji="1" lang="en-US" sz="16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为一个正整数</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16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数据关系：</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无。</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16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基本运算：</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createset( &amp;s</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：创建一个集合</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endPar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dispset( s)</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：输出集合</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6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t>
            </a:r>
            <a:r>
              <a:rPr kumimoji="1" lang="nb-NO"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inset(s，e)</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：判断</a:t>
            </a:r>
            <a:r>
              <a:rPr kumimoji="1" lang="nb-NO"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e</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是否在集合</a:t>
            </a:r>
            <a:r>
              <a:rPr kumimoji="1" lang="nb-NO"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void add(s1</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s2</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s3=s1∪s2;	//</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求集合的并集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void sub(s1</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s2</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s3=s1-s2;	//</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求集合的差集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void intersection(s1</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s2</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s3=s1∩s2;	//</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求集合的交集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6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33239910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6" name="TextBox 5"/>
          <p:cNvSpPr txBox="1"/>
          <p:nvPr/>
        </p:nvSpPr>
        <p:spPr>
          <a:xfrm>
            <a:off x="500034" y="571481"/>
            <a:ext cx="4357718"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设计集合的顺序存储结构类型如下：</a:t>
            </a:r>
          </a:p>
        </p:txBody>
      </p:sp>
      <p:sp>
        <p:nvSpPr>
          <p:cNvPr id="7" name="TextBox 6"/>
          <p:cNvSpPr txBox="1"/>
          <p:nvPr/>
        </p:nvSpPr>
        <p:spPr>
          <a:xfrm>
            <a:off x="571472" y="1428736"/>
            <a:ext cx="7715304" cy="19891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typedef struct</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		//</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集合结构体类型</a:t>
            </a: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data[MaxSize];</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	//</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存放集合中的元素，其中</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MaxSize</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为常量</a:t>
            </a: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      </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length;</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		//</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存放集合中实际元素个数</a:t>
            </a: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sz="18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			//</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将集合结构体类型用一个新类型名</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Set</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表示</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
        <p:nvSpPr>
          <p:cNvPr id="9" name="TextBox 8"/>
          <p:cNvSpPr txBox="1"/>
          <p:nvPr/>
        </p:nvSpPr>
        <p:spPr>
          <a:xfrm>
            <a:off x="1643042" y="4476758"/>
            <a:ext cx="1500198" cy="363176"/>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33CC"/>
                </a:solidFill>
                <a:effectLst/>
                <a:uLnTx/>
                <a:uFillTx/>
                <a:latin typeface="微软雅黑" pitchFamily="34" charset="-122"/>
                <a:ea typeface="微软雅黑" pitchFamily="34" charset="-122"/>
                <a:cs typeface="+mn-cs"/>
              </a:rPr>
              <a:t>静态分配方式</a:t>
            </a:r>
          </a:p>
        </p:txBody>
      </p:sp>
      <p:cxnSp>
        <p:nvCxnSpPr>
          <p:cNvPr id="11" name="直接箭头连接符 10"/>
          <p:cNvCxnSpPr/>
          <p:nvPr/>
        </p:nvCxnSpPr>
        <p:spPr>
          <a:xfrm rot="5400000" flipH="1" flipV="1">
            <a:off x="1500166" y="3524515"/>
            <a:ext cx="1714512" cy="1588"/>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47148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7" name="TextBox 6"/>
          <p:cNvSpPr txBox="1"/>
          <p:nvPr/>
        </p:nvSpPr>
        <p:spPr>
          <a:xfrm>
            <a:off x="500034" y="380979"/>
            <a:ext cx="7786742"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采用</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Set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类型的变量存储一个集合。对应的基本运算算法设计如下：</a:t>
            </a:r>
          </a:p>
        </p:txBody>
      </p:sp>
      <p:sp>
        <p:nvSpPr>
          <p:cNvPr id="8" name="TextBox 7"/>
          <p:cNvSpPr txBox="1"/>
          <p:nvPr/>
        </p:nvSpPr>
        <p:spPr>
          <a:xfrm>
            <a:off x="714348" y="1142985"/>
            <a:ext cx="6143668" cy="388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void createset(</a:t>
            </a:r>
            <a:r>
              <a:rPr kumimoji="1" lang="nb-NO"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&amp;s，int a[]，int n)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创建一个集合</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(i=0;i&lt;n;i++)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s.data[i]=a[i];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s.length=n;</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void dispset(Set s)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输出一个集合</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(i=0;i&lt;s.length;i++)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printf("%d "，s.data[i]);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printf("\n");</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34175193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761982"/>
            <a:ext cx="5500726" cy="253275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bool inset(</a:t>
            </a:r>
            <a:r>
              <a:rPr kumimoji="1" lang="nb-NO"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s，int e)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判断</a:t>
            </a: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e</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是否在集合</a:t>
            </a:r>
            <a:r>
              <a:rPr kumimoji="1" lang="nb-NO"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s</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(i=0;i&lt;s.length;i++)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nb-NO"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if (s.data[i]==e)</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return true;</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return false;</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39421641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860037"/>
            <a:ext cx="8215370" cy="35697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void add(</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 </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s2，</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求集合的并集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(i=0;i&lt;s1.length;i++)	</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将集合</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s1</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的所有元素复制到</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s3</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s3.data[i]=s1.data[i];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s3.length=s1.length;</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(i=0;i&lt;s2.length;i++)	</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将</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s2</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中不在</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s1</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中出现的元素复制到</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s3</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(!inset(s1，s2.data[i]))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s3.data[s3.length]=s2.data[i];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23067848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099376"/>
            <a:ext cx="8429684" cy="30331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52000" tIns="144000" bIns="144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void sub(</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s2，</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求集合的差集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s3.length=0;</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(i=0;i&lt;s1.length;i++)	</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将</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s1</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中不出现在</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s2</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中的元素复制到</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s3</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(!inset(s2，s1.data[i]))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s3.data[s3.length]=s1.data[i];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42688457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983013"/>
            <a:ext cx="8072494" cy="28346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void intersection(</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s2，</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	//</a:t>
            </a:r>
            <a:r>
              <a:rPr kumimoji="1" lang="zh-CN" altLang="en-US" sz="18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求集合的交集</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s3.length=0;</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(i=0;i&lt;s1.length;i++)	</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将</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s1</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中出现在</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s2</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中的元素复制到</a:t>
            </a:r>
            <a:r>
              <a:rPr kumimoji="1" 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s3</a:t>
            </a:r>
            <a:r>
              <a:rPr kumimoji="1" lang="zh-CN" altLang="en-US" sz="18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(inset(s2，s1.data[i]))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s3.data[s3.length]=s1.data[i];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s3.length++;</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42230832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磁盘 1"/>
          <p:cNvSpPr/>
          <p:nvPr/>
        </p:nvSpPr>
        <p:spPr>
          <a:xfrm>
            <a:off x="2500298" y="4000504"/>
            <a:ext cx="1143008" cy="1143008"/>
          </a:xfrm>
          <a:prstGeom prst="flowChartMagneticDisk">
            <a:avLst/>
          </a:prstGeom>
          <a:solidFill>
            <a:srgbClr val="669900"/>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Set</a:t>
            </a:r>
            <a:r>
              <a:rPr kumimoji="1" lang="zh-CN" altLang="en-US" sz="18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数据</a:t>
            </a:r>
          </a:p>
        </p:txBody>
      </p:sp>
      <p:sp>
        <p:nvSpPr>
          <p:cNvPr id="4" name="TextBox 3"/>
          <p:cNvSpPr txBox="1"/>
          <p:nvPr/>
        </p:nvSpPr>
        <p:spPr>
          <a:xfrm>
            <a:off x="1142976" y="1240869"/>
            <a:ext cx="7143800" cy="2123658"/>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createset(</a:t>
            </a:r>
            <a:r>
              <a:rPr kumimoji="1" lang="nb-NO"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&amp;s，int a[]，int n)</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：创建一个集合</a:t>
            </a:r>
            <a:endPar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dispset(Set s)</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：输出一个集合</a:t>
            </a:r>
            <a:endPar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inset(</a:t>
            </a:r>
            <a:r>
              <a:rPr kumimoji="1" lang="nb-NO"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s，int e)</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：判断</a:t>
            </a: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e</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是否在集合</a:t>
            </a:r>
            <a:r>
              <a:rPr kumimoji="1" lang="nb-NO"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s</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中</a:t>
            </a:r>
            <a:endPar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add(</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 </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s2，</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：求集合的并集</a:t>
            </a:r>
            <a:endPar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sub(</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s2，</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：求集合的差集</a:t>
            </a:r>
            <a:endPar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ts val="0"/>
              </a:spcBef>
              <a:spcAft>
                <a:spcPct val="0"/>
              </a:spcAft>
              <a:buClrTx/>
              <a:buSzTx/>
              <a:buFontTx/>
              <a:buBlip>
                <a:blip r:embed="rId3"/>
              </a:buBlip>
              <a:tabLst/>
              <a:defRPr/>
            </a:pP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intersection(</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s1，</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s2，</a:t>
            </a:r>
            <a:r>
              <a:rPr kumimoji="1" 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 &amp;s3)</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：求集合的交集</a:t>
            </a:r>
          </a:p>
        </p:txBody>
      </p:sp>
      <p:sp>
        <p:nvSpPr>
          <p:cNvPr id="5" name="下箭头 4"/>
          <p:cNvSpPr/>
          <p:nvPr/>
        </p:nvSpPr>
        <p:spPr>
          <a:xfrm>
            <a:off x="2928926" y="3429000"/>
            <a:ext cx="214314" cy="476253"/>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TextBox 5"/>
          <p:cNvSpPr txBox="1"/>
          <p:nvPr/>
        </p:nvSpPr>
        <p:spPr>
          <a:xfrm>
            <a:off x="285720" y="380979"/>
            <a:ext cx="4000528"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mn-cs"/>
              </a:rPr>
              <a:t>集合数据结构（已实现）</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40246909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714876" y="2190741"/>
            <a:ext cx="3200400" cy="2844800"/>
          </a:xfrm>
          <a:prstGeom prst="rect">
            <a:avLst/>
          </a:prstGeom>
          <a:noFill/>
          <a:ln w="9525">
            <a:noFill/>
            <a:miter lim="800000"/>
            <a:headEnd/>
            <a:tailEnd/>
          </a:ln>
          <a:effectLst/>
        </p:spPr>
      </p:pic>
      <p:sp>
        <p:nvSpPr>
          <p:cNvPr id="5" name="TextBox 4"/>
          <p:cNvSpPr txBox="1"/>
          <p:nvPr/>
        </p:nvSpPr>
        <p:spPr>
          <a:xfrm>
            <a:off x="357158" y="666732"/>
            <a:ext cx="3714776" cy="44781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void main()</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18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Set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s1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s3</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s4</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s5;</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int a[]={1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3</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4</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5};</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int b[]={2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3</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4</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5</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6</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7</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8};</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int n=5</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m=7;</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createset(s1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n);</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createset(s2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b</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m);</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s1:"); dispset(s1);</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s2:"); dispset(s2);</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s3=s1∪s2\n");</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add(s1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s3);</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s3:"); dispset(s3);</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s4=s1-s2\n");</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sub(s1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s4);</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s4:"); dispset(s4);</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s5=s1∩s2\n");</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intersection(s1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s5);</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 s5:"); dispset(s5);</a:t>
            </a:r>
          </a:p>
          <a:p>
            <a:pPr marL="0" marR="0" lvl="0" indent="0" algn="l" defTabSz="914400" rtl="0" eaLnBrk="1" fontAlgn="base" latinLnBrk="0" hangingPunct="1">
              <a:lnSpc>
                <a:spcPts val="18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endParaRPr>
          </a:p>
        </p:txBody>
      </p:sp>
      <p:sp>
        <p:nvSpPr>
          <p:cNvPr id="6" name="TextBox 5"/>
          <p:cNvSpPr txBox="1"/>
          <p:nvPr/>
        </p:nvSpPr>
        <p:spPr>
          <a:xfrm>
            <a:off x="142844" y="95227"/>
            <a:ext cx="2714644"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0000"/>
                </a:solidFill>
                <a:effectLst/>
                <a:uLnTx/>
                <a:uFillTx/>
                <a:latin typeface="黑体" pitchFamily="49" charset="-122"/>
                <a:ea typeface="黑体" pitchFamily="49" charset="-122"/>
                <a:cs typeface="+mn-cs"/>
              </a:rPr>
              <a:t>集合数据结构的应用</a:t>
            </a:r>
          </a:p>
        </p:txBody>
      </p:sp>
      <p:sp>
        <p:nvSpPr>
          <p:cNvPr id="7" name="右箭头 6"/>
          <p:cNvSpPr/>
          <p:nvPr/>
        </p:nvSpPr>
        <p:spPr>
          <a:xfrm>
            <a:off x="4214810" y="3333749"/>
            <a:ext cx="428628" cy="381003"/>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20773577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8"/>
          <p:cNvSpPr>
            <a:spLocks noChangeAspect="1" noChangeArrowheads="1"/>
          </p:cNvSpPr>
          <p:nvPr/>
        </p:nvSpPr>
        <p:spPr bwMode="auto">
          <a:xfrm>
            <a:off x="785786" y="76198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3" name="Oval 9"/>
          <p:cNvSpPr>
            <a:spLocks noChangeAspect="1" noChangeArrowheads="1"/>
          </p:cNvSpPr>
          <p:nvPr/>
        </p:nvSpPr>
        <p:spPr bwMode="auto">
          <a:xfrm>
            <a:off x="836617" y="81252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AU"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itchFamily="18" charset="0"/>
                <a:ea typeface="宋体" pitchFamily="2" charset="-122"/>
                <a:cs typeface="+mn-cs"/>
              </a:rPr>
              <a:t>2</a:t>
            </a:r>
          </a:p>
        </p:txBody>
      </p:sp>
      <p:sp>
        <p:nvSpPr>
          <p:cNvPr id="4" name="TextBox 3"/>
          <p:cNvSpPr txBox="1"/>
          <p:nvPr/>
        </p:nvSpPr>
        <p:spPr>
          <a:xfrm>
            <a:off x="1857356" y="852390"/>
            <a:ext cx="3571900"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算法描述</a:t>
            </a:r>
            <a:r>
              <a:rPr kumimoji="1" lang="en-US" altLang="zh-CN" sz="2400" b="1" i="0" u="none" strike="noStrike" kern="1200" cap="none" spc="0" normalizeH="0" baseline="0" noProof="0">
                <a:ln>
                  <a:noFill/>
                </a:ln>
                <a:solidFill>
                  <a:srgbClr val="FF0000"/>
                </a:solidFill>
                <a:effectLst/>
                <a:uLnTx/>
                <a:uFillTx/>
                <a:latin typeface="宋体"/>
                <a:ea typeface="宋体"/>
                <a:cs typeface="+mn-cs"/>
              </a:rPr>
              <a:t>―</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输出型参数</a:t>
            </a:r>
          </a:p>
        </p:txBody>
      </p:sp>
      <p:sp>
        <p:nvSpPr>
          <p:cNvPr id="5" name="TextBox 4"/>
          <p:cNvSpPr txBox="1"/>
          <p:nvPr/>
        </p:nvSpPr>
        <p:spPr>
          <a:xfrm>
            <a:off x="1857356" y="2000240"/>
            <a:ext cx="2571768"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算法：</a:t>
            </a:r>
            <a:r>
              <a:rPr kumimoji="1" lang="zh-CN" altLang="en-US" sz="2000" b="1" i="0" u="none" strike="noStrike" kern="1200" cap="none" spc="0" normalizeH="0" baseline="0" noProof="0">
                <a:ln>
                  <a:noFill/>
                </a:ln>
                <a:solidFill>
                  <a:srgbClr val="6600CC"/>
                </a:solidFill>
                <a:effectLst/>
                <a:uLnTx/>
                <a:uFillTx/>
                <a:latin typeface="楷体" pitchFamily="49" charset="-122"/>
                <a:ea typeface="楷体" pitchFamily="49" charset="-122"/>
                <a:cs typeface="+mn-cs"/>
              </a:rPr>
              <a:t>输入</a:t>
            </a: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 </a:t>
            </a:r>
            <a:r>
              <a:rPr kumimoji="1" lang="zh-CN" altLang="en-US" sz="2000" b="1" i="0" u="none" strike="noStrike" kern="1200" cap="none" spc="0" normalizeH="0" baseline="0" noProof="0">
                <a:ln>
                  <a:noFill/>
                </a:ln>
                <a:solidFill>
                  <a:srgbClr val="FF00FF"/>
                </a:solidFill>
                <a:effectLst/>
                <a:uLnTx/>
                <a:uFillTx/>
                <a:latin typeface="楷体" pitchFamily="49" charset="-122"/>
                <a:ea typeface="楷体" pitchFamily="49" charset="-122"/>
                <a:cs typeface="+mn-cs"/>
                <a:sym typeface="Wingdings"/>
              </a:rPr>
              <a:t>输出</a:t>
            </a:r>
            <a:endParaRPr kumimoji="1" lang="zh-CN" altLang="en-US" sz="2000" b="1" i="0" u="none" strike="noStrike" kern="1200" cap="none" spc="0" normalizeH="0" baseline="0" noProof="0">
              <a:ln>
                <a:noFill/>
              </a:ln>
              <a:solidFill>
                <a:srgbClr val="FF00FF"/>
              </a:solidFill>
              <a:effectLst/>
              <a:uLnTx/>
              <a:uFillTx/>
              <a:latin typeface="楷体" pitchFamily="49" charset="-122"/>
              <a:ea typeface="楷体" pitchFamily="49" charset="-122"/>
              <a:cs typeface="+mn-cs"/>
            </a:endParaRPr>
          </a:p>
        </p:txBody>
      </p:sp>
      <p:sp>
        <p:nvSpPr>
          <p:cNvPr id="11" name="TextBox 10"/>
          <p:cNvSpPr txBox="1"/>
          <p:nvPr/>
        </p:nvSpPr>
        <p:spPr>
          <a:xfrm>
            <a:off x="1214414" y="3238499"/>
            <a:ext cx="3643338" cy="498598"/>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nvGrpSpPr>
          <p:cNvPr id="18" name="组合 17"/>
          <p:cNvGrpSpPr/>
          <p:nvPr/>
        </p:nvGrpSpPr>
        <p:grpSpPr>
          <a:xfrm>
            <a:off x="1285852" y="2666994"/>
            <a:ext cx="4357718" cy="1882632"/>
            <a:chOff x="1285852" y="2000246"/>
            <a:chExt cx="4357718" cy="1411974"/>
          </a:xfrm>
        </p:grpSpPr>
        <p:sp>
          <p:nvSpPr>
            <p:cNvPr id="6" name="下箭头 5"/>
            <p:cNvSpPr/>
            <p:nvPr/>
          </p:nvSpPr>
          <p:spPr>
            <a:xfrm>
              <a:off x="2928926" y="2000246"/>
              <a:ext cx="142876" cy="28575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TextBox 11"/>
            <p:cNvSpPr txBox="1"/>
            <p:nvPr/>
          </p:nvSpPr>
          <p:spPr>
            <a:xfrm>
              <a:off x="1285852" y="2428874"/>
              <a:ext cx="4357718" cy="98334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返回值 函数名</a:t>
              </a: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a:t>
              </a:r>
              <a:r>
                <a:rPr kumimoji="1" lang="zh-CN" altLang="en-US" sz="1800" b="1" i="0" u="none" strike="noStrike" kern="1200" cap="none" spc="0" normalizeH="0" baseline="0" noProof="0">
                  <a:ln>
                    <a:noFill/>
                  </a:ln>
                  <a:solidFill>
                    <a:srgbClr val="6600CC"/>
                  </a:solidFill>
                  <a:effectLst/>
                  <a:uLnTx/>
                  <a:uFillTx/>
                  <a:latin typeface="楷体" pitchFamily="49" charset="-122"/>
                  <a:ea typeface="楷体" pitchFamily="49" charset="-122"/>
                  <a:cs typeface="+mn-cs"/>
                </a:rPr>
                <a:t>输入参数</a:t>
              </a: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a:t>
              </a: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 </a:t>
              </a:r>
              <a:r>
                <a:rPr kumimoji="1" lang="zh-CN" altLang="en-US" sz="1800" b="1" i="0" u="none" strike="noStrike" kern="1200" cap="none" spc="0" normalizeH="0" baseline="0" noProof="0">
                  <a:ln>
                    <a:noFill/>
                  </a:ln>
                  <a:solidFill>
                    <a:srgbClr val="FF00FF"/>
                  </a:solidFill>
                  <a:effectLst/>
                  <a:uLnTx/>
                  <a:uFillTx/>
                  <a:latin typeface="楷体" pitchFamily="49" charset="-122"/>
                  <a:ea typeface="楷体" pitchFamily="49" charset="-122"/>
                  <a:cs typeface="+mn-cs"/>
                  <a:sym typeface="Wingdings"/>
                </a:rPr>
                <a:t>输出参数</a:t>
              </a: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     //</a:t>
              </a:r>
              <a:r>
                <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实现代码</a:t>
              </a: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sym typeface="Wingdings"/>
                </a:rPr>
                <a:t>}</a:t>
              </a:r>
              <a:endParaRPr kumimoji="1" lang="zh-CN" altLang="en-US" sz="1800" b="1" i="0" u="none" strike="noStrike" kern="1200" cap="none" spc="0" normalizeH="0" baseline="0" noProof="0">
                <a:ln>
                  <a:noFill/>
                </a:ln>
                <a:solidFill>
                  <a:srgbClr val="0000FF"/>
                </a:solidFill>
                <a:effectLst/>
                <a:uLnTx/>
                <a:uFillTx/>
                <a:latin typeface="楷体" pitchFamily="49" charset="-122"/>
                <a:ea typeface="楷体" pitchFamily="49" charset="-122"/>
                <a:cs typeface="+mn-cs"/>
              </a:endParaRPr>
            </a:p>
          </p:txBody>
        </p:sp>
      </p:grpSp>
      <p:grpSp>
        <p:nvGrpSpPr>
          <p:cNvPr id="19" name="组合 18"/>
          <p:cNvGrpSpPr/>
          <p:nvPr/>
        </p:nvGrpSpPr>
        <p:grpSpPr>
          <a:xfrm>
            <a:off x="3714744" y="3714753"/>
            <a:ext cx="2143140" cy="1982437"/>
            <a:chOff x="3714744" y="2786064"/>
            <a:chExt cx="2143140" cy="1486828"/>
          </a:xfrm>
        </p:grpSpPr>
        <p:sp>
          <p:nvSpPr>
            <p:cNvPr id="15" name="TextBox 14"/>
            <p:cNvSpPr txBox="1"/>
            <p:nvPr/>
          </p:nvSpPr>
          <p:spPr>
            <a:xfrm>
              <a:off x="3714744" y="4000510"/>
              <a:ext cx="2143140" cy="272382"/>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600" b="1" i="0" u="none" strike="noStrike" kern="1200" cap="none" spc="0" normalizeH="0" baseline="0" noProof="0">
                  <a:ln>
                    <a:noFill/>
                  </a:ln>
                  <a:solidFill>
                    <a:srgbClr val="0000FF"/>
                  </a:solidFill>
                  <a:effectLst/>
                  <a:uLnTx/>
                  <a:uFillTx/>
                  <a:latin typeface="微软雅黑" pitchFamily="34" charset="-122"/>
                  <a:ea typeface="微软雅黑" pitchFamily="34" charset="-122"/>
                  <a:cs typeface="+mn-cs"/>
                </a:rPr>
                <a:t>采用引用类型参数</a:t>
              </a:r>
            </a:p>
          </p:txBody>
        </p:sp>
        <p:cxnSp>
          <p:nvCxnSpPr>
            <p:cNvPr id="17" name="直接箭头连接符 16"/>
            <p:cNvCxnSpPr/>
            <p:nvPr/>
          </p:nvCxnSpPr>
          <p:spPr>
            <a:xfrm rot="16200000" flipV="1">
              <a:off x="4179091" y="3393287"/>
              <a:ext cx="1214446"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grpSp>
      <p:sp>
        <p:nvSpPr>
          <p:cNvPr id="20" name="灯片编号占位符 1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129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208816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nodeType="afterEffect">
                                  <p:stCondLst>
                                    <p:cond delay="0"/>
                                  </p:stCondLst>
                                  <p:childTnLst>
                                    <p:animEffect transition="out" filter="fade">
                                      <p:cBhvr>
                                        <p:cTn id="17" dur="500" tmFilter="0, 0; .2, .5; .8, .5; 1, 0"/>
                                        <p:tgtEl>
                                          <p:spTgt spid="19"/>
                                        </p:tgtEl>
                                      </p:cBhvr>
                                    </p:animEffect>
                                    <p:animScale>
                                      <p:cBhvr>
                                        <p:cTn id="1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85786" y="2214554"/>
            <a:ext cx="3643338" cy="2786082"/>
          </a:xfrm>
          <a:prstGeom prst="roundRect">
            <a:avLst/>
          </a:prstGeom>
          <a:blipFill>
            <a:blip r:embed="rId3"/>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TextBox 1"/>
          <p:cNvSpPr txBox="1"/>
          <p:nvPr/>
        </p:nvSpPr>
        <p:spPr>
          <a:xfrm>
            <a:off x="785786" y="1428736"/>
            <a:ext cx="7072362"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理解各种</a:t>
            </a:r>
            <a:r>
              <a:rPr lang="zh-CN" altLang="en-US" b="1">
                <a:solidFill>
                  <a:srgbClr val="3333CC"/>
                </a:solidFill>
                <a:latin typeface="Times New Roman" pitchFamily="18" charset="0"/>
                <a:ea typeface="楷体" pitchFamily="49" charset="-122"/>
                <a:cs typeface="Times New Roman" pitchFamily="18" charset="0"/>
              </a:rPr>
              <a:t>数据结构的逻辑特性和存储结构设计。</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4" name="Oval 8"/>
          <p:cNvSpPr>
            <a:spLocks noChangeAspect="1" noChangeArrowheads="1"/>
          </p:cNvSpPr>
          <p:nvPr/>
        </p:nvSpPr>
        <p:spPr bwMode="auto">
          <a:xfrm>
            <a:off x="42859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47942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5</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6" name="Text Box 12"/>
          <p:cNvSpPr txBox="1">
            <a:spLocks noChangeArrowheads="1"/>
          </p:cNvSpPr>
          <p:nvPr/>
        </p:nvSpPr>
        <p:spPr bwMode="auto">
          <a:xfrm>
            <a:off x="1500166" y="567177"/>
            <a:ext cx="3929090" cy="461665"/>
          </a:xfrm>
          <a:prstGeom prst="rect">
            <a:avLst/>
          </a:prstGeom>
          <a:solidFill>
            <a:srgbClr val="6600CC"/>
          </a:solidFill>
          <a:ln w="9525">
            <a:noFill/>
            <a:miter lim="800000"/>
            <a:headEnd/>
            <a:tailEnd/>
          </a:ln>
          <a:effectLst/>
        </p:spPr>
        <p:txBody>
          <a:bodyPr wrap="square">
            <a:spAutoFit/>
          </a:bodyPr>
          <a:lstStyle/>
          <a:p>
            <a:pPr>
              <a:lnSpc>
                <a:spcPct val="100000"/>
              </a:lnSpc>
            </a:pPr>
            <a:r>
              <a:rPr lang="zh-CN" altLang="en-US">
                <a:solidFill>
                  <a:schemeClr val="bg1"/>
                </a:solidFill>
                <a:latin typeface="黑体" pitchFamily="49" charset="-122"/>
                <a:ea typeface="黑体" pitchFamily="49" charset="-122"/>
              </a:rPr>
              <a:t>“数据结构”</a:t>
            </a:r>
            <a:r>
              <a:rPr lang="zh-CN" altLang="en-US" b="1">
                <a:solidFill>
                  <a:schemeClr val="bg1"/>
                </a:solidFill>
                <a:latin typeface="黑体" pitchFamily="49" charset="-122"/>
                <a:ea typeface="黑体" pitchFamily="49" charset="-122"/>
                <a:cs typeface="Times New Roman" pitchFamily="18" charset="0"/>
              </a:rPr>
              <a:t>的学习方法</a:t>
            </a:r>
            <a:endParaRPr lang="zh-CN" altLang="en-US" b="1" dirty="0">
              <a:solidFill>
                <a:schemeClr val="bg1"/>
              </a:solidFill>
              <a:latin typeface="黑体" pitchFamily="49" charset="-122"/>
              <a:ea typeface="黑体" pitchFamily="49" charset="-122"/>
              <a:cs typeface="Times New Roman" pitchFamily="18" charset="0"/>
            </a:endParaRPr>
          </a:p>
        </p:txBody>
      </p:sp>
      <p:sp>
        <p:nvSpPr>
          <p:cNvPr id="16" name="圆角矩形 15"/>
          <p:cNvSpPr/>
          <p:nvPr/>
        </p:nvSpPr>
        <p:spPr>
          <a:xfrm>
            <a:off x="1142976" y="2500306"/>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线性表</a:t>
            </a:r>
            <a:endParaRPr lang="zh-CN" altLang="en-US" sz="2000"/>
          </a:p>
        </p:txBody>
      </p:sp>
      <p:sp>
        <p:nvSpPr>
          <p:cNvPr id="20" name="圆角矩形 19"/>
          <p:cNvSpPr/>
          <p:nvPr/>
        </p:nvSpPr>
        <p:spPr>
          <a:xfrm>
            <a:off x="1142976" y="307181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栈</a:t>
            </a:r>
            <a:endParaRPr lang="zh-CN" altLang="en-US" sz="2000"/>
          </a:p>
        </p:txBody>
      </p:sp>
      <p:sp>
        <p:nvSpPr>
          <p:cNvPr id="21" name="圆角矩形 20"/>
          <p:cNvSpPr/>
          <p:nvPr/>
        </p:nvSpPr>
        <p:spPr>
          <a:xfrm>
            <a:off x="1142976" y="367538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队列</a:t>
            </a:r>
            <a:endParaRPr lang="zh-CN" altLang="en-US" sz="2000"/>
          </a:p>
        </p:txBody>
      </p:sp>
      <p:sp>
        <p:nvSpPr>
          <p:cNvPr id="22" name="圆角矩形 21"/>
          <p:cNvSpPr/>
          <p:nvPr/>
        </p:nvSpPr>
        <p:spPr>
          <a:xfrm>
            <a:off x="1142976" y="424688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串</a:t>
            </a:r>
            <a:endParaRPr lang="zh-CN" altLang="en-US" sz="2000"/>
          </a:p>
        </p:txBody>
      </p:sp>
      <p:sp>
        <p:nvSpPr>
          <p:cNvPr id="23" name="圆角矩形 22"/>
          <p:cNvSpPr/>
          <p:nvPr/>
        </p:nvSpPr>
        <p:spPr>
          <a:xfrm>
            <a:off x="2786050" y="2500306"/>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数组</a:t>
            </a:r>
            <a:endParaRPr lang="zh-CN" altLang="en-US" sz="2000"/>
          </a:p>
        </p:txBody>
      </p:sp>
      <p:sp>
        <p:nvSpPr>
          <p:cNvPr id="24" name="圆角矩形 23"/>
          <p:cNvSpPr/>
          <p:nvPr/>
        </p:nvSpPr>
        <p:spPr>
          <a:xfrm>
            <a:off x="2786050" y="307181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树</a:t>
            </a:r>
            <a:endParaRPr lang="zh-CN" altLang="en-US" sz="2000"/>
          </a:p>
        </p:txBody>
      </p:sp>
      <p:sp>
        <p:nvSpPr>
          <p:cNvPr id="25" name="圆角矩形 24"/>
          <p:cNvSpPr/>
          <p:nvPr/>
        </p:nvSpPr>
        <p:spPr>
          <a:xfrm>
            <a:off x="2786050" y="367538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二叉树</a:t>
            </a:r>
            <a:endParaRPr lang="zh-CN" altLang="en-US" sz="2000"/>
          </a:p>
        </p:txBody>
      </p:sp>
      <p:sp>
        <p:nvSpPr>
          <p:cNvPr id="26" name="圆角矩形 25"/>
          <p:cNvSpPr/>
          <p:nvPr/>
        </p:nvSpPr>
        <p:spPr>
          <a:xfrm>
            <a:off x="2786050" y="424688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图</a:t>
            </a:r>
            <a:endParaRPr lang="zh-CN" altLang="en-US" sz="2000"/>
          </a:p>
        </p:txBody>
      </p:sp>
      <p:sp>
        <p:nvSpPr>
          <p:cNvPr id="28" name="矩形 27"/>
          <p:cNvSpPr/>
          <p:nvPr/>
        </p:nvSpPr>
        <p:spPr>
          <a:xfrm>
            <a:off x="5000628" y="2714620"/>
            <a:ext cx="164307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逻辑特性</a:t>
            </a:r>
            <a:endParaRPr lang="zh-CN" altLang="en-US" sz="2000"/>
          </a:p>
        </p:txBody>
      </p:sp>
      <p:sp>
        <p:nvSpPr>
          <p:cNvPr id="29" name="矩形 28"/>
          <p:cNvSpPr/>
          <p:nvPr/>
        </p:nvSpPr>
        <p:spPr>
          <a:xfrm>
            <a:off x="5000628" y="3786190"/>
            <a:ext cx="164307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存储结构</a:t>
            </a:r>
            <a:endParaRPr lang="zh-CN" altLang="en-US" sz="2000"/>
          </a:p>
        </p:txBody>
      </p:sp>
      <p:sp>
        <p:nvSpPr>
          <p:cNvPr id="30" name="下箭头 29"/>
          <p:cNvSpPr/>
          <p:nvPr/>
        </p:nvSpPr>
        <p:spPr>
          <a:xfrm>
            <a:off x="5715008" y="3286124"/>
            <a:ext cx="142876" cy="4286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1" name="TextBox 30"/>
          <p:cNvSpPr txBox="1"/>
          <p:nvPr/>
        </p:nvSpPr>
        <p:spPr>
          <a:xfrm>
            <a:off x="5929322" y="3329382"/>
            <a:ext cx="2571768" cy="313932"/>
          </a:xfrm>
          <a:prstGeom prst="rect">
            <a:avLst/>
          </a:prstGeom>
          <a:noFill/>
        </p:spPr>
        <p:txBody>
          <a:bodyPr wrap="square" rtlCol="0">
            <a:spAutoFit/>
          </a:bodyPr>
          <a:lstStyle/>
          <a:p>
            <a:pPr algn="l"/>
            <a:r>
              <a:rPr lang="zh-CN" altLang="en-US" sz="1800">
                <a:latin typeface="楷体" pitchFamily="49" charset="-122"/>
                <a:ea typeface="楷体" pitchFamily="49" charset="-122"/>
              </a:rPr>
              <a:t>映射：计算机中的表示</a:t>
            </a: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13</a:t>
            </a:fld>
            <a:r>
              <a:rPr lang="en-US" altLang="zh-CN"/>
              <a:t>/14</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476230"/>
            <a:ext cx="5643602" cy="462819"/>
          </a:xfrm>
          <a:prstGeom prst="rect">
            <a:avLst/>
          </a:prstGeom>
          <a:noFill/>
        </p:spPr>
        <p:txBody>
          <a:bodyPr wrap="square" rtlCol="0">
            <a:spAutoFit/>
          </a:bodyPr>
          <a:lstStyle/>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设计一个算法求整数集合</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中偶数元素个数。</a:t>
            </a:r>
          </a:p>
        </p:txBody>
      </p:sp>
      <p:grpSp>
        <p:nvGrpSpPr>
          <p:cNvPr id="17" name="组合 16"/>
          <p:cNvGrpSpPr/>
          <p:nvPr/>
        </p:nvGrpSpPr>
        <p:grpSpPr>
          <a:xfrm>
            <a:off x="1142976" y="1714488"/>
            <a:ext cx="5429288" cy="762005"/>
            <a:chOff x="1142976" y="1285866"/>
            <a:chExt cx="5429288" cy="571504"/>
          </a:xfrm>
        </p:grpSpPr>
        <p:sp>
          <p:nvSpPr>
            <p:cNvPr id="3" name="圆角矩形 2"/>
            <p:cNvSpPr/>
            <p:nvPr/>
          </p:nvSpPr>
          <p:spPr>
            <a:xfrm>
              <a:off x="2786050" y="1285866"/>
              <a:ext cx="1214446" cy="57150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楷体" pitchFamily="49" charset="-122"/>
                  <a:ea typeface="楷体" pitchFamily="49" charset="-122"/>
                  <a:cs typeface="+mn-cs"/>
                </a:rPr>
                <a:t>算法</a:t>
              </a:r>
            </a:p>
          </p:txBody>
        </p:sp>
        <p:cxnSp>
          <p:nvCxnSpPr>
            <p:cNvPr id="5" name="直接箭头连接符 4"/>
            <p:cNvCxnSpPr/>
            <p:nvPr/>
          </p:nvCxnSpPr>
          <p:spPr>
            <a:xfrm flipV="1">
              <a:off x="2214546" y="1571618"/>
              <a:ext cx="571504"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1142976" y="1382680"/>
              <a:ext cx="1143008" cy="323165"/>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集合</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cxnSp>
          <p:nvCxnSpPr>
            <p:cNvPr id="8" name="直接箭头连接符 7"/>
            <p:cNvCxnSpPr/>
            <p:nvPr/>
          </p:nvCxnSpPr>
          <p:spPr>
            <a:xfrm flipV="1">
              <a:off x="4000496" y="1571618"/>
              <a:ext cx="571504"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4572000" y="1357304"/>
              <a:ext cx="2000264" cy="323165"/>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偶数元素个数</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grpSp>
      <p:grpSp>
        <p:nvGrpSpPr>
          <p:cNvPr id="18" name="组合 17"/>
          <p:cNvGrpSpPr/>
          <p:nvPr/>
        </p:nvGrpSpPr>
        <p:grpSpPr>
          <a:xfrm>
            <a:off x="1214414" y="2762245"/>
            <a:ext cx="3929090" cy="2334584"/>
            <a:chOff x="1214414" y="2071684"/>
            <a:chExt cx="3929090" cy="1750938"/>
          </a:xfrm>
        </p:grpSpPr>
        <p:sp>
          <p:nvSpPr>
            <p:cNvPr id="10" name="下箭头 9"/>
            <p:cNvSpPr/>
            <p:nvPr/>
          </p:nvSpPr>
          <p:spPr>
            <a:xfrm>
              <a:off x="3286116" y="207168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0"/>
            <p:cNvSpPr txBox="1"/>
            <p:nvPr/>
          </p:nvSpPr>
          <p:spPr>
            <a:xfrm>
              <a:off x="1214414" y="2714626"/>
              <a:ext cx="3929090"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void Evennumbers(</a:t>
              </a:r>
              <a:r>
                <a:rPr kumimoji="1" lang="en-US" altLang="zh-CN"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Set</a:t>
              </a:r>
              <a:r>
                <a:rPr kumimoji="1" lang="en-US" altLang="zh-CN"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 s</a:t>
              </a:r>
              <a:r>
                <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C00000"/>
                  </a:solidFill>
                  <a:effectLst>
                    <a:outerShdw blurRad="38100" dist="38100" dir="2700000" algn="tl">
                      <a:srgbClr val="000000">
                        <a:alpha val="43137"/>
                      </a:srgbClr>
                    </a:outerShdw>
                  </a:effectLst>
                  <a:uLnTx/>
                  <a:uFillTx/>
                  <a:latin typeface="Times New Roman" pitchFamily="18" charset="0"/>
                  <a:ea typeface="楷体" pitchFamily="49" charset="-122"/>
                  <a:cs typeface="Times New Roman" pitchFamily="18" charset="0"/>
                </a:rPr>
                <a:t>int &amp;m</a:t>
              </a:r>
              <a:r>
                <a:rPr kumimoji="1" lang="en-US" altLang="zh-CN"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m=0;</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(int i=0;i&lt;s.length;i++)</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(s.data[i]%2==0)  m++;</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grpSp>
      <p:grpSp>
        <p:nvGrpSpPr>
          <p:cNvPr id="19" name="组合 18"/>
          <p:cNvGrpSpPr/>
          <p:nvPr/>
        </p:nvGrpSpPr>
        <p:grpSpPr>
          <a:xfrm>
            <a:off x="2000232" y="2381243"/>
            <a:ext cx="3286148" cy="1333509"/>
            <a:chOff x="2000232" y="1785932"/>
            <a:chExt cx="3286148" cy="1000132"/>
          </a:xfrm>
        </p:grpSpPr>
        <p:cxnSp>
          <p:nvCxnSpPr>
            <p:cNvPr id="13" name="直接箭头连接符 12"/>
            <p:cNvCxnSpPr/>
            <p:nvPr/>
          </p:nvCxnSpPr>
          <p:spPr>
            <a:xfrm>
              <a:off x="2000232" y="1785932"/>
              <a:ext cx="1285884" cy="1000132"/>
            </a:xfrm>
            <a:prstGeom prst="straightConnector1">
              <a:avLst/>
            </a:prstGeom>
            <a:ln>
              <a:prstDash val="dash"/>
              <a:tailEnd type="arrow"/>
            </a:ln>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rot="5400000">
              <a:off x="4357686" y="1857370"/>
              <a:ext cx="1000132" cy="857256"/>
            </a:xfrm>
            <a:prstGeom prst="straightConnector1">
              <a:avLst/>
            </a:prstGeom>
            <a:ln>
              <a:prstDash val="dash"/>
              <a:tailEnd type="arrow"/>
            </a:ln>
          </p:spPr>
          <p:style>
            <a:lnRef idx="2">
              <a:schemeClr val="accent6"/>
            </a:lnRef>
            <a:fillRef idx="0">
              <a:schemeClr val="accent6"/>
            </a:fillRef>
            <a:effectRef idx="1">
              <a:schemeClr val="accent6"/>
            </a:effectRef>
            <a:fontRef idx="minor">
              <a:schemeClr val="tx1"/>
            </a:fontRef>
          </p:style>
        </p:cxnSp>
      </p:grpSp>
      <p:sp>
        <p:nvSpPr>
          <p:cNvPr id="20" name="灯片编号占位符 1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pic>
        <p:nvPicPr>
          <p:cNvPr id="22" name="Picture 2"/>
          <p:cNvPicPr>
            <a:picLocks noChangeAspect="1" noChangeArrowheads="1"/>
          </p:cNvPicPr>
          <p:nvPr/>
        </p:nvPicPr>
        <p:blipFill>
          <a:blip r:embed="rId3" cstate="print"/>
          <a:srcRect/>
          <a:stretch>
            <a:fillRect/>
          </a:stretch>
        </p:blipFill>
        <p:spPr bwMode="auto">
          <a:xfrm>
            <a:off x="500034" y="476230"/>
            <a:ext cx="785818" cy="1006759"/>
          </a:xfrm>
          <a:prstGeom prst="rect">
            <a:avLst/>
          </a:prstGeom>
          <a:ln>
            <a:noFill/>
          </a:ln>
          <a:effectLst>
            <a:softEdge rad="112500"/>
          </a:effectLst>
        </p:spPr>
      </p:pic>
    </p:spTree>
    <p:extLst>
      <p:ext uri="{BB962C8B-B14F-4D97-AF65-F5344CB8AC3E}">
        <p14:creationId xmlns:p14="http://schemas.microsoft.com/office/powerpoint/2010/main" val="211347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nodeType="afterEffect">
                                  <p:stCondLst>
                                    <p:cond delay="0"/>
                                  </p:stCondLst>
                                  <p:childTnLst>
                                    <p:animEffect transition="out" filter="fade">
                                      <p:cBhvr>
                                        <p:cTn id="17" dur="500" tmFilter="0, 0; .2, .5; .8, .5; 1, 0"/>
                                        <p:tgtEl>
                                          <p:spTgt spid="19"/>
                                        </p:tgtEl>
                                      </p:cBhvr>
                                    </p:animEffect>
                                    <p:animScale>
                                      <p:cBhvr>
                                        <p:cTn id="1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8"/>
          <p:cNvSpPr>
            <a:spLocks noChangeAspect="1" noChangeArrowheads="1"/>
          </p:cNvSpPr>
          <p:nvPr/>
        </p:nvSpPr>
        <p:spPr bwMode="auto">
          <a:xfrm>
            <a:off x="785786" y="76198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3" name="Oval 9"/>
          <p:cNvSpPr>
            <a:spLocks noChangeAspect="1" noChangeArrowheads="1"/>
          </p:cNvSpPr>
          <p:nvPr/>
        </p:nvSpPr>
        <p:spPr bwMode="auto">
          <a:xfrm>
            <a:off x="836617" y="81252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AU" sz="2800" b="0"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itchFamily="18" charset="0"/>
                <a:ea typeface="宋体" pitchFamily="2" charset="-122"/>
                <a:cs typeface="+mn-cs"/>
              </a:rPr>
              <a:t>3</a:t>
            </a:r>
            <a:endParaRPr kumimoji="1" lang="en-AU"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itchFamily="18" charset="0"/>
              <a:ea typeface="宋体" pitchFamily="2" charset="-122"/>
              <a:cs typeface="+mn-cs"/>
            </a:endParaRPr>
          </a:p>
        </p:txBody>
      </p:sp>
      <p:sp>
        <p:nvSpPr>
          <p:cNvPr id="4" name="TextBox 3"/>
          <p:cNvSpPr txBox="1"/>
          <p:nvPr/>
        </p:nvSpPr>
        <p:spPr>
          <a:xfrm>
            <a:off x="1857356" y="852390"/>
            <a:ext cx="3571900"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算法时间复杂度分析</a:t>
            </a:r>
          </a:p>
        </p:txBody>
      </p:sp>
      <p:sp>
        <p:nvSpPr>
          <p:cNvPr id="5" name="TextBox 4"/>
          <p:cNvSpPr txBox="1"/>
          <p:nvPr/>
        </p:nvSpPr>
        <p:spPr>
          <a:xfrm>
            <a:off x="1857356" y="2857496"/>
            <a:ext cx="2286016" cy="1107996"/>
          </a:xfrm>
          <a:prstGeom prst="rect">
            <a:avLst/>
          </a:prstGeom>
          <a:noFill/>
        </p:spPr>
        <p:txBody>
          <a:bodyPr wrap="square" rtlCol="0">
            <a:spAutoFit/>
          </a:bodyPr>
          <a:lstStyle/>
          <a:p>
            <a:pPr marL="457200" marR="0" lvl="0" indent="-457200" algn="l" defTabSz="914400" rtl="0" eaLnBrk="1" fontAlgn="base" latinLnBrk="0" hangingPunct="1">
              <a:lnSpc>
                <a:spcPct val="150000"/>
              </a:lnSpc>
              <a:spcBef>
                <a:spcPts val="0"/>
              </a:spcBef>
              <a:spcAft>
                <a:spcPct val="0"/>
              </a:spcAft>
              <a:buClrTx/>
              <a:buSzTx/>
              <a:buFontTx/>
              <a:buBlip>
                <a:blip r:embed="rId3"/>
              </a:buBlip>
              <a:tabLst/>
              <a:defRPr/>
            </a:pPr>
            <a:r>
              <a:rPr kumimoji="1" lang="zh-CN" altLang="en-US" sz="22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非递归算法</a:t>
            </a:r>
            <a:endParaRPr kumimoji="1" lang="en-US" altLang="zh-CN" sz="2200" b="1" i="0" u="none" strike="noStrike" kern="1200" cap="none" spc="0" normalizeH="0" baseline="0" noProof="0">
              <a:ln>
                <a:noFill/>
              </a:ln>
              <a:solidFill>
                <a:srgbClr val="0000FF"/>
              </a:solidFill>
              <a:effectLst/>
              <a:uLnTx/>
              <a:uFillTx/>
              <a:latin typeface="楷体" pitchFamily="49" charset="-122"/>
              <a:ea typeface="楷体" pitchFamily="49" charset="-122"/>
              <a:cs typeface="+mn-cs"/>
            </a:endParaRPr>
          </a:p>
          <a:p>
            <a:pPr marL="457200" marR="0" lvl="0" indent="-457200" algn="l" defTabSz="914400" rtl="0" eaLnBrk="1" fontAlgn="base" latinLnBrk="0" hangingPunct="1">
              <a:lnSpc>
                <a:spcPct val="150000"/>
              </a:lnSpc>
              <a:spcBef>
                <a:spcPts val="0"/>
              </a:spcBef>
              <a:spcAft>
                <a:spcPct val="0"/>
              </a:spcAft>
              <a:buClrTx/>
              <a:buSzTx/>
              <a:buFontTx/>
              <a:buBlip>
                <a:blip r:embed="rId3"/>
              </a:buBlip>
              <a:tabLst/>
              <a:defRPr/>
            </a:pPr>
            <a:r>
              <a:rPr kumimoji="1" lang="zh-CN" altLang="en-US" sz="22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递归算法</a:t>
            </a:r>
          </a:p>
        </p:txBody>
      </p:sp>
      <p:sp>
        <p:nvSpPr>
          <p:cNvPr id="7" name="TextBox 6"/>
          <p:cNvSpPr txBox="1"/>
          <p:nvPr/>
        </p:nvSpPr>
        <p:spPr>
          <a:xfrm>
            <a:off x="1285852" y="2095491"/>
            <a:ext cx="1857388"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C00000"/>
                </a:solidFill>
                <a:effectLst/>
                <a:uLnTx/>
                <a:uFillTx/>
                <a:latin typeface="黑体" pitchFamily="49" charset="-122"/>
                <a:ea typeface="黑体" pitchFamily="49" charset="-122"/>
                <a:cs typeface="+mn-cs"/>
              </a:rPr>
              <a:t>算法类别：</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6901975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73218"/>
            <a:ext cx="22860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marR="0" lvl="0" indent="-457200" algn="l" defTabSz="914400" rtl="0" eaLnBrk="1" fontAlgn="base" latinLnBrk="0" hangingPunct="1">
              <a:lnSpc>
                <a:spcPct val="110000"/>
              </a:lnSpc>
              <a:spcBef>
                <a:spcPts val="0"/>
              </a:spcBef>
              <a:spcAft>
                <a:spcPct val="0"/>
              </a:spcAft>
              <a:buClrTx/>
              <a:buSzTx/>
              <a:buFontTx/>
              <a:buNone/>
              <a:tabLst/>
              <a:defRPr/>
            </a:pPr>
            <a:r>
              <a:rPr kumimoji="1" lang="zh-CN" altLang="en-US"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sym typeface="Wingdings"/>
              </a:rPr>
              <a:t>  </a:t>
            </a:r>
            <a:r>
              <a:rPr kumimoji="1" lang="zh-CN" altLang="en-US"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rPr>
              <a:t>非递归算法</a:t>
            </a:r>
            <a:endParaRPr kumimoji="1" lang="en-US" altLang="zh-CN"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endParaRPr>
          </a:p>
        </p:txBody>
      </p:sp>
      <p:sp>
        <p:nvSpPr>
          <p:cNvPr id="3" name="TextBox 2"/>
          <p:cNvSpPr txBox="1"/>
          <p:nvPr/>
        </p:nvSpPr>
        <p:spPr>
          <a:xfrm>
            <a:off x="3071802" y="1047734"/>
            <a:ext cx="2428892"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确定问题规模</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endParaRPr kumimoji="1" lang="zh-CN" altLang="en-US"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grpSp>
        <p:nvGrpSpPr>
          <p:cNvPr id="12" name="组合 11"/>
          <p:cNvGrpSpPr/>
          <p:nvPr/>
        </p:nvGrpSpPr>
        <p:grpSpPr>
          <a:xfrm>
            <a:off x="3214678" y="3905255"/>
            <a:ext cx="2428892" cy="808878"/>
            <a:chOff x="3214678" y="2928940"/>
            <a:chExt cx="2428892" cy="606658"/>
          </a:xfrm>
        </p:grpSpPr>
        <p:sp>
          <p:nvSpPr>
            <p:cNvPr id="5" name="TextBox 4"/>
            <p:cNvSpPr txBox="1"/>
            <p:nvPr/>
          </p:nvSpPr>
          <p:spPr>
            <a:xfrm>
              <a:off x="3214678" y="3212433"/>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用复杂度表示</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sp>
          <p:nvSpPr>
            <p:cNvPr id="7" name="下箭头 6"/>
            <p:cNvSpPr/>
            <p:nvPr/>
          </p:nvSpPr>
          <p:spPr>
            <a:xfrm>
              <a:off x="4214810" y="2928940"/>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 name="组合 9"/>
          <p:cNvGrpSpPr/>
          <p:nvPr/>
        </p:nvGrpSpPr>
        <p:grpSpPr>
          <a:xfrm>
            <a:off x="3071802" y="1714490"/>
            <a:ext cx="2428892" cy="907140"/>
            <a:chOff x="3071802" y="1285866"/>
            <a:chExt cx="2428892" cy="680355"/>
          </a:xfrm>
        </p:grpSpPr>
        <p:sp>
          <p:nvSpPr>
            <p:cNvPr id="6" name="下箭头 5"/>
            <p:cNvSpPr/>
            <p:nvPr/>
          </p:nvSpPr>
          <p:spPr>
            <a:xfrm>
              <a:off x="4214810" y="1285866"/>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TextBox 7"/>
            <p:cNvSpPr txBox="1"/>
            <p:nvPr/>
          </p:nvSpPr>
          <p:spPr>
            <a:xfrm>
              <a:off x="3071802" y="1643056"/>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找基本操作语句</a:t>
              </a:r>
            </a:p>
          </p:txBody>
        </p:sp>
      </p:grpSp>
      <p:grpSp>
        <p:nvGrpSpPr>
          <p:cNvPr id="11" name="组合 10"/>
          <p:cNvGrpSpPr/>
          <p:nvPr/>
        </p:nvGrpSpPr>
        <p:grpSpPr>
          <a:xfrm>
            <a:off x="2643174" y="2857497"/>
            <a:ext cx="3500462" cy="808878"/>
            <a:chOff x="2643174" y="2143122"/>
            <a:chExt cx="3500462" cy="606658"/>
          </a:xfrm>
        </p:grpSpPr>
        <p:sp>
          <p:nvSpPr>
            <p:cNvPr id="4" name="TextBox 3"/>
            <p:cNvSpPr txBox="1"/>
            <p:nvPr/>
          </p:nvSpPr>
          <p:spPr>
            <a:xfrm>
              <a:off x="2643174" y="2426615"/>
              <a:ext cx="350046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求基本操作的执行次数</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sp>
          <p:nvSpPr>
            <p:cNvPr id="9" name="下箭头 8"/>
            <p:cNvSpPr/>
            <p:nvPr/>
          </p:nvSpPr>
          <p:spPr>
            <a:xfrm>
              <a:off x="4214810" y="2143122"/>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38051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77967"/>
            <a:ext cx="22860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marR="0" lvl="0" indent="-457200" algn="l" defTabSz="914400" rtl="0" eaLnBrk="1" fontAlgn="base" latinLnBrk="0" hangingPunct="1">
              <a:lnSpc>
                <a:spcPct val="110000"/>
              </a:lnSpc>
              <a:spcBef>
                <a:spcPts val="0"/>
              </a:spcBef>
              <a:spcAft>
                <a:spcPct val="0"/>
              </a:spcAft>
              <a:buClrTx/>
              <a:buSzTx/>
              <a:buFontTx/>
              <a:buNone/>
              <a:tabLst/>
              <a:defRPr/>
            </a:pPr>
            <a:r>
              <a:rPr kumimoji="1" lang="zh-CN" altLang="en-US"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sym typeface="Wingdings"/>
              </a:rPr>
              <a:t>  </a:t>
            </a:r>
            <a:r>
              <a:rPr kumimoji="1" lang="zh-CN" altLang="en-US"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rPr>
              <a:t>递归算法</a:t>
            </a:r>
            <a:endParaRPr kumimoji="1" lang="en-US" altLang="zh-CN" sz="22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cs typeface="+mn-cs"/>
            </a:endParaRPr>
          </a:p>
        </p:txBody>
      </p:sp>
      <p:sp>
        <p:nvSpPr>
          <p:cNvPr id="3" name="TextBox 2"/>
          <p:cNvSpPr txBox="1"/>
          <p:nvPr/>
        </p:nvSpPr>
        <p:spPr>
          <a:xfrm>
            <a:off x="3071802" y="857232"/>
            <a:ext cx="2428892"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确定问题规模</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endParaRPr kumimoji="1" lang="zh-CN" altLang="en-US"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grpSp>
        <p:nvGrpSpPr>
          <p:cNvPr id="17" name="组合 16"/>
          <p:cNvGrpSpPr/>
          <p:nvPr/>
        </p:nvGrpSpPr>
        <p:grpSpPr>
          <a:xfrm>
            <a:off x="3071802" y="1523986"/>
            <a:ext cx="2428892" cy="845724"/>
            <a:chOff x="3071802" y="1142990"/>
            <a:chExt cx="2428892" cy="634293"/>
          </a:xfrm>
        </p:grpSpPr>
        <p:sp>
          <p:nvSpPr>
            <p:cNvPr id="4" name="下箭头 3"/>
            <p:cNvSpPr/>
            <p:nvPr/>
          </p:nvSpPr>
          <p:spPr>
            <a:xfrm>
              <a:off x="4214810" y="1142990"/>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TextBox 4"/>
            <p:cNvSpPr txBox="1"/>
            <p:nvPr/>
          </p:nvSpPr>
          <p:spPr>
            <a:xfrm>
              <a:off x="3071802" y="1454118"/>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确定终止情况</a:t>
              </a:r>
            </a:p>
          </p:txBody>
        </p:sp>
      </p:grpSp>
      <p:grpSp>
        <p:nvGrpSpPr>
          <p:cNvPr id="18" name="组合 17"/>
          <p:cNvGrpSpPr/>
          <p:nvPr/>
        </p:nvGrpSpPr>
        <p:grpSpPr>
          <a:xfrm>
            <a:off x="3071802" y="2571746"/>
            <a:ext cx="2428892" cy="845724"/>
            <a:chOff x="3071802" y="1928808"/>
            <a:chExt cx="2428892" cy="634293"/>
          </a:xfrm>
        </p:grpSpPr>
        <p:sp>
          <p:nvSpPr>
            <p:cNvPr id="6" name="下箭头 5"/>
            <p:cNvSpPr/>
            <p:nvPr/>
          </p:nvSpPr>
          <p:spPr>
            <a:xfrm>
              <a:off x="4214810" y="1928808"/>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TextBox 6"/>
            <p:cNvSpPr txBox="1"/>
            <p:nvPr/>
          </p:nvSpPr>
          <p:spPr>
            <a:xfrm>
              <a:off x="3071802" y="2239936"/>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确定递推情况</a:t>
              </a:r>
            </a:p>
          </p:txBody>
        </p:sp>
      </p:grpSp>
      <p:grpSp>
        <p:nvGrpSpPr>
          <p:cNvPr id="19" name="组合 18"/>
          <p:cNvGrpSpPr/>
          <p:nvPr/>
        </p:nvGrpSpPr>
        <p:grpSpPr>
          <a:xfrm>
            <a:off x="5715008" y="2190742"/>
            <a:ext cx="1428760" cy="1047757"/>
            <a:chOff x="5715008" y="1643056"/>
            <a:chExt cx="1428760" cy="785818"/>
          </a:xfrm>
        </p:grpSpPr>
        <p:sp>
          <p:nvSpPr>
            <p:cNvPr id="8" name="右大括号 7"/>
            <p:cNvSpPr/>
            <p:nvPr/>
          </p:nvSpPr>
          <p:spPr>
            <a:xfrm>
              <a:off x="5715008" y="1643056"/>
              <a:ext cx="142876" cy="785818"/>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折角形 11"/>
            <p:cNvSpPr/>
            <p:nvPr/>
          </p:nvSpPr>
          <p:spPr>
            <a:xfrm>
              <a:off x="6000760" y="1785932"/>
              <a:ext cx="1143008" cy="428628"/>
            </a:xfrm>
            <a:prstGeom prst="foldedCorner">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40000"/>
                </a:lnSpc>
                <a:spcBef>
                  <a:spcPct val="50000"/>
                </a:spcBef>
                <a:spcAft>
                  <a:spcPct val="0"/>
                </a:spcAft>
                <a:buClrTx/>
                <a:buSzTx/>
                <a:buFontTx/>
                <a:buNone/>
                <a:tabLst/>
                <a:defRPr/>
              </a:pPr>
              <a:r>
                <a:rPr kumimoji="1" lang="zh-CN" altLang="en-US" sz="20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楷体" pitchFamily="49" charset="-122"/>
                  <a:cs typeface="Times New Roman" pitchFamily="18" charset="0"/>
                </a:rPr>
                <a:t>递推式</a:t>
              </a:r>
              <a:endParaRPr kumimoji="1" lang="zh-CN" altLang="en-US" sz="20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Calibri"/>
                <a:ea typeface="宋体" panose="02010600030101010101" pitchFamily="2" charset="-122"/>
                <a:cs typeface="+mn-cs"/>
              </a:endParaRPr>
            </a:p>
          </p:txBody>
        </p:sp>
      </p:grpSp>
      <p:grpSp>
        <p:nvGrpSpPr>
          <p:cNvPr id="20" name="组合 19"/>
          <p:cNvGrpSpPr/>
          <p:nvPr/>
        </p:nvGrpSpPr>
        <p:grpSpPr>
          <a:xfrm>
            <a:off x="3071802" y="3677907"/>
            <a:ext cx="2428892" cy="845724"/>
            <a:chOff x="3071802" y="2758429"/>
            <a:chExt cx="2428892" cy="634293"/>
          </a:xfrm>
        </p:grpSpPr>
        <p:sp>
          <p:nvSpPr>
            <p:cNvPr id="13" name="下箭头 12"/>
            <p:cNvSpPr/>
            <p:nvPr/>
          </p:nvSpPr>
          <p:spPr>
            <a:xfrm>
              <a:off x="4214810" y="2758429"/>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TextBox 13"/>
            <p:cNvSpPr txBox="1"/>
            <p:nvPr/>
          </p:nvSpPr>
          <p:spPr>
            <a:xfrm>
              <a:off x="3071802" y="3069557"/>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由递推式求出</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grpSp>
      <p:grpSp>
        <p:nvGrpSpPr>
          <p:cNvPr id="22" name="组合 21"/>
          <p:cNvGrpSpPr/>
          <p:nvPr/>
        </p:nvGrpSpPr>
        <p:grpSpPr>
          <a:xfrm>
            <a:off x="3071802" y="4762511"/>
            <a:ext cx="2428892" cy="808878"/>
            <a:chOff x="3071802" y="3571882"/>
            <a:chExt cx="2428892" cy="606658"/>
          </a:xfrm>
        </p:grpSpPr>
        <p:sp>
          <p:nvSpPr>
            <p:cNvPr id="15" name="TextBox 14"/>
            <p:cNvSpPr txBox="1"/>
            <p:nvPr/>
          </p:nvSpPr>
          <p:spPr>
            <a:xfrm>
              <a:off x="3071802" y="3855375"/>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用复杂度表示</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p:txBody>
        </p:sp>
        <p:sp>
          <p:nvSpPr>
            <p:cNvPr id="16" name="下箭头 15"/>
            <p:cNvSpPr/>
            <p:nvPr/>
          </p:nvSpPr>
          <p:spPr>
            <a:xfrm>
              <a:off x="4214810" y="3571882"/>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 name="灯片编号占位符 2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14169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527873"/>
            <a:ext cx="7000924" cy="502702"/>
          </a:xfrm>
          <a:prstGeom prst="rect">
            <a:avLst/>
          </a:prstGeom>
          <a:noFill/>
        </p:spPr>
        <p:txBody>
          <a:bodyPr wrap="square" rtlCol="0">
            <a:spAutoFit/>
          </a:bodyPr>
          <a:lstStyle/>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有如下递归算法，分析调用</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黑体" pitchFamily="49" charset="-122"/>
                <a:ea typeface="黑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的时间复杂度。 </a:t>
            </a:r>
          </a:p>
        </p:txBody>
      </p:sp>
      <p:sp>
        <p:nvSpPr>
          <p:cNvPr id="3" name="TextBox 2"/>
          <p:cNvSpPr txBox="1"/>
          <p:nvPr/>
        </p:nvSpPr>
        <p:spPr>
          <a:xfrm>
            <a:off x="1142976" y="1480379"/>
            <a:ext cx="4929222" cy="30331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a:t>
            </a:r>
            <a:r>
              <a:rPr kumimoji="1" lang="en-US" sz="18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a[]</a:t>
            </a:r>
            <a:r>
              <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i</a:t>
            </a:r>
            <a:r>
              <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j)</a:t>
            </a:r>
            <a:endPar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mid=(i+j)/2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max2;</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(i&lt;j)</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max1=</a:t>
            </a:r>
            <a:r>
              <a:rPr kumimoji="1" lang="en-US" sz="18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mid);</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max2=</a:t>
            </a:r>
            <a:r>
              <a:rPr kumimoji="1" lang="en-US" sz="18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mid+1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return (max1&gt;max2)?max1:max2;</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else return 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pic>
        <p:nvPicPr>
          <p:cNvPr id="7" name="Picture 2"/>
          <p:cNvPicPr>
            <a:picLocks noChangeAspect="1" noChangeArrowheads="1"/>
          </p:cNvPicPr>
          <p:nvPr/>
        </p:nvPicPr>
        <p:blipFill>
          <a:blip r:embed="rId3" cstate="print"/>
          <a:srcRect/>
          <a:stretch>
            <a:fillRect/>
          </a:stretch>
        </p:blipFill>
        <p:spPr bwMode="auto">
          <a:xfrm>
            <a:off x="285720" y="380979"/>
            <a:ext cx="785818" cy="1006759"/>
          </a:xfrm>
          <a:prstGeom prst="rect">
            <a:avLst/>
          </a:prstGeom>
          <a:ln>
            <a:noFill/>
          </a:ln>
          <a:effectLst>
            <a:softEdge rad="112500"/>
          </a:effectLst>
        </p:spPr>
      </p:pic>
    </p:spTree>
    <p:extLst>
      <p:ext uri="{BB962C8B-B14F-4D97-AF65-F5344CB8AC3E}">
        <p14:creationId xmlns:p14="http://schemas.microsoft.com/office/powerpoint/2010/main" val="35136912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0477"/>
            <a:ext cx="4929222" cy="30331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a[]</a:t>
            </a:r>
            <a:r>
              <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i</a:t>
            </a:r>
            <a:r>
              <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rPr>
              <a:t>int j)</a:t>
            </a:r>
            <a:endParaRPr kumimoji="1" lang="zh-CN" altLang="en-US" sz="1800" b="1" i="0" u="none" strike="noStrike" kern="1200" cap="none" spc="0" normalizeH="0" baseline="0" noProof="0">
              <a:ln>
                <a:noFill/>
              </a:ln>
              <a:solidFill>
                <a:srgbClr val="7030A0"/>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mid=(i+j)/2</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max2;</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if (i&lt;j)</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max1=</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mid);</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max2=</a:t>
            </a:r>
            <a:r>
              <a:rPr kumimoji="1" lang="en-US" sz="1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mid+1</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return (max1&gt;max2)?max1:max2;</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else return a[i];</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6" name="TextBox 5"/>
          <p:cNvSpPr txBox="1"/>
          <p:nvPr/>
        </p:nvSpPr>
        <p:spPr>
          <a:xfrm>
            <a:off x="5429256" y="1209997"/>
            <a:ext cx="3500462" cy="209288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00FF"/>
                </a:solidFill>
                <a:effectLst/>
                <a:uLnTx/>
                <a:uFillTx/>
                <a:latin typeface="黑体" pitchFamily="49" charset="-122"/>
                <a:ea typeface="黑体" pitchFamily="49" charset="-122"/>
                <a:cs typeface="+mn-cs"/>
              </a:rPr>
              <a:t>设</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调用</a:t>
            </a:r>
            <a:r>
              <a:rPr kumimoji="1" lang="en-US"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黑体" pitchFamily="49" charset="-122"/>
                <a:ea typeface="黑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的执行时间为</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递归算法</a:t>
            </a:r>
            <a:r>
              <a:rPr kumimoji="1" lang="en-US"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的执行时间为</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en-US" altLang="zh-CN" sz="20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有</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grpSp>
        <p:nvGrpSpPr>
          <p:cNvPr id="9" name="组合 8"/>
          <p:cNvGrpSpPr/>
          <p:nvPr/>
        </p:nvGrpSpPr>
        <p:grpSpPr>
          <a:xfrm>
            <a:off x="642910" y="4476758"/>
            <a:ext cx="5000660" cy="1531447"/>
            <a:chOff x="642910" y="3357568"/>
            <a:chExt cx="5000660" cy="1148585"/>
          </a:xfrm>
        </p:grpSpPr>
        <p:sp>
          <p:nvSpPr>
            <p:cNvPr id="3" name="TextBox 2"/>
            <p:cNvSpPr txBox="1"/>
            <p:nvPr/>
          </p:nvSpPr>
          <p:spPr>
            <a:xfrm>
              <a:off x="642910" y="3929072"/>
              <a:ext cx="5000660" cy="5770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)=O(1)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当</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的情况）</a:t>
              </a:r>
              <a:endPar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/2)+1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&gt;1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的情况）</a:t>
              </a:r>
            </a:p>
          </p:txBody>
        </p:sp>
        <p:sp>
          <p:nvSpPr>
            <p:cNvPr id="7" name="下箭头 6"/>
            <p:cNvSpPr/>
            <p:nvPr/>
          </p:nvSpPr>
          <p:spPr>
            <a:xfrm>
              <a:off x="2357422" y="3357568"/>
              <a:ext cx="214314"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TextBox 7"/>
            <p:cNvSpPr txBox="1"/>
            <p:nvPr/>
          </p:nvSpPr>
          <p:spPr>
            <a:xfrm>
              <a:off x="2571736" y="3357568"/>
              <a:ext cx="928694" cy="297774"/>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递推式</a:t>
              </a:r>
              <a:endParaRPr kumimoji="1" lang="zh-CN" altLang="en-US" sz="18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10" name="灯片编号占位符 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spTree>
    <p:extLst>
      <p:ext uri="{BB962C8B-B14F-4D97-AF65-F5344CB8AC3E}">
        <p14:creationId xmlns:p14="http://schemas.microsoft.com/office/powerpoint/2010/main" val="85384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76230"/>
            <a:ext cx="4286280" cy="7694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)=O(1)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当</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/2)+1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当</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&gt;1</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5" name="TextBox 4"/>
          <p:cNvSpPr txBox="1"/>
          <p:nvPr/>
        </p:nvSpPr>
        <p:spPr>
          <a:xfrm>
            <a:off x="428596" y="1809740"/>
            <a:ext cx="5214974" cy="3144451"/>
          </a:xfrm>
          <a:prstGeom prst="rect">
            <a:avLst/>
          </a:prstGeom>
          <a:noFill/>
        </p:spPr>
        <p:txBody>
          <a:bodyPr wrap="square" rtlCol="0">
            <a:spAutoFit/>
          </a:bodyPr>
          <a:lstStyle/>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2</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/2)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+ 1</a:t>
            </a: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2[2</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/2</a:t>
            </a:r>
            <a:r>
              <a:rPr kumimoji="1" lang="en-US" altLang="zh-CN" sz="2000" b="1" i="0" u="none" strike="noStrike" kern="1200" cap="none" spc="0" normalizeH="0" baseline="30000" noProof="0">
                <a:ln>
                  <a:noFill/>
                </a:ln>
                <a:solidFill>
                  <a:srgbClr val="FF00FF"/>
                </a:solidFill>
                <a:effectLst/>
                <a:uLnTx/>
                <a:uFillTx/>
                <a:latin typeface="Times New Roman" pitchFamily="18" charset="0"/>
                <a:ea typeface="楷体_GB2312" pitchFamily="49" charset="-122"/>
                <a:cs typeface="+mn-cs"/>
              </a:rPr>
              <a:t>2</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+ 1] + 1 = 2</a:t>
            </a:r>
            <a:r>
              <a:rPr kumimoji="1" lang="en-US" altLang="zh-CN" sz="2000" b="1" i="0" u="none" strike="noStrike" kern="1200" cap="none" spc="0" normalizeH="0" baseline="30000" noProof="0">
                <a:ln>
                  <a:noFill/>
                </a:ln>
                <a:solidFill>
                  <a:srgbClr val="0000FF"/>
                </a:solidFill>
                <a:effectLst/>
                <a:uLnTx/>
                <a:uFillTx/>
                <a:latin typeface="Times New Roman" pitchFamily="18" charset="0"/>
                <a:ea typeface="楷体_GB2312" pitchFamily="49" charset="-122"/>
                <a:cs typeface="+mn-cs"/>
              </a:rPr>
              <a:t>2</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/2</a:t>
            </a:r>
            <a:r>
              <a:rPr kumimoji="1" lang="en-US" altLang="zh-CN" sz="2000" b="1" i="0" u="none" strike="noStrike" kern="1200" cap="none" spc="0" normalizeH="0" baseline="30000" noProof="0">
                <a:ln>
                  <a:noFill/>
                </a:ln>
                <a:solidFill>
                  <a:srgbClr val="FF00FF"/>
                </a:solidFill>
                <a:effectLst/>
                <a:uLnTx/>
                <a:uFillTx/>
                <a:latin typeface="Times New Roman" pitchFamily="18" charset="0"/>
                <a:ea typeface="楷体_GB2312" pitchFamily="49" charset="-122"/>
                <a:cs typeface="+mn-cs"/>
              </a:rPr>
              <a:t>2</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+ 2 + 1</a:t>
            </a: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a:t>
            </a:r>
            <a:r>
              <a:rPr kumimoji="1" lang="en-US" altLang="zh-CN" sz="2000" b="1" i="0" u="none" strike="noStrike" kern="1200" cap="none" spc="0" normalizeH="0" baseline="0" noProof="0">
                <a:ln>
                  <a:noFill/>
                </a:ln>
                <a:solidFill>
                  <a:srgbClr val="0000FF"/>
                </a:solidFill>
                <a:effectLst/>
                <a:uLnTx/>
                <a:uFillTx/>
                <a:latin typeface="宋体"/>
                <a:ea typeface="宋体"/>
                <a:cs typeface="+mn-cs"/>
              </a:rPr>
              <a:t>…</a:t>
            </a: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宋体"/>
                <a:ea typeface="宋体"/>
                <a:cs typeface="+mn-cs"/>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a:t>
            </a: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k</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宋体"/>
                <a:cs typeface="Times New Roman" pitchFamily="18" charset="0"/>
              </a:rPr>
              <a:t>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a:cs typeface="Times New Roman" pitchFamily="18" charset="0"/>
              </a:rPr>
              <a:t>(</a:t>
            </a:r>
            <a:r>
              <a:rPr kumimoji="1" lang="en-US" altLang="zh-CN" sz="2000" b="1" i="1" u="none" strike="noStrike" kern="1200" cap="none" spc="0" normalizeH="0" baseline="0" noProof="0">
                <a:ln>
                  <a:noFill/>
                </a:ln>
                <a:solidFill>
                  <a:srgbClr val="FF00FF"/>
                </a:solidFill>
                <a:effectLst/>
                <a:uLnTx/>
                <a:uFillTx/>
                <a:latin typeface="Times New Roman" pitchFamily="18" charset="0"/>
                <a:ea typeface="宋体"/>
                <a:cs typeface="Times New Roman" pitchFamily="18" charset="0"/>
              </a:rPr>
              <a:t>n</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a:cs typeface="Times New Roman" pitchFamily="18" charset="0"/>
              </a:rPr>
              <a:t>/2</a:t>
            </a:r>
            <a:r>
              <a:rPr kumimoji="1" lang="en-US" altLang="zh-CN" sz="2000" b="1" i="1" u="none" strike="noStrike" kern="1200" cap="none" spc="0" normalizeH="0" baseline="30000" noProof="0">
                <a:ln>
                  <a:noFill/>
                </a:ln>
                <a:solidFill>
                  <a:srgbClr val="FF00FF"/>
                </a:solidFill>
                <a:effectLst/>
                <a:uLnTx/>
                <a:uFillTx/>
                <a:latin typeface="Times New Roman" pitchFamily="18" charset="0"/>
                <a:ea typeface="宋体"/>
                <a:cs typeface="Times New Roman" pitchFamily="18" charset="0"/>
              </a:rPr>
              <a:t>k</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a:t>
            </a: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k</a:t>
            </a:r>
            <a:r>
              <a:rPr kumimoji="1" lang="en-US" altLang="zh-CN" sz="2000" b="1" i="0"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-1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宋体"/>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 + 1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k</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=log</a:t>
            </a:r>
            <a:r>
              <a:rPr kumimoji="1" lang="en-US" altLang="zh-CN" sz="2000" b="1" i="0" u="none" strike="noStrike" kern="1200" cap="none" spc="0" normalizeH="0" baseline="-25000" noProof="0">
                <a:ln>
                  <a:noFill/>
                </a:ln>
                <a:solidFill>
                  <a:srgbClr val="0000FF"/>
                </a:solidFill>
                <a:effectLst/>
                <a:uLnTx/>
                <a:uFillTx/>
                <a:latin typeface="Times New Roman" pitchFamily="18" charset="0"/>
                <a:ea typeface="宋体"/>
                <a:cs typeface="Times New Roman" pitchFamily="18" charset="0"/>
              </a:rPr>
              <a:t>2</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a:t>
            </a:r>
            <a:endPar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endParaRP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a:t>
            </a: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k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a:t>
            </a: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k</a:t>
            </a:r>
            <a:r>
              <a:rPr kumimoji="1" lang="en-US" altLang="zh-CN" sz="2000" b="1" i="0"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-1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宋体"/>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+ 2 + 1</a:t>
            </a: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 2*2</a:t>
            </a: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k </a:t>
            </a:r>
            <a:r>
              <a:rPr kumimoji="1" lang="en-US" altLang="zh-CN" sz="20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1</a:t>
            </a:r>
          </a:p>
          <a:p>
            <a:pPr marL="0" marR="0" lvl="0" indent="0" algn="l" defTabSz="914400" rtl="0" eaLnBrk="1" fontAlgn="base" latinLnBrk="0" hangingPunct="1">
              <a:lnSpc>
                <a:spcPts val="3400"/>
              </a:lnSpc>
              <a:spcBef>
                <a:spcPts val="0"/>
              </a:spcBef>
              <a:spcAft>
                <a:spcPct val="0"/>
              </a:spcAft>
              <a:buClrTx/>
              <a:buSzTx/>
              <a:buFontTx/>
              <a:buNone/>
              <a:tabLst/>
              <a:defRPr/>
            </a:pPr>
            <a:r>
              <a:rPr kumimoji="1" lang="en-US" altLang="zh-CN" sz="2000" b="1" i="1" u="none" strike="noStrike" kern="1200" cap="none" spc="0" normalizeH="0" baseline="30000" noProof="0">
                <a:ln>
                  <a:noFill/>
                </a:ln>
                <a:solidFill>
                  <a:srgbClr val="0000FF"/>
                </a:solidFill>
                <a:effectLst/>
                <a:uLnTx/>
                <a:uFillTx/>
                <a:latin typeface="Times New Roman" pitchFamily="18" charset="0"/>
                <a:ea typeface="宋体"/>
                <a:cs typeface="Times New Roman" pitchFamily="18" charset="0"/>
              </a:rPr>
              <a:t> </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a:cs typeface="Times New Roman" pitchFamily="18" charset="0"/>
              </a:rPr>
              <a:t>O(</a:t>
            </a:r>
            <a:r>
              <a:rPr kumimoji="1" lang="en-US" altLang="zh-CN" sz="2000" b="1" i="1" u="none" strike="noStrike" kern="1200" cap="none" spc="0" normalizeH="0" baseline="0" noProof="0">
                <a:ln>
                  <a:noFill/>
                </a:ln>
                <a:solidFill>
                  <a:srgbClr val="FF0000"/>
                </a:solidFill>
                <a:effectLst/>
                <a:uLnTx/>
                <a:uFillTx/>
                <a:latin typeface="Times New Roman" pitchFamily="18" charset="0"/>
                <a:ea typeface="宋体"/>
                <a:cs typeface="Times New Roman" pitchFamily="18" charset="0"/>
              </a:rPr>
              <a:t>n</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a:cs typeface="Times New Roman" pitchFamily="18" charset="0"/>
              </a:rPr>
              <a:t>)</a:t>
            </a:r>
            <a:endParaRPr kumimoji="1" lang="zh-CN" altLang="en-US"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Times New Roman" pitchFamily="18" charset="0"/>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/20</a:t>
            </a:r>
          </a:p>
        </p:txBody>
      </p:sp>
      <p:grpSp>
        <p:nvGrpSpPr>
          <p:cNvPr id="9" name="组合 8"/>
          <p:cNvGrpSpPr/>
          <p:nvPr/>
        </p:nvGrpSpPr>
        <p:grpSpPr>
          <a:xfrm>
            <a:off x="4071934" y="5048261"/>
            <a:ext cx="3857652" cy="769441"/>
            <a:chOff x="4071934" y="3786196"/>
            <a:chExt cx="3857652" cy="577081"/>
          </a:xfrm>
        </p:grpSpPr>
        <p:sp>
          <p:nvSpPr>
            <p:cNvPr id="7" name="TextBox 6"/>
            <p:cNvSpPr txBox="1"/>
            <p:nvPr/>
          </p:nvSpPr>
          <p:spPr>
            <a:xfrm>
              <a:off x="4857752" y="3786196"/>
              <a:ext cx="3071834" cy="577081"/>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调用</a:t>
              </a:r>
              <a:r>
                <a:rPr kumimoji="1" lang="en-US"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max</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sz="2000" b="1" i="0" u="none" strike="noStrike" kern="1200" cap="none" spc="0" normalizeH="0" baseline="0" noProof="0">
                  <a:ln>
                    <a:noFill/>
                  </a:ln>
                  <a:solidFill>
                    <a:srgbClr val="0000FF"/>
                  </a:solidFill>
                  <a:effectLst/>
                  <a:uLnTx/>
                  <a:uFillTx/>
                  <a:latin typeface="黑体" pitchFamily="49" charset="-122"/>
                  <a:ea typeface="黑体" pitchFamily="49" charset="-122"/>
                  <a:cs typeface="Times New Roman" pitchFamily="18" charset="0"/>
                </a:rPr>
                <a:t>-</a:t>
              </a:r>
              <a:r>
                <a:rPr kumimoji="1" 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的时间复杂度为</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8" name="右箭头 7"/>
            <p:cNvSpPr/>
            <p:nvPr/>
          </p:nvSpPr>
          <p:spPr>
            <a:xfrm>
              <a:off x="4071934" y="4018370"/>
              <a:ext cx="71438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89443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8"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35"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5">
                                            <p:txEl>
                                              <p:pRg st="5" end="5"/>
                                            </p:txEl>
                                          </p:spTgt>
                                        </p:tgtEl>
                                        <p:attrNameLst>
                                          <p:attrName>style.visibility</p:attrName>
                                        </p:attrNameLst>
                                      </p:cBhvr>
                                      <p:to>
                                        <p:strVal val="visible"/>
                                      </p:to>
                                    </p:set>
                                    <p:anim calcmode="discrete" valueType="clr">
                                      <p:cBhvr override="childStyle">
                                        <p:cTn id="42" dur="80"/>
                                        <p:tgtEl>
                                          <p:spTgt spid="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5">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4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5">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928926" y="4929198"/>
            <a:ext cx="4897438" cy="646331"/>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本章完</a:t>
            </a: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137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/14</a:t>
            </a:r>
          </a:p>
        </p:txBody>
      </p:sp>
      <p:pic>
        <p:nvPicPr>
          <p:cNvPr id="1028" name="Picture 4" descr="https://ss0.bdstatic.com/70cFvHSh_Q1YnxGkpoWK1HF6hhy/it/u=1291654533,3563811271&amp;fm=23&amp;gp=0.jpg"/>
          <p:cNvPicPr>
            <a:picLocks noChangeAspect="1" noChangeArrowheads="1" noCrop="1"/>
          </p:cNvPicPr>
          <p:nvPr/>
        </p:nvPicPr>
        <p:blipFill>
          <a:blip r:embed="rId2"/>
          <a:srcRect/>
          <a:stretch>
            <a:fillRect/>
          </a:stretch>
        </p:blipFill>
        <p:spPr bwMode="auto">
          <a:xfrm>
            <a:off x="4143372" y="2857496"/>
            <a:ext cx="1905000" cy="1809751"/>
          </a:xfrm>
          <a:prstGeom prst="rect">
            <a:avLst/>
          </a:prstGeom>
          <a:noFill/>
        </p:spPr>
      </p:pic>
      <p:pic>
        <p:nvPicPr>
          <p:cNvPr id="1026" name="Picture 2" descr="https://ss0.bdstatic.com/70cFvHSh_Q1YnxGkpoWK1HF6hhy/it/u=808814921,2862700273&amp;fm=23&amp;gp=0.jpg"/>
          <p:cNvPicPr>
            <a:picLocks noChangeAspect="1" noChangeArrowheads="1"/>
          </p:cNvPicPr>
          <p:nvPr/>
        </p:nvPicPr>
        <p:blipFill>
          <a:blip r:embed="rId3"/>
          <a:srcRect/>
          <a:stretch>
            <a:fillRect/>
          </a:stretch>
        </p:blipFill>
        <p:spPr bwMode="auto">
          <a:xfrm>
            <a:off x="500034" y="714356"/>
            <a:ext cx="3557562" cy="2371708"/>
          </a:xfrm>
          <a:prstGeom prst="rect">
            <a:avLst/>
          </a:prstGeom>
          <a:noFill/>
        </p:spPr>
      </p:pic>
    </p:spTree>
    <p:extLst>
      <p:ext uri="{BB962C8B-B14F-4D97-AF65-F5344CB8AC3E}">
        <p14:creationId xmlns:p14="http://schemas.microsoft.com/office/powerpoint/2010/main" val="156511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714348" y="1357298"/>
            <a:ext cx="3643338" cy="2786082"/>
          </a:xfrm>
          <a:prstGeom prst="roundRect">
            <a:avLst/>
          </a:prstGeom>
          <a:blipFill>
            <a:blip r:embed="rId3"/>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TextBox 1"/>
          <p:cNvSpPr txBox="1"/>
          <p:nvPr/>
        </p:nvSpPr>
        <p:spPr>
          <a:xfrm>
            <a:off x="571472" y="500042"/>
            <a:ext cx="6572296"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掌握各种</a:t>
            </a:r>
            <a:r>
              <a:rPr lang="zh-CN" altLang="en-US" b="1">
                <a:solidFill>
                  <a:srgbClr val="3333CC"/>
                </a:solidFill>
                <a:latin typeface="Times New Roman" pitchFamily="18" charset="0"/>
                <a:ea typeface="楷体" pitchFamily="49" charset="-122"/>
                <a:cs typeface="Times New Roman" pitchFamily="18" charset="0"/>
              </a:rPr>
              <a:t>数据结构算法设计的基本方法。</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16" name="圆角矩形 15"/>
          <p:cNvSpPr/>
          <p:nvPr/>
        </p:nvSpPr>
        <p:spPr>
          <a:xfrm>
            <a:off x="1071538" y="164305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线性表</a:t>
            </a:r>
            <a:endParaRPr lang="zh-CN" altLang="en-US" sz="2000"/>
          </a:p>
        </p:txBody>
      </p:sp>
      <p:sp>
        <p:nvSpPr>
          <p:cNvPr id="20" name="圆角矩形 19"/>
          <p:cNvSpPr/>
          <p:nvPr/>
        </p:nvSpPr>
        <p:spPr>
          <a:xfrm>
            <a:off x="1071538" y="221455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栈</a:t>
            </a:r>
            <a:endParaRPr lang="zh-CN" altLang="en-US" sz="2000"/>
          </a:p>
        </p:txBody>
      </p:sp>
      <p:sp>
        <p:nvSpPr>
          <p:cNvPr id="21" name="圆角矩形 20"/>
          <p:cNvSpPr/>
          <p:nvPr/>
        </p:nvSpPr>
        <p:spPr>
          <a:xfrm>
            <a:off x="1071538" y="281812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队列</a:t>
            </a:r>
            <a:endParaRPr lang="zh-CN" altLang="en-US" sz="2000"/>
          </a:p>
        </p:txBody>
      </p:sp>
      <p:sp>
        <p:nvSpPr>
          <p:cNvPr id="22" name="圆角矩形 21"/>
          <p:cNvSpPr/>
          <p:nvPr/>
        </p:nvSpPr>
        <p:spPr>
          <a:xfrm>
            <a:off x="1071538" y="3389628"/>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串</a:t>
            </a:r>
            <a:endParaRPr lang="zh-CN" altLang="en-US" sz="2000"/>
          </a:p>
        </p:txBody>
      </p:sp>
      <p:sp>
        <p:nvSpPr>
          <p:cNvPr id="23" name="圆角矩形 22"/>
          <p:cNvSpPr/>
          <p:nvPr/>
        </p:nvSpPr>
        <p:spPr>
          <a:xfrm>
            <a:off x="2714612" y="164305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数组</a:t>
            </a:r>
            <a:endParaRPr lang="zh-CN" altLang="en-US" sz="2000"/>
          </a:p>
        </p:txBody>
      </p:sp>
      <p:sp>
        <p:nvSpPr>
          <p:cNvPr id="24" name="圆角矩形 23"/>
          <p:cNvSpPr/>
          <p:nvPr/>
        </p:nvSpPr>
        <p:spPr>
          <a:xfrm>
            <a:off x="2714612" y="221455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树</a:t>
            </a:r>
            <a:endParaRPr lang="zh-CN" altLang="en-US" sz="2000"/>
          </a:p>
        </p:txBody>
      </p:sp>
      <p:sp>
        <p:nvSpPr>
          <p:cNvPr id="25" name="圆角矩形 24"/>
          <p:cNvSpPr/>
          <p:nvPr/>
        </p:nvSpPr>
        <p:spPr>
          <a:xfrm>
            <a:off x="2714612" y="281812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二叉树</a:t>
            </a:r>
            <a:endParaRPr lang="zh-CN" altLang="en-US" sz="2000"/>
          </a:p>
        </p:txBody>
      </p:sp>
      <p:sp>
        <p:nvSpPr>
          <p:cNvPr id="26" name="圆角矩形 25"/>
          <p:cNvSpPr/>
          <p:nvPr/>
        </p:nvSpPr>
        <p:spPr>
          <a:xfrm>
            <a:off x="2714612" y="3389628"/>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图</a:t>
            </a:r>
            <a:endParaRPr lang="zh-CN" altLang="en-US" sz="2000"/>
          </a:p>
        </p:txBody>
      </p:sp>
      <p:sp>
        <p:nvSpPr>
          <p:cNvPr id="15" name="矩形 14"/>
          <p:cNvSpPr/>
          <p:nvPr/>
        </p:nvSpPr>
        <p:spPr>
          <a:xfrm>
            <a:off x="5000628" y="1357298"/>
            <a:ext cx="164307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逻辑特性</a:t>
            </a:r>
            <a:endParaRPr lang="zh-CN" altLang="en-US" sz="2000"/>
          </a:p>
        </p:txBody>
      </p:sp>
      <p:sp>
        <p:nvSpPr>
          <p:cNvPr id="17" name="矩形 16"/>
          <p:cNvSpPr/>
          <p:nvPr/>
        </p:nvSpPr>
        <p:spPr>
          <a:xfrm>
            <a:off x="5000628" y="2428868"/>
            <a:ext cx="164307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存储结构</a:t>
            </a:r>
            <a:endParaRPr lang="zh-CN" altLang="en-US" sz="2000"/>
          </a:p>
        </p:txBody>
      </p:sp>
      <p:sp>
        <p:nvSpPr>
          <p:cNvPr id="18" name="下箭头 17"/>
          <p:cNvSpPr/>
          <p:nvPr/>
        </p:nvSpPr>
        <p:spPr>
          <a:xfrm>
            <a:off x="5715008" y="1928802"/>
            <a:ext cx="142876" cy="428628"/>
          </a:xfrm>
          <a:prstGeom prst="downArrow">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9" name="TextBox 18"/>
          <p:cNvSpPr txBox="1"/>
          <p:nvPr/>
        </p:nvSpPr>
        <p:spPr>
          <a:xfrm>
            <a:off x="5929322" y="1972060"/>
            <a:ext cx="2571768" cy="313932"/>
          </a:xfrm>
          <a:prstGeom prst="rect">
            <a:avLst/>
          </a:prstGeom>
          <a:noFill/>
        </p:spPr>
        <p:txBody>
          <a:bodyPr wrap="square" rtlCol="0">
            <a:spAutoFit/>
          </a:bodyPr>
          <a:lstStyle/>
          <a:p>
            <a:pPr algn="l"/>
            <a:r>
              <a:rPr lang="zh-CN" altLang="en-US" sz="1800">
                <a:latin typeface="楷体" pitchFamily="49" charset="-122"/>
                <a:ea typeface="楷体" pitchFamily="49" charset="-122"/>
              </a:rPr>
              <a:t>映射：计算机中的表示</a:t>
            </a:r>
          </a:p>
        </p:txBody>
      </p:sp>
      <p:sp>
        <p:nvSpPr>
          <p:cNvPr id="27" name="下箭头 26"/>
          <p:cNvSpPr/>
          <p:nvPr/>
        </p:nvSpPr>
        <p:spPr>
          <a:xfrm>
            <a:off x="5715008" y="3000372"/>
            <a:ext cx="142876" cy="428628"/>
          </a:xfrm>
          <a:prstGeom prst="downArrow">
            <a:avLst/>
          </a:prstGeom>
          <a:ln>
            <a:noFill/>
          </a:ln>
          <a:effectLst/>
          <a:scene3d>
            <a:camera prst="orthographicFront">
              <a:rot lat="0" lon="0" rev="0"/>
            </a:camera>
            <a:lightRig rig="chilly" dir="t">
              <a:rot lat="0" lon="0" rev="18480000"/>
            </a:lightRig>
          </a:scene3d>
          <a:sp3d prstMaterial="clear">
            <a:bevelT h="635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5929322" y="3043630"/>
            <a:ext cx="1285884" cy="313932"/>
          </a:xfrm>
          <a:prstGeom prst="rect">
            <a:avLst/>
          </a:prstGeom>
          <a:noFill/>
        </p:spPr>
        <p:txBody>
          <a:bodyPr wrap="square" rtlCol="0">
            <a:spAutoFit/>
          </a:bodyPr>
          <a:lstStyle/>
          <a:p>
            <a:pPr algn="l"/>
            <a:r>
              <a:rPr lang="zh-CN" altLang="en-US" sz="1800">
                <a:solidFill>
                  <a:srgbClr val="FF0000"/>
                </a:solidFill>
                <a:latin typeface="楷体" pitchFamily="49" charset="-122"/>
                <a:ea typeface="楷体" pitchFamily="49" charset="-122"/>
              </a:rPr>
              <a:t>运算实现</a:t>
            </a:r>
          </a:p>
        </p:txBody>
      </p:sp>
      <p:sp>
        <p:nvSpPr>
          <p:cNvPr id="29" name="矩形 28"/>
          <p:cNvSpPr/>
          <p:nvPr/>
        </p:nvSpPr>
        <p:spPr>
          <a:xfrm>
            <a:off x="5000628" y="3500438"/>
            <a:ext cx="164307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FF0000"/>
                </a:solidFill>
                <a:latin typeface="Times New Roman" pitchFamily="18" charset="0"/>
                <a:ea typeface="楷体" pitchFamily="49" charset="-122"/>
                <a:cs typeface="Times New Roman" pitchFamily="18" charset="0"/>
              </a:rPr>
              <a:t>算法设计</a:t>
            </a:r>
            <a:endParaRPr lang="zh-CN" altLang="en-US" sz="2000">
              <a:solidFill>
                <a:srgbClr val="FF0000"/>
              </a:solidFill>
            </a:endParaRPr>
          </a:p>
        </p:txBody>
      </p:sp>
      <p:sp>
        <p:nvSpPr>
          <p:cNvPr id="30" name="TextBox 29"/>
          <p:cNvSpPr txBox="1"/>
          <p:nvPr/>
        </p:nvSpPr>
        <p:spPr>
          <a:xfrm>
            <a:off x="857224" y="4357694"/>
            <a:ext cx="7215238" cy="363176"/>
          </a:xfrm>
          <a:prstGeom prst="rect">
            <a:avLst/>
          </a:prstGeom>
          <a:noFill/>
        </p:spPr>
        <p:txBody>
          <a:bodyPr wrap="square" rtlCol="0">
            <a:spAutoFit/>
          </a:bodyPr>
          <a:lstStyle/>
          <a:p>
            <a:pPr algn="l"/>
            <a:r>
              <a:rPr lang="zh-CN" altLang="en-US" sz="2200">
                <a:latin typeface="楷体" pitchFamily="49" charset="-122"/>
                <a:ea typeface="楷体" pitchFamily="49" charset="-122"/>
              </a:rPr>
              <a:t>只有掌握了数据的存储结构表示，才能在此之上设计算法。</a:t>
            </a:r>
          </a:p>
        </p:txBody>
      </p:sp>
      <p:sp>
        <p:nvSpPr>
          <p:cNvPr id="33" name="灯片编号占位符 32"/>
          <p:cNvSpPr>
            <a:spLocks noGrp="1"/>
          </p:cNvSpPr>
          <p:nvPr>
            <p:ph type="sldNum" sz="quarter" idx="12"/>
          </p:nvPr>
        </p:nvSpPr>
        <p:spPr/>
        <p:txBody>
          <a:bodyPr/>
          <a:lstStyle/>
          <a:p>
            <a:fld id="{7AF016A1-9F15-429F-9EFD-84004B73C732}" type="slidenum">
              <a:rPr lang="en-US" altLang="zh-CN" smtClean="0"/>
              <a:pPr/>
              <a:t>14</a:t>
            </a:fld>
            <a:r>
              <a:rPr lang="en-US" altLang="zh-CN"/>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5572164"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利用各种</a:t>
            </a:r>
            <a:r>
              <a:rPr lang="zh-CN" altLang="en-US" b="1">
                <a:solidFill>
                  <a:srgbClr val="3333CC"/>
                </a:solidFill>
                <a:latin typeface="Times New Roman" pitchFamily="18" charset="0"/>
                <a:ea typeface="楷体" pitchFamily="49" charset="-122"/>
                <a:cs typeface="Times New Roman" pitchFamily="18" charset="0"/>
              </a:rPr>
              <a:t>数据结构来求解实际问题。</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17" name="矩形 16"/>
          <p:cNvSpPr/>
          <p:nvPr/>
        </p:nvSpPr>
        <p:spPr>
          <a:xfrm>
            <a:off x="3071802" y="3214686"/>
            <a:ext cx="4786346" cy="428628"/>
          </a:xfrm>
          <a:prstGeom prst="rect">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数据如何表示（选择合适的数据结构）？</a:t>
            </a:r>
            <a:endParaRPr lang="zh-CN" altLang="en-US" sz="2000">
              <a:latin typeface="Times New Roman" pitchFamily="18" charset="0"/>
              <a:cs typeface="Times New Roman" pitchFamily="18" charset="0"/>
            </a:endParaRPr>
          </a:p>
        </p:txBody>
      </p:sp>
      <p:sp>
        <p:nvSpPr>
          <p:cNvPr id="30" name="圆角矩形 29"/>
          <p:cNvSpPr/>
          <p:nvPr/>
        </p:nvSpPr>
        <p:spPr>
          <a:xfrm>
            <a:off x="3357554" y="2000240"/>
            <a:ext cx="1285884" cy="468000"/>
          </a:xfrm>
          <a:prstGeom prst="roundRect">
            <a:avLst/>
          </a:prstGeom>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求解问题</a:t>
            </a:r>
            <a:endParaRPr lang="zh-CN" altLang="en-US" sz="2000"/>
          </a:p>
        </p:txBody>
      </p:sp>
      <p:sp>
        <p:nvSpPr>
          <p:cNvPr id="31" name="下箭头 30"/>
          <p:cNvSpPr/>
          <p:nvPr/>
        </p:nvSpPr>
        <p:spPr>
          <a:xfrm>
            <a:off x="3929058" y="2571744"/>
            <a:ext cx="142876" cy="54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3" name="矩形 42"/>
          <p:cNvSpPr/>
          <p:nvPr/>
        </p:nvSpPr>
        <p:spPr>
          <a:xfrm>
            <a:off x="3071802" y="3857628"/>
            <a:ext cx="3143272" cy="428628"/>
          </a:xfrm>
          <a:prstGeom prst="rect">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数据运算如何实现？</a:t>
            </a:r>
            <a:endParaRPr lang="zh-CN" altLang="en-US" sz="2000">
              <a:latin typeface="Times New Roman" pitchFamily="18" charset="0"/>
              <a:cs typeface="Times New Roman" pitchFamily="18" charset="0"/>
            </a:endParaRPr>
          </a:p>
        </p:txBody>
      </p:sp>
      <p:sp>
        <p:nvSpPr>
          <p:cNvPr id="44" name="矩形 43"/>
          <p:cNvSpPr/>
          <p:nvPr/>
        </p:nvSpPr>
        <p:spPr>
          <a:xfrm>
            <a:off x="3071802" y="4500570"/>
            <a:ext cx="3143272" cy="428628"/>
          </a:xfrm>
          <a:prstGeom prst="rect">
            <a:avLst/>
          </a:prstGeom>
          <a:scene3d>
            <a:camera prst="orthographicFront"/>
            <a:lightRig rig="threePt" dir="t"/>
          </a:scene3d>
          <a:sp3d>
            <a:bevelT w="152400" h="50800" prst="softRound"/>
          </a:sp3d>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pPr>
            <a:r>
              <a:rPr lang="zh-CN" altLang="en-US" sz="2000">
                <a:solidFill>
                  <a:srgbClr val="3333CC"/>
                </a:solidFill>
                <a:latin typeface="Times New Roman" pitchFamily="18" charset="0"/>
                <a:ea typeface="楷体" pitchFamily="49" charset="-122"/>
                <a:cs typeface="Times New Roman" pitchFamily="18" charset="0"/>
              </a:rPr>
              <a:t>数据运算如何</a:t>
            </a:r>
            <a:r>
              <a:rPr lang="zh-CN" altLang="en-US" sz="2000">
                <a:solidFill>
                  <a:srgbClr val="FF0000"/>
                </a:solidFill>
                <a:latin typeface="Times New Roman" pitchFamily="18" charset="0"/>
                <a:ea typeface="楷体" pitchFamily="49" charset="-122"/>
                <a:cs typeface="Times New Roman" pitchFamily="18" charset="0"/>
              </a:rPr>
              <a:t>高效</a:t>
            </a:r>
            <a:r>
              <a:rPr lang="zh-CN" altLang="en-US" sz="2000">
                <a:solidFill>
                  <a:srgbClr val="3333CC"/>
                </a:solidFill>
                <a:latin typeface="Times New Roman" pitchFamily="18" charset="0"/>
                <a:ea typeface="楷体" pitchFamily="49" charset="-122"/>
                <a:cs typeface="Times New Roman" pitchFamily="18" charset="0"/>
              </a:rPr>
              <a:t>实现？</a:t>
            </a:r>
            <a:endParaRPr lang="zh-CN" altLang="en-US" sz="2000">
              <a:latin typeface="Times New Roman" pitchFamily="18" charset="0"/>
              <a:cs typeface="Times New Roman" pitchFamily="18" charset="0"/>
            </a:endParaRPr>
          </a:p>
        </p:txBody>
      </p:sp>
      <p:grpSp>
        <p:nvGrpSpPr>
          <p:cNvPr id="14" name="组合 13"/>
          <p:cNvGrpSpPr/>
          <p:nvPr/>
        </p:nvGrpSpPr>
        <p:grpSpPr>
          <a:xfrm>
            <a:off x="1000100" y="1571612"/>
            <a:ext cx="2143140" cy="1500198"/>
            <a:chOff x="1214414" y="939959"/>
            <a:chExt cx="2143140" cy="1500198"/>
          </a:xfrm>
        </p:grpSpPr>
        <p:sp>
          <p:nvSpPr>
            <p:cNvPr id="15" name="椭圆形标注 14"/>
            <p:cNvSpPr/>
            <p:nvPr/>
          </p:nvSpPr>
          <p:spPr>
            <a:xfrm>
              <a:off x="1214414" y="939959"/>
              <a:ext cx="2143140" cy="1500198"/>
            </a:xfrm>
            <a:prstGeom prst="wedgeEllipseCallout">
              <a:avLst>
                <a:gd name="adj1" fmla="val 58179"/>
                <a:gd name="adj2" fmla="val -8987"/>
              </a:avLst>
            </a:prstGeom>
            <a:blipFill>
              <a:blip r:embed="rId3"/>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圆柱形 17"/>
            <p:cNvSpPr/>
            <p:nvPr/>
          </p:nvSpPr>
          <p:spPr>
            <a:xfrm>
              <a:off x="1883638" y="1714488"/>
              <a:ext cx="857256" cy="64294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a:t>
              </a:r>
            </a:p>
          </p:txBody>
        </p:sp>
        <p:sp>
          <p:nvSpPr>
            <p:cNvPr id="19" name="矩形 18"/>
            <p:cNvSpPr/>
            <p:nvPr/>
          </p:nvSpPr>
          <p:spPr>
            <a:xfrm>
              <a:off x="1731770" y="1142984"/>
              <a:ext cx="1152000"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数据运算</a:t>
              </a:r>
            </a:p>
          </p:txBody>
        </p:sp>
        <p:cxnSp>
          <p:nvCxnSpPr>
            <p:cNvPr id="20" name="直接箭头连接符 19"/>
            <p:cNvCxnSpPr>
              <a:stCxn id="19" idx="2"/>
              <a:endCxn id="18" idx="1"/>
            </p:cNvCxnSpPr>
            <p:nvPr/>
          </p:nvCxnSpPr>
          <p:spPr>
            <a:xfrm rot="16200000" flipH="1">
              <a:off x="2202861" y="1605083"/>
              <a:ext cx="214314" cy="4496"/>
            </a:xfrm>
            <a:prstGeom prst="straightConnector1">
              <a:avLst/>
            </a:prstGeom>
            <a:ln w="38100">
              <a:solidFill>
                <a:srgbClr val="FF3399"/>
              </a:solidFill>
              <a:tailEnd type="stealth"/>
            </a:ln>
          </p:spPr>
          <p:style>
            <a:lnRef idx="1">
              <a:schemeClr val="accent3"/>
            </a:lnRef>
            <a:fillRef idx="2">
              <a:schemeClr val="accent3"/>
            </a:fillRef>
            <a:effectRef idx="1">
              <a:schemeClr val="accent3"/>
            </a:effectRef>
            <a:fontRef idx="minor">
              <a:schemeClr val="dk1"/>
            </a:fontRef>
          </p:style>
        </p:cxnSp>
      </p:grpSp>
      <p:sp>
        <p:nvSpPr>
          <p:cNvPr id="22" name="灯片编号占位符 21"/>
          <p:cNvSpPr>
            <a:spLocks noGrp="1"/>
          </p:cNvSpPr>
          <p:nvPr>
            <p:ph type="sldNum" sz="quarter" idx="12"/>
          </p:nvPr>
        </p:nvSpPr>
        <p:spPr/>
        <p:txBody>
          <a:bodyPr/>
          <a:lstStyle/>
          <a:p>
            <a:fld id="{7AF016A1-9F15-429F-9EFD-84004B73C732}" type="slidenum">
              <a:rPr lang="en-US" altLang="zh-CN" smtClean="0"/>
              <a:pPr/>
              <a:t>15</a:t>
            </a:fld>
            <a:r>
              <a:rPr lang="en-US" altLang="zh-CN"/>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3429024"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dirty="0">
                <a:solidFill>
                  <a:srgbClr val="3333CC"/>
                </a:solidFill>
                <a:latin typeface="Times New Roman" pitchFamily="18" charset="0"/>
                <a:ea typeface="楷体" pitchFamily="49" charset="-122"/>
                <a:cs typeface="Times New Roman" pitchFamily="18" charset="0"/>
                <a:sym typeface="Wingdings"/>
              </a:rPr>
              <a:t>  </a:t>
            </a:r>
            <a:r>
              <a:rPr lang="zh-CN" altLang="en-US" b="1" dirty="0">
                <a:solidFill>
                  <a:srgbClr val="3333CC"/>
                </a:solidFill>
                <a:latin typeface="Times New Roman" pitchFamily="18" charset="0"/>
                <a:ea typeface="楷体" pitchFamily="49" charset="-122"/>
                <a:cs typeface="Times New Roman" pitchFamily="18" charset="0"/>
              </a:rPr>
              <a:t>演绎和归纳相结合。</a:t>
            </a:r>
          </a:p>
        </p:txBody>
      </p:sp>
      <p:sp>
        <p:nvSpPr>
          <p:cNvPr id="7" name="棱台 6"/>
          <p:cNvSpPr/>
          <p:nvPr/>
        </p:nvSpPr>
        <p:spPr>
          <a:xfrm>
            <a:off x="3643306" y="1142984"/>
            <a:ext cx="1571636" cy="642942"/>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a:solidFill>
                  <a:srgbClr val="FF0000"/>
                </a:solidFill>
                <a:latin typeface="楷体" pitchFamily="49" charset="-122"/>
                <a:ea typeface="楷体" pitchFamily="49" charset="-122"/>
              </a:rPr>
              <a:t>数据结构</a:t>
            </a:r>
          </a:p>
        </p:txBody>
      </p:sp>
      <p:sp>
        <p:nvSpPr>
          <p:cNvPr id="9" name="圆角矩形 8"/>
          <p:cNvSpPr/>
          <p:nvPr/>
        </p:nvSpPr>
        <p:spPr>
          <a:xfrm>
            <a:off x="2000232" y="2357430"/>
            <a:ext cx="5357850" cy="468000"/>
          </a:xfrm>
          <a:prstGeom prst="roundRect">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FF0000"/>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鱼（内容）：</a:t>
            </a:r>
            <a:r>
              <a:rPr lang="zh-CN" altLang="en-US" sz="2000">
                <a:solidFill>
                  <a:srgbClr val="3333CC"/>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基本概念、基本原理和基本方法</a:t>
            </a:r>
            <a:endParaRPr lang="zh-CN" altLang="en-US" sz="2000">
              <a:effectLst>
                <a:outerShdw blurRad="38100" dist="38100" dir="2700000" algn="tl">
                  <a:srgbClr val="000000">
                    <a:alpha val="43137"/>
                  </a:srgbClr>
                </a:outerShdw>
              </a:effectLst>
            </a:endParaRPr>
          </a:p>
        </p:txBody>
      </p:sp>
      <p:sp>
        <p:nvSpPr>
          <p:cNvPr id="10" name="圆角矩形 9"/>
          <p:cNvSpPr/>
          <p:nvPr/>
        </p:nvSpPr>
        <p:spPr>
          <a:xfrm>
            <a:off x="2786050" y="3500438"/>
            <a:ext cx="3357586" cy="468000"/>
          </a:xfrm>
          <a:prstGeom prst="roundRect">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3333CC"/>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练习（作业和编程）</a:t>
            </a:r>
            <a:endParaRPr lang="zh-CN" altLang="en-US" sz="2000">
              <a:effectLst>
                <a:outerShdw blurRad="38100" dist="38100" dir="2700000" algn="tl">
                  <a:srgbClr val="000000">
                    <a:alpha val="43137"/>
                  </a:srgbClr>
                </a:outerShdw>
              </a:effectLst>
            </a:endParaRPr>
          </a:p>
        </p:txBody>
      </p:sp>
      <p:sp>
        <p:nvSpPr>
          <p:cNvPr id="18" name="下箭头 17"/>
          <p:cNvSpPr/>
          <p:nvPr/>
        </p:nvSpPr>
        <p:spPr>
          <a:xfrm>
            <a:off x="4357686" y="1853992"/>
            <a:ext cx="214314"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2500298" y="4604074"/>
            <a:ext cx="3929090" cy="468000"/>
          </a:xfrm>
          <a:prstGeom prst="roundRect">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FF0000"/>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渔（方法）：</a:t>
            </a:r>
            <a:r>
              <a:rPr lang="zh-CN" altLang="en-US" sz="2000">
                <a:solidFill>
                  <a:srgbClr val="3333CC"/>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求解问题的能力</a:t>
            </a:r>
            <a:endParaRPr lang="zh-CN" altLang="en-US" sz="2000">
              <a:effectLst>
                <a:outerShdw blurRad="38100" dist="38100" dir="2700000" algn="tl">
                  <a:srgbClr val="000000">
                    <a:alpha val="43137"/>
                  </a:srgbClr>
                </a:outerShdw>
              </a:effectLst>
            </a:endParaRPr>
          </a:p>
        </p:txBody>
      </p:sp>
      <p:sp>
        <p:nvSpPr>
          <p:cNvPr id="21" name="TextBox 20"/>
          <p:cNvSpPr txBox="1"/>
          <p:nvPr/>
        </p:nvSpPr>
        <p:spPr>
          <a:xfrm>
            <a:off x="4572000" y="1900622"/>
            <a:ext cx="1143008" cy="313932"/>
          </a:xfrm>
          <a:prstGeom prst="rect">
            <a:avLst/>
          </a:prstGeom>
          <a:noFill/>
        </p:spPr>
        <p:txBody>
          <a:bodyPr wrap="square" rtlCol="0">
            <a:spAutoFit/>
          </a:bodyPr>
          <a:lstStyle/>
          <a:p>
            <a:pPr algn="l"/>
            <a:r>
              <a:rPr lang="zh-CN" altLang="en-US" sz="1800">
                <a:solidFill>
                  <a:srgbClr val="3333CC"/>
                </a:solidFill>
                <a:ea typeface="楷体" pitchFamily="49" charset="-122"/>
                <a:cs typeface="Times New Roman" pitchFamily="18" charset="0"/>
              </a:rPr>
              <a:t>演绎学习</a:t>
            </a:r>
            <a:endParaRPr lang="zh-CN" altLang="en-US" sz="1800"/>
          </a:p>
        </p:txBody>
      </p:sp>
      <p:sp>
        <p:nvSpPr>
          <p:cNvPr id="22" name="下箭头 21"/>
          <p:cNvSpPr/>
          <p:nvPr/>
        </p:nvSpPr>
        <p:spPr>
          <a:xfrm>
            <a:off x="4357686" y="2997000"/>
            <a:ext cx="214314"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3" name="下箭头 22"/>
          <p:cNvSpPr/>
          <p:nvPr/>
        </p:nvSpPr>
        <p:spPr>
          <a:xfrm>
            <a:off x="4357686" y="4071942"/>
            <a:ext cx="214314"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TextBox 23"/>
          <p:cNvSpPr txBox="1"/>
          <p:nvPr/>
        </p:nvSpPr>
        <p:spPr>
          <a:xfrm>
            <a:off x="4572000" y="4118572"/>
            <a:ext cx="1143008" cy="313932"/>
          </a:xfrm>
          <a:prstGeom prst="rect">
            <a:avLst/>
          </a:prstGeom>
          <a:noFill/>
        </p:spPr>
        <p:txBody>
          <a:bodyPr wrap="square" rtlCol="0">
            <a:spAutoFit/>
          </a:bodyPr>
          <a:lstStyle/>
          <a:p>
            <a:pPr algn="l"/>
            <a:r>
              <a:rPr lang="zh-CN" altLang="en-US" sz="1800">
                <a:solidFill>
                  <a:srgbClr val="3333CC"/>
                </a:solidFill>
                <a:ea typeface="楷体" pitchFamily="49" charset="-122"/>
                <a:cs typeface="Times New Roman" pitchFamily="18" charset="0"/>
              </a:rPr>
              <a:t>归纳总结</a:t>
            </a:r>
            <a:endParaRPr lang="zh-CN" altLang="en-US" sz="1800"/>
          </a:p>
        </p:txBody>
      </p:sp>
      <p:sp>
        <p:nvSpPr>
          <p:cNvPr id="25" name="TextBox 24"/>
          <p:cNvSpPr txBox="1"/>
          <p:nvPr/>
        </p:nvSpPr>
        <p:spPr>
          <a:xfrm>
            <a:off x="2214546" y="5500702"/>
            <a:ext cx="4786346" cy="387798"/>
          </a:xfrm>
          <a:prstGeom prst="rect">
            <a:avLst/>
          </a:prstGeom>
          <a:noFill/>
          <a:scene3d>
            <a:camera prst="perspectiveRight"/>
            <a:lightRig rig="threePt" dir="t"/>
          </a:scene3d>
        </p:spPr>
        <p:txBody>
          <a:bodyPr wrap="square" rtlCol="0">
            <a:spAutoFit/>
          </a:bodyPr>
          <a:lstStyle/>
          <a:p>
            <a:pPr algn="l"/>
            <a:r>
              <a:rPr lang="zh-CN" altLang="en-US">
                <a:solidFill>
                  <a:srgbClr val="FF0000"/>
                </a:solidFill>
                <a:latin typeface="黑体" pitchFamily="49" charset="-122"/>
                <a:ea typeface="黑体" pitchFamily="49" charset="-122"/>
              </a:rPr>
              <a:t>培根：方法是旧的，问题是新的</a:t>
            </a:r>
          </a:p>
        </p:txBody>
      </p:sp>
      <p:sp>
        <p:nvSpPr>
          <p:cNvPr id="16" name="TextBox 15"/>
          <p:cNvSpPr txBox="1"/>
          <p:nvPr/>
        </p:nvSpPr>
        <p:spPr>
          <a:xfrm>
            <a:off x="4572000" y="3043630"/>
            <a:ext cx="785818" cy="313932"/>
          </a:xfrm>
          <a:prstGeom prst="rect">
            <a:avLst/>
          </a:prstGeom>
          <a:noFill/>
        </p:spPr>
        <p:txBody>
          <a:bodyPr wrap="square" rtlCol="0">
            <a:spAutoFit/>
          </a:bodyPr>
          <a:lstStyle/>
          <a:p>
            <a:pPr algn="l"/>
            <a:r>
              <a:rPr lang="zh-CN" altLang="en-US" sz="1800">
                <a:solidFill>
                  <a:srgbClr val="3333CC"/>
                </a:solidFill>
                <a:ea typeface="楷体" pitchFamily="49" charset="-122"/>
                <a:cs typeface="Times New Roman" pitchFamily="18" charset="0"/>
              </a:rPr>
              <a:t>训练</a:t>
            </a:r>
            <a:endParaRPr lang="zh-CN" altLang="en-US" sz="1800"/>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16</a:t>
            </a:fld>
            <a:r>
              <a:rPr lang="en-US" altLang="zh-CN"/>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071670" y="2071678"/>
            <a:ext cx="4897438" cy="762000"/>
          </a:xfrm>
          <a:prstGeom prst="rect">
            <a:avLst/>
          </a:prstGeom>
          <a:solidFill>
            <a:schemeClr val="hlink"/>
          </a:solidFill>
          <a:ln w="9525">
            <a:noFill/>
            <a:miter lim="800000"/>
            <a:headEnd/>
            <a:tailEnd/>
          </a:ln>
          <a:effectLst/>
        </p:spPr>
        <p:txBody>
          <a:bodyPr>
            <a:spAutoFit/>
          </a:bodyPr>
          <a:lstStyle/>
          <a:p>
            <a:pPr>
              <a:lnSpc>
                <a:spcPct val="100000"/>
              </a:lnSpc>
            </a:pPr>
            <a:r>
              <a:rPr kumimoji="0" lang="en-US" altLang="zh-CN" dirty="0">
                <a:solidFill>
                  <a:srgbClr val="FF00FF"/>
                </a:solidFill>
              </a:rPr>
              <a:t> </a:t>
            </a:r>
            <a:r>
              <a:rPr kumimoji="0" lang="en-US" altLang="zh-CN" sz="4000">
                <a:solidFill>
                  <a:srgbClr val="FF3300"/>
                </a:solidFill>
                <a:effectLst>
                  <a:outerShdw blurRad="38100" dist="38100" dir="2700000" algn="tl">
                    <a:srgbClr val="000000"/>
                  </a:outerShdw>
                </a:effectLst>
              </a:rPr>
              <a:t>━━</a:t>
            </a:r>
            <a:r>
              <a:rPr kumimoji="0"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kumimoji="0" lang="zh-CN" altLang="en-US" sz="4000" dirty="0">
                <a:solidFill>
                  <a:srgbClr val="FF3300"/>
                </a:solidFill>
                <a:effectLst>
                  <a:outerShdw blurRad="38100" dist="38100" dir="2700000" algn="tl">
                    <a:srgbClr val="000000"/>
                  </a:outerShdw>
                </a:effectLst>
              </a:rPr>
              <a:t>━━</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17</a:t>
            </a:fld>
            <a:r>
              <a:rPr lang="en-US" altLang="zh-CN" dirty="0"/>
              <a:t>/14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descr="新闻纸">
            <a:hlinkClick r:id="" action="ppaction://hlinkshowjump?jump=nextslide"/>
          </p:cNvPr>
          <p:cNvSpPr>
            <a:spLocks noChangeArrowheads="1"/>
          </p:cNvSpPr>
          <p:nvPr/>
        </p:nvSpPr>
        <p:spPr bwMode="auto">
          <a:xfrm>
            <a:off x="2263782" y="2214554"/>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1.1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什么是数据结构</a:t>
            </a:r>
          </a:p>
        </p:txBody>
      </p:sp>
      <p:sp>
        <p:nvSpPr>
          <p:cNvPr id="5" name="Text Box 12"/>
          <p:cNvSpPr txBox="1">
            <a:spLocks noChangeArrowheads="1"/>
          </p:cNvSpPr>
          <p:nvPr/>
        </p:nvSpPr>
        <p:spPr bwMode="auto">
          <a:xfrm>
            <a:off x="2500298" y="857232"/>
            <a:ext cx="3879858" cy="707886"/>
          </a:xfrm>
          <a:prstGeom prst="rect">
            <a:avLst/>
          </a:prstGeom>
          <a:gradFill rotWithShape="1">
            <a:gsLst>
              <a:gs pos="0">
                <a:schemeClr val="accent1"/>
              </a:gs>
              <a:gs pos="50000">
                <a:schemeClr val="accent1">
                  <a:gamma/>
                  <a:shade val="46275"/>
                  <a:invGamma/>
                </a:schemeClr>
              </a:gs>
              <a:gs pos="100000">
                <a:schemeClr val="accent1"/>
              </a:gs>
            </a:gsLst>
            <a:lin ang="5400000" scaled="1"/>
          </a:gradFill>
          <a:ln w="9525" algn="ctr">
            <a:noFill/>
            <a:miter lim="800000"/>
            <a:headEnd/>
            <a:tailEnd/>
          </a:ln>
          <a:effectLst/>
        </p:spPr>
        <p:txBody>
          <a:bodyPr wrap="square">
            <a:spAutoFit/>
          </a:bodyPr>
          <a:lstStyle/>
          <a:p>
            <a:pPr marL="457200" marR="0" lvl="0" indent="-45720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itchFamily="18" charset="0"/>
                <a:ea typeface="隶书" pitchFamily="49" charset="-122"/>
                <a:cs typeface="+mn-cs"/>
              </a:rPr>
              <a:t>第</a:t>
            </a:r>
            <a:r>
              <a:rPr kumimoji="1" lang="en-US" altLang="zh-CN" sz="4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itchFamily="18" charset="0"/>
                <a:ea typeface="隶书" pitchFamily="49" charset="-122"/>
                <a:cs typeface="+mn-cs"/>
              </a:rPr>
              <a:t>1</a:t>
            </a:r>
            <a:r>
              <a:rPr kumimoji="1" lang="zh-CN" altLang="en-US" sz="4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itchFamily="18" charset="0"/>
                <a:ea typeface="隶书" pitchFamily="49" charset="-122"/>
                <a:cs typeface="+mn-cs"/>
              </a:rPr>
              <a:t>章  绪 论</a:t>
            </a:r>
            <a:r>
              <a:rPr kumimoji="1" lang="zh-CN" altLang="en-US" sz="4000" b="0" i="0" u="none" strike="noStrike" kern="1200" cap="none" spc="0" normalizeH="0" baseline="0" noProof="0" dirty="0">
                <a:ln>
                  <a:noFill/>
                </a:ln>
                <a:solidFill>
                  <a:srgbClr val="1F497D"/>
                </a:solidFill>
                <a:effectLst/>
                <a:uLnTx/>
                <a:uFillTx/>
                <a:latin typeface="Times New Roman" pitchFamily="18" charset="0"/>
                <a:ea typeface="隶书" pitchFamily="49" charset="-122"/>
                <a:cs typeface="+mn-cs"/>
              </a:rPr>
              <a:t> </a:t>
            </a:r>
            <a:endParaRPr kumimoji="1" lang="zh-CN" altLang="en-US" sz="4000" b="1" i="0" u="none" strike="noStrike" kern="1200" cap="none" spc="0" normalizeH="0" baseline="0" noProof="0" dirty="0">
              <a:ln>
                <a:noFill/>
              </a:ln>
              <a:solidFill>
                <a:srgbClr val="0033CC"/>
              </a:solidFill>
              <a:effectLst/>
              <a:uLnTx/>
              <a:uFillTx/>
              <a:latin typeface="Times New Roman" pitchFamily="18" charset="0"/>
              <a:ea typeface="隶书" pitchFamily="49" charset="-122"/>
              <a:cs typeface="+mn-cs"/>
            </a:endParaRPr>
          </a:p>
        </p:txBody>
      </p:sp>
      <p:sp>
        <p:nvSpPr>
          <p:cNvPr id="6" name="Rectangle 4" descr="新闻纸">
            <a:hlinkClick r:id="" action="ppaction://noaction"/>
          </p:cNvPr>
          <p:cNvSpPr>
            <a:spLocks noChangeArrowheads="1"/>
          </p:cNvSpPr>
          <p:nvPr/>
        </p:nvSpPr>
        <p:spPr bwMode="auto">
          <a:xfrm>
            <a:off x="2263782" y="2999711"/>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1.2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算法及其描述</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宋体" charset="-122"/>
                <a:cs typeface="Times New Roman" pitchFamily="18" charset="0"/>
              </a:rPr>
              <a:t> </a:t>
            </a:r>
          </a:p>
        </p:txBody>
      </p:sp>
      <p:sp>
        <p:nvSpPr>
          <p:cNvPr id="8" name="Rectangle 4" descr="新闻纸">
            <a:hlinkClick r:id="" action="ppaction://noaction"/>
          </p:cNvPr>
          <p:cNvSpPr>
            <a:spLocks noChangeArrowheads="1"/>
          </p:cNvSpPr>
          <p:nvPr/>
        </p:nvSpPr>
        <p:spPr bwMode="auto">
          <a:xfrm>
            <a:off x="2263782" y="3785529"/>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1.3  </a:t>
            </a:r>
            <a:r>
              <a:rPr kumimoji="1" lang="zh-CN" altLang="en-US"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算法分析基础</a:t>
            </a:r>
            <a:endPar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宋体" charset="-122"/>
              <a:cs typeface="Times New Roman" pitchFamily="18" charset="0"/>
            </a:endParaRPr>
          </a:p>
        </p:txBody>
      </p:sp>
      <p:sp>
        <p:nvSpPr>
          <p:cNvPr id="7" name="Rectangle 4" descr="新闻纸">
            <a:hlinkClick r:id="" action="ppaction://noaction"/>
          </p:cNvPr>
          <p:cNvSpPr>
            <a:spLocks noChangeArrowheads="1"/>
          </p:cNvSpPr>
          <p:nvPr/>
        </p:nvSpPr>
        <p:spPr bwMode="auto">
          <a:xfrm>
            <a:off x="2263782" y="4523063"/>
            <a:ext cx="421484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1.4  </a:t>
            </a:r>
            <a:r>
              <a:rPr kumimoji="1" lang="zh-CN" altLang="en-US" sz="2800" b="1" i="0" u="none" strike="noStrike" kern="1200" cap="none" spc="50" normalizeH="0" baseline="0" noProof="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其他情况的算法分析</a:t>
            </a:r>
            <a:endPar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宋体" charset="-122"/>
              <a:cs typeface="Times New Roman" pitchFamily="18" charset="0"/>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18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50169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72066" y="1285860"/>
            <a:ext cx="1714512" cy="1795547"/>
          </a:xfrm>
          <a:prstGeom prst="rect">
            <a:avLst/>
          </a:prstGeom>
          <a:noFill/>
          <a:ln w="9525">
            <a:noFill/>
            <a:miter lim="800000"/>
            <a:headEnd/>
            <a:tailEnd/>
          </a:ln>
          <a:effectLst/>
        </p:spPr>
      </p:pic>
      <p:sp>
        <p:nvSpPr>
          <p:cNvPr id="5" name="Rectangle 6" descr="新闻纸">
            <a:hlinkClick r:id="" action="ppaction://hlinkshowjump?jump=nextslide"/>
          </p:cNvPr>
          <p:cNvSpPr>
            <a:spLocks noChangeArrowheads="1"/>
          </p:cNvSpPr>
          <p:nvPr/>
        </p:nvSpPr>
        <p:spPr bwMode="auto">
          <a:xfrm>
            <a:off x="2357422" y="357166"/>
            <a:ext cx="4429156" cy="584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1.1  </a:t>
            </a:r>
            <a:r>
              <a:rPr kumimoji="1" lang="zh-CN" altLang="en-US"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什么是数据结构</a:t>
            </a:r>
          </a:p>
        </p:txBody>
      </p:sp>
      <p:sp>
        <p:nvSpPr>
          <p:cNvPr id="7" name="TextBox 6"/>
          <p:cNvSpPr txBox="1"/>
          <p:nvPr/>
        </p:nvSpPr>
        <p:spPr>
          <a:xfrm>
            <a:off x="714348" y="3567358"/>
            <a:ext cx="8358246" cy="861774"/>
          </a:xfrm>
          <a:prstGeom prst="rect">
            <a:avLst/>
          </a:prstGeom>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marL="444500" marR="0" lvl="0" indent="-444500" algn="l" defTabSz="914400" rtl="0" eaLnBrk="1" fontAlgn="base" latinLnBrk="0" hangingPunct="1">
              <a:lnSpc>
                <a:spcPts val="3000"/>
              </a:lnSpc>
              <a:spcBef>
                <a:spcPct val="0"/>
              </a:spcBef>
              <a:spcAft>
                <a:spcPct val="0"/>
              </a:spcAft>
              <a:buClrTx/>
              <a:buSzTx/>
              <a:buFontTx/>
              <a:buBlip>
                <a:blip r:embed="rId3"/>
              </a:buBlip>
              <a:tabLst/>
              <a:defRPr/>
            </a:pPr>
            <a:r>
              <a:rPr kumimoji="1" lang="zh-CN" altLang="en-US" sz="2400" b="1" i="0" u="none" strike="noStrike" kern="1200" cap="none" spc="0" normalizeH="0" baseline="0" noProof="0">
                <a:ln>
                  <a:noFill/>
                </a:ln>
                <a:solidFill>
                  <a:srgbClr val="FF00FF"/>
                </a:solidFill>
                <a:effectLst/>
                <a:uLnTx/>
                <a:uFillTx/>
                <a:latin typeface="黑体" pitchFamily="49" charset="-122"/>
                <a:ea typeface="黑体" pitchFamily="49" charset="-122"/>
                <a:cs typeface="Times New Roman" pitchFamily="18" charset="0"/>
              </a:rPr>
              <a:t>数据：</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所有能够输入</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到计算机中，且能被计算机处理的符号的集合。</a:t>
            </a:r>
          </a:p>
        </p:txBody>
      </p:sp>
      <p:sp>
        <p:nvSpPr>
          <p:cNvPr id="8" name="Rectangle 7" descr="信纸">
            <a:hlinkClick r:id="" action="ppaction://hlinkshowjump?jump=nextslide"/>
          </p:cNvPr>
          <p:cNvSpPr>
            <a:spLocks noChangeArrowheads="1"/>
          </p:cNvSpPr>
          <p:nvPr/>
        </p:nvSpPr>
        <p:spPr bwMode="auto">
          <a:xfrm>
            <a:off x="500034" y="1419323"/>
            <a:ext cx="3929090" cy="523220"/>
          </a:xfrm>
          <a:prstGeom prst="rect">
            <a:avLst/>
          </a:prstGeom>
          <a:blipFill dpi="0" rotWithShape="1">
            <a:blip r:embed="rId4"/>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1.1.1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数据结构的定义</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19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
        <p:nvSpPr>
          <p:cNvPr id="10" name="TextBox 9"/>
          <p:cNvSpPr txBox="1"/>
          <p:nvPr/>
        </p:nvSpPr>
        <p:spPr>
          <a:xfrm>
            <a:off x="357158" y="2610145"/>
            <a:ext cx="3786214"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prstClr val="white"/>
                </a:solidFill>
                <a:effectLst/>
                <a:uLnTx/>
                <a:uFillTx/>
                <a:latin typeface="楷体" pitchFamily="49" charset="-122"/>
                <a:ea typeface="楷体" pitchFamily="49" charset="-122"/>
                <a:cs typeface="+mn-cs"/>
              </a:rPr>
              <a:t>  数据结构中的几个概念</a:t>
            </a:r>
          </a:p>
        </p:txBody>
      </p:sp>
    </p:spTree>
    <p:extLst>
      <p:ext uri="{BB962C8B-B14F-4D97-AF65-F5344CB8AC3E}">
        <p14:creationId xmlns:p14="http://schemas.microsoft.com/office/powerpoint/2010/main" val="4161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514D0D0-C801-487B-9152-0FCFC011A9C2}"/>
              </a:ext>
            </a:extLst>
          </p:cNvPr>
          <p:cNvSpPr>
            <a:spLocks noGrp="1"/>
          </p:cNvSpPr>
          <p:nvPr>
            <p:ph type="sldNum" sz="quarter" idx="12"/>
          </p:nvPr>
        </p:nvSpPr>
        <p:spPr/>
        <p:txBody>
          <a:bodyPr/>
          <a:lstStyle/>
          <a:p>
            <a:fld id="{7AF016A1-9F15-429F-9EFD-84004B73C732}" type="slidenum">
              <a:rPr lang="en-US" altLang="zh-CN" smtClean="0"/>
              <a:pPr/>
              <a:t>2</a:t>
            </a:fld>
            <a:r>
              <a:rPr lang="en-US" altLang="zh-CN"/>
              <a:t>/14</a:t>
            </a:r>
          </a:p>
        </p:txBody>
      </p:sp>
      <p:sp>
        <p:nvSpPr>
          <p:cNvPr id="3" name="Oval 8">
            <a:extLst>
              <a:ext uri="{FF2B5EF4-FFF2-40B4-BE49-F238E27FC236}">
                <a16:creationId xmlns:a16="http://schemas.microsoft.com/office/drawing/2014/main" id="{986CB6C5-554B-4F7E-A2EF-987378E50D85}"/>
              </a:ext>
            </a:extLst>
          </p:cNvPr>
          <p:cNvSpPr>
            <a:spLocks noChangeAspect="1" noChangeArrowheads="1"/>
          </p:cNvSpPr>
          <p:nvPr/>
        </p:nvSpPr>
        <p:spPr bwMode="auto">
          <a:xfrm>
            <a:off x="42859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a:extLst>
              <a:ext uri="{FF2B5EF4-FFF2-40B4-BE49-F238E27FC236}">
                <a16:creationId xmlns:a16="http://schemas.microsoft.com/office/drawing/2014/main" id="{9E9F567E-0405-4279-A57E-058AFD048BE5}"/>
              </a:ext>
            </a:extLst>
          </p:cNvPr>
          <p:cNvSpPr>
            <a:spLocks noChangeAspect="1" noChangeArrowheads="1"/>
          </p:cNvSpPr>
          <p:nvPr/>
        </p:nvSpPr>
        <p:spPr bwMode="auto">
          <a:xfrm>
            <a:off x="47942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endParaRPr lang="en-AU" sz="2800" b="0" dirty="0">
              <a:solidFill>
                <a:srgbClr val="FF0000"/>
              </a:solidFill>
              <a:effectLst>
                <a:outerShdw blurRad="38100" dist="38100" dir="2700000" algn="tl">
                  <a:srgbClr val="000000"/>
                </a:outerShdw>
              </a:effectLst>
              <a:ea typeface="宋体" pitchFamily="2" charset="-122"/>
            </a:endParaRPr>
          </a:p>
        </p:txBody>
      </p:sp>
      <p:sp>
        <p:nvSpPr>
          <p:cNvPr id="5" name="Text Box 12">
            <a:extLst>
              <a:ext uri="{FF2B5EF4-FFF2-40B4-BE49-F238E27FC236}">
                <a16:creationId xmlns:a16="http://schemas.microsoft.com/office/drawing/2014/main" id="{98830F9E-CEBC-4B43-A355-374286A79A3F}"/>
              </a:ext>
            </a:extLst>
          </p:cNvPr>
          <p:cNvSpPr txBox="1">
            <a:spLocks noChangeArrowheads="1"/>
          </p:cNvSpPr>
          <p:nvPr/>
        </p:nvSpPr>
        <p:spPr bwMode="auto">
          <a:xfrm>
            <a:off x="1500166" y="567177"/>
            <a:ext cx="3929090" cy="461665"/>
          </a:xfrm>
          <a:prstGeom prst="rect">
            <a:avLst/>
          </a:prstGeom>
          <a:solidFill>
            <a:srgbClr val="6600CC"/>
          </a:solidFill>
          <a:ln w="9525">
            <a:noFill/>
            <a:miter lim="800000"/>
            <a:headEnd/>
            <a:tailEnd/>
          </a:ln>
          <a:effectLst/>
        </p:spPr>
        <p:txBody>
          <a:bodyPr wrap="square">
            <a:spAutoFit/>
          </a:bodyPr>
          <a:lstStyle/>
          <a:p>
            <a:pPr>
              <a:lnSpc>
                <a:spcPct val="100000"/>
              </a:lnSpc>
            </a:pPr>
            <a:r>
              <a:rPr lang="zh-CN" altLang="en-US" dirty="0">
                <a:solidFill>
                  <a:schemeClr val="bg1"/>
                </a:solidFill>
                <a:latin typeface="黑体" pitchFamily="49" charset="-122"/>
                <a:ea typeface="黑体" pitchFamily="49" charset="-122"/>
              </a:rPr>
              <a:t>教师简介</a:t>
            </a:r>
            <a:endParaRPr lang="zh-CN" altLang="en-US" b="1" dirty="0">
              <a:solidFill>
                <a:schemeClr val="bg1"/>
              </a:solidFill>
              <a:latin typeface="黑体" pitchFamily="49" charset="-122"/>
              <a:ea typeface="黑体" pitchFamily="49" charset="-122"/>
              <a:cs typeface="Times New Roman" pitchFamily="18" charset="0"/>
            </a:endParaRPr>
          </a:p>
        </p:txBody>
      </p:sp>
      <p:sp>
        <p:nvSpPr>
          <p:cNvPr id="6" name="文本框 5">
            <a:extLst>
              <a:ext uri="{FF2B5EF4-FFF2-40B4-BE49-F238E27FC236}">
                <a16:creationId xmlns:a16="http://schemas.microsoft.com/office/drawing/2014/main" id="{67E8DB6B-A420-4112-B8E2-616DAE48CA20}"/>
              </a:ext>
            </a:extLst>
          </p:cNvPr>
          <p:cNvSpPr txBox="1"/>
          <p:nvPr/>
        </p:nvSpPr>
        <p:spPr>
          <a:xfrm>
            <a:off x="414920" y="1351580"/>
            <a:ext cx="8268995" cy="5109091"/>
          </a:xfrm>
          <a:prstGeom prst="rect">
            <a:avLst/>
          </a:prstGeom>
          <a:noFill/>
        </p:spPr>
        <p:txBody>
          <a:bodyPr wrap="none" rtlCol="0">
            <a:spAutoFit/>
          </a:bodyPr>
          <a:lstStyle/>
          <a:p>
            <a:r>
              <a:rPr lang="zh-CN" altLang="en-US" dirty="0"/>
              <a:t>姜林 </a:t>
            </a:r>
            <a:r>
              <a:rPr lang="zh-CN" altLang="en-US" sz="2000" dirty="0"/>
              <a:t>湖南商学院 计信学院 副教授 博士</a:t>
            </a:r>
            <a:endParaRPr lang="en-US" altLang="zh-CN" sz="2000" dirty="0"/>
          </a:p>
          <a:p>
            <a:r>
              <a:rPr lang="zh-CN" altLang="en-US" sz="2000" dirty="0"/>
              <a:t>入选湖南商学院</a:t>
            </a:r>
            <a:r>
              <a:rPr lang="en-US" altLang="zh-CN" sz="2000" dirty="0"/>
              <a:t>151</a:t>
            </a:r>
            <a:r>
              <a:rPr lang="zh-CN" altLang="en-US" sz="2000" dirty="0"/>
              <a:t>人才</a:t>
            </a:r>
            <a:endParaRPr lang="en-US" altLang="zh-CN" sz="2000" dirty="0"/>
          </a:p>
          <a:p>
            <a:r>
              <a:rPr lang="zh-CN" altLang="en-US" dirty="0"/>
              <a:t>武汉大学计算机博士毕业</a:t>
            </a:r>
            <a:endParaRPr lang="en-US" altLang="zh-CN" dirty="0"/>
          </a:p>
          <a:p>
            <a:r>
              <a:rPr lang="zh-CN" altLang="en-US" dirty="0"/>
              <a:t>主持国家自然科学基金</a:t>
            </a:r>
            <a:r>
              <a:rPr lang="en-US" altLang="zh-CN" dirty="0"/>
              <a:t>1</a:t>
            </a:r>
            <a:r>
              <a:rPr lang="zh-CN" altLang="en-US" dirty="0"/>
              <a:t>项，省部级项目</a:t>
            </a:r>
            <a:r>
              <a:rPr lang="en-US" altLang="zh-CN" dirty="0"/>
              <a:t>5</a:t>
            </a:r>
            <a:r>
              <a:rPr lang="zh-CN" altLang="en-US" dirty="0"/>
              <a:t>项</a:t>
            </a:r>
            <a:endParaRPr lang="en-US" altLang="zh-CN" dirty="0"/>
          </a:p>
          <a:p>
            <a:r>
              <a:rPr lang="zh-CN" altLang="en-US" dirty="0"/>
              <a:t>发表学术论文</a:t>
            </a:r>
            <a:r>
              <a:rPr lang="en-US" altLang="zh-CN" dirty="0"/>
              <a:t>30</a:t>
            </a:r>
            <a:r>
              <a:rPr lang="zh-CN" altLang="en-US" dirty="0"/>
              <a:t>余篇，其中</a:t>
            </a:r>
            <a:r>
              <a:rPr lang="en-US" altLang="zh-CN" dirty="0"/>
              <a:t>SCI</a:t>
            </a:r>
            <a:r>
              <a:rPr lang="zh-CN" altLang="en-US" dirty="0"/>
              <a:t>论文</a:t>
            </a:r>
            <a:r>
              <a:rPr lang="en-US" altLang="zh-CN" dirty="0"/>
              <a:t>2</a:t>
            </a:r>
            <a:r>
              <a:rPr lang="zh-CN" altLang="en-US" dirty="0"/>
              <a:t>篇</a:t>
            </a:r>
            <a:endParaRPr lang="en-US" altLang="zh-CN" dirty="0"/>
          </a:p>
          <a:p>
            <a:r>
              <a:rPr lang="zh-CN" altLang="en-US" dirty="0"/>
              <a:t>中国数字音视频工作组（</a:t>
            </a:r>
            <a:r>
              <a:rPr lang="en-US" altLang="zh-CN" dirty="0"/>
              <a:t>AVS</a:t>
            </a:r>
            <a:r>
              <a:rPr lang="zh-CN" altLang="en-US" dirty="0"/>
              <a:t>）音频组专家</a:t>
            </a:r>
            <a:endParaRPr lang="en-US" altLang="zh-CN" dirty="0"/>
          </a:p>
          <a:p>
            <a:r>
              <a:rPr lang="zh-CN" altLang="en-US" dirty="0"/>
              <a:t>作为技术骨干参与制订</a:t>
            </a:r>
            <a:r>
              <a:rPr lang="en-US" altLang="zh-CN" dirty="0"/>
              <a:t>2</a:t>
            </a:r>
            <a:r>
              <a:rPr lang="zh-CN" altLang="en-US" dirty="0"/>
              <a:t>项</a:t>
            </a:r>
            <a:r>
              <a:rPr lang="en-US" altLang="zh-CN" dirty="0"/>
              <a:t>AVS</a:t>
            </a:r>
            <a:r>
              <a:rPr lang="zh-CN" altLang="en-US" dirty="0"/>
              <a:t>国家标准，</a:t>
            </a:r>
            <a:r>
              <a:rPr lang="en-US" altLang="zh-CN" dirty="0"/>
              <a:t>1</a:t>
            </a:r>
            <a:r>
              <a:rPr lang="zh-CN" altLang="en-US" dirty="0"/>
              <a:t>项</a:t>
            </a:r>
            <a:r>
              <a:rPr lang="en-US" altLang="zh-CN" dirty="0"/>
              <a:t>IEEE</a:t>
            </a:r>
            <a:r>
              <a:rPr lang="zh-CN" altLang="en-US" dirty="0"/>
              <a:t>国际标准</a:t>
            </a:r>
            <a:endParaRPr lang="en-US" altLang="zh-CN" dirty="0"/>
          </a:p>
          <a:p>
            <a:r>
              <a:rPr lang="en-US" altLang="zh-CN" dirty="0"/>
              <a:t>2002—2017</a:t>
            </a:r>
            <a:r>
              <a:rPr lang="zh-CN" altLang="en-US" dirty="0"/>
              <a:t>东华理工大学工作</a:t>
            </a:r>
            <a:endParaRPr lang="en-US" altLang="zh-CN" dirty="0"/>
          </a:p>
          <a:p>
            <a:r>
              <a:rPr lang="en-US" altLang="zh-CN" dirty="0"/>
              <a:t>2018</a:t>
            </a:r>
            <a:r>
              <a:rPr lang="zh-CN" altLang="en-US" dirty="0"/>
              <a:t>湖南商学院工作</a:t>
            </a:r>
            <a:endParaRPr lang="en-US" altLang="zh-CN" dirty="0"/>
          </a:p>
          <a:p>
            <a:r>
              <a:rPr lang="zh-CN" altLang="en-US" dirty="0"/>
              <a:t>研究兴趣：人工智能，语音频信号处理</a:t>
            </a:r>
            <a:endParaRPr lang="en-US" altLang="zh-CN" dirty="0"/>
          </a:p>
          <a:p>
            <a:r>
              <a:rPr lang="zh-CN" altLang="en-US" dirty="0"/>
              <a:t>主讲课程：</a:t>
            </a:r>
            <a:r>
              <a:rPr lang="en-US" altLang="zh-CN" dirty="0"/>
              <a:t>C</a:t>
            </a:r>
            <a:r>
              <a:rPr lang="zh-CN" altLang="en-US" dirty="0"/>
              <a:t>语言，数据结构、人工智能、机器学习</a:t>
            </a:r>
            <a:endParaRPr lang="en-US" altLang="zh-CN" dirty="0"/>
          </a:p>
        </p:txBody>
      </p:sp>
    </p:spTree>
    <p:extLst>
      <p:ext uri="{BB962C8B-B14F-4D97-AF65-F5344CB8AC3E}">
        <p14:creationId xmlns:p14="http://schemas.microsoft.com/office/powerpoint/2010/main" val="673220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00166" y="642918"/>
            <a:ext cx="1500198" cy="227996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71868" y="833420"/>
            <a:ext cx="1285884" cy="1794425"/>
          </a:xfrm>
          <a:prstGeom prst="rect">
            <a:avLst/>
          </a:prstGeom>
          <a:noFill/>
          <a:ln w="9525">
            <a:noFill/>
            <a:miter lim="800000"/>
            <a:headEnd/>
            <a:tailEnd/>
          </a:ln>
          <a:effectLst/>
        </p:spPr>
      </p:pic>
      <p:sp>
        <p:nvSpPr>
          <p:cNvPr id="4" name="TextBox 3"/>
          <p:cNvSpPr txBox="1"/>
          <p:nvPr/>
        </p:nvSpPr>
        <p:spPr>
          <a:xfrm>
            <a:off x="1500166" y="3182948"/>
            <a:ext cx="1428760"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Word</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文档</a:t>
            </a:r>
          </a:p>
        </p:txBody>
      </p:sp>
      <p:sp>
        <p:nvSpPr>
          <p:cNvPr id="5" name="TextBox 4"/>
          <p:cNvSpPr txBox="1"/>
          <p:nvPr/>
        </p:nvSpPr>
        <p:spPr>
          <a:xfrm>
            <a:off x="3929058" y="2801946"/>
            <a:ext cx="1428760"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图像文档</a:t>
            </a:r>
          </a:p>
        </p:txBody>
      </p:sp>
      <p:sp>
        <p:nvSpPr>
          <p:cNvPr id="6" name="TextBox 5"/>
          <p:cNvSpPr txBox="1"/>
          <p:nvPr/>
        </p:nvSpPr>
        <p:spPr>
          <a:xfrm>
            <a:off x="5715008" y="1643050"/>
            <a:ext cx="1500198"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都是数据</a:t>
            </a:r>
          </a:p>
        </p:txBody>
      </p:sp>
      <p:sp>
        <p:nvSpPr>
          <p:cNvPr id="7" name="TextBox 6"/>
          <p:cNvSpPr txBox="1"/>
          <p:nvPr/>
        </p:nvSpPr>
        <p:spPr>
          <a:xfrm>
            <a:off x="1571604" y="4071942"/>
            <a:ext cx="5000660" cy="5724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Times New Roman" pitchFamily="18" charset="0"/>
              </a:rPr>
              <a:t>而数据结构中主要</a:t>
            </a: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Times New Roman" pitchFamily="18" charset="0"/>
              </a:rPr>
              <a:t>讨论</a:t>
            </a:r>
            <a:r>
              <a:rPr kumimoji="1" lang="zh-CN" altLang="en-US" sz="2400" b="1" i="0" u="none" strike="noStrike" kern="1200" cap="none" spc="0" normalizeH="0" baseline="0" noProof="0" dirty="0">
                <a:ln>
                  <a:noFill/>
                </a:ln>
                <a:solidFill>
                  <a:srgbClr val="C00000"/>
                </a:solidFill>
                <a:effectLst/>
                <a:uLnTx/>
                <a:uFillTx/>
                <a:latin typeface="楷体" pitchFamily="49" charset="-122"/>
                <a:ea typeface="楷体" pitchFamily="49" charset="-122"/>
                <a:cs typeface="Times New Roman" pitchFamily="18" charset="0"/>
              </a:rPr>
              <a:t>结构化数据</a:t>
            </a: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Times New Roman" pitchFamily="18" charset="0"/>
              </a:rPr>
              <a:t>。</a:t>
            </a:r>
          </a:p>
        </p:txBody>
      </p:sp>
      <p:sp>
        <p:nvSpPr>
          <p:cNvPr id="8" name="右箭头 7"/>
          <p:cNvSpPr/>
          <p:nvPr/>
        </p:nvSpPr>
        <p:spPr>
          <a:xfrm>
            <a:off x="5072066" y="1690676"/>
            <a:ext cx="571504" cy="381003"/>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灯片编号占位符 9"/>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26364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42978" y="1809739"/>
          <a:ext cx="385765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708553">
                  <a:extLst>
                    <a:ext uri="{9D8B030D-6E8A-4147-A177-3AD203B41FA5}">
                      <a16:colId xmlns:a16="http://schemas.microsoft.com/office/drawing/2014/main" val="20000"/>
                    </a:ext>
                  </a:extLst>
                </a:gridCol>
                <a:gridCol w="1005958">
                  <a:extLst>
                    <a:ext uri="{9D8B030D-6E8A-4147-A177-3AD203B41FA5}">
                      <a16:colId xmlns:a16="http://schemas.microsoft.com/office/drawing/2014/main" val="20001"/>
                    </a:ext>
                  </a:extLst>
                </a:gridCol>
                <a:gridCol w="928694">
                  <a:extLst>
                    <a:ext uri="{9D8B030D-6E8A-4147-A177-3AD203B41FA5}">
                      <a16:colId xmlns:a16="http://schemas.microsoft.com/office/drawing/2014/main" val="20002"/>
                    </a:ext>
                  </a:extLst>
                </a:gridCol>
                <a:gridCol w="1214446">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学号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姓名</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性别</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班号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张斌</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8</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刘丽</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34</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李英</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20</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陈华</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12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王奇</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26</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董强</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5</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王萍</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5" name="TextBox 4"/>
          <p:cNvSpPr txBox="1"/>
          <p:nvPr/>
        </p:nvSpPr>
        <p:spPr>
          <a:xfrm>
            <a:off x="285720" y="428604"/>
            <a:ext cx="3143272" cy="520848"/>
          </a:xfrm>
          <a:prstGeom prst="rect">
            <a:avLst/>
          </a:prstGeom>
          <a:noFill/>
        </p:spPr>
        <p:txBody>
          <a:bodyPr wrap="square" rtlCol="0">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结构化数据</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示例</a:t>
            </a:r>
          </a:p>
        </p:txBody>
      </p:sp>
      <p:sp>
        <p:nvSpPr>
          <p:cNvPr id="6" name="TextBox 5"/>
          <p:cNvSpPr txBox="1"/>
          <p:nvPr/>
        </p:nvSpPr>
        <p:spPr>
          <a:xfrm>
            <a:off x="2214546" y="1214422"/>
            <a:ext cx="2071702" cy="449418"/>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一个学生表</a:t>
            </a:r>
          </a:p>
        </p:txBody>
      </p:sp>
      <p:cxnSp>
        <p:nvCxnSpPr>
          <p:cNvPr id="8" name="直接箭头连接符 7"/>
          <p:cNvCxnSpPr/>
          <p:nvPr/>
        </p:nvCxnSpPr>
        <p:spPr>
          <a:xfrm rot="10800000">
            <a:off x="5000628" y="2095491"/>
            <a:ext cx="500066" cy="211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29256" y="1714489"/>
            <a:ext cx="1785950" cy="892552"/>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楷体" pitchFamily="49" charset="-122"/>
                <a:ea typeface="楷体" pitchFamily="49" charset="-122"/>
                <a:cs typeface="Times New Roman" pitchFamily="18" charset="0"/>
              </a:rPr>
              <a:t>数据项</a:t>
            </a:r>
            <a:r>
              <a:rPr kumimoji="1" lang="en-US" altLang="zh-CN" sz="2000" b="1" i="0" u="none" strike="noStrike" kern="1200" cap="none" spc="0" normalizeH="0" baseline="0" noProof="0" dirty="0">
                <a:ln>
                  <a:noFill/>
                </a:ln>
                <a:solidFill>
                  <a:srgbClr val="3333CC"/>
                </a:solidFill>
                <a:effectLst/>
                <a:uLnTx/>
                <a:uFillTx/>
                <a:latin typeface="仿宋" pitchFamily="49" charset="-122"/>
                <a:ea typeface="仿宋" pitchFamily="49" charset="-122"/>
                <a:cs typeface="Times New Roman" pitchFamily="18" charset="0"/>
              </a:rPr>
              <a:t>(</a:t>
            </a:r>
            <a:r>
              <a:rPr kumimoji="1" lang="zh-CN" altLang="en-US" sz="2000" b="1" i="0" u="none" strike="noStrike" kern="1200" cap="none" spc="0" normalizeH="0" baseline="0" noProof="0" dirty="0">
                <a:ln>
                  <a:noFill/>
                </a:ln>
                <a:solidFill>
                  <a:srgbClr val="3333CC"/>
                </a:solidFill>
                <a:effectLst/>
                <a:uLnTx/>
                <a:uFillTx/>
                <a:latin typeface="仿宋" pitchFamily="49" charset="-122"/>
                <a:ea typeface="仿宋" pitchFamily="49" charset="-122"/>
                <a:cs typeface="Times New Roman" pitchFamily="18" charset="0"/>
              </a:rPr>
              <a:t>用于描述数据元素</a:t>
            </a:r>
            <a:r>
              <a:rPr kumimoji="1" lang="en-US" altLang="zh-CN" sz="2000" b="1" i="0" u="none" strike="noStrike" kern="1200" cap="none" spc="0" normalizeH="0" baseline="0" noProof="0" dirty="0">
                <a:ln>
                  <a:noFill/>
                </a:ln>
                <a:solidFill>
                  <a:srgbClr val="3333CC"/>
                </a:solidFill>
                <a:effectLst/>
                <a:uLnTx/>
                <a:uFillTx/>
                <a:latin typeface="仿宋" pitchFamily="49" charset="-122"/>
                <a:ea typeface="仿宋" pitchFamily="49" charset="-122"/>
                <a:cs typeface="Times New Roman" pitchFamily="18" charset="0"/>
              </a:rPr>
              <a:t>)</a:t>
            </a:r>
            <a:endParaRPr kumimoji="1" lang="zh-CN" altLang="en-US" sz="2000" b="1" i="0" u="none" strike="noStrike" kern="1200" cap="none" spc="0" normalizeH="0" baseline="0" noProof="0" dirty="0">
              <a:ln>
                <a:noFill/>
              </a:ln>
              <a:solidFill>
                <a:srgbClr val="3333CC"/>
              </a:solidFill>
              <a:effectLst/>
              <a:uLnTx/>
              <a:uFillTx/>
              <a:latin typeface="仿宋" pitchFamily="49" charset="-122"/>
              <a:ea typeface="仿宋" pitchFamily="49" charset="-122"/>
              <a:cs typeface="Times New Roman" pitchFamily="18" charset="0"/>
            </a:endParaRPr>
          </a:p>
        </p:txBody>
      </p:sp>
      <p:sp>
        <p:nvSpPr>
          <p:cNvPr id="10" name="右大括号 9"/>
          <p:cNvSpPr/>
          <p:nvPr/>
        </p:nvSpPr>
        <p:spPr>
          <a:xfrm>
            <a:off x="5143504" y="2500306"/>
            <a:ext cx="285752" cy="295277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TextBox 10"/>
          <p:cNvSpPr txBox="1"/>
          <p:nvPr/>
        </p:nvSpPr>
        <p:spPr>
          <a:xfrm>
            <a:off x="5415986" y="3214687"/>
            <a:ext cx="584775" cy="1428760"/>
          </a:xfrm>
          <a:prstGeom prst="rect">
            <a:avLst/>
          </a:prstGeom>
          <a:noFill/>
        </p:spPr>
        <p:txBody>
          <a:bodyPr vert="eaVert"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数据元素</a:t>
            </a:r>
          </a:p>
        </p:txBody>
      </p:sp>
      <p:sp>
        <p:nvSpPr>
          <p:cNvPr id="12" name="灯片编号占位符 11"/>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80423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786742" cy="3647152"/>
          </a:xfrm>
          <a:prstGeom prst="rect">
            <a:avLst/>
          </a:prstGeom>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marR="0" lvl="0" indent="-457200" algn="l" defTabSz="914400" rtl="0" eaLnBrk="1" fontAlgn="base" latinLnBrk="0" hangingPunct="1">
              <a:lnSpc>
                <a:spcPct val="150000"/>
              </a:lnSpc>
              <a:spcBef>
                <a:spcPct val="50000"/>
              </a:spcBef>
              <a:spcAft>
                <a:spcPct val="0"/>
              </a:spcAft>
              <a:buClrTx/>
              <a:buSzTx/>
              <a:buFontTx/>
              <a:buBlip>
                <a:blip r:embed="rId2"/>
              </a:buBlip>
              <a:tabLst/>
              <a:defRPr/>
            </a:pPr>
            <a:r>
              <a:rPr kumimoji="1" lang="zh-CN" altLang="en-US" sz="2400" b="1" i="0" u="none" strike="noStrike" kern="1200" cap="none" spc="0" normalizeH="0" baseline="0" noProof="0" dirty="0">
                <a:ln>
                  <a:noFill/>
                </a:ln>
                <a:solidFill>
                  <a:srgbClr val="FF3399"/>
                </a:solidFill>
                <a:effectLst/>
                <a:uLnTx/>
                <a:uFillTx/>
                <a:latin typeface="黑体" pitchFamily="49" charset="-122"/>
                <a:ea typeface="黑体" pitchFamily="49" charset="-122"/>
                <a:cs typeface="Times New Roman" pitchFamily="18" charset="0"/>
              </a:rPr>
              <a:t>数据元素：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是数据（集合）中的一个“个体”，它是数据的基本单位。 </a:t>
            </a:r>
            <a:endPar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457200" marR="0" lvl="0" indent="-457200" algn="l" defTabSz="914400" rtl="0" eaLnBrk="1" fontAlgn="base" latinLnBrk="0" hangingPunct="1">
              <a:lnSpc>
                <a:spcPct val="150000"/>
              </a:lnSpc>
              <a:spcBef>
                <a:spcPct val="50000"/>
              </a:spcBef>
              <a:spcAft>
                <a:spcPct val="0"/>
              </a:spcAft>
              <a:buClrTx/>
              <a:buSzTx/>
              <a:buFontTx/>
              <a:buBlip>
                <a:blip r:embed="rId2"/>
              </a:buBlip>
              <a:tabLst/>
              <a:defRPr/>
            </a:pPr>
            <a:r>
              <a:rPr kumimoji="1" lang="zh-CN" altLang="en-US" sz="2400" b="1" i="0" u="none" strike="noStrike" kern="1200" cap="none" spc="0" normalizeH="0" baseline="0" noProof="0">
                <a:ln>
                  <a:noFill/>
                </a:ln>
                <a:solidFill>
                  <a:srgbClr val="FF3399"/>
                </a:solidFill>
                <a:effectLst/>
                <a:uLnTx/>
                <a:uFillTx/>
                <a:latin typeface="黑体" pitchFamily="49" charset="-122"/>
                <a:ea typeface="黑体" pitchFamily="49" charset="-122"/>
                <a:cs typeface="Times New Roman" pitchFamily="18" charset="0"/>
              </a:rPr>
              <a:t>数据项：</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数据项是用来描述数据元素的，它是数据的最小单位。  </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457200" marR="0" lvl="0" indent="-457200" algn="l" defTabSz="914400" rtl="0" eaLnBrk="1" fontAlgn="base" latinLnBrk="0" hangingPunct="1">
              <a:lnSpc>
                <a:spcPct val="150000"/>
              </a:lnSpc>
              <a:spcBef>
                <a:spcPct val="50000"/>
              </a:spcBef>
              <a:spcAft>
                <a:spcPct val="0"/>
              </a:spcAft>
              <a:buClrTx/>
              <a:buSzTx/>
              <a:buFontTx/>
              <a:buBlip>
                <a:blip r:embed="rId2"/>
              </a:buBlip>
              <a:tabLst/>
              <a:defRPr/>
            </a:pPr>
            <a:r>
              <a:rPr kumimoji="1" lang="zh-CN" altLang="en-US" sz="2400" b="1" i="0" u="none" strike="noStrike" kern="1200" cap="none" spc="0" normalizeH="0" baseline="0" noProof="0" dirty="0">
                <a:ln>
                  <a:noFill/>
                </a:ln>
                <a:solidFill>
                  <a:srgbClr val="FF3399"/>
                </a:solidFill>
                <a:effectLst/>
                <a:uLnTx/>
                <a:uFillTx/>
                <a:latin typeface="黑体" pitchFamily="49" charset="-122"/>
                <a:ea typeface="黑体" pitchFamily="49" charset="-122"/>
                <a:cs typeface="Times New Roman" pitchFamily="18" charset="0"/>
              </a:rPr>
              <a:t>数据</a:t>
            </a:r>
            <a:r>
              <a:rPr kumimoji="1" lang="zh-CN" altLang="en-US" sz="2400" b="1" i="0" u="none" strike="noStrike" kern="1200" cap="none" spc="0" normalizeH="0" baseline="0" noProof="0">
                <a:ln>
                  <a:noFill/>
                </a:ln>
                <a:solidFill>
                  <a:srgbClr val="FF3399"/>
                </a:solidFill>
                <a:effectLst/>
                <a:uLnTx/>
                <a:uFillTx/>
                <a:latin typeface="黑体" pitchFamily="49" charset="-122"/>
                <a:ea typeface="黑体" pitchFamily="49" charset="-122"/>
                <a:cs typeface="Times New Roman" pitchFamily="18" charset="0"/>
              </a:rPr>
              <a:t>对象：</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具有</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相同性质</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的若干个数据元素的集合，如整数数据对象是所有整数的集合。    </a:t>
            </a:r>
          </a:p>
        </p:txBody>
      </p:sp>
      <p:sp>
        <p:nvSpPr>
          <p:cNvPr id="3" name="Text Box 11"/>
          <p:cNvSpPr txBox="1">
            <a:spLocks noChangeArrowheads="1"/>
          </p:cNvSpPr>
          <p:nvPr/>
        </p:nvSpPr>
        <p:spPr bwMode="auto">
          <a:xfrm rot="21446212">
            <a:off x="647592" y="4520439"/>
            <a:ext cx="7286676" cy="372385"/>
          </a:xfrm>
          <a:prstGeom prst="rect">
            <a:avLst/>
          </a:prstGeom>
          <a:noFill/>
          <a:ln w="57150" algn="ctr">
            <a:noFill/>
            <a:miter lim="800000"/>
            <a:headEnd/>
            <a:tailEnd type="none"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76176" bIns="0">
            <a:spAutoFit/>
          </a:bodyPr>
          <a:lstStyle/>
          <a:p>
            <a:pPr marL="457200" marR="0" lvl="0" indent="-45720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默认情况下，数据结构中讨论的数据都是</a:t>
            </a:r>
            <a:r>
              <a:rPr kumimoji="1" lang="zh-CN" altLang="en-US" sz="24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数据对象。</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48546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571472" y="857232"/>
            <a:ext cx="6643734" cy="535531"/>
          </a:xfrm>
          <a:prstGeom prst="rect">
            <a:avLst/>
          </a:prstGeom>
          <a:ln>
            <a:headEnd/>
            <a:tailEnd/>
          </a:ln>
          <a:scene3d>
            <a:camera prst="perspectiveBelow"/>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marL="457200" marR="0" lvl="0" indent="-457200" algn="l" defTabSz="914400" rtl="0" eaLnBrk="1" fontAlgn="base" latinLnBrk="0" hangingPunct="1">
              <a:lnSpc>
                <a:spcPct val="120000"/>
              </a:lnSpc>
              <a:spcBef>
                <a:spcPct val="50000"/>
              </a:spcBef>
              <a:spcAft>
                <a:spcPct val="0"/>
              </a:spcAft>
              <a:buClrTx/>
              <a:buSzTx/>
              <a:buFontTx/>
              <a:buBlip>
                <a:blip r:embed="rId2"/>
              </a:buBlip>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数据结构</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是指</a:t>
            </a:r>
            <a:r>
              <a:rPr kumimoji="1" lang="zh-CN" altLang="en-US" sz="22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带</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结构</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数据元素的集合</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3" name="Text Box 2"/>
          <p:cNvSpPr txBox="1">
            <a:spLocks noChangeArrowheads="1"/>
          </p:cNvSpPr>
          <p:nvPr/>
        </p:nvSpPr>
        <p:spPr bwMode="auto">
          <a:xfrm>
            <a:off x="928662" y="1857364"/>
            <a:ext cx="5786478" cy="347763"/>
          </a:xfrm>
          <a:prstGeom prst="rect">
            <a:avLst/>
          </a:prstGeom>
          <a:noFill/>
          <a:ln w="57150" algn="ctr">
            <a:noFill/>
            <a:miter lim="800000"/>
            <a:headEnd/>
            <a:tailEnd type="none" w="lg" len="lg"/>
          </a:ln>
          <a:effectLst/>
        </p:spPr>
        <p:txBody>
          <a:bodyPr wrap="square" tIns="76176" bIns="0">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数据结构    ＝      </a:t>
            </a:r>
            <a:r>
              <a:rPr kumimoji="1" lang="zh-CN" altLang="en-US" sz="2200" b="1" i="0" u="none" strike="noStrike" kern="1200" cap="none" spc="0" normalizeH="0" baseline="0" noProof="0" dirty="0">
                <a:ln>
                  <a:noFill/>
                </a:ln>
                <a:solidFill>
                  <a:srgbClr val="7030A0"/>
                </a:solidFill>
                <a:effectLst/>
                <a:uLnTx/>
                <a:uFillTx/>
                <a:latin typeface="Times New Roman" pitchFamily="18" charset="0"/>
                <a:ea typeface="楷体" pitchFamily="49" charset="-122"/>
                <a:cs typeface="Times New Roman" pitchFamily="18" charset="0"/>
              </a:rPr>
              <a:t>数据对象</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　　</a:t>
            </a:r>
            <a:r>
              <a:rPr kumimoji="1" lang="zh-CN" altLang="en-US" sz="2200" b="1" i="0" u="none" strike="noStrike" kern="1200" cap="none" spc="0" normalizeH="0" baseline="0" noProof="0" dirty="0">
                <a:ln>
                  <a:noFill/>
                </a:ln>
                <a:solidFill>
                  <a:srgbClr val="7030A0"/>
                </a:solidFill>
                <a:effectLst/>
                <a:uLnTx/>
                <a:uFillTx/>
                <a:latin typeface="Times New Roman" pitchFamily="18" charset="0"/>
                <a:ea typeface="楷体" pitchFamily="49" charset="-122"/>
                <a:cs typeface="Times New Roman" pitchFamily="18" charset="0"/>
              </a:rPr>
              <a:t>结构</a:t>
            </a:r>
          </a:p>
        </p:txBody>
      </p:sp>
      <p:sp>
        <p:nvSpPr>
          <p:cNvPr id="4" name="Line 3"/>
          <p:cNvSpPr>
            <a:spLocks noChangeShapeType="1"/>
          </p:cNvSpPr>
          <p:nvPr/>
        </p:nvSpPr>
        <p:spPr bwMode="auto">
          <a:xfrm flipV="1">
            <a:off x="3857620" y="2264003"/>
            <a:ext cx="0" cy="577851"/>
          </a:xfrm>
          <a:prstGeom prst="line">
            <a:avLst/>
          </a:prstGeom>
          <a:noFill/>
          <a:ln w="38100">
            <a:solidFill>
              <a:srgbClr val="339933"/>
            </a:solidFill>
            <a:round/>
            <a:headEnd/>
            <a:tailEnd type="stealth" w="lg" len="lg"/>
          </a:ln>
          <a:effectLst/>
        </p:spPr>
        <p:txBody>
          <a:bodyPr wrap="none" tIns="76176" bIns="0" anchor="ctr">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5" name="Line 4"/>
          <p:cNvSpPr>
            <a:spLocks noChangeShapeType="1"/>
          </p:cNvSpPr>
          <p:nvPr/>
        </p:nvSpPr>
        <p:spPr bwMode="auto">
          <a:xfrm flipV="1">
            <a:off x="6096011" y="2190355"/>
            <a:ext cx="0" cy="577851"/>
          </a:xfrm>
          <a:prstGeom prst="line">
            <a:avLst/>
          </a:prstGeom>
          <a:noFill/>
          <a:ln w="38100">
            <a:solidFill>
              <a:srgbClr val="339933"/>
            </a:solidFill>
            <a:round/>
            <a:headEnd/>
            <a:tailEnd type="stealth" w="lg" len="lg"/>
          </a:ln>
          <a:effectLst/>
        </p:spPr>
        <p:txBody>
          <a:bodyPr wrap="none" tIns="76176" bIns="0" anchor="ctr">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0" name="TextBox 9"/>
          <p:cNvSpPr txBox="1"/>
          <p:nvPr/>
        </p:nvSpPr>
        <p:spPr>
          <a:xfrm>
            <a:off x="5143504" y="2912128"/>
            <a:ext cx="1928826" cy="1292662"/>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数据元素之间的关系构成结构</a:t>
            </a:r>
          </a:p>
        </p:txBody>
      </p:sp>
      <p:sp>
        <p:nvSpPr>
          <p:cNvPr id="11" name="TextBox 10"/>
          <p:cNvSpPr txBox="1"/>
          <p:nvPr/>
        </p:nvSpPr>
        <p:spPr>
          <a:xfrm>
            <a:off x="3000364" y="2912128"/>
            <a:ext cx="1714512" cy="1292662"/>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相同性质的数据元素的集合</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20057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8286808" cy="387798"/>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数据元素之间的关系 </a:t>
            </a:r>
            <a:r>
              <a:rPr kumimoji="1" lang="zh-CN" altLang="en-US" sz="2400" b="1" i="0" u="none" strike="noStrike" kern="1200" cap="none" spc="0" normalizeH="0" baseline="0" noProof="0">
                <a:ln>
                  <a:noFill/>
                </a:ln>
                <a:solidFill>
                  <a:srgbClr val="FF3399"/>
                </a:solidFill>
                <a:effectLst/>
                <a:uLnTx/>
                <a:uFillTx/>
                <a:latin typeface="楷体" pitchFamily="49" charset="-122"/>
                <a:ea typeface="楷体" pitchFamily="49" charset="-122"/>
                <a:cs typeface="+mn-cs"/>
                <a:sym typeface="Wingdings"/>
              </a:rPr>
              <a:t></a:t>
            </a: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sym typeface="Wingdings"/>
              </a:rPr>
              <a:t> </a:t>
            </a: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结构</a:t>
            </a:r>
            <a:r>
              <a:rPr kumimoji="1" lang="en-US" altLang="zh-CN"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a:t>
            </a: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现实世界的结构是</a:t>
            </a: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纷繁复杂的</a:t>
            </a:r>
          </a:p>
        </p:txBody>
      </p:sp>
      <p:sp>
        <p:nvSpPr>
          <p:cNvPr id="6" name="TextBox 5"/>
          <p:cNvSpPr txBox="1"/>
          <p:nvPr/>
        </p:nvSpPr>
        <p:spPr>
          <a:xfrm>
            <a:off x="1357290" y="1233058"/>
            <a:ext cx="4000528" cy="36452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Calibri"/>
                <a:ea typeface="仿宋" pitchFamily="49" charset="-122"/>
                <a:cs typeface="+mn-cs"/>
                <a:sym typeface="Wingdings"/>
              </a:rPr>
              <a:t>  </a:t>
            </a: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Calibri"/>
                <a:ea typeface="仿宋" pitchFamily="49" charset="-122"/>
                <a:cs typeface="+mn-cs"/>
              </a:rPr>
              <a:t>微观世界</a:t>
            </a:r>
            <a:r>
              <a:rPr kumimoji="1" lang="zh-CN" altLang="zh-CN"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Calibri"/>
                <a:ea typeface="仿宋" pitchFamily="49" charset="-122"/>
                <a:cs typeface="+mn-cs"/>
              </a:rPr>
              <a:t>―</a:t>
            </a:r>
            <a:r>
              <a:rPr kumimoji="1" lang="en-US" altLang="zh-CN"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Calibri"/>
                <a:ea typeface="仿宋" pitchFamily="49" charset="-122"/>
                <a:cs typeface="+mn-cs"/>
              </a:rPr>
              <a:t>DNA</a:t>
            </a: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Calibri"/>
                <a:ea typeface="仿宋" pitchFamily="49" charset="-122"/>
                <a:cs typeface="+mn-cs"/>
              </a:rPr>
              <a:t>结构</a:t>
            </a:r>
          </a:p>
        </p:txBody>
      </p:sp>
      <p:pic>
        <p:nvPicPr>
          <p:cNvPr id="7" name="Picture 10"/>
          <p:cNvPicPr>
            <a:picLocks noChangeAspect="1" noChangeArrowheads="1"/>
          </p:cNvPicPr>
          <p:nvPr/>
        </p:nvPicPr>
        <p:blipFill>
          <a:blip r:embed="rId2"/>
          <a:srcRect/>
          <a:stretch>
            <a:fillRect/>
          </a:stretch>
        </p:blipFill>
        <p:spPr bwMode="auto">
          <a:xfrm>
            <a:off x="1643043" y="2054099"/>
            <a:ext cx="3916101" cy="3429024"/>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0457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http://img5.imgtn.bdimg.com/it/u=2020761679,4084874996&amp;fm=23&amp;gp=0.jpg"/>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pic>
        <p:nvPicPr>
          <p:cNvPr id="39939" name="Picture 3"/>
          <p:cNvPicPr>
            <a:picLocks noChangeAspect="1" noChangeArrowheads="1"/>
          </p:cNvPicPr>
          <p:nvPr/>
        </p:nvPicPr>
        <p:blipFill>
          <a:blip r:embed="rId2"/>
          <a:srcRect/>
          <a:stretch>
            <a:fillRect/>
          </a:stretch>
        </p:blipFill>
        <p:spPr bwMode="auto">
          <a:xfrm>
            <a:off x="1214414" y="1071548"/>
            <a:ext cx="3786214" cy="2203577"/>
          </a:xfrm>
          <a:prstGeom prst="rect">
            <a:avLst/>
          </a:prstGeom>
          <a:noFill/>
          <a:ln w="9525">
            <a:noFill/>
            <a:miter lim="800000"/>
            <a:headEnd/>
            <a:tailEnd/>
          </a:ln>
          <a:effectLst/>
        </p:spPr>
      </p:pic>
      <p:sp>
        <p:nvSpPr>
          <p:cNvPr id="9" name="TextBox 8"/>
          <p:cNvSpPr txBox="1"/>
          <p:nvPr/>
        </p:nvSpPr>
        <p:spPr>
          <a:xfrm>
            <a:off x="928662" y="357167"/>
            <a:ext cx="5143536" cy="36317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仿宋" pitchFamily="49" charset="-122"/>
                <a:ea typeface="仿宋" pitchFamily="49" charset="-122"/>
                <a:cs typeface="+mn-cs"/>
                <a:sym typeface="Wingdings"/>
              </a:rPr>
              <a:t> </a:t>
            </a: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仿宋" pitchFamily="49" charset="-122"/>
                <a:ea typeface="仿宋" pitchFamily="49" charset="-122"/>
                <a:cs typeface="+mn-cs"/>
              </a:rPr>
              <a:t>宏观世界</a:t>
            </a:r>
            <a:r>
              <a:rPr kumimoji="1" lang="en-US" altLang="zh-CN"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仿宋" pitchFamily="49" charset="-122"/>
                <a:ea typeface="仿宋" pitchFamily="49" charset="-122"/>
                <a:cs typeface="+mn-cs"/>
              </a:rPr>
              <a:t>―</a:t>
            </a:r>
            <a:r>
              <a:rPr kumimoji="1" lang="zh-CN" altLang="en-US" sz="2200" b="1"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仿宋" pitchFamily="49" charset="-122"/>
                <a:ea typeface="仿宋" pitchFamily="49" charset="-122"/>
                <a:cs typeface="+mn-cs"/>
              </a:rPr>
              <a:t>建筑物的结构</a:t>
            </a:r>
          </a:p>
        </p:txBody>
      </p:sp>
      <p:pic>
        <p:nvPicPr>
          <p:cNvPr id="38916" name="Picture 4"/>
          <p:cNvPicPr>
            <a:picLocks noChangeAspect="1" noChangeArrowheads="1"/>
          </p:cNvPicPr>
          <p:nvPr/>
        </p:nvPicPr>
        <p:blipFill>
          <a:blip r:embed="rId3"/>
          <a:srcRect/>
          <a:stretch>
            <a:fillRect/>
          </a:stretch>
        </p:blipFill>
        <p:spPr bwMode="auto">
          <a:xfrm>
            <a:off x="1214414" y="3524251"/>
            <a:ext cx="4929222" cy="2864571"/>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7141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71472" y="928670"/>
            <a:ext cx="8143932" cy="372385"/>
          </a:xfrm>
          <a:prstGeom prst="rect">
            <a:avLst/>
          </a:prstGeom>
          <a:noFill/>
          <a:ln w="57150" algn="ctr">
            <a:noFill/>
            <a:miter lim="800000"/>
            <a:headEnd/>
            <a:tailEnd type="none" w="lg" len="lg"/>
          </a:ln>
          <a:effectLst/>
        </p:spPr>
        <p:txBody>
          <a:bodyPr wrap="square" tIns="76176" bIns="0">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数据结构中</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讨论的元素关系</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主要是指</a:t>
            </a: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相邻关系</a:t>
            </a: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Times New Roman" pitchFamily="18" charset="0"/>
              </a:rPr>
              <a:t>或</a:t>
            </a: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邻接关系</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graphicFrame>
        <p:nvGraphicFramePr>
          <p:cNvPr id="3" name="表格 2"/>
          <p:cNvGraphicFramePr>
            <a:graphicFrameLocks noGrp="1"/>
          </p:cNvGraphicFramePr>
          <p:nvPr/>
        </p:nvGraphicFramePr>
        <p:xfrm>
          <a:off x="1526905" y="1785926"/>
          <a:ext cx="3643338"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951729">
                  <a:extLst>
                    <a:ext uri="{9D8B030D-6E8A-4147-A177-3AD203B41FA5}">
                      <a16:colId xmlns:a16="http://schemas.microsoft.com/office/drawing/2014/main" val="20000"/>
                    </a:ext>
                  </a:extLst>
                </a:gridCol>
                <a:gridCol w="951729">
                  <a:extLst>
                    <a:ext uri="{9D8B030D-6E8A-4147-A177-3AD203B41FA5}">
                      <a16:colId xmlns:a16="http://schemas.microsoft.com/office/drawing/2014/main" val="20001"/>
                    </a:ext>
                  </a:extLst>
                </a:gridCol>
                <a:gridCol w="951729">
                  <a:extLst>
                    <a:ext uri="{9D8B030D-6E8A-4147-A177-3AD203B41FA5}">
                      <a16:colId xmlns:a16="http://schemas.microsoft.com/office/drawing/2014/main" val="20002"/>
                    </a:ext>
                  </a:extLst>
                </a:gridCol>
                <a:gridCol w="788151">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学号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姓名</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性别</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班号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张斌</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8</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刘丽</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rgbClr val="FFC000"/>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34</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李英</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20</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陈华</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12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王奇</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26</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董强</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5</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王萍</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solidFill>
                      <a:schemeClr val="accent4">
                        <a:lumMod val="40000"/>
                        <a:lumOff val="60000"/>
                      </a:schemeClr>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5728477" y="2243130"/>
            <a:ext cx="584775" cy="952507"/>
          </a:xfrm>
          <a:prstGeom prst="rect">
            <a:avLst/>
          </a:prstGeom>
          <a:noFill/>
        </p:spPr>
        <p:txBody>
          <a:bodyPr vert="eaVert"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相邻</a:t>
            </a:r>
          </a:p>
        </p:txBody>
      </p:sp>
      <p:sp>
        <p:nvSpPr>
          <p:cNvPr id="6" name="TextBox 5"/>
          <p:cNvSpPr txBox="1"/>
          <p:nvPr/>
        </p:nvSpPr>
        <p:spPr>
          <a:xfrm>
            <a:off x="5773175" y="4275143"/>
            <a:ext cx="584775" cy="1238259"/>
          </a:xfrm>
          <a:prstGeom prst="rect">
            <a:avLst/>
          </a:prstGeom>
          <a:noFill/>
        </p:spPr>
        <p:txBody>
          <a:bodyPr vert="eaVert"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不相邻</a:t>
            </a:r>
          </a:p>
        </p:txBody>
      </p:sp>
      <p:cxnSp>
        <p:nvCxnSpPr>
          <p:cNvPr id="8" name="直接连接符 7"/>
          <p:cNvCxnSpPr/>
          <p:nvPr/>
        </p:nvCxnSpPr>
        <p:spPr>
          <a:xfrm>
            <a:off x="5170242" y="4224343"/>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170242" y="4795847"/>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5" idx="1"/>
          </p:cNvCxnSpPr>
          <p:nvPr/>
        </p:nvCxnSpPr>
        <p:spPr>
          <a:xfrm>
            <a:off x="5170242" y="2433631"/>
            <a:ext cx="558235" cy="28575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5" idx="1"/>
          </p:cNvCxnSpPr>
          <p:nvPr/>
        </p:nvCxnSpPr>
        <p:spPr>
          <a:xfrm flipV="1">
            <a:off x="5170242" y="2719384"/>
            <a:ext cx="558235" cy="38100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232921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90478"/>
            <a:ext cx="3286148" cy="387798"/>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mn-cs"/>
              </a:rPr>
              <a:t>一个数据结构的构成：</a:t>
            </a:r>
            <a:endPar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endParaRPr>
          </a:p>
        </p:txBody>
      </p:sp>
      <p:sp>
        <p:nvSpPr>
          <p:cNvPr id="3" name="矩形 2"/>
          <p:cNvSpPr/>
          <p:nvPr/>
        </p:nvSpPr>
        <p:spPr bwMode="auto">
          <a:xfrm>
            <a:off x="1785918" y="928670"/>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 pitchFamily="49" charset="-122"/>
                <a:ea typeface="楷体" pitchFamily="49" charset="-122"/>
                <a:cs typeface="+mn-cs"/>
              </a:rPr>
              <a:t>逻辑结构</a:t>
            </a:r>
          </a:p>
        </p:txBody>
      </p:sp>
      <p:sp>
        <p:nvSpPr>
          <p:cNvPr id="4" name="矩形 3"/>
          <p:cNvSpPr/>
          <p:nvPr/>
        </p:nvSpPr>
        <p:spPr bwMode="auto">
          <a:xfrm>
            <a:off x="1785918" y="1882764"/>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 pitchFamily="49" charset="-122"/>
                <a:ea typeface="楷体" pitchFamily="49" charset="-122"/>
                <a:cs typeface="+mn-cs"/>
              </a:rPr>
              <a:t>存储</a:t>
            </a:r>
            <a:r>
              <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 pitchFamily="49" charset="-122"/>
                <a:ea typeface="楷体" pitchFamily="49" charset="-122"/>
                <a:cs typeface="+mn-cs"/>
              </a:rPr>
              <a:t>结构</a:t>
            </a:r>
          </a:p>
        </p:txBody>
      </p:sp>
      <p:sp>
        <p:nvSpPr>
          <p:cNvPr id="5" name="矩形 4"/>
          <p:cNvSpPr>
            <a:spLocks noChangeAspect="1"/>
          </p:cNvSpPr>
          <p:nvPr/>
        </p:nvSpPr>
        <p:spPr bwMode="auto">
          <a:xfrm>
            <a:off x="1806182" y="2857496"/>
            <a:ext cx="1980000" cy="51097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C00000"/>
                </a:solidFill>
                <a:effectLst>
                  <a:outerShdw blurRad="38100" dist="38100" dir="2700000" algn="tl">
                    <a:srgbClr val="000000">
                      <a:alpha val="43137"/>
                    </a:srgbClr>
                  </a:outerShdw>
                </a:effectLst>
                <a:uLnTx/>
                <a:uFillTx/>
                <a:latin typeface="楷体" pitchFamily="49" charset="-122"/>
                <a:ea typeface="楷体" pitchFamily="49" charset="-122"/>
                <a:cs typeface="+mn-cs"/>
              </a:rPr>
              <a:t>数据运算</a:t>
            </a:r>
            <a:endPar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楷体" pitchFamily="49" charset="-122"/>
              <a:ea typeface="楷体" pitchFamily="49" charset="-122"/>
              <a:cs typeface="+mn-cs"/>
            </a:endParaRPr>
          </a:p>
        </p:txBody>
      </p:sp>
      <p:sp>
        <p:nvSpPr>
          <p:cNvPr id="6" name="下箭头 5"/>
          <p:cNvSpPr/>
          <p:nvPr/>
        </p:nvSpPr>
        <p:spPr bwMode="auto">
          <a:xfrm>
            <a:off x="2714612" y="1558912"/>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7" name="下箭头 6"/>
          <p:cNvSpPr/>
          <p:nvPr/>
        </p:nvSpPr>
        <p:spPr bwMode="auto">
          <a:xfrm>
            <a:off x="2714612" y="2525706"/>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4" name="Text Box 7"/>
          <p:cNvSpPr txBox="1">
            <a:spLocks noChangeArrowheads="1"/>
          </p:cNvSpPr>
          <p:nvPr/>
        </p:nvSpPr>
        <p:spPr bwMode="auto">
          <a:xfrm>
            <a:off x="1071538" y="3785906"/>
            <a:ext cx="7072362" cy="20005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0" lvl="0" indent="-457200" algn="just" defTabSz="914400" rtl="0" eaLnBrk="1" fontAlgn="base" latinLnBrk="0" hangingPunct="1">
              <a:lnSpc>
                <a:spcPct val="130000"/>
              </a:lnSpc>
              <a:spcBef>
                <a:spcPct val="50000"/>
              </a:spcBef>
              <a:spcAft>
                <a:spcPct val="0"/>
              </a:spcAft>
              <a:buClrTx/>
              <a:buSzTx/>
              <a:buFontTx/>
              <a:buBlip>
                <a:blip r:embed="rId2"/>
              </a:buBlip>
              <a:tabLst/>
              <a:defRPr/>
            </a:pP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数据元素之间的</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逻辑关系 </a:t>
            </a:r>
            <a:r>
              <a:rPr kumimoji="1" lang="zh-CN" altLang="en-US" sz="2000" b="1" i="0" u="none" strike="noStrike" kern="1200" cap="none" spc="0" normalizeH="0" baseline="0" noProof="0">
                <a:ln>
                  <a:noFill/>
                </a:ln>
                <a:solidFill>
                  <a:srgbClr val="FF3399"/>
                </a:solidFill>
                <a:effectLst/>
                <a:uLnTx/>
                <a:uFillTx/>
                <a:latin typeface="楷体" pitchFamily="49" charset="-122"/>
                <a:ea typeface="楷体" pitchFamily="49" charset="-122"/>
                <a:cs typeface="+mn-cs"/>
                <a:sym typeface="Wingdings"/>
              </a:rPr>
              <a:t></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sym typeface="Wingdings"/>
              </a:rPr>
              <a:t> </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数据</a:t>
            </a: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的</a:t>
            </a: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逻辑结构</a:t>
            </a: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a:t>
            </a:r>
          </a:p>
          <a:p>
            <a:pPr marL="457200" marR="0" lvl="0" indent="-457200" algn="just" defTabSz="914400" rtl="0" eaLnBrk="1" fontAlgn="base" latinLnBrk="0" hangingPunct="1">
              <a:lnSpc>
                <a:spcPct val="130000"/>
              </a:lnSpc>
              <a:spcBef>
                <a:spcPct val="50000"/>
              </a:spcBef>
              <a:spcAft>
                <a:spcPct val="0"/>
              </a:spcAft>
              <a:buClrTx/>
              <a:buSzTx/>
              <a:buFontTx/>
              <a:buBlip>
                <a:blip r:embed="rId2"/>
              </a:buBlip>
              <a:tabLst/>
              <a:defRPr/>
            </a:pP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数据元素及其关系在计算机存储器中的</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存储方式 </a:t>
            </a:r>
            <a:r>
              <a:rPr kumimoji="1" lang="zh-CN" altLang="en-US" sz="2000" b="1" i="0" u="none" strike="noStrike" kern="1200" cap="none" spc="0" normalizeH="0" baseline="0" noProof="0">
                <a:ln>
                  <a:noFill/>
                </a:ln>
                <a:solidFill>
                  <a:srgbClr val="FF3399"/>
                </a:solidFill>
                <a:effectLst/>
                <a:uLnTx/>
                <a:uFillTx/>
                <a:latin typeface="楷体" pitchFamily="49" charset="-122"/>
                <a:ea typeface="楷体" pitchFamily="49" charset="-122"/>
                <a:cs typeface="+mn-cs"/>
                <a:sym typeface="Wingdings"/>
              </a:rPr>
              <a:t></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sym typeface="Wingdings"/>
              </a:rPr>
              <a:t> </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数据</a:t>
            </a: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的</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存储结构</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（或</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物理结构</a:t>
            </a:r>
            <a:r>
              <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a:t>
            </a:r>
            <a:endPar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endParaRPr>
          </a:p>
          <a:p>
            <a:pPr marL="457200" marR="0" lvl="0" indent="-457200" algn="just" defTabSz="914400" rtl="0" eaLnBrk="1" fontAlgn="base" latinLnBrk="0" hangingPunct="1">
              <a:lnSpc>
                <a:spcPct val="130000"/>
              </a:lnSpc>
              <a:spcBef>
                <a:spcPct val="50000"/>
              </a:spcBef>
              <a:spcAft>
                <a:spcPct val="0"/>
              </a:spcAft>
              <a:buClrTx/>
              <a:buSzTx/>
              <a:buFontTx/>
              <a:buBlip>
                <a:blip r:embed="rId2"/>
              </a:buBlip>
              <a:tabLst/>
              <a:defRPr/>
            </a:pP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施加在该数据</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上的操作 </a:t>
            </a:r>
            <a:r>
              <a:rPr kumimoji="1" lang="zh-CN" altLang="en-US" sz="2000" b="1" i="0" u="none" strike="noStrike" kern="1200" cap="none" spc="0" normalizeH="0" baseline="0" noProof="0">
                <a:ln>
                  <a:noFill/>
                </a:ln>
                <a:solidFill>
                  <a:srgbClr val="FF3399"/>
                </a:solidFill>
                <a:effectLst/>
                <a:uLnTx/>
                <a:uFillTx/>
                <a:latin typeface="楷体" pitchFamily="49" charset="-122"/>
                <a:ea typeface="楷体" pitchFamily="49" charset="-122"/>
                <a:cs typeface="+mn-cs"/>
                <a:sym typeface="Wingdings"/>
              </a:rPr>
              <a:t></a:t>
            </a:r>
            <a:r>
              <a:rPr kumimoji="1" lang="zh-CN" altLang="en-US" sz="2000" b="1" i="0" u="none" strike="noStrike" kern="1200" cap="none" spc="0" normalizeH="0" baseline="0" noProof="0">
                <a:ln>
                  <a:noFill/>
                </a:ln>
                <a:solidFill>
                  <a:srgbClr val="3333CC"/>
                </a:solidFill>
                <a:effectLst/>
                <a:uLnTx/>
                <a:uFillTx/>
                <a:latin typeface="楷体" pitchFamily="49" charset="-122"/>
                <a:ea typeface="楷体" pitchFamily="49" charset="-122"/>
                <a:cs typeface="+mn-cs"/>
                <a:sym typeface="Wingdings"/>
              </a:rPr>
              <a:t> </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数据</a:t>
            </a: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运算</a:t>
            </a: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a:t>
            </a:r>
          </a:p>
        </p:txBody>
      </p:sp>
      <p:sp>
        <p:nvSpPr>
          <p:cNvPr id="15" name="灯片编号占位符 1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4845357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57158" y="285728"/>
            <a:ext cx="3786214" cy="561486"/>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108000">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sym typeface="Wingdings"/>
              </a:rPr>
              <a:t>1</a:t>
            </a:r>
            <a:r>
              <a:rPr kumimoji="1" lang="zh-CN" altLang="en-US" sz="24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sym typeface="Wingdings"/>
              </a:rPr>
              <a:t>、</a:t>
            </a:r>
            <a:r>
              <a:rPr kumimoji="1" lang="zh-CN" altLang="en-US"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rPr>
              <a:t>数据</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黑体" pitchFamily="49" charset="-122"/>
                <a:cs typeface="Times New Roman" pitchFamily="18" charset="0"/>
              </a:rPr>
              <a:t>的逻辑结构表示</a:t>
            </a:r>
          </a:p>
        </p:txBody>
      </p:sp>
      <p:sp>
        <p:nvSpPr>
          <p:cNvPr id="3" name="TextBox 2"/>
          <p:cNvSpPr txBox="1"/>
          <p:nvPr/>
        </p:nvSpPr>
        <p:spPr>
          <a:xfrm>
            <a:off x="857224" y="1071546"/>
            <a:ext cx="7643866" cy="572464"/>
          </a:xfrm>
          <a:prstGeom prst="rect">
            <a:avLst/>
          </a:prstGeom>
          <a:noFill/>
        </p:spPr>
        <p:txBody>
          <a:bodyPr wrap="square" rtlCol="0">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数据的逻辑结构是面向用户的，它有多种表示形式。</a:t>
            </a:r>
            <a:endPar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aphicFrame>
        <p:nvGraphicFramePr>
          <p:cNvPr id="4" name="表格 3"/>
          <p:cNvGraphicFramePr>
            <a:graphicFrameLocks noGrp="1"/>
          </p:cNvGraphicFramePr>
          <p:nvPr/>
        </p:nvGraphicFramePr>
        <p:xfrm>
          <a:off x="952517" y="2628512"/>
          <a:ext cx="511968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337386">
                  <a:extLst>
                    <a:ext uri="{9D8B030D-6E8A-4147-A177-3AD203B41FA5}">
                      <a16:colId xmlns:a16="http://schemas.microsoft.com/office/drawing/2014/main" val="20000"/>
                    </a:ext>
                  </a:extLst>
                </a:gridCol>
                <a:gridCol w="1337386">
                  <a:extLst>
                    <a:ext uri="{9D8B030D-6E8A-4147-A177-3AD203B41FA5}">
                      <a16:colId xmlns:a16="http://schemas.microsoft.com/office/drawing/2014/main" val="20001"/>
                    </a:ext>
                  </a:extLst>
                </a:gridCol>
                <a:gridCol w="1337386">
                  <a:extLst>
                    <a:ext uri="{9D8B030D-6E8A-4147-A177-3AD203B41FA5}">
                      <a16:colId xmlns:a16="http://schemas.microsoft.com/office/drawing/2014/main" val="20002"/>
                    </a:ext>
                  </a:extLst>
                </a:gridCol>
                <a:gridCol w="1107523">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学号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姓名</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性别</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班号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张斌</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8</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刘丽</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34</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李英</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20</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陈华</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12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王奇</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26</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董强</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5</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王萍</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6" name="Text Box 4"/>
          <p:cNvSpPr txBox="1">
            <a:spLocks noChangeArrowheads="1"/>
          </p:cNvSpPr>
          <p:nvPr/>
        </p:nvSpPr>
        <p:spPr bwMode="auto">
          <a:xfrm>
            <a:off x="928662" y="1771254"/>
            <a:ext cx="5000660" cy="514738"/>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sym typeface="Wingdings"/>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学生</a:t>
            </a: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表的逻辑结构</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表示</a:t>
            </a:r>
            <a:r>
              <a:rPr kumimoji="0"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1-</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表格</a:t>
            </a:r>
            <a:endParaRPr kumimoji="0" lang="en-US" altLang="zh-CN"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
        <p:nvSpPr>
          <p:cNvPr id="8" name="右大括号 7"/>
          <p:cNvSpPr/>
          <p:nvPr/>
        </p:nvSpPr>
        <p:spPr>
          <a:xfrm>
            <a:off x="6286512" y="2786058"/>
            <a:ext cx="285752" cy="342902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Box 8"/>
          <p:cNvSpPr txBox="1"/>
          <p:nvPr/>
        </p:nvSpPr>
        <p:spPr>
          <a:xfrm>
            <a:off x="6643702" y="3214686"/>
            <a:ext cx="430887" cy="2500330"/>
          </a:xfrm>
          <a:prstGeom prst="rect">
            <a:avLst/>
          </a:prstGeom>
          <a:noFill/>
        </p:spPr>
        <p:txBody>
          <a:bodyPr vert="eaVert"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直接来源于现实世界</a:t>
            </a:r>
          </a:p>
        </p:txBody>
      </p:sp>
    </p:spTree>
    <p:extLst>
      <p:ext uri="{BB962C8B-B14F-4D97-AF65-F5344CB8AC3E}">
        <p14:creationId xmlns:p14="http://schemas.microsoft.com/office/powerpoint/2010/main" val="54559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28662" y="2369005"/>
            <a:ext cx="8001056" cy="3631763"/>
          </a:xfrm>
          <a:prstGeom prst="rect">
            <a:avLst/>
          </a:prstGeom>
          <a:ln>
            <a:headEnd/>
            <a:tailEnd/>
          </a:ln>
          <a:scene3d>
            <a:camera prst="perspectiveRight"/>
            <a:lightRig rig="threePt" dir="t"/>
          </a:scene3d>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  </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一个二元组表示为：</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B=(</a:t>
            </a:r>
            <a:r>
              <a:rPr kumimoji="1" lang="en-US" altLang="zh-CN" sz="2000" b="1" i="1"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D</a:t>
            </a:r>
            <a:r>
              <a:rPr kumimoji="1" lang="zh-CN" altLang="en-US" sz="20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其中，</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B</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是一种数据结构，它由数据元素的集合</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D</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和</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D</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上二元关系的集合</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R</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所组成。其中：</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d</a:t>
            </a:r>
            <a:r>
              <a:rPr kumimoji="1" lang="en-US" altLang="zh-CN" sz="2000" b="1" i="1" u="none" strike="noStrike" kern="1200" cap="none" spc="0" normalizeH="0" baseline="-30000" noProof="0" dirty="0" err="1">
                <a:ln>
                  <a:noFill/>
                </a:ln>
                <a:solidFill>
                  <a:srgbClr val="FF3399"/>
                </a:solidFill>
                <a:effectLst/>
                <a:uLnTx/>
                <a:uFillTx/>
                <a:latin typeface="Times New Roman" pitchFamily="18" charset="0"/>
                <a:ea typeface="楷体" pitchFamily="49" charset="-122"/>
                <a:cs typeface="Times New Roman" pitchFamily="18" charset="0"/>
              </a:rPr>
              <a:t>i</a:t>
            </a:r>
            <a:r>
              <a:rPr kumimoji="1" lang="en-US" altLang="zh-CN" sz="2000" b="1" i="1" u="none" strike="noStrike" kern="1200" cap="none" spc="0" normalizeH="0" baseline="-3000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n</a:t>
            </a:r>
            <a:r>
              <a:rPr kumimoji="1" lang="zh-CN" altLang="en-US"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err="1">
                <a:ln>
                  <a:noFill/>
                </a:ln>
                <a:solidFill>
                  <a:srgbClr val="FF3399"/>
                </a:solidFill>
                <a:effectLst/>
                <a:uLnTx/>
                <a:uFillTx/>
                <a:latin typeface="Times New Roman" pitchFamily="18" charset="0"/>
                <a:ea typeface="楷体" pitchFamily="49" charset="-122"/>
                <a:cs typeface="Times New Roman" pitchFamily="18" charset="0"/>
              </a:rPr>
              <a:t>0</a:t>
            </a:r>
            <a:r>
              <a:rPr kumimoji="1" lang="en-US" altLang="zh-CN"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数据元素的集合</a:t>
            </a:r>
            <a:endPar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r</a:t>
            </a:r>
            <a:r>
              <a:rPr kumimoji="1" lang="en-US" altLang="zh-CN" sz="2000" b="1" i="1" u="none" strike="noStrike" kern="1200" cap="none" spc="0" normalizeH="0" baseline="-30000" noProof="0" dirty="0" err="1">
                <a:ln>
                  <a:noFill/>
                </a:ln>
                <a:solidFill>
                  <a:srgbClr val="FF3399"/>
                </a:solidFill>
                <a:effectLst/>
                <a:uLnTx/>
                <a:uFillTx/>
                <a:latin typeface="Times New Roman" pitchFamily="18" charset="0"/>
                <a:ea typeface="楷体" pitchFamily="49" charset="-122"/>
                <a:cs typeface="Times New Roman" pitchFamily="18" charset="0"/>
              </a:rPr>
              <a:t>j</a:t>
            </a:r>
            <a:r>
              <a:rPr kumimoji="1" lang="en-US" altLang="zh-CN" sz="2000" b="1" i="1" u="none" strike="noStrike" kern="1200" cap="none" spc="0" normalizeH="0" baseline="-3000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j</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m</a:t>
            </a:r>
            <a:r>
              <a:rPr kumimoji="1" lang="zh-CN" altLang="en-US"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m</a:t>
            </a:r>
            <a:r>
              <a:rPr kumimoji="1" lang="en-US" altLang="zh-CN" sz="2000" b="1" i="0" u="none" strike="noStrike" kern="1200" cap="none" spc="0" normalizeH="0" baseline="0" noProof="0" dirty="0" err="1">
                <a:ln>
                  <a:noFill/>
                </a:ln>
                <a:solidFill>
                  <a:srgbClr val="FF3399"/>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err="1">
                <a:ln>
                  <a:noFill/>
                </a:ln>
                <a:solidFill>
                  <a:srgbClr val="FF3399"/>
                </a:solidFill>
                <a:effectLst/>
                <a:uLnTx/>
                <a:uFillTx/>
                <a:latin typeface="Times New Roman" pitchFamily="18" charset="0"/>
                <a:ea typeface="楷体" pitchFamily="49" charset="-122"/>
                <a:cs typeface="Times New Roman" pitchFamily="18" charset="0"/>
              </a:rPr>
              <a:t>0</a:t>
            </a:r>
            <a:r>
              <a:rPr kumimoji="1" lang="en-US" altLang="zh-CN"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关系的集合</a:t>
            </a:r>
            <a:r>
              <a:rPr kumimoji="1" lang="en-US" altLang="zh-CN"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a:t>
            </a:r>
            <a:endPar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endParaRPr>
          </a:p>
        </p:txBody>
      </p:sp>
      <p:sp>
        <p:nvSpPr>
          <p:cNvPr id="18457" name="Text Box 25"/>
          <p:cNvSpPr txBox="1">
            <a:spLocks noChangeArrowheads="1"/>
          </p:cNvSpPr>
          <p:nvPr/>
        </p:nvSpPr>
        <p:spPr bwMode="auto">
          <a:xfrm>
            <a:off x="714348" y="1522761"/>
            <a:ext cx="6357982" cy="498598"/>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二元组</a:t>
            </a:r>
            <a:r>
              <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Times New Roman" pitchFamily="18" charset="0"/>
              </a:rPr>
              <a:t>是</a:t>
            </a:r>
            <a:r>
              <a:rPr kumimoji="0"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一种通用的逻辑结构表示方法</a:t>
            </a:r>
            <a:endPar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p:txBody>
      </p:sp>
      <p:sp>
        <p:nvSpPr>
          <p:cNvPr id="6" name="Text Box 4"/>
          <p:cNvSpPr txBox="1">
            <a:spLocks noChangeArrowheads="1"/>
          </p:cNvSpPr>
          <p:nvPr/>
        </p:nvSpPr>
        <p:spPr bwMode="auto">
          <a:xfrm>
            <a:off x="642910" y="571480"/>
            <a:ext cx="5214974" cy="514738"/>
          </a:xfrm>
          <a:prstGeom prst="rect">
            <a:avLst/>
          </a:prstGeom>
          <a:ln>
            <a:headEnd/>
            <a:tailEnd/>
          </a:ln>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sym typeface="Wingdings"/>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学生</a:t>
            </a: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表的逻辑结构</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表示</a:t>
            </a:r>
            <a:r>
              <a:rPr kumimoji="0"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2-</a:t>
            </a: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二元组</a:t>
            </a:r>
            <a:endParaRPr kumimoji="0" lang="en-US" altLang="zh-CN"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29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05763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359" y="857232"/>
            <a:ext cx="3429024" cy="107721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4000" b="1">
                <a:ln w="11430"/>
                <a:solidFill>
                  <a:srgbClr val="FF0000"/>
                </a:solidFill>
                <a:effectLst>
                  <a:outerShdw blurRad="50800" dist="39000" dir="5460000" algn="tl">
                    <a:srgbClr val="000000">
                      <a:alpha val="38000"/>
                    </a:srgbClr>
                  </a:outerShdw>
                </a:effectLst>
                <a:latin typeface="隶书" pitchFamily="49" charset="-122"/>
                <a:ea typeface="隶书" pitchFamily="49" charset="-122"/>
              </a:rPr>
              <a:t>数据结构课程总览</a:t>
            </a:r>
            <a:endParaRPr lang="zh-CN" altLang="en-US" sz="4000" b="1" dirty="0">
              <a:ln w="11430"/>
              <a:solidFill>
                <a:srgbClr val="FF0000"/>
              </a:solidFill>
              <a:effectLst>
                <a:outerShdw blurRad="50800" dist="39000" dir="5460000" algn="tl">
                  <a:srgbClr val="000000">
                    <a:alpha val="38000"/>
                  </a:srgbClr>
                </a:outerShdw>
              </a:effectLst>
              <a:latin typeface="隶书" pitchFamily="49" charset="-122"/>
              <a:ea typeface="隶书" pitchFamily="49" charset="-122"/>
            </a:endParaRPr>
          </a:p>
        </p:txBody>
      </p:sp>
      <p:pic>
        <p:nvPicPr>
          <p:cNvPr id="21506" name="Picture 2" descr="http://exiuims.tsci.com.cn/newsImg/2014-12-17/441.jpg"/>
          <p:cNvPicPr>
            <a:picLocks noChangeAspect="1" noChangeArrowheads="1"/>
          </p:cNvPicPr>
          <p:nvPr/>
        </p:nvPicPr>
        <p:blipFill>
          <a:blip r:embed="rId3"/>
          <a:srcRect/>
          <a:stretch>
            <a:fillRect/>
          </a:stretch>
        </p:blipFill>
        <p:spPr bwMode="auto">
          <a:xfrm>
            <a:off x="1789293" y="2376066"/>
            <a:ext cx="4782971" cy="1857388"/>
          </a:xfrm>
          <a:prstGeom prst="rect">
            <a:avLst/>
          </a:prstGeom>
          <a:noFill/>
        </p:spPr>
      </p:pic>
      <p:sp>
        <p:nvSpPr>
          <p:cNvPr id="5" name="TextBox 4"/>
          <p:cNvSpPr txBox="1"/>
          <p:nvPr/>
        </p:nvSpPr>
        <p:spPr>
          <a:xfrm>
            <a:off x="2503673" y="4519206"/>
            <a:ext cx="3571900" cy="338554"/>
          </a:xfrm>
          <a:prstGeom prst="rect">
            <a:avLst/>
          </a:prstGeom>
          <a:noFill/>
        </p:spPr>
        <p:txBody>
          <a:bodyPr wrap="square" rtlCol="0">
            <a:spAutoFit/>
          </a:bodyPr>
          <a:lstStyle/>
          <a:p>
            <a:pPr algn="l"/>
            <a:r>
              <a:rPr lang="zh-CN" altLang="en-US" sz="2000" dirty="0">
                <a:latin typeface="楷体" pitchFamily="49" charset="-122"/>
                <a:ea typeface="楷体" pitchFamily="49" charset="-122"/>
              </a:rPr>
              <a:t>大数据：如何组织？如何处理？</a:t>
            </a:r>
          </a:p>
        </p:txBody>
      </p:sp>
      <p:sp>
        <p:nvSpPr>
          <p:cNvPr id="7" name="左弧形箭头 6"/>
          <p:cNvSpPr/>
          <p:nvPr/>
        </p:nvSpPr>
        <p:spPr>
          <a:xfrm>
            <a:off x="2289359" y="4304892"/>
            <a:ext cx="214314" cy="42862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a:t>
            </a:fld>
            <a:r>
              <a:rPr lang="en-US" altLang="zh-CN"/>
              <a:t>/14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3224" y="1278941"/>
            <a:ext cx="7754990" cy="2292935"/>
          </a:xfrm>
          <a:prstGeom prst="rect">
            <a:avLst/>
          </a:prstGeom>
          <a:noFill/>
          <a:ln w="9525">
            <a:noFill/>
            <a:miter lim="800000"/>
            <a:headEnd/>
            <a:tailEnd/>
          </a:ln>
          <a:effectLst/>
        </p:spPr>
        <p:txBody>
          <a:bodyPr wrap="square">
            <a:spAutoFit/>
          </a:bodyPr>
          <a:lstStyle/>
          <a:p>
            <a:pPr marL="457200" marR="0" lvl="0" indent="-457200" algn="just" defTabSz="914400" rtl="0" eaLnBrk="1" fontAlgn="base" latinLnBrk="0" hangingPunct="1">
              <a:lnSpc>
                <a:spcPct val="10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序偶</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&lt;</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x</a:t>
            </a:r>
            <a:r>
              <a:rPr kumimoji="1" lang="zh-CN" altLang="en-US" sz="22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y</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&gt;</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x</a:t>
            </a:r>
            <a:r>
              <a:rPr kumimoji="1" lang="zh-CN" altLang="en-US" sz="22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y</a:t>
            </a:r>
            <a:r>
              <a:rPr kumimoji="1" lang="en-US" altLang="zh-CN" sz="22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D</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sym typeface="Symbol" pitchFamily="18" charset="2"/>
              </a:rPr>
              <a:t> </a:t>
            </a:r>
            <a:r>
              <a:rPr kumimoji="1" lang="en-US" altLang="zh-CN" sz="2200" b="1" i="1"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x</a:t>
            </a:r>
            <a:r>
              <a:rPr kumimoji="1" lang="zh-CN" altLang="en-US" sz="2200" b="1" i="0"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为第一元素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y</a:t>
            </a:r>
            <a:r>
              <a:rPr kumimoji="1" lang="zh-CN" altLang="en-US" sz="2200" b="1" i="0"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为第二元素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457200" marR="0" lvl="0" indent="-457200" algn="just" defTabSz="914400" rtl="0" eaLnBrk="1" fontAlgn="base" latinLnBrk="0" hangingPunct="1">
              <a:lnSpc>
                <a:spcPct val="100000"/>
              </a:lnSpc>
              <a:spcBef>
                <a:spcPct val="50000"/>
              </a:spcBef>
              <a:spcAft>
                <a:spcPct val="0"/>
              </a:spcAft>
              <a:buClrTx/>
              <a:buSzTx/>
              <a:buFontTx/>
              <a:buBlip>
                <a:blip r:embed="rId3"/>
              </a:buBlip>
              <a:tabLst/>
              <a:defRPr/>
            </a:pP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x</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为</a:t>
            </a:r>
            <a:r>
              <a:rPr kumimoji="1" lang="en-US" altLang="zh-CN" sz="22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y</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a:t>
            </a:r>
            <a:r>
              <a:rPr kumimoji="1" lang="zh-CN" altLang="en-US" sz="2200" b="1" i="0" u="none" strike="noStrike" kern="1200" cap="none" spc="0" normalizeH="0" baseline="0" noProof="0">
                <a:ln>
                  <a:noFill/>
                </a:ln>
                <a:solidFill>
                  <a:srgbClr val="CC00CC"/>
                </a:solidFill>
                <a:effectLst/>
                <a:uLnTx/>
                <a:uFillTx/>
                <a:latin typeface="Times New Roman" pitchFamily="18" charset="0"/>
                <a:ea typeface="楷体" pitchFamily="49" charset="-122"/>
                <a:cs typeface="Times New Roman" pitchFamily="18" charset="0"/>
              </a:rPr>
              <a:t>前驱元素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457200" marR="0" lvl="0" indent="-457200" algn="just" defTabSz="914400" rtl="0" eaLnBrk="1" fontAlgn="base" latinLnBrk="0" hangingPunct="1">
              <a:lnSpc>
                <a:spcPct val="100000"/>
              </a:lnSpc>
              <a:spcBef>
                <a:spcPct val="50000"/>
              </a:spcBef>
              <a:spcAft>
                <a:spcPct val="0"/>
              </a:spcAft>
              <a:buClrTx/>
              <a:buSzTx/>
              <a:buFontTx/>
              <a:buBlip>
                <a:blip r:embed="rId3"/>
              </a:buBlip>
              <a:tabLst/>
              <a:defRPr/>
            </a:pP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y</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为</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x</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a:t>
            </a:r>
            <a:r>
              <a:rPr kumimoji="1" lang="zh-CN" altLang="en-US" sz="2200" b="1" i="0"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后继元素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457200" marR="0" lvl="0" indent="-457200" algn="just" defTabSz="914400" rtl="0" eaLnBrk="1" fontAlgn="base" latinLnBrk="0" hangingPunct="1">
              <a:lnSpc>
                <a:spcPct val="10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若某个</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元素没有前驱元素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，则称该元素为</a:t>
            </a:r>
            <a:r>
              <a:rPr kumimoji="1" lang="zh-CN" altLang="en-US" sz="2200" b="1" i="0"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开始元素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；若某个元素没有后继元素，则称该元素为</a:t>
            </a:r>
            <a:r>
              <a:rPr kumimoji="1" lang="zh-CN" altLang="en-US" sz="2200" b="1" i="0" u="none" strike="noStrike" kern="1200" cap="none" spc="0" normalizeH="0" baseline="0" noProof="0" dirty="0">
                <a:ln>
                  <a:noFill/>
                </a:ln>
                <a:solidFill>
                  <a:srgbClr val="CC00CC"/>
                </a:solidFill>
                <a:effectLst/>
                <a:uLnTx/>
                <a:uFillTx/>
                <a:latin typeface="Times New Roman" pitchFamily="18" charset="0"/>
                <a:ea typeface="楷体" pitchFamily="49" charset="-122"/>
                <a:cs typeface="Times New Roman" pitchFamily="18" charset="0"/>
              </a:rPr>
              <a:t>终端元素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79879" name="Text Box 1031"/>
          <p:cNvSpPr txBox="1">
            <a:spLocks noChangeArrowheads="1"/>
          </p:cNvSpPr>
          <p:nvPr/>
        </p:nvSpPr>
        <p:spPr bwMode="auto">
          <a:xfrm>
            <a:off x="428596" y="549275"/>
            <a:ext cx="4929222"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每个关系</a:t>
            </a:r>
            <a:r>
              <a:rPr kumimoji="0"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的用若干个序偶来表示</a:t>
            </a:r>
            <a:r>
              <a:rPr kumimoji="0"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4" name="TextBox 3"/>
          <p:cNvSpPr txBox="1"/>
          <p:nvPr/>
        </p:nvSpPr>
        <p:spPr>
          <a:xfrm>
            <a:off x="571472" y="4000504"/>
            <a:ext cx="8072494" cy="363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序偶</a:t>
            </a:r>
            <a:r>
              <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&lt;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x</a:t>
            </a:r>
            <a:r>
              <a:rPr kumimoji="1" lang="zh-CN" altLang="en-US"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y</a:t>
            </a:r>
            <a:r>
              <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&gt;</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表示</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x</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y</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是有向的，序偶</a:t>
            </a:r>
            <a:r>
              <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x</a:t>
            </a:r>
            <a:r>
              <a:rPr kumimoji="1" lang="zh-CN" altLang="en-US"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y</a:t>
            </a:r>
            <a:r>
              <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表示</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x</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y</a:t>
            </a:r>
            <a:r>
              <a:rPr kumimoji="1" lang="zh-CN" altLang="en-US"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是无向的</a:t>
            </a:r>
            <a:endParaRPr kumimoji="1" lang="zh-CN" altLang="en-US" sz="2200" b="1" i="0" u="none" strike="noStrike" kern="1200" cap="none" spc="0" normalizeH="0" baseline="0" noProof="0">
              <a:ln>
                <a:noFill/>
              </a:ln>
              <a:solidFill>
                <a:srgbClr val="6600CC"/>
              </a:solidFill>
              <a:effectLst/>
              <a:uLnTx/>
              <a:uFillTx/>
              <a:latin typeface="Times New Roman" pitchFamily="18" charset="0"/>
              <a:ea typeface="楷体_GB2312"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51530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72747"/>
            <a:ext cx="2663115" cy="502702"/>
          </a:xfrm>
          <a:prstGeom prst="rect">
            <a:avLst/>
          </a:prstGeom>
          <a:noFill/>
        </p:spPr>
        <p:txBody>
          <a:bodyPr wrap="square" rtlCol="0">
            <a:spAutoFit/>
          </a:bodyPr>
          <a:lstStyle/>
          <a:p>
            <a:pPr marL="0" marR="0" lvl="0" indent="0" algn="just" defTabSz="914400" rtl="0" eaLnBrk="1" fontAlgn="base" latinLnBrk="0" hangingPunct="1">
              <a:lnSpc>
                <a:spcPts val="32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二元组逻辑表示：</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p>
        </p:txBody>
      </p:sp>
      <p:sp>
        <p:nvSpPr>
          <p:cNvPr id="6" name="TextBox 5"/>
          <p:cNvSpPr txBox="1"/>
          <p:nvPr/>
        </p:nvSpPr>
        <p:spPr>
          <a:xfrm>
            <a:off x="857224" y="4915689"/>
            <a:ext cx="7235146" cy="513575"/>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7200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&lt;1,8&gt;</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&lt;8,34&gt;</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&lt;34,20&gt;</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&lt;20,12&gt;</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&lt;12,26&gt;</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&lt;26,5&gt;</a:t>
            </a:r>
            <a:endPar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graphicFrame>
        <p:nvGraphicFramePr>
          <p:cNvPr id="8" name="表格 7"/>
          <p:cNvGraphicFramePr>
            <a:graphicFrameLocks noGrp="1"/>
          </p:cNvGraphicFramePr>
          <p:nvPr/>
        </p:nvGraphicFramePr>
        <p:xfrm>
          <a:off x="1785917" y="214290"/>
          <a:ext cx="4000528" cy="3169920"/>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045036">
                  <a:extLst>
                    <a:ext uri="{9D8B030D-6E8A-4147-A177-3AD203B41FA5}">
                      <a16:colId xmlns:a16="http://schemas.microsoft.com/office/drawing/2014/main" val="20000"/>
                    </a:ext>
                  </a:extLst>
                </a:gridCol>
                <a:gridCol w="1045036">
                  <a:extLst>
                    <a:ext uri="{9D8B030D-6E8A-4147-A177-3AD203B41FA5}">
                      <a16:colId xmlns:a16="http://schemas.microsoft.com/office/drawing/2014/main" val="20001"/>
                    </a:ext>
                  </a:extLst>
                </a:gridCol>
                <a:gridCol w="1045036">
                  <a:extLst>
                    <a:ext uri="{9D8B030D-6E8A-4147-A177-3AD203B41FA5}">
                      <a16:colId xmlns:a16="http://schemas.microsoft.com/office/drawing/2014/main" val="20002"/>
                    </a:ext>
                  </a:extLst>
                </a:gridCol>
                <a:gridCol w="865420">
                  <a:extLst>
                    <a:ext uri="{9D8B030D-6E8A-4147-A177-3AD203B41FA5}">
                      <a16:colId xmlns:a16="http://schemas.microsoft.com/office/drawing/2014/main" val="20003"/>
                    </a:ext>
                  </a:extLst>
                </a:gridCol>
              </a:tblGrid>
              <a:tr h="3609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学号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姓名</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性别</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Times New Roman" pitchFamily="18" charset="0"/>
                          <a:ea typeface="楷体" pitchFamily="49" charset="-122"/>
                          <a:cs typeface="Times New Roman" pitchFamily="18" charset="0"/>
                        </a:rPr>
                        <a:t>班号</a:t>
                      </a:r>
                      <a:endParaRPr kumimoji="0" lang="zh-CN" altLang="en-US" sz="1800" b="1" i="0" u="none" strike="noStrike" cap="none" normalizeH="0" baseline="0" dirty="0">
                        <a:ln>
                          <a:noFill/>
                        </a:ln>
                        <a:solidFill>
                          <a:srgbClr val="C00000"/>
                        </a:solidFill>
                        <a:effectLst/>
                        <a:latin typeface="Times New Roman" pitchFamily="18" charset="0"/>
                        <a:ea typeface="楷体" pitchFamily="49" charset="-122"/>
                        <a:cs typeface="Times New Roman" pitchFamily="18" charset="0"/>
                      </a:endParaRPr>
                    </a:p>
                  </a:txBody>
                  <a:tcPr marT="60960" marB="60960" horzOverflow="overflow">
                    <a:solidFill>
                      <a:srgbClr val="92D050"/>
                    </a:solidFill>
                  </a:tcPr>
                </a:tc>
                <a:extLst>
                  <a:ext uri="{0D108BD9-81ED-4DB2-BD59-A6C34878D82A}">
                    <a16:rowId xmlns:a16="http://schemas.microsoft.com/office/drawing/2014/main" val="10000"/>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张斌</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1"/>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8</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刘丽</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2"/>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34</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李英</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3"/>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20</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陈华</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4"/>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12</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王奇</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5"/>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26</a:t>
                      </a:r>
                      <a:endParaRPr kumimoji="0" lang="en-US" altLang="zh-CN"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董强</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男</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9902</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6"/>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5</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Times New Roman" pitchFamily="18" charset="0"/>
                          <a:ea typeface="楷体" pitchFamily="49" charset="-122"/>
                          <a:cs typeface="Times New Roman" pitchFamily="18" charset="0"/>
                        </a:rPr>
                        <a:t>王萍</a:t>
                      </a:r>
                      <a:endParaRPr kumimoji="0" lang="zh-CN" altLang="en-US" sz="1800" b="1" i="0" u="none" strike="noStrike" cap="none" normalizeH="0" baseline="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女</a:t>
                      </a:r>
                      <a:endParaRPr kumimoji="0" lang="zh-CN" altLang="en-US"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Times New Roman" pitchFamily="18" charset="0"/>
                          <a:ea typeface="楷体" pitchFamily="49" charset="-122"/>
                          <a:cs typeface="Times New Roman" pitchFamily="18" charset="0"/>
                        </a:rPr>
                        <a:t>9901</a:t>
                      </a:r>
                      <a:endParaRPr kumimoji="0" lang="en-US" altLang="zh-CN" sz="1800" b="1" i="0" u="none" strike="noStrike" cap="none" normalizeH="0" baseline="0" dirty="0">
                        <a:ln>
                          <a:noFill/>
                        </a:ln>
                        <a:solidFill>
                          <a:srgbClr val="3333CC"/>
                        </a:solidFill>
                        <a:effectLst/>
                        <a:latin typeface="Times New Roman" pitchFamily="18" charset="0"/>
                        <a:ea typeface="楷体" pitchFamily="49" charset="-122"/>
                        <a:cs typeface="Times New Roman" pitchFamily="18"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9" name="TextBox 8"/>
          <p:cNvSpPr txBox="1"/>
          <p:nvPr/>
        </p:nvSpPr>
        <p:spPr>
          <a:xfrm>
            <a:off x="4071934" y="3714752"/>
            <a:ext cx="3143272" cy="338554"/>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每个学生记录用学号标识</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0" name="下箭头 9"/>
          <p:cNvSpPr/>
          <p:nvPr/>
        </p:nvSpPr>
        <p:spPr>
          <a:xfrm>
            <a:off x="3857620" y="3571876"/>
            <a:ext cx="142876"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2697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28596" y="357166"/>
            <a:ext cx="5000660"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例如，如下数据为一</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个矩阵：      </a:t>
            </a:r>
          </a:p>
        </p:txBody>
      </p:sp>
      <p:sp>
        <p:nvSpPr>
          <p:cNvPr id="79876" name="Text Box 4"/>
          <p:cNvSpPr txBox="1">
            <a:spLocks noChangeArrowheads="1"/>
          </p:cNvSpPr>
          <p:nvPr/>
        </p:nvSpPr>
        <p:spPr bwMode="auto">
          <a:xfrm>
            <a:off x="428596" y="2492377"/>
            <a:ext cx="8358214" cy="27392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对应的二元组表示为</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B</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D</a:t>
            </a:r>
            <a:r>
              <a:rPr kumimoji="1" lang="zh-CN" altLang="en-US" sz="22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，其中：</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6</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3</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8</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12</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7</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4</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5</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10</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11</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2</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其中，</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表示</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行关系</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表</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示列关系</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70C0"/>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={&lt;2,6&gt;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&lt;6,3&gt;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&lt;3,1&gt;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&lt;8,12&gt;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&lt;12,7&gt;</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&lt;7,4</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&gt;</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endPar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C00000"/>
                </a:solidFill>
                <a:effectLst/>
                <a:uLnTx/>
                <a:uFillTx/>
                <a:latin typeface="Calibri"/>
                <a:ea typeface="楷体" pitchFamily="49" charset="-122"/>
                <a:cs typeface="Times New Roman" pitchFamily="18" charset="0"/>
              </a:rPr>
              <a:t>               </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5,10&gt;,  &lt;10,9</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&gt;</a:t>
            </a:r>
            <a:r>
              <a:rPr kumimoji="1" lang="zh-CN" altLang="en-US"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C00000"/>
                </a:solidFill>
                <a:effectLst/>
                <a:uLnTx/>
                <a:uFillTx/>
                <a:latin typeface="Calibri"/>
                <a:ea typeface="楷体" pitchFamily="49" charset="-122"/>
                <a:cs typeface="Times New Roman" pitchFamily="18" charset="0"/>
              </a:rPr>
              <a:t>&lt;</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9,11</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&gt;}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err="1">
                <a:ln>
                  <a:noFill/>
                </a:ln>
                <a:solidFill>
                  <a:srgbClr val="339933"/>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dirty="0" err="1">
                <a:ln>
                  <a:noFill/>
                </a:ln>
                <a:solidFill>
                  <a:srgbClr val="339933"/>
                </a:solidFill>
                <a:effectLst/>
                <a:uLnTx/>
                <a:uFillTx/>
                <a:latin typeface="Times New Roman" pitchFamily="18" charset="0"/>
                <a:ea typeface="楷体" pitchFamily="49" charset="-122"/>
                <a:cs typeface="Times New Roman" pitchFamily="18" charset="0"/>
              </a:rPr>
              <a:t>2</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={&lt;2,8&gt;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&lt;8,5&gt;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&lt;6,12&gt;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&lt;12,10&gt;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&lt;3,7&gt;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&lt;7,9&gt;,  &lt;1,4&gt;</a:t>
            </a:r>
            <a:r>
              <a:rPr kumimoji="1" lang="zh-CN" altLang="en-US"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 &lt;4,11&gt;}</a:t>
            </a:r>
          </a:p>
        </p:txBody>
      </p:sp>
      <p:grpSp>
        <p:nvGrpSpPr>
          <p:cNvPr id="26" name="组合 25"/>
          <p:cNvGrpSpPr/>
          <p:nvPr/>
        </p:nvGrpSpPr>
        <p:grpSpPr>
          <a:xfrm>
            <a:off x="1212826" y="1000108"/>
            <a:ext cx="2001852" cy="1144596"/>
            <a:chOff x="1212826" y="1000108"/>
            <a:chExt cx="2001852" cy="1144596"/>
          </a:xfrm>
        </p:grpSpPr>
        <p:cxnSp>
          <p:nvCxnSpPr>
            <p:cNvPr id="7" name="直接连接符 6"/>
            <p:cNvCxnSpPr/>
            <p:nvPr/>
          </p:nvCxnSpPr>
          <p:spPr>
            <a:xfrm rot="5400000">
              <a:off x="642116"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13620"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3620"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27934" y="111107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2</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2" name="TextBox 11"/>
            <p:cNvSpPr txBox="1"/>
            <p:nvPr/>
          </p:nvSpPr>
          <p:spPr>
            <a:xfrm>
              <a:off x="1856562" y="111107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6</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3" name="TextBox 12"/>
            <p:cNvSpPr txBox="1"/>
            <p:nvPr/>
          </p:nvSpPr>
          <p:spPr>
            <a:xfrm>
              <a:off x="2285984" y="111107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3</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4" name="TextBox 13"/>
            <p:cNvSpPr txBox="1"/>
            <p:nvPr/>
          </p:nvSpPr>
          <p:spPr>
            <a:xfrm>
              <a:off x="2713818" y="111107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1</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5" name="TextBox 14"/>
            <p:cNvSpPr txBox="1"/>
            <p:nvPr/>
          </p:nvSpPr>
          <p:spPr>
            <a:xfrm>
              <a:off x="1427934" y="1452486"/>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8</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6" name="TextBox 15"/>
            <p:cNvSpPr txBox="1"/>
            <p:nvPr/>
          </p:nvSpPr>
          <p:spPr>
            <a:xfrm>
              <a:off x="1856562" y="1452486"/>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12</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7" name="TextBox 16"/>
            <p:cNvSpPr txBox="1"/>
            <p:nvPr/>
          </p:nvSpPr>
          <p:spPr>
            <a:xfrm>
              <a:off x="2285984" y="1452486"/>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7</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8" name="TextBox 17"/>
            <p:cNvSpPr txBox="1"/>
            <p:nvPr/>
          </p:nvSpPr>
          <p:spPr>
            <a:xfrm>
              <a:off x="2713818" y="1452486"/>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4</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9" name="TextBox 18"/>
            <p:cNvSpPr txBox="1"/>
            <p:nvPr/>
          </p:nvSpPr>
          <p:spPr>
            <a:xfrm>
              <a:off x="1427934" y="182545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5</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20" name="TextBox 19"/>
            <p:cNvSpPr txBox="1"/>
            <p:nvPr/>
          </p:nvSpPr>
          <p:spPr>
            <a:xfrm>
              <a:off x="1856562" y="182545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10</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21" name="TextBox 20"/>
            <p:cNvSpPr txBox="1"/>
            <p:nvPr/>
          </p:nvSpPr>
          <p:spPr>
            <a:xfrm>
              <a:off x="2285984" y="182545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9</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22" name="TextBox 21"/>
            <p:cNvSpPr txBox="1"/>
            <p:nvPr/>
          </p:nvSpPr>
          <p:spPr>
            <a:xfrm>
              <a:off x="2713818" y="1825457"/>
              <a:ext cx="35719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11</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cxnSp>
          <p:nvCxnSpPr>
            <p:cNvPr id="23" name="直接连接符 22"/>
            <p:cNvCxnSpPr/>
            <p:nvPr/>
          </p:nvCxnSpPr>
          <p:spPr>
            <a:xfrm rot="5400000">
              <a:off x="2642380"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071008"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71008"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grpSp>
      <p:sp>
        <p:nvSpPr>
          <p:cNvPr id="27" name="灯片编号占位符 2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703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subTnLst>
                                    <p:audio>
                                      <p:cMediaNode mute="1">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642910" y="1357298"/>
            <a:ext cx="7429552" cy="1107996"/>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在</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学生表中，用学号标识每个学生记录，其逻辑结构用图形表示如下：</a:t>
            </a:r>
          </a:p>
        </p:txBody>
      </p:sp>
      <p:sp>
        <p:nvSpPr>
          <p:cNvPr id="19" name="椭圆 18"/>
          <p:cNvSpPr/>
          <p:nvPr/>
        </p:nvSpPr>
        <p:spPr>
          <a:xfrm>
            <a:off x="1603108"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1</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sp>
        <p:nvSpPr>
          <p:cNvPr id="20" name="椭圆 19"/>
          <p:cNvSpPr/>
          <p:nvPr/>
        </p:nvSpPr>
        <p:spPr>
          <a:xfrm>
            <a:off x="2460364"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8</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sp>
        <p:nvSpPr>
          <p:cNvPr id="21" name="椭圆 20"/>
          <p:cNvSpPr/>
          <p:nvPr/>
        </p:nvSpPr>
        <p:spPr>
          <a:xfrm>
            <a:off x="3317620"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34</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sp>
        <p:nvSpPr>
          <p:cNvPr id="23" name="椭圆 22"/>
          <p:cNvSpPr/>
          <p:nvPr/>
        </p:nvSpPr>
        <p:spPr>
          <a:xfrm>
            <a:off x="4174876"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20</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cxnSp>
        <p:nvCxnSpPr>
          <p:cNvPr id="27" name="直接箭头连接符 26"/>
          <p:cNvCxnSpPr/>
          <p:nvPr/>
        </p:nvCxnSpPr>
        <p:spPr>
          <a:xfrm>
            <a:off x="2138987"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9960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829749"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5032132"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12</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sp>
        <p:nvSpPr>
          <p:cNvPr id="33" name="椭圆 32"/>
          <p:cNvSpPr/>
          <p:nvPr/>
        </p:nvSpPr>
        <p:spPr>
          <a:xfrm>
            <a:off x="5889388"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26</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sp>
        <p:nvSpPr>
          <p:cNvPr id="34" name="椭圆 33"/>
          <p:cNvSpPr/>
          <p:nvPr/>
        </p:nvSpPr>
        <p:spPr>
          <a:xfrm>
            <a:off x="6746644"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5</a:t>
            </a:r>
            <a:endPar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endParaRPr>
          </a:p>
        </p:txBody>
      </p:sp>
      <p:cxnSp>
        <p:nvCxnSpPr>
          <p:cNvPr id="35" name="直接箭头连接符 34"/>
          <p:cNvCxnSpPr/>
          <p:nvPr/>
        </p:nvCxnSpPr>
        <p:spPr>
          <a:xfrm>
            <a:off x="5556136"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389454" y="3301875"/>
            <a:ext cx="36000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7107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7" name="Text Box 4"/>
          <p:cNvSpPr txBox="1">
            <a:spLocks noChangeArrowheads="1"/>
          </p:cNvSpPr>
          <p:nvPr/>
        </p:nvSpPr>
        <p:spPr bwMode="auto">
          <a:xfrm>
            <a:off x="642910" y="642918"/>
            <a:ext cx="5000660" cy="514738"/>
          </a:xfrm>
          <a:prstGeom prst="rect">
            <a:avLst/>
          </a:prstGeom>
          <a:ln>
            <a:headEnd/>
            <a:tailEnd/>
          </a:ln>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sym typeface="Wingdings"/>
              </a:rPr>
              <a:t> </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学生</a:t>
            </a: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表的逻辑结构</a:t>
            </a:r>
            <a:r>
              <a:rPr kumimoji="0"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表示</a:t>
            </a:r>
            <a:r>
              <a:rPr kumimoji="0"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3-</a:t>
            </a: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图形</a:t>
            </a:r>
            <a:endParaRPr kumimoji="0" lang="en-US" altLang="zh-CN"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p:txBody>
      </p:sp>
      <p:sp>
        <p:nvSpPr>
          <p:cNvPr id="18" name="灯片编号占位符 17"/>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998328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50826" y="347134"/>
            <a:ext cx="3678232" cy="49198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rPr>
              <a:t> </a:t>
            </a:r>
            <a:r>
              <a:rPr kumimoji="1" lang="en-US" altLang="zh-CN"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rPr>
              <a:t>2</a:t>
            </a:r>
            <a:r>
              <a:rPr kumimoji="1" lang="zh-CN" altLang="en-US"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rPr>
              <a:t>、数据</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黑体" pitchFamily="49" charset="-122"/>
                <a:cs typeface="Times New Roman" pitchFamily="18" charset="0"/>
              </a:rPr>
              <a:t>的存储结构表示</a:t>
            </a:r>
          </a:p>
        </p:txBody>
      </p:sp>
      <p:sp>
        <p:nvSpPr>
          <p:cNvPr id="3" name="Text Box 2"/>
          <p:cNvSpPr txBox="1">
            <a:spLocks noChangeArrowheads="1"/>
          </p:cNvSpPr>
          <p:nvPr/>
        </p:nvSpPr>
        <p:spPr bwMode="auto">
          <a:xfrm>
            <a:off x="500034" y="1142984"/>
            <a:ext cx="8143932" cy="978729"/>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    数据</a:t>
            </a: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在计算机存储器中的存储方式就是</a:t>
            </a:r>
            <a:r>
              <a:rPr kumimoji="1" lang="zh-CN" altLang="en-US" sz="2400" b="1"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存储</a:t>
            </a: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结构</a:t>
            </a:r>
            <a:r>
              <a:rPr kumimoji="1" lang="zh-CN" altLang="en-US" sz="2400" b="1" i="0" u="none" strike="noStrike" kern="1200" cap="none" spc="0" normalizeH="0" baseline="0" noProof="0">
                <a:ln>
                  <a:noFill/>
                </a:ln>
                <a:solidFill>
                  <a:srgbClr val="3333CC"/>
                </a:solidFill>
                <a:effectLst/>
                <a:uLnTx/>
                <a:uFillTx/>
                <a:latin typeface="楷体" pitchFamily="49" charset="-122"/>
                <a:ea typeface="楷体" pitchFamily="49" charset="-122"/>
                <a:cs typeface="+mn-cs"/>
              </a:rPr>
              <a:t>。它是面向程序员的。       </a:t>
            </a:r>
            <a:endPar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endParaRPr>
          </a:p>
        </p:txBody>
      </p:sp>
      <p:grpSp>
        <p:nvGrpSpPr>
          <p:cNvPr id="6" name="组合 12"/>
          <p:cNvGrpSpPr/>
          <p:nvPr/>
        </p:nvGrpSpPr>
        <p:grpSpPr>
          <a:xfrm>
            <a:off x="1263646" y="2530827"/>
            <a:ext cx="4951428" cy="1041049"/>
            <a:chOff x="1835150" y="1778000"/>
            <a:chExt cx="5257800" cy="720726"/>
          </a:xfrm>
        </p:grpSpPr>
        <p:sp>
          <p:nvSpPr>
            <p:cNvPr id="4" name="Rectangle 3"/>
            <p:cNvSpPr>
              <a:spLocks noChangeAspect="1" noChangeArrowheads="1"/>
            </p:cNvSpPr>
            <p:nvPr/>
          </p:nvSpPr>
          <p:spPr bwMode="auto">
            <a:xfrm>
              <a:off x="1835150" y="1778000"/>
              <a:ext cx="1657350" cy="72072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逻辑结构</a:t>
              </a:r>
            </a:p>
          </p:txBody>
        </p:sp>
        <p:sp>
          <p:nvSpPr>
            <p:cNvPr id="5" name="Rectangle 4"/>
            <p:cNvSpPr>
              <a:spLocks noChangeAspect="1" noChangeArrowheads="1"/>
            </p:cNvSpPr>
            <p:nvPr/>
          </p:nvSpPr>
          <p:spPr bwMode="auto">
            <a:xfrm>
              <a:off x="5508625" y="1778001"/>
              <a:ext cx="1584325" cy="720725"/>
            </a:xfrm>
            <a:prstGeom prst="rect">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存储结构</a:t>
              </a:r>
            </a:p>
          </p:txBody>
        </p:sp>
        <p:sp>
          <p:nvSpPr>
            <p:cNvPr id="7" name="Line 6"/>
            <p:cNvSpPr>
              <a:spLocks noChangeShapeType="1"/>
            </p:cNvSpPr>
            <p:nvPr/>
          </p:nvSpPr>
          <p:spPr bwMode="auto">
            <a:xfrm>
              <a:off x="3563938" y="2211388"/>
              <a:ext cx="1944687" cy="0"/>
            </a:xfrm>
            <a:prstGeom prst="line">
              <a:avLst/>
            </a:prstGeom>
            <a:noFill/>
            <a:ln w="38100">
              <a:solidFill>
                <a:srgbClr val="FF0000"/>
              </a:solidFill>
              <a:round/>
              <a:headEnd/>
              <a:tailEnd type="stealth" w="med" len="lg"/>
            </a:ln>
            <a:effectLst/>
            <a:scene3d>
              <a:camera prst="orthographicFront"/>
              <a:lightRig rig="threePt" dir="t"/>
            </a:scene3d>
            <a:sp3d>
              <a:bevelT w="139700" prst="cross"/>
            </a:sp3d>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8" name="Text Box 7"/>
            <p:cNvSpPr txBox="1">
              <a:spLocks noChangeArrowheads="1"/>
            </p:cNvSpPr>
            <p:nvPr/>
          </p:nvSpPr>
          <p:spPr bwMode="auto">
            <a:xfrm>
              <a:off x="4068763" y="1866122"/>
              <a:ext cx="863600" cy="276999"/>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映射</a:t>
              </a:r>
            </a:p>
          </p:txBody>
        </p:sp>
      </p:grpSp>
      <p:sp>
        <p:nvSpPr>
          <p:cNvPr id="10" name="Text Box 9"/>
          <p:cNvSpPr txBox="1">
            <a:spLocks noChangeArrowheads="1"/>
          </p:cNvSpPr>
          <p:nvPr/>
        </p:nvSpPr>
        <p:spPr bwMode="auto">
          <a:xfrm>
            <a:off x="571472" y="4001908"/>
            <a:ext cx="6143668" cy="609252"/>
          </a:xfrm>
          <a:prstGeom prst="rect">
            <a:avLst/>
          </a:prstGeom>
          <a:no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tIns="118800" bIns="118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设计存储结构的这种</a:t>
            </a:r>
            <a:r>
              <a:rPr kumimoji="0"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映射应满足两个要求： </a:t>
            </a:r>
          </a:p>
        </p:txBody>
      </p:sp>
      <p:sp>
        <p:nvSpPr>
          <p:cNvPr id="11" name="TextBox 10"/>
          <p:cNvSpPr txBox="1"/>
          <p:nvPr/>
        </p:nvSpPr>
        <p:spPr>
          <a:xfrm>
            <a:off x="729211" y="4742729"/>
            <a:ext cx="5491835" cy="107228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marR="0" lvl="0" indent="-457200" algn="l" defTabSz="914400" rtl="0" eaLnBrk="1" fontAlgn="base" latinLnBrk="0" hangingPunct="1">
              <a:lnSpc>
                <a:spcPts val="3400"/>
              </a:lnSpc>
              <a:spcBef>
                <a:spcPct val="50000"/>
              </a:spcBef>
              <a:spcAft>
                <a:spcPct val="0"/>
              </a:spcAft>
              <a:buClrTx/>
              <a:buSzTx/>
              <a:buFontTx/>
              <a:buBlip>
                <a:blip r:embed="rId2"/>
              </a:buBlip>
              <a:tabLst/>
              <a:defRPr/>
            </a:pPr>
            <a:r>
              <a:rPr kumimoji="1" lang="zh-CN" altLang="en-US" sz="22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存储所有元素</a:t>
            </a:r>
          </a:p>
          <a:p>
            <a:pPr marL="457200" marR="0" lvl="0" indent="-457200" algn="l" defTabSz="914400" rtl="0" eaLnBrk="1" fontAlgn="base" latinLnBrk="0" hangingPunct="1">
              <a:lnSpc>
                <a:spcPts val="3400"/>
              </a:lnSpc>
              <a:spcBef>
                <a:spcPct val="50000"/>
              </a:spcBef>
              <a:spcAft>
                <a:spcPct val="0"/>
              </a:spcAft>
              <a:buClrTx/>
              <a:buSzTx/>
              <a:buFontTx/>
              <a:buBlip>
                <a:blip r:embed="rId2"/>
              </a:buBlip>
              <a:tabLst/>
              <a:defRPr/>
            </a:pPr>
            <a:r>
              <a:rPr kumimoji="1" lang="zh-CN" altLang="en-US" sz="22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存储数据元素间的关系</a:t>
            </a:r>
          </a:p>
        </p:txBody>
      </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65690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11"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10">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18"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11">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11">
                                            <p:txEl>
                                              <p:pRg st="1" end="1"/>
                                            </p:txEl>
                                          </p:spTgt>
                                        </p:tgtEl>
                                        <p:attrNameLst>
                                          <p:attrName>style.visibility</p:attrName>
                                        </p:attrNameLst>
                                      </p:cBhvr>
                                      <p:to>
                                        <p:strVal val="visible"/>
                                      </p:to>
                                    </p:set>
                                    <p:anim calcmode="discrete" valueType="clr">
                                      <p:cBhvr override="childStyle">
                                        <p:cTn id="25" dur="80"/>
                                        <p:tgtEl>
                                          <p:spTgt spid="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1">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1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731858" y="1993900"/>
            <a:ext cx="5126026" cy="3403597"/>
          </a:xfrm>
          <a:prstGeom prst="rect">
            <a:avLst/>
          </a:prstGeom>
          <a:ln>
            <a:headEnd/>
            <a:tailEnd/>
          </a:ln>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lIns="180000" tIns="108000" rIns="180000" bIns="108000">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struct</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int</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no;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存储学号</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name[8];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存储姓名</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sex[2];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存储性别</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class[4];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存储班号</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Stud</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[7]=</a:t>
            </a: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{1,“</a:t>
            </a:r>
            <a:r>
              <a:rPr kumimoji="1" lang="zh-CN" altLang="en-US"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张斌”</a:t>
            </a: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男”</a:t>
            </a: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,“9901”},</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                      {5,"</a:t>
            </a:r>
            <a:r>
              <a:rPr kumimoji="1" lang="zh-CN" altLang="en-US"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王萍</a:t>
            </a: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女</a:t>
            </a:r>
            <a:r>
              <a:rPr kumimoji="1" lang="en-US" altLang="zh-CN" sz="18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","9901"}  }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209924" name="Text Box 4"/>
          <p:cNvSpPr txBox="1">
            <a:spLocks noChangeArrowheads="1"/>
          </p:cNvSpPr>
          <p:nvPr/>
        </p:nvSpPr>
        <p:spPr bwMode="auto">
          <a:xfrm>
            <a:off x="642910" y="500042"/>
            <a:ext cx="5214974" cy="551671"/>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3300"/>
                </a:solidFill>
                <a:effectLst/>
                <a:uLnTx/>
                <a:uFillTx/>
                <a:latin typeface="Times New Roman" pitchFamily="18" charset="0"/>
                <a:ea typeface="黑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FF3300"/>
                </a:solidFill>
                <a:effectLst/>
                <a:uLnTx/>
                <a:uFillTx/>
                <a:latin typeface="Times New Roman" pitchFamily="18" charset="0"/>
                <a:ea typeface="黑体" pitchFamily="49" charset="-122"/>
                <a:cs typeface="Times New Roman" pitchFamily="18" charset="0"/>
              </a:rPr>
              <a:t>学生</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表存储结构</a:t>
            </a: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1</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 结构体数组</a:t>
            </a:r>
          </a:p>
        </p:txBody>
      </p:sp>
      <p:sp>
        <p:nvSpPr>
          <p:cNvPr id="209925" name="Text Box 5"/>
          <p:cNvSpPr txBox="1">
            <a:spLocks noChangeArrowheads="1"/>
          </p:cNvSpPr>
          <p:nvPr/>
        </p:nvSpPr>
        <p:spPr bwMode="auto">
          <a:xfrm>
            <a:off x="714349" y="1285860"/>
            <a:ext cx="6000792" cy="461665"/>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存放学生表的结构体数组</a:t>
            </a:r>
            <a:r>
              <a:rPr kumimoji="1" lang="en-US" altLang="zh-CN"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Stud</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定义如下：</a:t>
            </a:r>
            <a:endPar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35</a:t>
            </a:fld>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2653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857224" y="5357826"/>
            <a:ext cx="2143140" cy="857256"/>
            <a:chOff x="142844" y="4929198"/>
            <a:chExt cx="2143140" cy="857256"/>
          </a:xfrm>
        </p:grpSpPr>
        <p:sp>
          <p:nvSpPr>
            <p:cNvPr id="208900" name="Line 4"/>
            <p:cNvSpPr>
              <a:spLocks noChangeShapeType="1"/>
            </p:cNvSpPr>
            <p:nvPr/>
          </p:nvSpPr>
          <p:spPr bwMode="auto">
            <a:xfrm flipH="1" flipV="1">
              <a:off x="285720" y="4929198"/>
              <a:ext cx="0" cy="504000"/>
            </a:xfrm>
            <a:prstGeom prst="line">
              <a:avLst/>
            </a:prstGeom>
            <a:noFill/>
            <a:ln w="38100">
              <a:solidFill>
                <a:srgbClr val="CC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8901" name="Text Box 5"/>
            <p:cNvSpPr txBox="1">
              <a:spLocks noChangeArrowheads="1"/>
            </p:cNvSpPr>
            <p:nvPr/>
          </p:nvSpPr>
          <p:spPr bwMode="auto">
            <a:xfrm>
              <a:off x="142844" y="5417122"/>
              <a:ext cx="2143140" cy="369332"/>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Stud</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数组起始地址</a:t>
              </a:r>
            </a:p>
          </p:txBody>
        </p:sp>
      </p:grpSp>
      <p:sp>
        <p:nvSpPr>
          <p:cNvPr id="208917" name="Text Box 21"/>
          <p:cNvSpPr txBox="1">
            <a:spLocks noChangeArrowheads="1"/>
          </p:cNvSpPr>
          <p:nvPr/>
        </p:nvSpPr>
        <p:spPr bwMode="auto">
          <a:xfrm>
            <a:off x="5870584" y="5030785"/>
            <a:ext cx="500066" cy="285752"/>
          </a:xfrm>
          <a:prstGeom prst="rect">
            <a:avLst/>
          </a:prstGeom>
          <a:noFill/>
          <a:ln w="9525">
            <a:noFill/>
            <a:miter lim="800000"/>
            <a:headEnd/>
            <a:tailEnd/>
          </a:ln>
          <a:effectLst/>
        </p:spPr>
        <p:txBody>
          <a:bodyPr wrap="squar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33CC"/>
                </a:solidFill>
                <a:effectLst/>
                <a:uLnTx/>
                <a:uFillTx/>
                <a:latin typeface="宋体"/>
                <a:ea typeface="宋体" charset="-122"/>
                <a:cs typeface="Times New Roman" pitchFamily="18" charset="0"/>
              </a:rPr>
              <a:t>…</a:t>
            </a:r>
            <a:endParaRPr kumimoji="1" lang="en-US" altLang="zh-CN" sz="1800" b="1" i="0" u="none" strike="noStrike" kern="1200" cap="none" spc="0" normalizeH="0" baseline="0" noProof="0" dirty="0">
              <a:ln>
                <a:noFill/>
              </a:ln>
              <a:solidFill>
                <a:srgbClr val="0033CC"/>
              </a:solidFill>
              <a:effectLst/>
              <a:uLnTx/>
              <a:uFillTx/>
              <a:latin typeface="Times New Roman" pitchFamily="18" charset="0"/>
              <a:ea typeface="宋体" charset="-122"/>
              <a:cs typeface="Times New Roman" pitchFamily="18" charset="0"/>
            </a:endParaRPr>
          </a:p>
        </p:txBody>
      </p:sp>
      <p:graphicFrame>
        <p:nvGraphicFramePr>
          <p:cNvPr id="208992" name="Group 96"/>
          <p:cNvGraphicFramePr>
            <a:graphicFrameLocks noGrp="1"/>
          </p:cNvGraphicFramePr>
          <p:nvPr/>
        </p:nvGraphicFramePr>
        <p:xfrm>
          <a:off x="785786" y="1026478"/>
          <a:ext cx="4968875" cy="2688273"/>
        </p:xfrm>
        <a:graphic>
          <a:graphicData uri="http://schemas.openxmlformats.org/drawingml/2006/table">
            <a:tbl>
              <a:tblPr/>
              <a:tblGrid>
                <a:gridCol w="981075">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cxnSp>
        <p:nvCxnSpPr>
          <p:cNvPr id="40" name="直接箭头连接符 39"/>
          <p:cNvCxnSpPr>
            <a:endCxn id="208904" idx="0"/>
          </p:cNvCxnSpPr>
          <p:nvPr/>
        </p:nvCxnSpPr>
        <p:spPr>
          <a:xfrm rot="16200000" flipH="1">
            <a:off x="305165" y="2766612"/>
            <a:ext cx="2714644" cy="46751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43306" y="5929330"/>
            <a:ext cx="2428892"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存储结构建立完毕</a:t>
            </a:r>
          </a:p>
        </p:txBody>
      </p:sp>
      <p:sp>
        <p:nvSpPr>
          <p:cNvPr id="47" name="TextBox 46"/>
          <p:cNvSpPr txBox="1"/>
          <p:nvPr/>
        </p:nvSpPr>
        <p:spPr>
          <a:xfrm>
            <a:off x="2230407" y="478776"/>
            <a:ext cx="2500330"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学生表的逻辑结构</a:t>
            </a:r>
          </a:p>
        </p:txBody>
      </p:sp>
      <p:grpSp>
        <p:nvGrpSpPr>
          <p:cNvPr id="52" name="组合 51"/>
          <p:cNvGrpSpPr/>
          <p:nvPr/>
        </p:nvGrpSpPr>
        <p:grpSpPr>
          <a:xfrm>
            <a:off x="785786" y="4357694"/>
            <a:ext cx="2332054" cy="957256"/>
            <a:chOff x="71406" y="3929066"/>
            <a:chExt cx="2332054" cy="957256"/>
          </a:xfrm>
        </p:grpSpPr>
        <p:sp>
          <p:nvSpPr>
            <p:cNvPr id="208904" name="Text Box 8"/>
            <p:cNvSpPr txBox="1">
              <a:spLocks noChangeArrowheads="1"/>
            </p:cNvSpPr>
            <p:nvPr/>
          </p:nvSpPr>
          <p:spPr bwMode="auto">
            <a:xfrm>
              <a:off x="714348" y="3929066"/>
              <a:ext cx="935038" cy="307777"/>
            </a:xfrm>
            <a:prstGeom prst="rect">
              <a:avLst/>
            </a:prstGeom>
            <a:noFill/>
            <a:ln w="9525">
              <a:noFill/>
              <a:miter lim="800000"/>
              <a:headEnd/>
              <a:tailEnd/>
            </a:ln>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Stud[0]</a:t>
              </a:r>
            </a:p>
          </p:txBody>
        </p:sp>
        <p:sp>
          <p:nvSpPr>
            <p:cNvPr id="208905" name="Rectangle 9"/>
            <p:cNvSpPr>
              <a:spLocks noChangeAspect="1" noChangeArrowheads="1"/>
            </p:cNvSpPr>
            <p:nvPr/>
          </p:nvSpPr>
          <p:spPr bwMode="auto">
            <a:xfrm>
              <a:off x="71406" y="4525959"/>
              <a:ext cx="431800"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a:t>
              </a:r>
            </a:p>
          </p:txBody>
        </p:sp>
        <p:sp>
          <p:nvSpPr>
            <p:cNvPr id="208906" name="Rectangle 10"/>
            <p:cNvSpPr>
              <a:spLocks noChangeArrowheads="1"/>
            </p:cNvSpPr>
            <p:nvPr/>
          </p:nvSpPr>
          <p:spPr bwMode="auto">
            <a:xfrm>
              <a:off x="504794" y="4525959"/>
              <a:ext cx="719138"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张斌</a:t>
              </a:r>
            </a:p>
          </p:txBody>
        </p:sp>
        <p:sp>
          <p:nvSpPr>
            <p:cNvPr id="208907" name="Rectangle 11"/>
            <p:cNvSpPr>
              <a:spLocks noChangeArrowheads="1"/>
            </p:cNvSpPr>
            <p:nvPr/>
          </p:nvSpPr>
          <p:spPr bwMode="auto">
            <a:xfrm>
              <a:off x="1223931" y="4525959"/>
              <a:ext cx="468000"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208908" name="Rectangle 12"/>
            <p:cNvSpPr>
              <a:spLocks noChangeArrowheads="1"/>
            </p:cNvSpPr>
            <p:nvPr/>
          </p:nvSpPr>
          <p:spPr bwMode="auto">
            <a:xfrm>
              <a:off x="1684322" y="4525959"/>
              <a:ext cx="719138"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36" name="右大括号 35"/>
            <p:cNvSpPr>
              <a:spLocks noChangeAspect="1"/>
            </p:cNvSpPr>
            <p:nvPr/>
          </p:nvSpPr>
          <p:spPr>
            <a:xfrm rot="16200000">
              <a:off x="1125117" y="3303983"/>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53" name="组合 52"/>
          <p:cNvGrpSpPr/>
          <p:nvPr/>
        </p:nvGrpSpPr>
        <p:grpSpPr>
          <a:xfrm>
            <a:off x="3117840" y="4359282"/>
            <a:ext cx="2341589" cy="957255"/>
            <a:chOff x="2663796" y="3930654"/>
            <a:chExt cx="2341589" cy="957255"/>
          </a:xfrm>
        </p:grpSpPr>
        <p:sp>
          <p:nvSpPr>
            <p:cNvPr id="208911" name="Text Box 15"/>
            <p:cNvSpPr txBox="1">
              <a:spLocks noChangeArrowheads="1"/>
            </p:cNvSpPr>
            <p:nvPr/>
          </p:nvSpPr>
          <p:spPr bwMode="auto">
            <a:xfrm>
              <a:off x="3600421" y="3930654"/>
              <a:ext cx="935037" cy="307777"/>
            </a:xfrm>
            <a:prstGeom prst="rect">
              <a:avLst/>
            </a:prstGeom>
            <a:noFill/>
            <a:ln w="9525">
              <a:noFill/>
              <a:miter lim="800000"/>
              <a:headEnd/>
              <a:tailEnd/>
            </a:ln>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Stud[1]</a:t>
              </a:r>
            </a:p>
          </p:txBody>
        </p:sp>
        <p:sp>
          <p:nvSpPr>
            <p:cNvPr id="208912" name="Rectangle 16"/>
            <p:cNvSpPr>
              <a:spLocks noChangeAspect="1" noChangeArrowheads="1"/>
            </p:cNvSpPr>
            <p:nvPr/>
          </p:nvSpPr>
          <p:spPr bwMode="auto">
            <a:xfrm>
              <a:off x="2663796" y="4527546"/>
              <a:ext cx="431800"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8</a:t>
              </a:r>
            </a:p>
          </p:txBody>
        </p:sp>
        <p:sp>
          <p:nvSpPr>
            <p:cNvPr id="208913" name="Rectangle 17"/>
            <p:cNvSpPr>
              <a:spLocks noChangeArrowheads="1"/>
            </p:cNvSpPr>
            <p:nvPr/>
          </p:nvSpPr>
          <p:spPr bwMode="auto">
            <a:xfrm>
              <a:off x="3097183" y="4527546"/>
              <a:ext cx="719137"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刘丽</a:t>
              </a:r>
            </a:p>
          </p:txBody>
        </p:sp>
        <p:sp>
          <p:nvSpPr>
            <p:cNvPr id="208914" name="Rectangle 18"/>
            <p:cNvSpPr>
              <a:spLocks noChangeArrowheads="1"/>
            </p:cNvSpPr>
            <p:nvPr/>
          </p:nvSpPr>
          <p:spPr bwMode="auto">
            <a:xfrm>
              <a:off x="3816321" y="4527546"/>
              <a:ext cx="468000"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208915" name="Rectangle 19"/>
            <p:cNvSpPr>
              <a:spLocks noChangeArrowheads="1"/>
            </p:cNvSpPr>
            <p:nvPr/>
          </p:nvSpPr>
          <p:spPr bwMode="auto">
            <a:xfrm>
              <a:off x="4286248" y="4527546"/>
              <a:ext cx="719137"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37" name="右大括号 36"/>
            <p:cNvSpPr>
              <a:spLocks noChangeAspect="1"/>
            </p:cNvSpPr>
            <p:nvPr/>
          </p:nvSpPr>
          <p:spPr>
            <a:xfrm rot="16200000">
              <a:off x="3768322" y="3303984"/>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54" name="组合 53"/>
          <p:cNvGrpSpPr/>
          <p:nvPr/>
        </p:nvGrpSpPr>
        <p:grpSpPr>
          <a:xfrm>
            <a:off x="6450205" y="4344994"/>
            <a:ext cx="2336637" cy="971543"/>
            <a:chOff x="2651291" y="4814911"/>
            <a:chExt cx="2336637" cy="971543"/>
          </a:xfrm>
        </p:grpSpPr>
        <p:sp>
          <p:nvSpPr>
            <p:cNvPr id="208919" name="Text Box 23"/>
            <p:cNvSpPr txBox="1">
              <a:spLocks noChangeArrowheads="1"/>
            </p:cNvSpPr>
            <p:nvPr/>
          </p:nvSpPr>
          <p:spPr bwMode="auto">
            <a:xfrm>
              <a:off x="3344854" y="4814911"/>
              <a:ext cx="935037" cy="307777"/>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Stud[6]</a:t>
              </a:r>
            </a:p>
          </p:txBody>
        </p:sp>
        <p:sp>
          <p:nvSpPr>
            <p:cNvPr id="208920" name="Rectangle 24"/>
            <p:cNvSpPr>
              <a:spLocks noChangeAspect="1" noChangeArrowheads="1"/>
            </p:cNvSpPr>
            <p:nvPr/>
          </p:nvSpPr>
          <p:spPr bwMode="auto">
            <a:xfrm>
              <a:off x="2651291" y="5426091"/>
              <a:ext cx="431800"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5</a:t>
              </a:r>
            </a:p>
          </p:txBody>
        </p:sp>
        <p:sp>
          <p:nvSpPr>
            <p:cNvPr id="208921" name="Rectangle 25"/>
            <p:cNvSpPr>
              <a:spLocks noChangeArrowheads="1"/>
            </p:cNvSpPr>
            <p:nvPr/>
          </p:nvSpPr>
          <p:spPr bwMode="auto">
            <a:xfrm>
              <a:off x="3076561" y="5426091"/>
              <a:ext cx="719137"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王萍</a:t>
              </a:r>
            </a:p>
          </p:txBody>
        </p:sp>
        <p:sp>
          <p:nvSpPr>
            <p:cNvPr id="208922" name="Rectangle 26"/>
            <p:cNvSpPr>
              <a:spLocks noChangeArrowheads="1"/>
            </p:cNvSpPr>
            <p:nvPr/>
          </p:nvSpPr>
          <p:spPr bwMode="auto">
            <a:xfrm>
              <a:off x="3795699" y="5426091"/>
              <a:ext cx="468000"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208923" name="Rectangle 27"/>
            <p:cNvSpPr>
              <a:spLocks noChangeArrowheads="1"/>
            </p:cNvSpPr>
            <p:nvPr/>
          </p:nvSpPr>
          <p:spPr bwMode="auto">
            <a:xfrm>
              <a:off x="4268791" y="5426091"/>
              <a:ext cx="719137"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38" name="右大括号 37"/>
            <p:cNvSpPr>
              <a:spLocks noChangeAspect="1"/>
            </p:cNvSpPr>
            <p:nvPr/>
          </p:nvSpPr>
          <p:spPr>
            <a:xfrm rot="16200000">
              <a:off x="3696885" y="421953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cxnSp>
        <p:nvCxnSpPr>
          <p:cNvPr id="45" name="直接箭头连接符 44"/>
          <p:cNvCxnSpPr>
            <a:endCxn id="208911" idx="0"/>
          </p:cNvCxnSpPr>
          <p:nvPr/>
        </p:nvCxnSpPr>
        <p:spPr>
          <a:xfrm>
            <a:off x="1412859" y="1928802"/>
            <a:ext cx="3109125" cy="243048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08919" idx="0"/>
          </p:cNvCxnSpPr>
          <p:nvPr/>
        </p:nvCxnSpPr>
        <p:spPr>
          <a:xfrm>
            <a:off x="1492235" y="3532274"/>
            <a:ext cx="6119052" cy="81272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4282" y="214290"/>
            <a:ext cx="1928826" cy="52084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映射过程：</a:t>
            </a:r>
          </a:p>
        </p:txBody>
      </p:sp>
      <p:sp>
        <p:nvSpPr>
          <p:cNvPr id="35" name="灯片编号占位符 3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6040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5"/>
                                        </p:tgtEl>
                                      </p:cBhvr>
                                    </p:animEffect>
                                    <p:set>
                                      <p:cBhvr>
                                        <p:cTn id="26" dur="1" fill="hold">
                                          <p:stCondLst>
                                            <p:cond delay="499"/>
                                          </p:stCondLst>
                                        </p:cTn>
                                        <p:tgtEl>
                                          <p:spTgt spid="45"/>
                                        </p:tgtEl>
                                        <p:attrNameLst>
                                          <p:attrName>style.visibility</p:attrName>
                                        </p:attrNameLst>
                                      </p:cBhvr>
                                      <p:to>
                                        <p:strVal val="hidden"/>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89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7"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28662" y="2733256"/>
            <a:ext cx="5643601" cy="1769115"/>
            <a:chOff x="928662" y="2733256"/>
            <a:chExt cx="5643601" cy="1769115"/>
          </a:xfrm>
        </p:grpSpPr>
        <p:sp>
          <p:nvSpPr>
            <p:cNvPr id="210947" name="Text Box 3"/>
            <p:cNvSpPr txBox="1">
              <a:spLocks noChangeArrowheads="1"/>
            </p:cNvSpPr>
            <p:nvPr/>
          </p:nvSpPr>
          <p:spPr bwMode="auto">
            <a:xfrm>
              <a:off x="928662" y="2733256"/>
              <a:ext cx="3960813" cy="372385"/>
            </a:xfrm>
            <a:prstGeom prst="rect">
              <a:avLst/>
            </a:prstGeom>
            <a:noFill/>
            <a:ln w="57150" algn="ctr">
              <a:noFill/>
              <a:miter lim="800000"/>
              <a:headEnd/>
              <a:tailEnd type="none" w="lg" len="lg"/>
            </a:ln>
            <a:effectLst/>
          </p:spPr>
          <p:txBody>
            <a:bodyPr tIns="76176" bIns="0">
              <a:spAutoFit/>
            </a:bodyPr>
            <a:lstStyle/>
            <a:p>
              <a:pPr marL="457200" marR="0" lvl="0" indent="-45720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这种存储结构的</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特点</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p>
          </p:txBody>
        </p:sp>
        <p:sp>
          <p:nvSpPr>
            <p:cNvPr id="210948" name="Text Box 4"/>
            <p:cNvSpPr txBox="1">
              <a:spLocks noChangeArrowheads="1"/>
            </p:cNvSpPr>
            <p:nvPr/>
          </p:nvSpPr>
          <p:spPr bwMode="auto">
            <a:xfrm>
              <a:off x="1000100" y="3304760"/>
              <a:ext cx="5572163" cy="1197611"/>
            </a:xfrm>
            <a:prstGeom prst="rect">
              <a:avLst/>
            </a:prstGeom>
            <a:noFill/>
            <a:ln w="57150" algn="ctr">
              <a:noFill/>
              <a:miter lim="800000"/>
              <a:headEnd/>
              <a:tailEnd type="none" w="lg" len="lg"/>
            </a:ln>
            <a:effectLst/>
          </p:spPr>
          <p:txBody>
            <a:bodyPr wrap="square" tIns="76176" bIns="0">
              <a:spAutoFit/>
            </a:bodyPr>
            <a:lstStyle/>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所有元素占用一整块内存空间。</a:t>
              </a:r>
            </a:p>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逻辑上相邻的元素，物理上也相邻。</a:t>
              </a:r>
            </a:p>
          </p:txBody>
        </p:sp>
      </p:grpSp>
      <p:grpSp>
        <p:nvGrpSpPr>
          <p:cNvPr id="19" name="组合 18"/>
          <p:cNvGrpSpPr/>
          <p:nvPr/>
        </p:nvGrpSpPr>
        <p:grpSpPr>
          <a:xfrm>
            <a:off x="1142976" y="4714884"/>
            <a:ext cx="2143140" cy="1000132"/>
            <a:chOff x="1142976" y="4714884"/>
            <a:chExt cx="2143140" cy="1000132"/>
          </a:xfrm>
        </p:grpSpPr>
        <p:sp>
          <p:nvSpPr>
            <p:cNvPr id="5" name="TextBox 4"/>
            <p:cNvSpPr txBox="1"/>
            <p:nvPr/>
          </p:nvSpPr>
          <p:spPr>
            <a:xfrm>
              <a:off x="1142976" y="5327218"/>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顺序存储结构</a:t>
              </a:r>
            </a:p>
          </p:txBody>
        </p:sp>
        <p:sp>
          <p:nvSpPr>
            <p:cNvPr id="6" name="下箭头 5"/>
            <p:cNvSpPr/>
            <p:nvPr/>
          </p:nvSpPr>
          <p:spPr bwMode="auto">
            <a:xfrm>
              <a:off x="2000232" y="4714884"/>
              <a:ext cx="285752" cy="440812"/>
            </a:xfrm>
            <a:prstGeom prst="downArrow">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76176" rIns="91440" bIns="0" numCol="1" rtlCol="0" anchor="ctr" anchorCtr="0" compatLnSpc="1">
              <a:prstTxWarp prst="textNoShape">
                <a:avLst/>
              </a:prstTxWarp>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7" name="矩形 6"/>
          <p:cNvSpPr/>
          <p:nvPr/>
        </p:nvSpPr>
        <p:spPr>
          <a:xfrm>
            <a:off x="5286380"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p:cNvSpPr/>
          <p:nvPr/>
        </p:nvSpPr>
        <p:spPr>
          <a:xfrm>
            <a:off x="6929454"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Box 8"/>
          <p:cNvSpPr txBox="1"/>
          <p:nvPr/>
        </p:nvSpPr>
        <p:spPr>
          <a:xfrm>
            <a:off x="5429256" y="571480"/>
            <a:ext cx="1428760" cy="338554"/>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Stud[</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0" name="TextBox 9"/>
          <p:cNvSpPr txBox="1"/>
          <p:nvPr/>
        </p:nvSpPr>
        <p:spPr>
          <a:xfrm>
            <a:off x="6929454" y="571480"/>
            <a:ext cx="1428760" cy="338554"/>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Stud[</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+1</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1" name="TextBox 10"/>
          <p:cNvSpPr txBox="1"/>
          <p:nvPr/>
        </p:nvSpPr>
        <p:spPr>
          <a:xfrm>
            <a:off x="3214678" y="714356"/>
            <a:ext cx="1428760" cy="338554"/>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直接映射</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2" name="椭圆 11"/>
          <p:cNvSpPr/>
          <p:nvPr/>
        </p:nvSpPr>
        <p:spPr>
          <a:xfrm>
            <a:off x="1000100"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椭圆 12"/>
          <p:cNvSpPr/>
          <p:nvPr/>
        </p:nvSpPr>
        <p:spPr>
          <a:xfrm>
            <a:off x="1785918"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右箭头 13"/>
          <p:cNvSpPr/>
          <p:nvPr/>
        </p:nvSpPr>
        <p:spPr>
          <a:xfrm>
            <a:off x="2928926" y="1142984"/>
            <a:ext cx="1928826"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Box 14"/>
          <p:cNvSpPr txBox="1"/>
          <p:nvPr/>
        </p:nvSpPr>
        <p:spPr>
          <a:xfrm>
            <a:off x="857224" y="1643050"/>
            <a:ext cx="1714512" cy="70788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两个逻辑上相邻元素</a:t>
            </a:r>
          </a:p>
        </p:txBody>
      </p:sp>
      <p:sp>
        <p:nvSpPr>
          <p:cNvPr id="16" name="TextBox 15"/>
          <p:cNvSpPr txBox="1"/>
          <p:nvPr/>
        </p:nvSpPr>
        <p:spPr>
          <a:xfrm>
            <a:off x="6072198" y="1643050"/>
            <a:ext cx="1714512" cy="70788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存储空间也相邻</a:t>
            </a:r>
          </a:p>
        </p:txBody>
      </p:sp>
      <p:sp>
        <p:nvSpPr>
          <p:cNvPr id="17" name="灯片编号占位符 1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156463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85786" y="2428868"/>
            <a:ext cx="6215106" cy="2818409"/>
          </a:xfrm>
          <a:prstGeom prst="rect">
            <a:avLst/>
          </a:prstGeom>
          <a:ln>
            <a:noFill/>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216000" tIns="216000" bIns="216000">
            <a:spAutoFit/>
          </a:bodyPr>
          <a:lstStyle/>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typedef</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struct</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studnode</a:t>
            </a:r>
            <a:endPar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int</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no;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存储学号</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name[8];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存储姓名</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sex[2];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存储性别</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char class[4];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存储班号</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struct</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studnode</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*next;	//</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存储指向下一个学生的指针</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FF0000"/>
                </a:solidFill>
                <a:effectLst/>
                <a:uLnTx/>
                <a:uFillTx/>
                <a:latin typeface="Times New Roman" pitchFamily="18" charset="0"/>
                <a:ea typeface="楷体" pitchFamily="49" charset="-122"/>
                <a:cs typeface="Times New Roman" pitchFamily="18" charset="0"/>
              </a:rPr>
              <a:t>StudType</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57456" name="Text Box 2160"/>
          <p:cNvSpPr txBox="1">
            <a:spLocks noChangeArrowheads="1"/>
          </p:cNvSpPr>
          <p:nvPr/>
        </p:nvSpPr>
        <p:spPr bwMode="auto">
          <a:xfrm>
            <a:off x="571472" y="1571612"/>
            <a:ext cx="6962792" cy="461665"/>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存放学生表的</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链表的结点类型</a:t>
            </a:r>
            <a:r>
              <a:rPr kumimoji="1" lang="en-US" altLang="zh-CN" sz="24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StudType</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声明如下：</a:t>
            </a:r>
          </a:p>
        </p:txBody>
      </p:sp>
      <p:sp>
        <p:nvSpPr>
          <p:cNvPr id="5" name="Text Box 4"/>
          <p:cNvSpPr txBox="1">
            <a:spLocks noChangeArrowheads="1"/>
          </p:cNvSpPr>
          <p:nvPr/>
        </p:nvSpPr>
        <p:spPr bwMode="auto">
          <a:xfrm>
            <a:off x="642910" y="642918"/>
            <a:ext cx="4286280" cy="551671"/>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3300"/>
                </a:solidFill>
                <a:effectLst/>
                <a:uLnTx/>
                <a:uFillTx/>
                <a:latin typeface="Times New Roman" pitchFamily="18" charset="0"/>
                <a:ea typeface="黑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FF3300"/>
                </a:solidFill>
                <a:effectLst/>
                <a:uLnTx/>
                <a:uFillTx/>
                <a:latin typeface="Times New Roman" pitchFamily="18" charset="0"/>
                <a:ea typeface="黑体" pitchFamily="49" charset="-122"/>
                <a:cs typeface="Times New Roman" pitchFamily="18" charset="0"/>
              </a:rPr>
              <a:t>学生</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表存储结构</a:t>
            </a: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2</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黑体" pitchFamily="49" charset="-122"/>
                <a:cs typeface="Times New Roman" pitchFamily="18" charset="0"/>
              </a:rPr>
              <a:t>－ 链表</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633357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143152" y="4005264"/>
            <a:ext cx="2941638" cy="396875"/>
            <a:chOff x="1611301" y="4005264"/>
            <a:chExt cx="2941638" cy="396875"/>
          </a:xfrm>
        </p:grpSpPr>
        <p:sp>
          <p:nvSpPr>
            <p:cNvPr id="57348" name="Rectangle 4"/>
            <p:cNvSpPr>
              <a:spLocks noChangeArrowheads="1"/>
            </p:cNvSpPr>
            <p:nvPr/>
          </p:nvSpPr>
          <p:spPr bwMode="auto">
            <a:xfrm>
              <a:off x="1611301" y="40052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a:t>
              </a:r>
            </a:p>
          </p:txBody>
        </p:sp>
        <p:sp>
          <p:nvSpPr>
            <p:cNvPr id="57349" name="Rectangle 5"/>
            <p:cNvSpPr>
              <a:spLocks noChangeArrowheads="1"/>
            </p:cNvSpPr>
            <p:nvPr/>
          </p:nvSpPr>
          <p:spPr bwMode="auto">
            <a:xfrm>
              <a:off x="2039926" y="4005264"/>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张斌</a:t>
              </a:r>
            </a:p>
          </p:txBody>
        </p:sp>
        <p:sp>
          <p:nvSpPr>
            <p:cNvPr id="57350" name="Rectangle 6"/>
            <p:cNvSpPr>
              <a:spLocks noChangeArrowheads="1"/>
            </p:cNvSpPr>
            <p:nvPr/>
          </p:nvSpPr>
          <p:spPr bwMode="auto">
            <a:xfrm>
              <a:off x="2801926" y="4005264"/>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57351" name="Rectangle 7"/>
            <p:cNvSpPr>
              <a:spLocks noChangeArrowheads="1"/>
            </p:cNvSpPr>
            <p:nvPr/>
          </p:nvSpPr>
          <p:spPr bwMode="auto">
            <a:xfrm>
              <a:off x="3230551" y="4005264"/>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57352" name="Rectangle 8"/>
            <p:cNvSpPr>
              <a:spLocks noChangeArrowheads="1"/>
            </p:cNvSpPr>
            <p:nvPr/>
          </p:nvSpPr>
          <p:spPr bwMode="auto">
            <a:xfrm>
              <a:off x="4067164" y="40052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charset="-122"/>
                <a:cs typeface="+mn-cs"/>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charset="-122"/>
                <a:cs typeface="+mn-cs"/>
              </a:endParaRPr>
            </a:p>
          </p:txBody>
        </p:sp>
      </p:grpSp>
      <p:grpSp>
        <p:nvGrpSpPr>
          <p:cNvPr id="50" name="组合 49"/>
          <p:cNvGrpSpPr/>
          <p:nvPr/>
        </p:nvGrpSpPr>
        <p:grpSpPr>
          <a:xfrm>
            <a:off x="639801" y="4005264"/>
            <a:ext cx="1477952" cy="923934"/>
            <a:chOff x="107950" y="4005264"/>
            <a:chExt cx="1477952" cy="923934"/>
          </a:xfrm>
        </p:grpSpPr>
        <p:sp>
          <p:nvSpPr>
            <p:cNvPr id="57347" name="Rectangle 3"/>
            <p:cNvSpPr>
              <a:spLocks noChangeArrowheads="1"/>
            </p:cNvSpPr>
            <p:nvPr/>
          </p:nvSpPr>
          <p:spPr bwMode="auto">
            <a:xfrm>
              <a:off x="107950" y="4005264"/>
              <a:ext cx="1035026" cy="923934"/>
            </a:xfrm>
            <a:prstGeom prst="rect">
              <a:avLst/>
            </a:prstGeom>
            <a:noFill/>
            <a:ln w="15875">
              <a:noFill/>
              <a:miter lim="800000"/>
              <a:headEnd/>
              <a:tailEnd type="none" w="sm" len="sm"/>
            </a:ln>
            <a:effectLst/>
          </p:spPr>
          <p:txBody>
            <a:bodyPr tIns="0" bIns="0"/>
            <a:lstStyle/>
            <a:p>
              <a:pPr marL="0" marR="0" lvl="0" indent="0" algn="just"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链表首结点地址</a:t>
              </a: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head</a:t>
              </a:r>
            </a:p>
            <a:p>
              <a:pPr marL="0" marR="0" lvl="0" indent="0" algn="just" defTabSz="914400" rtl="0" eaLnBrk="0" fontAlgn="base" latinLnBrk="0" hangingPunct="0">
                <a:lnSpc>
                  <a:spcPct val="112000"/>
                </a:lnSpc>
                <a:spcBef>
                  <a:spcPct val="0"/>
                </a:spcBef>
                <a:spcAft>
                  <a:spcPct val="0"/>
                </a:spcAft>
                <a:buClrTx/>
                <a:buSzTx/>
                <a:buFontTx/>
                <a:buNone/>
                <a:tabLst/>
                <a:defRPr/>
              </a:pPr>
              <a:endParaRPr kumimoji="0" lang="en-US" altLang="zh-CN" sz="9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57362" name="Line 18"/>
            <p:cNvSpPr>
              <a:spLocks noChangeShapeType="1"/>
            </p:cNvSpPr>
            <p:nvPr/>
          </p:nvSpPr>
          <p:spPr bwMode="auto">
            <a:xfrm>
              <a:off x="1182677" y="4203699"/>
              <a:ext cx="403225" cy="45719"/>
            </a:xfrm>
            <a:prstGeom prst="line">
              <a:avLst/>
            </a:prstGeom>
            <a:noFill/>
            <a:ln w="38100">
              <a:solidFill>
                <a:srgbClr val="339933"/>
              </a:solidFill>
              <a:round/>
              <a:headEnd/>
              <a:tailEnd type="triangle" w="sm" len="sm"/>
            </a:ln>
            <a:effectLst/>
          </p:spPr>
          <p:txBody>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grpSp>
        <p:nvGrpSpPr>
          <p:cNvPr id="47" name="组合 46"/>
          <p:cNvGrpSpPr/>
          <p:nvPr/>
        </p:nvGrpSpPr>
        <p:grpSpPr>
          <a:xfrm>
            <a:off x="2132040" y="4233863"/>
            <a:ext cx="2952750" cy="777876"/>
            <a:chOff x="1600189" y="4233863"/>
            <a:chExt cx="2952750" cy="777876"/>
          </a:xfrm>
        </p:grpSpPr>
        <p:sp>
          <p:nvSpPr>
            <p:cNvPr id="57408" name="Rectangle 64"/>
            <p:cNvSpPr>
              <a:spLocks noChangeArrowheads="1"/>
            </p:cNvSpPr>
            <p:nvPr/>
          </p:nvSpPr>
          <p:spPr bwMode="auto">
            <a:xfrm>
              <a:off x="1600189" y="46148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8</a:t>
              </a:r>
            </a:p>
          </p:txBody>
        </p:sp>
        <p:sp>
          <p:nvSpPr>
            <p:cNvPr id="57409" name="Rectangle 65"/>
            <p:cNvSpPr>
              <a:spLocks noChangeArrowheads="1"/>
            </p:cNvSpPr>
            <p:nvPr/>
          </p:nvSpPr>
          <p:spPr bwMode="auto">
            <a:xfrm>
              <a:off x="2039927" y="4614864"/>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刘丽</a:t>
              </a:r>
            </a:p>
          </p:txBody>
        </p:sp>
        <p:sp>
          <p:nvSpPr>
            <p:cNvPr id="57410" name="Rectangle 66"/>
            <p:cNvSpPr>
              <a:spLocks noChangeArrowheads="1"/>
            </p:cNvSpPr>
            <p:nvPr/>
          </p:nvSpPr>
          <p:spPr bwMode="auto">
            <a:xfrm>
              <a:off x="2801927" y="4614864"/>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57411" name="Rectangle 67"/>
            <p:cNvSpPr>
              <a:spLocks noChangeArrowheads="1"/>
            </p:cNvSpPr>
            <p:nvPr/>
          </p:nvSpPr>
          <p:spPr bwMode="auto">
            <a:xfrm>
              <a:off x="3230552" y="4614864"/>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57412" name="Rectangle 68"/>
            <p:cNvSpPr>
              <a:spLocks noChangeArrowheads="1"/>
            </p:cNvSpPr>
            <p:nvPr/>
          </p:nvSpPr>
          <p:spPr bwMode="auto">
            <a:xfrm>
              <a:off x="4067164" y="46148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charset="-122"/>
                <a:cs typeface="+mn-cs"/>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charset="-122"/>
                <a:cs typeface="+mn-cs"/>
              </a:endParaRPr>
            </a:p>
          </p:txBody>
        </p:sp>
        <p:sp>
          <p:nvSpPr>
            <p:cNvPr id="57420" name="Line 76"/>
            <p:cNvSpPr>
              <a:spLocks noChangeShapeType="1"/>
            </p:cNvSpPr>
            <p:nvPr/>
          </p:nvSpPr>
          <p:spPr bwMode="auto">
            <a:xfrm>
              <a:off x="4311639" y="4233863"/>
              <a:ext cx="0" cy="381000"/>
            </a:xfrm>
            <a:prstGeom prst="line">
              <a:avLst/>
            </a:prstGeom>
            <a:noFill/>
            <a:ln w="28575">
              <a:solidFill>
                <a:srgbClr val="339933"/>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grpSp>
        <p:nvGrpSpPr>
          <p:cNvPr id="49" name="组合 48"/>
          <p:cNvGrpSpPr/>
          <p:nvPr/>
        </p:nvGrpSpPr>
        <p:grpSpPr>
          <a:xfrm>
            <a:off x="2138392" y="5891213"/>
            <a:ext cx="2974975" cy="777875"/>
            <a:chOff x="1606541" y="5891213"/>
            <a:chExt cx="2974975" cy="777875"/>
          </a:xfrm>
        </p:grpSpPr>
        <p:sp>
          <p:nvSpPr>
            <p:cNvPr id="57442" name="Rectangle 98"/>
            <p:cNvSpPr>
              <a:spLocks noChangeArrowheads="1"/>
            </p:cNvSpPr>
            <p:nvPr/>
          </p:nvSpPr>
          <p:spPr bwMode="auto">
            <a:xfrm>
              <a:off x="1606541" y="6272213"/>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5</a:t>
              </a:r>
            </a:p>
          </p:txBody>
        </p:sp>
        <p:sp>
          <p:nvSpPr>
            <p:cNvPr id="57443" name="Rectangle 99"/>
            <p:cNvSpPr>
              <a:spLocks noChangeArrowheads="1"/>
            </p:cNvSpPr>
            <p:nvPr/>
          </p:nvSpPr>
          <p:spPr bwMode="auto">
            <a:xfrm>
              <a:off x="2068504" y="6272213"/>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王萍</a:t>
              </a:r>
            </a:p>
          </p:txBody>
        </p:sp>
        <p:sp>
          <p:nvSpPr>
            <p:cNvPr id="57444" name="Rectangle 100"/>
            <p:cNvSpPr>
              <a:spLocks noChangeArrowheads="1"/>
            </p:cNvSpPr>
            <p:nvPr/>
          </p:nvSpPr>
          <p:spPr bwMode="auto">
            <a:xfrm>
              <a:off x="2830504" y="6272213"/>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57445" name="Rectangle 101"/>
            <p:cNvSpPr>
              <a:spLocks noChangeArrowheads="1"/>
            </p:cNvSpPr>
            <p:nvPr/>
          </p:nvSpPr>
          <p:spPr bwMode="auto">
            <a:xfrm>
              <a:off x="3259129" y="6272213"/>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57446" name="Rectangle 102"/>
            <p:cNvSpPr>
              <a:spLocks noChangeArrowheads="1"/>
            </p:cNvSpPr>
            <p:nvPr/>
          </p:nvSpPr>
          <p:spPr bwMode="auto">
            <a:xfrm>
              <a:off x="4095741" y="6272213"/>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57451" name="Line 107"/>
            <p:cNvSpPr>
              <a:spLocks noChangeShapeType="1"/>
            </p:cNvSpPr>
            <p:nvPr/>
          </p:nvSpPr>
          <p:spPr bwMode="auto">
            <a:xfrm>
              <a:off x="4298940" y="5891213"/>
              <a:ext cx="0" cy="381000"/>
            </a:xfrm>
            <a:prstGeom prst="line">
              <a:avLst/>
            </a:prstGeom>
            <a:noFill/>
            <a:ln w="28575">
              <a:solidFill>
                <a:srgbClr val="339933"/>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graphicFrame>
        <p:nvGraphicFramePr>
          <p:cNvPr id="147516" name="Group 60"/>
          <p:cNvGraphicFramePr>
            <a:graphicFrameLocks noGrp="1"/>
          </p:cNvGraphicFramePr>
          <p:nvPr/>
        </p:nvGraphicFramePr>
        <p:xfrm>
          <a:off x="1246199" y="883603"/>
          <a:ext cx="4968875" cy="2688273"/>
        </p:xfrm>
        <a:graphic>
          <a:graphicData uri="http://schemas.openxmlformats.org/drawingml/2006/table">
            <a:tbl>
              <a:tblPr/>
              <a:tblGrid>
                <a:gridCol w="981075">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Times New Roman" pitchFamily="18" charset="0"/>
                          <a:ea typeface="楷体" pitchFamily="49" charset="-122"/>
                          <a:cs typeface="Times New Roman" pitchFamily="18"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Times New Roman" pitchFamily="18" charset="0"/>
                          <a:ea typeface="楷体" pitchFamily="49" charset="-122"/>
                          <a:cs typeface="Times New Roman" pitchFamily="18"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Times New Roman" pitchFamily="18" charset="0"/>
                          <a:ea typeface="楷体" pitchFamily="49" charset="-122"/>
                          <a:cs typeface="Times New Roman" pitchFamily="18"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48" name="组合 47"/>
          <p:cNvGrpSpPr/>
          <p:nvPr/>
        </p:nvGrpSpPr>
        <p:grpSpPr>
          <a:xfrm>
            <a:off x="4550513" y="4767261"/>
            <a:ext cx="568331" cy="970333"/>
            <a:chOff x="4018662" y="4767261"/>
            <a:chExt cx="568331" cy="970333"/>
          </a:xfrm>
        </p:grpSpPr>
        <p:sp>
          <p:nvSpPr>
            <p:cNvPr id="57447" name="Line 103"/>
            <p:cNvSpPr>
              <a:spLocks noChangeShapeType="1"/>
            </p:cNvSpPr>
            <p:nvPr/>
          </p:nvSpPr>
          <p:spPr bwMode="auto">
            <a:xfrm>
              <a:off x="4311640" y="4767261"/>
              <a:ext cx="0" cy="533400"/>
            </a:xfrm>
            <a:prstGeom prst="line">
              <a:avLst/>
            </a:prstGeom>
            <a:noFill/>
            <a:ln w="28575">
              <a:solidFill>
                <a:srgbClr val="339933"/>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47517" name="Text Box 61"/>
            <p:cNvSpPr txBox="1">
              <a:spLocks noChangeArrowheads="1"/>
            </p:cNvSpPr>
            <p:nvPr/>
          </p:nvSpPr>
          <p:spPr bwMode="auto">
            <a:xfrm>
              <a:off x="4018662" y="5439075"/>
              <a:ext cx="568331" cy="298519"/>
            </a:xfrm>
            <a:prstGeom prst="rect">
              <a:avLst/>
            </a:prstGeom>
            <a:noFill/>
            <a:ln w="57150" algn="ctr">
              <a:noFill/>
              <a:miter lim="800000"/>
              <a:headEnd/>
              <a:tailEnd type="none" w="lg" len="lg"/>
            </a:ln>
            <a:effectLst/>
          </p:spPr>
          <p:txBody>
            <a:bodyPr wrap="square" tIns="76176" bIns="0">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宋体"/>
                  <a:ea typeface="宋体" charset="-122"/>
                  <a:cs typeface="Times New Roman" pitchFamily="18" charset="0"/>
                </a:rPr>
                <a:t>┇</a:t>
              </a:r>
              <a:endPar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charset="-122"/>
                <a:cs typeface="Times New Roman" pitchFamily="18" charset="0"/>
              </a:endParaRPr>
            </a:p>
          </p:txBody>
        </p:sp>
      </p:grpSp>
      <p:sp>
        <p:nvSpPr>
          <p:cNvPr id="31" name="TextBox 30"/>
          <p:cNvSpPr txBox="1"/>
          <p:nvPr/>
        </p:nvSpPr>
        <p:spPr>
          <a:xfrm>
            <a:off x="71406" y="214290"/>
            <a:ext cx="1928826" cy="52084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映射过程：</a:t>
            </a:r>
          </a:p>
        </p:txBody>
      </p:sp>
      <p:sp>
        <p:nvSpPr>
          <p:cNvPr id="32" name="TextBox 31"/>
          <p:cNvSpPr txBox="1"/>
          <p:nvPr/>
        </p:nvSpPr>
        <p:spPr>
          <a:xfrm>
            <a:off x="2611450" y="312098"/>
            <a:ext cx="2571768"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学生表的逻辑结构</a:t>
            </a:r>
          </a:p>
        </p:txBody>
      </p:sp>
      <p:sp>
        <p:nvSpPr>
          <p:cNvPr id="35" name="TextBox 34"/>
          <p:cNvSpPr txBox="1"/>
          <p:nvPr/>
        </p:nvSpPr>
        <p:spPr>
          <a:xfrm>
            <a:off x="5675355" y="4071942"/>
            <a:ext cx="430887" cy="2357454"/>
          </a:xfrm>
          <a:prstGeom prst="rect">
            <a:avLst/>
          </a:prstGeom>
          <a:noFill/>
        </p:spPr>
        <p:txBody>
          <a:bodyPr vert="eaVert"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存储结构建立完毕</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cxnSp>
        <p:nvCxnSpPr>
          <p:cNvPr id="37" name="直接箭头连接符 36"/>
          <p:cNvCxnSpPr/>
          <p:nvPr/>
        </p:nvCxnSpPr>
        <p:spPr>
          <a:xfrm rot="16200000" flipH="1">
            <a:off x="813607" y="2432831"/>
            <a:ext cx="2647966" cy="49689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574689" y="2814625"/>
            <a:ext cx="2828938" cy="77153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570728" y="4461660"/>
            <a:ext cx="2843213" cy="777891"/>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灯片编号占位符 3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39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
        <p:nvSpPr>
          <p:cNvPr id="38" name="TextBox 37"/>
          <p:cNvSpPr txBox="1"/>
          <p:nvPr/>
        </p:nvSpPr>
        <p:spPr>
          <a:xfrm>
            <a:off x="6357950" y="642918"/>
            <a:ext cx="2714644" cy="41118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讲解：</a:t>
            </a:r>
            <a:endParaRPr kumimoji="1" lang="en-US" altLang="zh-CN"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学生表中每个学生元素用一个结点来存储。</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学生</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对应第</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个结点</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学生</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8</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对应第</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个结点</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等等</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通过指针来表示逻辑关系</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用第</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个结点的地址</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head</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来标识整个存储结构</a:t>
            </a:r>
          </a:p>
        </p:txBody>
      </p:sp>
    </p:spTree>
    <p:extLst>
      <p:ext uri="{BB962C8B-B14F-4D97-AF65-F5344CB8AC3E}">
        <p14:creationId xmlns:p14="http://schemas.microsoft.com/office/powerpoint/2010/main" val="2288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45"/>
                                        </p:tgtEl>
                                      </p:cBhvr>
                                    </p:animEffect>
                                    <p:set>
                                      <p:cBhvr>
                                        <p:cTn id="42" dur="1" fill="hold">
                                          <p:stCondLst>
                                            <p:cond delay="499"/>
                                          </p:stCondLst>
                                        </p:cTn>
                                        <p:tgtEl>
                                          <p:spTgt spid="4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EED984-9F20-4070-9843-EF26397EA041}"/>
              </a:ext>
            </a:extLst>
          </p:cNvPr>
          <p:cNvSpPr>
            <a:spLocks noGrp="1"/>
          </p:cNvSpPr>
          <p:nvPr>
            <p:ph type="sldNum" sz="quarter" idx="12"/>
          </p:nvPr>
        </p:nvSpPr>
        <p:spPr/>
        <p:txBody>
          <a:bodyPr/>
          <a:lstStyle/>
          <a:p>
            <a:fld id="{BBA62E6D-F760-436B-A5BE-7422F84E705B}" type="slidenum">
              <a:rPr lang="en-US" altLang="zh-CN" smtClean="0"/>
              <a:pPr/>
              <a:t>4</a:t>
            </a:fld>
            <a:r>
              <a:rPr lang="en-US" altLang="zh-CN"/>
              <a:t>/140</a:t>
            </a:r>
            <a:endParaRPr lang="en-US" altLang="zh-CN" dirty="0"/>
          </a:p>
        </p:txBody>
      </p:sp>
      <p:pic>
        <p:nvPicPr>
          <p:cNvPr id="3" name="图片 2">
            <a:extLst>
              <a:ext uri="{FF2B5EF4-FFF2-40B4-BE49-F238E27FC236}">
                <a16:creationId xmlns:a16="http://schemas.microsoft.com/office/drawing/2014/main" id="{7772CD13-7E3C-4684-9F2E-F9A7B2E01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0"/>
            <a:ext cx="3855697" cy="6858000"/>
          </a:xfrm>
          <a:prstGeom prst="rect">
            <a:avLst/>
          </a:prstGeom>
        </p:spPr>
      </p:pic>
      <p:sp>
        <p:nvSpPr>
          <p:cNvPr id="4" name="TextBox 4">
            <a:extLst>
              <a:ext uri="{FF2B5EF4-FFF2-40B4-BE49-F238E27FC236}">
                <a16:creationId xmlns:a16="http://schemas.microsoft.com/office/drawing/2014/main" id="{E421BEFD-FFB6-406A-8229-79117DAA2BD0}"/>
              </a:ext>
            </a:extLst>
          </p:cNvPr>
          <p:cNvSpPr txBox="1"/>
          <p:nvPr/>
        </p:nvSpPr>
        <p:spPr>
          <a:xfrm>
            <a:off x="5004048" y="2348880"/>
            <a:ext cx="3571900" cy="1938992"/>
          </a:xfrm>
          <a:prstGeom prst="rect">
            <a:avLst/>
          </a:prstGeom>
          <a:noFill/>
        </p:spPr>
        <p:txBody>
          <a:bodyPr wrap="square" rtlCol="0">
            <a:spAutoFit/>
          </a:bodyPr>
          <a:lstStyle/>
          <a:p>
            <a:pPr algn="l"/>
            <a:r>
              <a:rPr lang="zh-CN" altLang="en-US" sz="2000" dirty="0">
                <a:latin typeface="楷体" pitchFamily="49" charset="-122"/>
                <a:ea typeface="楷体" pitchFamily="49" charset="-122"/>
              </a:rPr>
              <a:t>问题：</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1 </a:t>
            </a:r>
            <a:r>
              <a:rPr lang="zh-CN" altLang="en-US" sz="2000" dirty="0">
                <a:latin typeface="楷体" pitchFamily="49" charset="-122"/>
                <a:ea typeface="楷体" pitchFamily="49" charset="-122"/>
              </a:rPr>
              <a:t>如何找到的路径？</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2 </a:t>
            </a:r>
            <a:r>
              <a:rPr lang="zh-CN" altLang="en-US" sz="2000" dirty="0">
                <a:latin typeface="楷体" pitchFamily="49" charset="-122"/>
                <a:ea typeface="楷体" pitchFamily="49" charset="-122"/>
              </a:rPr>
              <a:t>如何计算距离？</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3 </a:t>
            </a:r>
            <a:r>
              <a:rPr lang="zh-CN" altLang="en-US" sz="2000" dirty="0">
                <a:latin typeface="楷体" pitchFamily="49" charset="-122"/>
                <a:ea typeface="楷体" pitchFamily="49" charset="-122"/>
              </a:rPr>
              <a:t>如何计算时间？</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4 </a:t>
            </a:r>
            <a:r>
              <a:rPr lang="zh-CN" altLang="en-US" sz="2000" dirty="0">
                <a:latin typeface="楷体" pitchFamily="49" charset="-122"/>
                <a:ea typeface="楷体" pitchFamily="49" charset="-122"/>
              </a:rPr>
              <a:t>怎样导航？</a:t>
            </a:r>
          </a:p>
        </p:txBody>
      </p:sp>
    </p:spTree>
    <p:extLst>
      <p:ext uri="{BB962C8B-B14F-4D97-AF65-F5344CB8AC3E}">
        <p14:creationId xmlns:p14="http://schemas.microsoft.com/office/powerpoint/2010/main" val="2919079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21" name="Text Box 53"/>
          <p:cNvSpPr txBox="1">
            <a:spLocks noChangeArrowheads="1"/>
          </p:cNvSpPr>
          <p:nvPr/>
        </p:nvSpPr>
        <p:spPr bwMode="auto">
          <a:xfrm>
            <a:off x="857224" y="785794"/>
            <a:ext cx="3857652" cy="372385"/>
          </a:xfrm>
          <a:prstGeom prst="rect">
            <a:avLst/>
          </a:prstGeom>
          <a:noFill/>
          <a:ln w="57150" algn="ctr">
            <a:noFill/>
            <a:miter lim="800000"/>
            <a:headEnd/>
            <a:tailEnd type="none" w="lg" len="lg"/>
          </a:ln>
          <a:effectLst/>
        </p:spPr>
        <p:txBody>
          <a:bodyPr wrap="square" tIns="76176" bIns="0">
            <a:spAutoFit/>
          </a:bodyPr>
          <a:lstStyle/>
          <a:p>
            <a:pPr marL="457200" marR="0" lvl="0" indent="-45720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这种存储结构的特点：　　</a:t>
            </a:r>
          </a:p>
        </p:txBody>
      </p:sp>
      <p:sp>
        <p:nvSpPr>
          <p:cNvPr id="212022" name="Text Box 54"/>
          <p:cNvSpPr txBox="1">
            <a:spLocks noChangeArrowheads="1"/>
          </p:cNvSpPr>
          <p:nvPr/>
        </p:nvSpPr>
        <p:spPr bwMode="auto">
          <a:xfrm>
            <a:off x="714348" y="1357298"/>
            <a:ext cx="7072362" cy="1769691"/>
          </a:xfrm>
          <a:prstGeom prst="rect">
            <a:avLst/>
          </a:prstGeom>
          <a:noFill/>
          <a:ln w="57150" algn="ctr">
            <a:noFill/>
            <a:miter lim="800000"/>
            <a:headEnd/>
            <a:tailEnd type="none" w="lg" len="lg"/>
          </a:ln>
          <a:effectLst/>
        </p:spPr>
        <p:txBody>
          <a:bodyPr wrap="square" tIns="76176" bIns="0">
            <a:spAutoFit/>
          </a:bodyPr>
          <a:lstStyle/>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一个逻辑元素用</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一个结点存储，每个结点单独</a:t>
            </a: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分配</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，所有结点的</a:t>
            </a: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地址不一定是连续的。</a:t>
            </a:r>
          </a:p>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用指针来表示逻辑关系。</a:t>
            </a:r>
          </a:p>
        </p:txBody>
      </p:sp>
      <p:grpSp>
        <p:nvGrpSpPr>
          <p:cNvPr id="8" name="组合 7"/>
          <p:cNvGrpSpPr/>
          <p:nvPr/>
        </p:nvGrpSpPr>
        <p:grpSpPr>
          <a:xfrm>
            <a:off x="1214414" y="3447636"/>
            <a:ext cx="2143140" cy="1012104"/>
            <a:chOff x="1214414" y="3447636"/>
            <a:chExt cx="2143140" cy="1012104"/>
          </a:xfrm>
        </p:grpSpPr>
        <p:sp>
          <p:nvSpPr>
            <p:cNvPr id="55" name="TextBox 54"/>
            <p:cNvSpPr txBox="1"/>
            <p:nvPr/>
          </p:nvSpPr>
          <p:spPr>
            <a:xfrm>
              <a:off x="1214414" y="4071942"/>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链式存储结构</a:t>
              </a:r>
            </a:p>
          </p:txBody>
        </p:sp>
        <p:sp>
          <p:nvSpPr>
            <p:cNvPr id="56" name="下箭头 55"/>
            <p:cNvSpPr/>
            <p:nvPr/>
          </p:nvSpPr>
          <p:spPr bwMode="auto">
            <a:xfrm>
              <a:off x="2000232" y="3447636"/>
              <a:ext cx="285752" cy="440812"/>
            </a:xfrm>
            <a:prstGeom prst="downArrow">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76176" rIns="91440" bIns="0" numCol="1" rtlCol="0" anchor="ctr" anchorCtr="0" compatLnSpc="1">
              <a:prstTxWarp prst="textNoShape">
                <a:avLst/>
              </a:prstTxWarp>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32407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500034" y="214290"/>
            <a:ext cx="2357454" cy="49859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sym typeface="Wingdings"/>
              </a:rPr>
              <a:t>3</a:t>
            </a:r>
            <a:r>
              <a:rPr kumimoji="1" lang="zh-CN" altLang="en-US"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sym typeface="Wingdings"/>
              </a:rPr>
              <a:t>、</a:t>
            </a:r>
            <a:r>
              <a:rPr kumimoji="1" lang="zh-CN" altLang="en-US" sz="2400" b="1" i="0" u="none" strike="noStrike" kern="1200" cap="none" spc="0" normalizeH="0" baseline="0" noProof="0">
                <a:ln>
                  <a:noFill/>
                </a:ln>
                <a:solidFill>
                  <a:prstClr val="white"/>
                </a:solidFill>
                <a:effectLst/>
                <a:uLnTx/>
                <a:uFillTx/>
                <a:latin typeface="Times New Roman" pitchFamily="18" charset="0"/>
                <a:ea typeface="黑体" pitchFamily="49" charset="-122"/>
                <a:cs typeface="Times New Roman" pitchFamily="18" charset="0"/>
              </a:rPr>
              <a:t>数据</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黑体" pitchFamily="49" charset="-122"/>
                <a:cs typeface="Times New Roman" pitchFamily="18" charset="0"/>
              </a:rPr>
              <a:t>运算</a:t>
            </a:r>
          </a:p>
        </p:txBody>
      </p:sp>
      <p:sp>
        <p:nvSpPr>
          <p:cNvPr id="9" name="TextBox 8"/>
          <p:cNvSpPr txBox="1"/>
          <p:nvPr/>
        </p:nvSpPr>
        <p:spPr>
          <a:xfrm>
            <a:off x="285720" y="857232"/>
            <a:ext cx="8572560" cy="10009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数据运算是对数据的操作。分为两个层次：</a:t>
            </a:r>
            <a:r>
              <a:rPr kumimoji="1" lang="zh-CN" altLang="en-US"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运算描述</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和</a:t>
            </a:r>
            <a:r>
              <a:rPr kumimoji="1" lang="zh-CN" altLang="en-US"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运算实现</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endParaRPr>
          </a:p>
        </p:txBody>
      </p:sp>
      <p:grpSp>
        <p:nvGrpSpPr>
          <p:cNvPr id="12" name="组合 11"/>
          <p:cNvGrpSpPr/>
          <p:nvPr/>
        </p:nvGrpSpPr>
        <p:grpSpPr>
          <a:xfrm>
            <a:off x="428596" y="1928802"/>
            <a:ext cx="7929618" cy="4156195"/>
            <a:chOff x="428596" y="1928802"/>
            <a:chExt cx="7929618" cy="4156195"/>
          </a:xfrm>
        </p:grpSpPr>
        <p:sp>
          <p:nvSpPr>
            <p:cNvPr id="11266" name="Text Box 2"/>
            <p:cNvSpPr txBox="1">
              <a:spLocks noChangeArrowheads="1"/>
            </p:cNvSpPr>
            <p:nvPr/>
          </p:nvSpPr>
          <p:spPr bwMode="auto">
            <a:xfrm>
              <a:off x="428596" y="1928802"/>
              <a:ext cx="7929618" cy="535531"/>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对于“学生表”这种数据结构，可以进行一系列的运算：</a:t>
              </a:r>
            </a:p>
          </p:txBody>
        </p:sp>
        <p:sp>
          <p:nvSpPr>
            <p:cNvPr id="146436" name="Text Box 4"/>
            <p:cNvSpPr txBox="1">
              <a:spLocks noChangeArrowheads="1"/>
            </p:cNvSpPr>
            <p:nvPr/>
          </p:nvSpPr>
          <p:spPr bwMode="auto">
            <a:xfrm>
              <a:off x="973219" y="2708688"/>
              <a:ext cx="4857784" cy="3376309"/>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查找序号为</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的学生姓名</a:t>
              </a:r>
              <a:endPar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增加一个学生记录；</a:t>
              </a:r>
            </a:p>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删除一个学生记录；</a:t>
              </a:r>
            </a:p>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查找性别为“女”的学生记录；</a:t>
              </a:r>
            </a:p>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查找班号为“</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9902”</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的学生记录；</a:t>
              </a:r>
            </a:p>
            <a:p>
              <a:pPr marL="457200" marR="0" lvl="0" indent="-457200" algn="just" defTabSz="914400" rtl="0" eaLnBrk="1" fontAlgn="base" latinLnBrk="0" hangingPunct="1">
                <a:lnSpc>
                  <a:spcPct val="120000"/>
                </a:lnSpc>
                <a:spcBef>
                  <a:spcPct val="50000"/>
                </a:spcBef>
                <a:spcAft>
                  <a:spcPct val="0"/>
                </a:spcAft>
                <a:buClrTx/>
                <a:buSzTx/>
                <a:buFontTx/>
                <a:buBlip>
                  <a:blip r:embed="rId3"/>
                </a:buBlip>
                <a:tabLst/>
                <a:defRPr/>
              </a:pP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146438" name="Text Box 6"/>
            <p:cNvSpPr txBox="1">
              <a:spLocks noChangeArrowheads="1"/>
            </p:cNvSpPr>
            <p:nvPr/>
          </p:nvSpPr>
          <p:spPr bwMode="auto">
            <a:xfrm>
              <a:off x="6259631" y="3273435"/>
              <a:ext cx="455509" cy="1584325"/>
            </a:xfrm>
            <a:prstGeom prst="rect">
              <a:avLst/>
            </a:prstGeom>
            <a:noFill/>
            <a:ln w="57150" algn="ctr">
              <a:noFill/>
              <a:miter lim="800000"/>
              <a:headEnd/>
              <a:tailEnd type="none" w="lg" len="lg"/>
            </a:ln>
            <a:effectLst/>
          </p:spPr>
          <p:txBody>
            <a:bodyPr vert="eaVert" tIns="76176" bIns="0">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运算描述</a:t>
              </a:r>
            </a:p>
          </p:txBody>
        </p:sp>
        <p:sp>
          <p:nvSpPr>
            <p:cNvPr id="10" name="右大括号 9"/>
            <p:cNvSpPr/>
            <p:nvPr/>
          </p:nvSpPr>
          <p:spPr>
            <a:xfrm>
              <a:off x="6012279" y="2714620"/>
              <a:ext cx="144000" cy="2786082"/>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9828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4"/>
          <p:cNvSpPr txBox="1">
            <a:spLocks noChangeArrowheads="1"/>
          </p:cNvSpPr>
          <p:nvPr/>
        </p:nvSpPr>
        <p:spPr bwMode="auto">
          <a:xfrm>
            <a:off x="714348" y="500042"/>
            <a:ext cx="7215238" cy="551671"/>
          </a:xfrm>
          <a:prstGeom prst="rect">
            <a:avLst/>
          </a:prstGeom>
          <a:ln>
            <a:headEnd/>
            <a:tailEnd/>
          </a:ln>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sym typeface="Wingdings"/>
              </a:rPr>
              <a:t> 顺序</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rPr>
              <a:t>存储结构中</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实现“查找序号为</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2</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的学生姓名”</a:t>
            </a:r>
          </a:p>
        </p:txBody>
      </p:sp>
      <p:sp>
        <p:nvSpPr>
          <p:cNvPr id="27" name="Line 4"/>
          <p:cNvSpPr>
            <a:spLocks noChangeShapeType="1"/>
          </p:cNvSpPr>
          <p:nvPr/>
        </p:nvSpPr>
        <p:spPr bwMode="auto">
          <a:xfrm flipH="1" flipV="1">
            <a:off x="1239853" y="2629911"/>
            <a:ext cx="0" cy="288000"/>
          </a:xfrm>
          <a:prstGeom prst="line">
            <a:avLst/>
          </a:prstGeom>
          <a:noFill/>
          <a:ln w="38100">
            <a:solidFill>
              <a:srgbClr val="CC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8" name="Text Box 5"/>
          <p:cNvSpPr txBox="1">
            <a:spLocks noChangeArrowheads="1"/>
          </p:cNvSpPr>
          <p:nvPr/>
        </p:nvSpPr>
        <p:spPr bwMode="auto">
          <a:xfrm>
            <a:off x="1066780" y="2987101"/>
            <a:ext cx="2290774" cy="400110"/>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Stud</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数组起始地址</a:t>
            </a:r>
          </a:p>
        </p:txBody>
      </p:sp>
      <p:sp>
        <p:nvSpPr>
          <p:cNvPr id="29" name="Text Box 21"/>
          <p:cNvSpPr txBox="1">
            <a:spLocks noChangeArrowheads="1"/>
          </p:cNvSpPr>
          <p:nvPr/>
        </p:nvSpPr>
        <p:spPr bwMode="auto">
          <a:xfrm>
            <a:off x="6424630" y="2272721"/>
            <a:ext cx="647700" cy="276999"/>
          </a:xfrm>
          <a:prstGeom prst="rect">
            <a:avLst/>
          </a:prstGeom>
          <a:noFill/>
          <a:ln w="9525">
            <a:noFill/>
            <a:miter lim="800000"/>
            <a:headEnd/>
            <a:tailEnd/>
          </a:ln>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33CC"/>
                </a:solidFill>
                <a:effectLst/>
                <a:uLnTx/>
                <a:uFillTx/>
                <a:latin typeface="宋体"/>
                <a:ea typeface="宋体" charset="-122"/>
                <a:cs typeface="Times New Roman" pitchFamily="18" charset="0"/>
              </a:rPr>
              <a:t>……</a:t>
            </a:r>
            <a:endParaRPr kumimoji="1" lang="en-US" altLang="zh-CN" sz="1800" b="1" i="0" u="none" strike="noStrike" kern="1200" cap="none" spc="0" normalizeH="0" baseline="0" noProof="0" dirty="0">
              <a:ln>
                <a:noFill/>
              </a:ln>
              <a:solidFill>
                <a:srgbClr val="0033CC"/>
              </a:solidFill>
              <a:effectLst/>
              <a:uLnTx/>
              <a:uFillTx/>
              <a:latin typeface="Times New Roman" pitchFamily="18" charset="0"/>
              <a:ea typeface="宋体" charset="-122"/>
              <a:cs typeface="Times New Roman" pitchFamily="18" charset="0"/>
            </a:endParaRPr>
          </a:p>
        </p:txBody>
      </p:sp>
      <p:sp>
        <p:nvSpPr>
          <p:cNvPr id="31" name="Text Box 8"/>
          <p:cNvSpPr txBox="1">
            <a:spLocks noChangeArrowheads="1"/>
          </p:cNvSpPr>
          <p:nvPr/>
        </p:nvSpPr>
        <p:spPr bwMode="auto">
          <a:xfrm>
            <a:off x="1962164" y="1629779"/>
            <a:ext cx="935038" cy="307777"/>
          </a:xfrm>
          <a:prstGeom prst="rect">
            <a:avLst/>
          </a:prstGeom>
          <a:noFill/>
          <a:ln w="9525">
            <a:noFill/>
            <a:miter lim="800000"/>
            <a:headEnd/>
            <a:tailEnd/>
          </a:ln>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Stud[0]</a:t>
            </a:r>
          </a:p>
        </p:txBody>
      </p:sp>
      <p:sp>
        <p:nvSpPr>
          <p:cNvPr id="32" name="Rectangle 9"/>
          <p:cNvSpPr>
            <a:spLocks noChangeAspect="1" noChangeArrowheads="1"/>
          </p:cNvSpPr>
          <p:nvPr/>
        </p:nvSpPr>
        <p:spPr bwMode="auto">
          <a:xfrm>
            <a:off x="1025539" y="2226672"/>
            <a:ext cx="431800"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a:t>
            </a:r>
          </a:p>
        </p:txBody>
      </p:sp>
      <p:sp>
        <p:nvSpPr>
          <p:cNvPr id="33" name="Rectangle 10"/>
          <p:cNvSpPr>
            <a:spLocks noChangeArrowheads="1"/>
          </p:cNvSpPr>
          <p:nvPr/>
        </p:nvSpPr>
        <p:spPr bwMode="auto">
          <a:xfrm>
            <a:off x="1458927"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张斌</a:t>
            </a:r>
          </a:p>
        </p:txBody>
      </p:sp>
      <p:sp>
        <p:nvSpPr>
          <p:cNvPr id="35" name="Rectangle 11"/>
          <p:cNvSpPr>
            <a:spLocks noChangeArrowheads="1"/>
          </p:cNvSpPr>
          <p:nvPr/>
        </p:nvSpPr>
        <p:spPr bwMode="auto">
          <a:xfrm>
            <a:off x="2178064"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42" name="Rectangle 12"/>
          <p:cNvSpPr>
            <a:spLocks noChangeArrowheads="1"/>
          </p:cNvSpPr>
          <p:nvPr/>
        </p:nvSpPr>
        <p:spPr bwMode="auto">
          <a:xfrm>
            <a:off x="2898789"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49" name="Text Box 15"/>
          <p:cNvSpPr txBox="1">
            <a:spLocks noChangeArrowheads="1"/>
          </p:cNvSpPr>
          <p:nvPr/>
        </p:nvSpPr>
        <p:spPr bwMode="auto">
          <a:xfrm>
            <a:off x="4554554" y="1631367"/>
            <a:ext cx="935037" cy="307777"/>
          </a:xfrm>
          <a:prstGeom prst="rect">
            <a:avLst/>
          </a:prstGeom>
          <a:noFill/>
          <a:ln w="9525">
            <a:noFill/>
            <a:miter lim="800000"/>
            <a:headEnd/>
            <a:tailEnd/>
          </a:ln>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Stud[1]</a:t>
            </a:r>
          </a:p>
        </p:txBody>
      </p:sp>
      <p:sp>
        <p:nvSpPr>
          <p:cNvPr id="56" name="Rectangle 16"/>
          <p:cNvSpPr>
            <a:spLocks noChangeAspect="1" noChangeArrowheads="1"/>
          </p:cNvSpPr>
          <p:nvPr/>
        </p:nvSpPr>
        <p:spPr bwMode="auto">
          <a:xfrm>
            <a:off x="3617929" y="2228259"/>
            <a:ext cx="431800"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8</a:t>
            </a:r>
          </a:p>
        </p:txBody>
      </p:sp>
      <p:sp>
        <p:nvSpPr>
          <p:cNvPr id="57" name="Rectangle 17"/>
          <p:cNvSpPr>
            <a:spLocks noChangeArrowheads="1"/>
          </p:cNvSpPr>
          <p:nvPr/>
        </p:nvSpPr>
        <p:spPr bwMode="auto">
          <a:xfrm>
            <a:off x="4051316"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刘丽</a:t>
            </a:r>
          </a:p>
        </p:txBody>
      </p:sp>
      <p:sp>
        <p:nvSpPr>
          <p:cNvPr id="59" name="Rectangle 18"/>
          <p:cNvSpPr>
            <a:spLocks noChangeArrowheads="1"/>
          </p:cNvSpPr>
          <p:nvPr/>
        </p:nvSpPr>
        <p:spPr bwMode="auto">
          <a:xfrm>
            <a:off x="4770454"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60" name="Rectangle 19"/>
          <p:cNvSpPr>
            <a:spLocks noChangeArrowheads="1"/>
          </p:cNvSpPr>
          <p:nvPr/>
        </p:nvSpPr>
        <p:spPr bwMode="auto">
          <a:xfrm>
            <a:off x="5491179"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66" name="右大括号 65"/>
          <p:cNvSpPr>
            <a:spLocks noChangeAspect="1"/>
          </p:cNvSpPr>
          <p:nvPr/>
        </p:nvSpPr>
        <p:spPr>
          <a:xfrm rot="16200000">
            <a:off x="2293563" y="100469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7" name="右大括号 66"/>
          <p:cNvSpPr>
            <a:spLocks noChangeAspect="1"/>
          </p:cNvSpPr>
          <p:nvPr/>
        </p:nvSpPr>
        <p:spPr>
          <a:xfrm rot="16200000">
            <a:off x="4865331" y="1004697"/>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0" name="组合 19"/>
          <p:cNvGrpSpPr/>
          <p:nvPr/>
        </p:nvGrpSpPr>
        <p:grpSpPr>
          <a:xfrm>
            <a:off x="3352796" y="2701349"/>
            <a:ext cx="2786082" cy="1370593"/>
            <a:chOff x="3352796" y="2701349"/>
            <a:chExt cx="2786082" cy="1370593"/>
          </a:xfrm>
        </p:grpSpPr>
        <p:sp>
          <p:nvSpPr>
            <p:cNvPr id="69" name="TextBox 68"/>
            <p:cNvSpPr txBox="1"/>
            <p:nvPr/>
          </p:nvSpPr>
          <p:spPr>
            <a:xfrm>
              <a:off x="3352796" y="3487167"/>
              <a:ext cx="278608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直接找到</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Stud[1]</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记录，返回</a:t>
              </a:r>
              <a:r>
                <a:rPr kumimoji="1" lang="zh-CN" altLang="en-US"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刘丽</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70" name="上箭头 69"/>
            <p:cNvSpPr/>
            <p:nvPr/>
          </p:nvSpPr>
          <p:spPr bwMode="auto">
            <a:xfrm>
              <a:off x="4375506" y="2701349"/>
              <a:ext cx="144000" cy="571504"/>
            </a:xfrm>
            <a:prstGeom prst="upArrow">
              <a:avLst/>
            </a:prstGeom>
            <a:ln>
              <a:headEnd type="none" w="med" len="med"/>
              <a:tailEnd type="stealth" w="lg" len="lg"/>
            </a:ln>
          </p:spPr>
          <p:style>
            <a:lnRef idx="0">
              <a:schemeClr val="accent5"/>
            </a:lnRef>
            <a:fillRef idx="3">
              <a:schemeClr val="accent5"/>
            </a:fillRef>
            <a:effectRef idx="3">
              <a:schemeClr val="accent5"/>
            </a:effectRef>
            <a:fontRef idx="minor">
              <a:schemeClr val="lt1"/>
            </a:fontRef>
          </p:style>
          <p:txBody>
            <a:bodyPr vert="horz" wrap="none" lIns="91440" tIns="76176" rIns="91440" bIns="0" numCol="1" rtlCol="0" anchor="ctr" anchorCtr="0" compatLnSpc="1">
              <a:prstTxWarp prst="textNoShape">
                <a:avLst/>
              </a:prstTxWarp>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22" name="灯片编号占位符 21"/>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
        <p:nvSpPr>
          <p:cNvPr id="23" name="TextBox 22"/>
          <p:cNvSpPr txBox="1"/>
          <p:nvPr/>
        </p:nvSpPr>
        <p:spPr>
          <a:xfrm>
            <a:off x="1214414" y="4357694"/>
            <a:ext cx="6572296" cy="214828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讲解：</a:t>
            </a:r>
            <a:endParaRPr kumimoji="1" lang="en-US" altLang="zh-CN"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由于</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Stud</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名称标识整个存储结构</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序号为</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的学生信息存储在</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Stud[1]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元素中</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通过</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Stud[1].name</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直接找到该学生姓名</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不需要从头开始一个一个地查找</a:t>
            </a:r>
          </a:p>
        </p:txBody>
      </p:sp>
    </p:spTree>
    <p:extLst>
      <p:ext uri="{BB962C8B-B14F-4D97-AF65-F5344CB8AC3E}">
        <p14:creationId xmlns:p14="http://schemas.microsoft.com/office/powerpoint/2010/main" val="34477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4" name="Arc 104"/>
          <p:cNvSpPr>
            <a:spLocks/>
          </p:cNvSpPr>
          <p:nvPr/>
        </p:nvSpPr>
        <p:spPr bwMode="auto">
          <a:xfrm>
            <a:off x="1857357" y="1194491"/>
            <a:ext cx="184730" cy="2985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9933"/>
            </a:solidFill>
            <a:round/>
            <a:headEnd/>
            <a:tailEnd type="stealth" w="lg" len="lg"/>
          </a:ln>
          <a:effectLst/>
        </p:spPr>
        <p:txBody>
          <a:bodyPr wrap="none" tIns="76176" bIns="0" anchor="ctr">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63945" name="Text Box 105"/>
          <p:cNvSpPr txBox="1">
            <a:spLocks noChangeArrowheads="1"/>
          </p:cNvSpPr>
          <p:nvPr/>
        </p:nvSpPr>
        <p:spPr bwMode="auto">
          <a:xfrm>
            <a:off x="1240696" y="992823"/>
            <a:ext cx="792162" cy="221599"/>
          </a:xfrm>
          <a:prstGeom prst="rect">
            <a:avLst/>
          </a:prstGeom>
          <a:noFill/>
          <a:ln w="28575" algn="ctr">
            <a:noFill/>
            <a:miter lim="800000"/>
            <a:headEnd/>
            <a:tailEnd/>
          </a:ln>
          <a:effectLst/>
        </p:spPr>
        <p:txBody>
          <a:bodyPr lIns="0" tIns="0" rIns="0" bIns="0">
            <a:spAutoFit/>
          </a:bodyPr>
          <a:lstStyle/>
          <a:p>
            <a:pPr marL="457200" marR="0" lvl="0" indent="-457200" algn="ctr" defTabSz="914400" rtl="0" eaLnBrk="1" fontAlgn="base" latinLnBrk="0" hangingPunct="1">
              <a:lnSpc>
                <a:spcPct val="8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_GB2312" pitchFamily="49" charset="-122"/>
                <a:cs typeface="Times New Roman" pitchFamily="18" charset="0"/>
              </a:rPr>
              <a:t>head</a:t>
            </a:r>
          </a:p>
        </p:txBody>
      </p:sp>
      <p:sp>
        <p:nvSpPr>
          <p:cNvPr id="58" name="Text Box 4"/>
          <p:cNvSpPr txBox="1">
            <a:spLocks noChangeArrowheads="1"/>
          </p:cNvSpPr>
          <p:nvPr/>
        </p:nvSpPr>
        <p:spPr bwMode="auto">
          <a:xfrm>
            <a:off x="214282" y="285729"/>
            <a:ext cx="7072362" cy="551671"/>
          </a:xfrm>
          <a:prstGeom prst="rect">
            <a:avLst/>
          </a:prstGeom>
          <a:ln>
            <a:headEnd/>
            <a:tailEnd/>
          </a:ln>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sym typeface="Wingdings"/>
              </a:rPr>
              <a:t> 链式</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rPr>
              <a:t>存储结构中</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实现“查找序号为</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2</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的学生姓名”</a:t>
            </a:r>
          </a:p>
        </p:txBody>
      </p:sp>
      <p:grpSp>
        <p:nvGrpSpPr>
          <p:cNvPr id="2" name="Group 3"/>
          <p:cNvGrpSpPr>
            <a:grpSpLocks/>
          </p:cNvGrpSpPr>
          <p:nvPr/>
        </p:nvGrpSpPr>
        <p:grpSpPr bwMode="auto">
          <a:xfrm>
            <a:off x="1928777" y="1523986"/>
            <a:ext cx="2941637" cy="396875"/>
            <a:chOff x="3102" y="720"/>
            <a:chExt cx="1853" cy="250"/>
          </a:xfrm>
        </p:grpSpPr>
        <p:sp>
          <p:nvSpPr>
            <p:cNvPr id="61" name="Rectangle 4"/>
            <p:cNvSpPr>
              <a:spLocks noChangeArrowheads="1"/>
            </p:cNvSpPr>
            <p:nvPr/>
          </p:nvSpPr>
          <p:spPr bwMode="auto">
            <a:xfrm>
              <a:off x="3102" y="72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a:t>
              </a:r>
            </a:p>
          </p:txBody>
        </p:sp>
        <p:sp>
          <p:nvSpPr>
            <p:cNvPr id="62" name="Rectangle 5"/>
            <p:cNvSpPr>
              <a:spLocks noChangeArrowheads="1"/>
            </p:cNvSpPr>
            <p:nvPr/>
          </p:nvSpPr>
          <p:spPr bwMode="auto">
            <a:xfrm>
              <a:off x="3372" y="720"/>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张斌</a:t>
              </a:r>
            </a:p>
          </p:txBody>
        </p:sp>
        <p:sp>
          <p:nvSpPr>
            <p:cNvPr id="63" name="Rectangle 6"/>
            <p:cNvSpPr>
              <a:spLocks noChangeArrowheads="1"/>
            </p:cNvSpPr>
            <p:nvPr/>
          </p:nvSpPr>
          <p:spPr bwMode="auto">
            <a:xfrm>
              <a:off x="3852" y="720"/>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64" name="Rectangle 7"/>
            <p:cNvSpPr>
              <a:spLocks noChangeArrowheads="1"/>
            </p:cNvSpPr>
            <p:nvPr/>
          </p:nvSpPr>
          <p:spPr bwMode="auto">
            <a:xfrm>
              <a:off x="4122" y="720"/>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65" name="Rectangle 8"/>
            <p:cNvSpPr>
              <a:spLocks noChangeArrowheads="1"/>
            </p:cNvSpPr>
            <p:nvPr/>
          </p:nvSpPr>
          <p:spPr bwMode="auto">
            <a:xfrm>
              <a:off x="4649" y="72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grpSp>
        <p:nvGrpSpPr>
          <p:cNvPr id="3" name="Group 10"/>
          <p:cNvGrpSpPr>
            <a:grpSpLocks/>
          </p:cNvGrpSpPr>
          <p:nvPr/>
        </p:nvGrpSpPr>
        <p:grpSpPr bwMode="auto">
          <a:xfrm>
            <a:off x="1917662" y="2133586"/>
            <a:ext cx="2952750" cy="396875"/>
            <a:chOff x="3095" y="1104"/>
            <a:chExt cx="1860" cy="250"/>
          </a:xfrm>
        </p:grpSpPr>
        <p:sp>
          <p:nvSpPr>
            <p:cNvPr id="68" name="Rectangle 11"/>
            <p:cNvSpPr>
              <a:spLocks noChangeArrowheads="1"/>
            </p:cNvSpPr>
            <p:nvPr/>
          </p:nvSpPr>
          <p:spPr bwMode="auto">
            <a:xfrm>
              <a:off x="3095" y="1104"/>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8</a:t>
              </a:r>
            </a:p>
          </p:txBody>
        </p:sp>
        <p:sp>
          <p:nvSpPr>
            <p:cNvPr id="69" name="Rectangle 12"/>
            <p:cNvSpPr>
              <a:spLocks noChangeArrowheads="1"/>
            </p:cNvSpPr>
            <p:nvPr/>
          </p:nvSpPr>
          <p:spPr bwMode="auto">
            <a:xfrm>
              <a:off x="3372" y="1104"/>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刘丽</a:t>
              </a:r>
            </a:p>
          </p:txBody>
        </p:sp>
        <p:sp>
          <p:nvSpPr>
            <p:cNvPr id="70" name="Rectangle 13"/>
            <p:cNvSpPr>
              <a:spLocks noChangeArrowheads="1"/>
            </p:cNvSpPr>
            <p:nvPr/>
          </p:nvSpPr>
          <p:spPr bwMode="auto">
            <a:xfrm>
              <a:off x="3852" y="1104"/>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71" name="Rectangle 14"/>
            <p:cNvSpPr>
              <a:spLocks noChangeArrowheads="1"/>
            </p:cNvSpPr>
            <p:nvPr/>
          </p:nvSpPr>
          <p:spPr bwMode="auto">
            <a:xfrm>
              <a:off x="4122" y="1104"/>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72" name="Rectangle 15"/>
            <p:cNvSpPr>
              <a:spLocks noChangeArrowheads="1"/>
            </p:cNvSpPr>
            <p:nvPr/>
          </p:nvSpPr>
          <p:spPr bwMode="auto">
            <a:xfrm>
              <a:off x="4649" y="1104"/>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grpSp>
        <p:nvGrpSpPr>
          <p:cNvPr id="4" name="Group 16"/>
          <p:cNvGrpSpPr>
            <a:grpSpLocks/>
          </p:cNvGrpSpPr>
          <p:nvPr/>
        </p:nvGrpSpPr>
        <p:grpSpPr bwMode="auto">
          <a:xfrm>
            <a:off x="1909727" y="2819386"/>
            <a:ext cx="2974975" cy="396875"/>
            <a:chOff x="3090" y="1536"/>
            <a:chExt cx="1874" cy="250"/>
          </a:xfrm>
        </p:grpSpPr>
        <p:sp>
          <p:nvSpPr>
            <p:cNvPr id="74" name="Rectangle 17"/>
            <p:cNvSpPr>
              <a:spLocks noChangeArrowheads="1"/>
            </p:cNvSpPr>
            <p:nvPr/>
          </p:nvSpPr>
          <p:spPr bwMode="auto">
            <a:xfrm>
              <a:off x="3090" y="1536"/>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34</a:t>
              </a:r>
            </a:p>
          </p:txBody>
        </p:sp>
        <p:sp>
          <p:nvSpPr>
            <p:cNvPr id="75" name="Rectangle 18"/>
            <p:cNvSpPr>
              <a:spLocks noChangeArrowheads="1"/>
            </p:cNvSpPr>
            <p:nvPr/>
          </p:nvSpPr>
          <p:spPr bwMode="auto">
            <a:xfrm>
              <a:off x="3381" y="1536"/>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李英</a:t>
              </a:r>
            </a:p>
          </p:txBody>
        </p:sp>
        <p:sp>
          <p:nvSpPr>
            <p:cNvPr id="76" name="Rectangle 19"/>
            <p:cNvSpPr>
              <a:spLocks noChangeArrowheads="1"/>
            </p:cNvSpPr>
            <p:nvPr/>
          </p:nvSpPr>
          <p:spPr bwMode="auto">
            <a:xfrm>
              <a:off x="3861" y="1536"/>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77" name="Rectangle 20"/>
            <p:cNvSpPr>
              <a:spLocks noChangeArrowheads="1"/>
            </p:cNvSpPr>
            <p:nvPr/>
          </p:nvSpPr>
          <p:spPr bwMode="auto">
            <a:xfrm>
              <a:off x="4131" y="1536"/>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78" name="Rectangle 21"/>
            <p:cNvSpPr>
              <a:spLocks noChangeArrowheads="1"/>
            </p:cNvSpPr>
            <p:nvPr/>
          </p:nvSpPr>
          <p:spPr bwMode="auto">
            <a:xfrm>
              <a:off x="4658" y="1536"/>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sp>
        <p:nvSpPr>
          <p:cNvPr id="79" name="Line 22"/>
          <p:cNvSpPr>
            <a:spLocks noChangeShapeType="1"/>
          </p:cNvSpPr>
          <p:nvPr/>
        </p:nvSpPr>
        <p:spPr bwMode="auto">
          <a:xfrm>
            <a:off x="4629112" y="1752585"/>
            <a:ext cx="0" cy="38100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5" name="Group 23"/>
          <p:cNvGrpSpPr>
            <a:grpSpLocks/>
          </p:cNvGrpSpPr>
          <p:nvPr/>
        </p:nvGrpSpPr>
        <p:grpSpPr bwMode="auto">
          <a:xfrm>
            <a:off x="1909727" y="3505186"/>
            <a:ext cx="2974975" cy="396875"/>
            <a:chOff x="3090" y="1968"/>
            <a:chExt cx="1874" cy="250"/>
          </a:xfrm>
        </p:grpSpPr>
        <p:sp>
          <p:nvSpPr>
            <p:cNvPr id="81" name="Rectangle 24"/>
            <p:cNvSpPr>
              <a:spLocks noChangeArrowheads="1"/>
            </p:cNvSpPr>
            <p:nvPr/>
          </p:nvSpPr>
          <p:spPr bwMode="auto">
            <a:xfrm>
              <a:off x="3090" y="19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20</a:t>
              </a:r>
            </a:p>
          </p:txBody>
        </p:sp>
        <p:sp>
          <p:nvSpPr>
            <p:cNvPr id="82" name="Rectangle 25"/>
            <p:cNvSpPr>
              <a:spLocks noChangeArrowheads="1"/>
            </p:cNvSpPr>
            <p:nvPr/>
          </p:nvSpPr>
          <p:spPr bwMode="auto">
            <a:xfrm>
              <a:off x="3381" y="1968"/>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陈华</a:t>
              </a:r>
            </a:p>
          </p:txBody>
        </p:sp>
        <p:sp>
          <p:nvSpPr>
            <p:cNvPr id="83" name="Rectangle 26"/>
            <p:cNvSpPr>
              <a:spLocks noChangeArrowheads="1"/>
            </p:cNvSpPr>
            <p:nvPr/>
          </p:nvSpPr>
          <p:spPr bwMode="auto">
            <a:xfrm>
              <a:off x="3861" y="1968"/>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84" name="Rectangle 27"/>
            <p:cNvSpPr>
              <a:spLocks noChangeArrowheads="1"/>
            </p:cNvSpPr>
            <p:nvPr/>
          </p:nvSpPr>
          <p:spPr bwMode="auto">
            <a:xfrm>
              <a:off x="4131" y="1968"/>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85" name="Rectangle 28"/>
            <p:cNvSpPr>
              <a:spLocks noChangeArrowheads="1"/>
            </p:cNvSpPr>
            <p:nvPr/>
          </p:nvSpPr>
          <p:spPr bwMode="auto">
            <a:xfrm>
              <a:off x="4658" y="19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grpSp>
        <p:nvGrpSpPr>
          <p:cNvPr id="6" name="Group 29"/>
          <p:cNvGrpSpPr>
            <a:grpSpLocks/>
          </p:cNvGrpSpPr>
          <p:nvPr/>
        </p:nvGrpSpPr>
        <p:grpSpPr bwMode="auto">
          <a:xfrm>
            <a:off x="1924014" y="5410186"/>
            <a:ext cx="2974975" cy="396875"/>
            <a:chOff x="3099" y="3168"/>
            <a:chExt cx="1874" cy="250"/>
          </a:xfrm>
        </p:grpSpPr>
        <p:sp>
          <p:nvSpPr>
            <p:cNvPr id="87" name="Rectangle 30"/>
            <p:cNvSpPr>
              <a:spLocks noChangeArrowheads="1"/>
            </p:cNvSpPr>
            <p:nvPr/>
          </p:nvSpPr>
          <p:spPr bwMode="auto">
            <a:xfrm>
              <a:off x="3099" y="31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5</a:t>
              </a:r>
            </a:p>
          </p:txBody>
        </p:sp>
        <p:sp>
          <p:nvSpPr>
            <p:cNvPr id="88" name="Rectangle 31"/>
            <p:cNvSpPr>
              <a:spLocks noChangeArrowheads="1"/>
            </p:cNvSpPr>
            <p:nvPr/>
          </p:nvSpPr>
          <p:spPr bwMode="auto">
            <a:xfrm>
              <a:off x="3390" y="3168"/>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王萍</a:t>
              </a:r>
            </a:p>
          </p:txBody>
        </p:sp>
        <p:sp>
          <p:nvSpPr>
            <p:cNvPr id="89" name="Rectangle 32"/>
            <p:cNvSpPr>
              <a:spLocks noChangeArrowheads="1"/>
            </p:cNvSpPr>
            <p:nvPr/>
          </p:nvSpPr>
          <p:spPr bwMode="auto">
            <a:xfrm>
              <a:off x="3870" y="3168"/>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女</a:t>
              </a:r>
            </a:p>
          </p:txBody>
        </p:sp>
        <p:sp>
          <p:nvSpPr>
            <p:cNvPr id="90" name="Rectangle 33"/>
            <p:cNvSpPr>
              <a:spLocks noChangeArrowheads="1"/>
            </p:cNvSpPr>
            <p:nvPr/>
          </p:nvSpPr>
          <p:spPr bwMode="auto">
            <a:xfrm>
              <a:off x="4140" y="3168"/>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91" name="Rectangle 34"/>
            <p:cNvSpPr>
              <a:spLocks noChangeArrowheads="1"/>
            </p:cNvSpPr>
            <p:nvPr/>
          </p:nvSpPr>
          <p:spPr bwMode="auto">
            <a:xfrm>
              <a:off x="4667" y="31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p>
          </p:txBody>
        </p:sp>
      </p:grpSp>
      <p:sp>
        <p:nvSpPr>
          <p:cNvPr id="92" name="Line 35"/>
          <p:cNvSpPr>
            <a:spLocks noChangeShapeType="1"/>
          </p:cNvSpPr>
          <p:nvPr/>
        </p:nvSpPr>
        <p:spPr bwMode="auto">
          <a:xfrm>
            <a:off x="4629112" y="2387586"/>
            <a:ext cx="0" cy="43200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93" name="Line 36"/>
          <p:cNvSpPr>
            <a:spLocks noChangeShapeType="1"/>
          </p:cNvSpPr>
          <p:nvPr/>
        </p:nvSpPr>
        <p:spPr bwMode="auto">
          <a:xfrm>
            <a:off x="4616412" y="3047985"/>
            <a:ext cx="0" cy="45720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94" name="Line 37"/>
          <p:cNvSpPr>
            <a:spLocks noChangeShapeType="1"/>
          </p:cNvSpPr>
          <p:nvPr/>
        </p:nvSpPr>
        <p:spPr bwMode="auto">
          <a:xfrm>
            <a:off x="4616412" y="3733785"/>
            <a:ext cx="0" cy="45720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7" name="Group 38"/>
          <p:cNvGrpSpPr>
            <a:grpSpLocks/>
          </p:cNvGrpSpPr>
          <p:nvPr/>
        </p:nvGrpSpPr>
        <p:grpSpPr bwMode="auto">
          <a:xfrm>
            <a:off x="1909727" y="4190985"/>
            <a:ext cx="2974975" cy="609600"/>
            <a:chOff x="3090" y="2400"/>
            <a:chExt cx="1874" cy="384"/>
          </a:xfrm>
        </p:grpSpPr>
        <p:sp>
          <p:nvSpPr>
            <p:cNvPr id="96" name="Rectangle 39"/>
            <p:cNvSpPr>
              <a:spLocks noChangeArrowheads="1"/>
            </p:cNvSpPr>
            <p:nvPr/>
          </p:nvSpPr>
          <p:spPr bwMode="auto">
            <a:xfrm>
              <a:off x="3090" y="240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12</a:t>
              </a:r>
            </a:p>
          </p:txBody>
        </p:sp>
        <p:sp>
          <p:nvSpPr>
            <p:cNvPr id="97" name="Rectangle 40"/>
            <p:cNvSpPr>
              <a:spLocks noChangeArrowheads="1"/>
            </p:cNvSpPr>
            <p:nvPr/>
          </p:nvSpPr>
          <p:spPr bwMode="auto">
            <a:xfrm>
              <a:off x="3381" y="2400"/>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王奇</a:t>
              </a:r>
            </a:p>
          </p:txBody>
        </p:sp>
        <p:sp>
          <p:nvSpPr>
            <p:cNvPr id="98" name="Rectangle 41"/>
            <p:cNvSpPr>
              <a:spLocks noChangeArrowheads="1"/>
            </p:cNvSpPr>
            <p:nvPr/>
          </p:nvSpPr>
          <p:spPr bwMode="auto">
            <a:xfrm>
              <a:off x="3861" y="2400"/>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99" name="Rectangle 42"/>
            <p:cNvSpPr>
              <a:spLocks noChangeArrowheads="1"/>
            </p:cNvSpPr>
            <p:nvPr/>
          </p:nvSpPr>
          <p:spPr bwMode="auto">
            <a:xfrm>
              <a:off x="4131" y="2400"/>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9901</a:t>
              </a:r>
            </a:p>
          </p:txBody>
        </p:sp>
        <p:sp>
          <p:nvSpPr>
            <p:cNvPr id="100" name="Rectangle 43"/>
            <p:cNvSpPr>
              <a:spLocks noChangeArrowheads="1"/>
            </p:cNvSpPr>
            <p:nvPr/>
          </p:nvSpPr>
          <p:spPr bwMode="auto">
            <a:xfrm>
              <a:off x="4658" y="240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101" name="Line 44"/>
            <p:cNvSpPr>
              <a:spLocks noChangeShapeType="1"/>
            </p:cNvSpPr>
            <p:nvPr/>
          </p:nvSpPr>
          <p:spPr bwMode="auto">
            <a:xfrm>
              <a:off x="4795" y="2544"/>
              <a:ext cx="0" cy="24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grpSp>
        <p:nvGrpSpPr>
          <p:cNvPr id="8" name="Group 45"/>
          <p:cNvGrpSpPr>
            <a:grpSpLocks/>
          </p:cNvGrpSpPr>
          <p:nvPr/>
        </p:nvGrpSpPr>
        <p:grpSpPr bwMode="auto">
          <a:xfrm>
            <a:off x="1924014" y="4816461"/>
            <a:ext cx="2974975" cy="396875"/>
            <a:chOff x="2002" y="3169"/>
            <a:chExt cx="1874" cy="250"/>
          </a:xfrm>
        </p:grpSpPr>
        <p:sp>
          <p:nvSpPr>
            <p:cNvPr id="103" name="Rectangle 46"/>
            <p:cNvSpPr>
              <a:spLocks noChangeArrowheads="1"/>
            </p:cNvSpPr>
            <p:nvPr/>
          </p:nvSpPr>
          <p:spPr bwMode="auto">
            <a:xfrm>
              <a:off x="2002" y="3169"/>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26</a:t>
              </a:r>
            </a:p>
          </p:txBody>
        </p:sp>
        <p:sp>
          <p:nvSpPr>
            <p:cNvPr id="104" name="Rectangle 47"/>
            <p:cNvSpPr>
              <a:spLocks noChangeArrowheads="1"/>
            </p:cNvSpPr>
            <p:nvPr/>
          </p:nvSpPr>
          <p:spPr bwMode="auto">
            <a:xfrm>
              <a:off x="2293" y="3169"/>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董强</a:t>
              </a:r>
            </a:p>
          </p:txBody>
        </p:sp>
        <p:sp>
          <p:nvSpPr>
            <p:cNvPr id="105" name="Rectangle 48"/>
            <p:cNvSpPr>
              <a:spLocks noChangeArrowheads="1"/>
            </p:cNvSpPr>
            <p:nvPr/>
          </p:nvSpPr>
          <p:spPr bwMode="auto">
            <a:xfrm>
              <a:off x="2773" y="3169"/>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男</a:t>
              </a:r>
            </a:p>
          </p:txBody>
        </p:sp>
        <p:sp>
          <p:nvSpPr>
            <p:cNvPr id="106" name="Rectangle 49"/>
            <p:cNvSpPr>
              <a:spLocks noChangeArrowheads="1"/>
            </p:cNvSpPr>
            <p:nvPr/>
          </p:nvSpPr>
          <p:spPr bwMode="auto">
            <a:xfrm>
              <a:off x="3043" y="3169"/>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9902</a:t>
              </a:r>
            </a:p>
          </p:txBody>
        </p:sp>
        <p:sp>
          <p:nvSpPr>
            <p:cNvPr id="107" name="Rectangle 50"/>
            <p:cNvSpPr>
              <a:spLocks noChangeArrowheads="1"/>
            </p:cNvSpPr>
            <p:nvPr/>
          </p:nvSpPr>
          <p:spPr bwMode="auto">
            <a:xfrm>
              <a:off x="3570" y="3169"/>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ctr" defTabSz="914400" rtl="0" eaLnBrk="0" fontAlgn="base" latinLnBrk="0" hangingPunct="0">
                <a:lnSpc>
                  <a:spcPct val="112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sp>
        <p:nvSpPr>
          <p:cNvPr id="108" name="Line 51"/>
          <p:cNvSpPr>
            <a:spLocks noChangeShapeType="1"/>
          </p:cNvSpPr>
          <p:nvPr/>
        </p:nvSpPr>
        <p:spPr bwMode="auto">
          <a:xfrm>
            <a:off x="4616412" y="5029185"/>
            <a:ext cx="0" cy="381000"/>
          </a:xfrm>
          <a:prstGeom prst="line">
            <a:avLst/>
          </a:prstGeom>
          <a:noFill/>
          <a:ln w="28575">
            <a:solidFill>
              <a:srgbClr val="339933"/>
            </a:solidFill>
            <a:miter lim="800000"/>
            <a:headEnd/>
            <a:tailEnd type="triangle" w="med" len="med"/>
          </a:ln>
          <a:effectLst/>
        </p:spPr>
        <p:txBody>
          <a:bodyPr wrap="none" tIns="36000"/>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66" name="组合 65"/>
          <p:cNvGrpSpPr/>
          <p:nvPr/>
        </p:nvGrpSpPr>
        <p:grpSpPr>
          <a:xfrm>
            <a:off x="366684" y="1436359"/>
            <a:ext cx="1539532" cy="492443"/>
            <a:chOff x="366684" y="1436359"/>
            <a:chExt cx="1539532" cy="492443"/>
          </a:xfrm>
        </p:grpSpPr>
        <p:cxnSp>
          <p:nvCxnSpPr>
            <p:cNvPr id="110" name="直接箭头连接符 109"/>
            <p:cNvCxnSpPr/>
            <p:nvPr/>
          </p:nvCxnSpPr>
          <p:spPr>
            <a:xfrm flipV="1">
              <a:off x="1263292" y="1714488"/>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6684" y="1436359"/>
              <a:ext cx="928694"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p</a:t>
              </a:r>
              <a:endParaRPr kumimoji="1" lang="zh-CN" altLang="en-US"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sp>
        <p:nvSpPr>
          <p:cNvPr id="114" name="TextBox 113"/>
          <p:cNvSpPr txBox="1"/>
          <p:nvPr/>
        </p:nvSpPr>
        <p:spPr>
          <a:xfrm>
            <a:off x="5000628" y="1492248"/>
            <a:ext cx="714380"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sym typeface="Symbol"/>
              </a:rPr>
              <a:t>2</a:t>
            </a:r>
            <a:endPar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67" name="组合 66"/>
          <p:cNvGrpSpPr/>
          <p:nvPr/>
        </p:nvGrpSpPr>
        <p:grpSpPr>
          <a:xfrm>
            <a:off x="357158" y="2000240"/>
            <a:ext cx="1545354" cy="492443"/>
            <a:chOff x="357158" y="2000240"/>
            <a:chExt cx="1545354" cy="492443"/>
          </a:xfrm>
        </p:grpSpPr>
        <p:cxnSp>
          <p:nvCxnSpPr>
            <p:cNvPr id="116" name="直接箭头连接符 115"/>
            <p:cNvCxnSpPr/>
            <p:nvPr/>
          </p:nvCxnSpPr>
          <p:spPr>
            <a:xfrm flipV="1">
              <a:off x="1259588" y="2338377"/>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57158" y="2000240"/>
              <a:ext cx="928694"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p</a:t>
              </a:r>
              <a:endParaRPr kumimoji="1" lang="zh-CN" altLang="en-US"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sp>
        <p:nvSpPr>
          <p:cNvPr id="119" name="TextBox 118"/>
          <p:cNvSpPr txBox="1"/>
          <p:nvPr/>
        </p:nvSpPr>
        <p:spPr>
          <a:xfrm>
            <a:off x="5000628" y="2111630"/>
            <a:ext cx="714380" cy="492443"/>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sym typeface="Symbol"/>
              </a:rPr>
              <a:t>2</a:t>
            </a:r>
            <a:endPar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80" name="组合 79"/>
          <p:cNvGrpSpPr/>
          <p:nvPr/>
        </p:nvGrpSpPr>
        <p:grpSpPr>
          <a:xfrm>
            <a:off x="5715008" y="1738301"/>
            <a:ext cx="1000132" cy="4048153"/>
            <a:chOff x="6000760" y="1738301"/>
            <a:chExt cx="1000132" cy="4048153"/>
          </a:xfrm>
        </p:grpSpPr>
        <p:sp>
          <p:nvSpPr>
            <p:cNvPr id="120" name="TextBox 119"/>
            <p:cNvSpPr txBox="1"/>
            <p:nvPr/>
          </p:nvSpPr>
          <p:spPr>
            <a:xfrm>
              <a:off x="6376106" y="1738301"/>
              <a:ext cx="624786" cy="4048153"/>
            </a:xfrm>
            <a:prstGeom prst="rect">
              <a:avLst/>
            </a:prstGeom>
            <a:noFill/>
          </p:spPr>
          <p:txBody>
            <a:bodyPr vert="eaVert" wrap="square" rtlCol="0">
              <a:spAutoFit/>
            </a:body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找到序号为</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的记录，返回</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刘丽</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73" name="右箭头 72"/>
            <p:cNvSpPr/>
            <p:nvPr/>
          </p:nvSpPr>
          <p:spPr>
            <a:xfrm>
              <a:off x="6000760" y="2285992"/>
              <a:ext cx="428628" cy="1428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5" name="灯片编号占位符 9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
        <p:nvSpPr>
          <p:cNvPr id="86" name="TextBox 85"/>
          <p:cNvSpPr txBox="1"/>
          <p:nvPr/>
        </p:nvSpPr>
        <p:spPr>
          <a:xfrm>
            <a:off x="6786578" y="1214422"/>
            <a:ext cx="2286016" cy="421346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讲解：</a:t>
            </a:r>
            <a:endParaRPr kumimoji="1" lang="en-US" altLang="zh-CN"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由于</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head</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指针标识整个存储结构</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设置</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p=head</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，序号</a:t>
            </a:r>
            <a:r>
              <a:rPr kumimoji="1" lang="en-US" altLang="zh-CN" sz="2200" b="1" i="1"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i</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i</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sym typeface="Symbol"/>
              </a:rPr>
              <a:t>2</a:t>
            </a:r>
            <a:endPar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p</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下移一个结点，</a:t>
            </a:r>
            <a:r>
              <a:rPr kumimoji="1" lang="en-US" altLang="zh-CN" sz="2200" b="1" i="1"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i</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增</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i</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成立</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通过</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p</a:t>
            </a:r>
            <a:r>
              <a:rPr kumimoji="1" lang="en-US" altLang="zh-CN" sz="2200" b="1" i="0" u="none" strike="noStrike" kern="1200" cap="none" spc="0" normalizeH="0" baseline="0" noProof="0">
                <a:ln>
                  <a:noFill/>
                </a:ln>
                <a:solidFill>
                  <a:srgbClr val="0033CC"/>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&gt;name</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返回找到的学生姓名</a:t>
            </a:r>
            <a:endPar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需要从头开始一个一个地查找</a:t>
            </a:r>
          </a:p>
        </p:txBody>
      </p:sp>
    </p:spTree>
    <p:extLst>
      <p:ext uri="{BB962C8B-B14F-4D97-AF65-F5344CB8AC3E}">
        <p14:creationId xmlns:p14="http://schemas.microsoft.com/office/powerpoint/2010/main" val="1895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66"/>
                                        </p:tgtEl>
                                      </p:cBhvr>
                                    </p:animEffect>
                                    <p:set>
                                      <p:cBhvr>
                                        <p:cTn id="14" dur="1" fill="hold">
                                          <p:stCondLst>
                                            <p:cond delay="499"/>
                                          </p:stCondLst>
                                        </p:cTn>
                                        <p:tgtEl>
                                          <p:spTgt spid="66"/>
                                        </p:tgtEl>
                                        <p:attrNameLst>
                                          <p:attrName>style.visibility</p:attrName>
                                        </p:attrNameLst>
                                      </p:cBhvr>
                                      <p:to>
                                        <p:strVal val="hidden"/>
                                      </p:to>
                                    </p:set>
                                  </p:childTnLst>
                                </p:cTn>
                              </p:par>
                            </p:childTnLst>
                          </p:cTn>
                        </p:par>
                        <p:par>
                          <p:cTn id="15" fill="hold">
                            <p:stCondLst>
                              <p:cond delay="500"/>
                            </p:stCondLst>
                            <p:childTnLst>
                              <p:par>
                                <p:cTn id="16" presetID="22" presetClass="exit" presetSubtype="4" fill="hold" grpId="1" nodeType="afterEffect">
                                  <p:stCondLst>
                                    <p:cond delay="0"/>
                                  </p:stCondLst>
                                  <p:childTnLst>
                                    <p:animEffect transition="out" filter="wipe(down)">
                                      <p:cBhvr>
                                        <p:cTn id="17" dur="500"/>
                                        <p:tgtEl>
                                          <p:spTgt spid="114"/>
                                        </p:tgtEl>
                                      </p:cBhvr>
                                    </p:animEffect>
                                    <p:set>
                                      <p:cBhvr>
                                        <p:cTn id="18" dur="1" fill="hold">
                                          <p:stCondLst>
                                            <p:cond delay="499"/>
                                          </p:stCondLst>
                                        </p:cTn>
                                        <p:tgtEl>
                                          <p:spTgt spid="1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79"/>
                                        </p:tgtEl>
                                      </p:cBhvr>
                                    </p:animEffect>
                                    <p:animScale>
                                      <p:cBhvr>
                                        <p:cTn id="23" dur="250" autoRev="1" fill="hold"/>
                                        <p:tgtEl>
                                          <p:spTgt spid="7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childTnLst>
                                </p:cTn>
                              </p:par>
                            </p:childTnLst>
                          </p:cTn>
                        </p:par>
                        <p:par>
                          <p:cTn id="32" fill="hold">
                            <p:stCondLst>
                              <p:cond delay="0"/>
                            </p:stCondLst>
                            <p:childTnLst>
                              <p:par>
                                <p:cTn id="33" presetID="26" presetClass="emph" presetSubtype="0" fill="hold" grpId="1" nodeType="afterEffect">
                                  <p:stCondLst>
                                    <p:cond delay="0"/>
                                  </p:stCondLst>
                                  <p:childTnLst>
                                    <p:animEffect transition="out" filter="fade">
                                      <p:cBhvr>
                                        <p:cTn id="34" dur="500" tmFilter="0, 0; .2, .5; .8, .5; 1, 0"/>
                                        <p:tgtEl>
                                          <p:spTgt spid="119"/>
                                        </p:tgtEl>
                                      </p:cBhvr>
                                    </p:animEffect>
                                    <p:animScale>
                                      <p:cBhvr>
                                        <p:cTn id="35" dur="250" autoRev="1" fill="hold"/>
                                        <p:tgtEl>
                                          <p:spTgt spid="119"/>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14" grpId="0"/>
      <p:bldP spid="114" grpId="1"/>
      <p:bldP spid="119" grpId="0"/>
      <p:bldP spid="11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Text Box 4"/>
          <p:cNvSpPr txBox="1">
            <a:spLocks noChangeArrowheads="1"/>
          </p:cNvSpPr>
          <p:nvPr/>
        </p:nvSpPr>
        <p:spPr bwMode="auto">
          <a:xfrm>
            <a:off x="500034" y="785794"/>
            <a:ext cx="1285884" cy="743708"/>
          </a:xfrm>
          <a:prstGeom prst="rect">
            <a:avLst/>
          </a:prstGeom>
          <a:ln>
            <a:headEnd/>
            <a:tailEnd/>
          </a:ln>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tIns="118800" bIns="154800">
            <a:spAutoFit/>
          </a:bodyPr>
          <a:lstStyle/>
          <a:p>
            <a:pPr marL="0" marR="0" lvl="0" indent="0" algn="ctr"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结论：</a:t>
            </a:r>
            <a:endParaRPr kumimoji="0" lang="zh-CN" altLang="en-US" sz="24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endParaRPr>
          </a:p>
        </p:txBody>
      </p:sp>
      <p:sp>
        <p:nvSpPr>
          <p:cNvPr id="3" name="TextBox 2"/>
          <p:cNvSpPr txBox="1"/>
          <p:nvPr/>
        </p:nvSpPr>
        <p:spPr>
          <a:xfrm>
            <a:off x="571472" y="1928802"/>
            <a:ext cx="8001056" cy="143940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tIns="108000" bIns="144000" rtlCol="0">
            <a:spAutoFit/>
          </a:bodyPr>
          <a:lstStyle/>
          <a:p>
            <a:pPr marL="457200" marR="0" lvl="0" indent="-457200" algn="just"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同一逻辑结构可以对应多种存储结构。</a:t>
            </a:r>
          </a:p>
          <a:p>
            <a:pPr marL="457200" marR="0" lvl="0" indent="-457200" algn="just"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同样的运算，在不同的存储结构中，其实现过程是不同的。</a:t>
            </a:r>
            <a:endPar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939812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928662" y="2357430"/>
            <a:ext cx="7429552" cy="1521919"/>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2700000" scaled="1"/>
            <a:tileRect/>
          </a:gradFill>
          <a:ln>
            <a:headEnd/>
            <a:tailEnd/>
          </a:ln>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tIns="144000" bIns="144000">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思考题：</a:t>
            </a:r>
          </a:p>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0"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如何根据数据</a:t>
            </a:r>
            <a:r>
              <a:rPr kumimoji="0"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a:t>
            </a:r>
            <a:r>
              <a:rPr kumimoji="0"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逻辑结构设计相应的存储结构？</a:t>
            </a:r>
            <a:endParaRPr kumimoji="0"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pic>
        <p:nvPicPr>
          <p:cNvPr id="171011" name="Picture 3" descr="u=1127147582,2861971535&amp;fm=56"/>
          <p:cNvPicPr>
            <a:picLocks noChangeAspect="1" noChangeArrowheads="1" noCrop="1"/>
          </p:cNvPicPr>
          <p:nvPr/>
        </p:nvPicPr>
        <p:blipFill>
          <a:blip r:embed="rId3"/>
          <a:srcRect/>
          <a:stretch>
            <a:fillRect/>
          </a:stretch>
        </p:blipFill>
        <p:spPr bwMode="auto">
          <a:xfrm>
            <a:off x="2201859" y="260349"/>
            <a:ext cx="1944687" cy="1944688"/>
          </a:xfrm>
          <a:prstGeom prst="rect">
            <a:avLst/>
          </a:prstGeom>
          <a:noFill/>
        </p:spPr>
      </p:pic>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454137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071670" y="2071678"/>
            <a:ext cx="4897438" cy="762000"/>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4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本讲完</a:t>
            </a: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endParaRPr kumimoji="0" lang="zh-CN" altLang="en-US" sz="4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67864EE2-EAB3-4814-A7EB-820BD7610F1E}"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/29</a:t>
            </a:r>
          </a:p>
        </p:txBody>
      </p:sp>
    </p:spTree>
    <p:extLst>
      <p:ext uri="{BB962C8B-B14F-4D97-AF65-F5344CB8AC3E}">
        <p14:creationId xmlns:p14="http://schemas.microsoft.com/office/powerpoint/2010/main" val="3685544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71472" y="2757280"/>
            <a:ext cx="7772424" cy="160041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元素之间</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关系</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无</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特点：</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数据元素之间</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除了</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“属于同一</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个集合”的</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关系外，别</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无其他逻辑关系。是最</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松散的，不</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受</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任何制约</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的关系</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17412" name="Rectangle 4" descr="信纸">
            <a:hlinkClick r:id="" action="ppaction://hlinkshowjump?jump=nextslide"/>
          </p:cNvPr>
          <p:cNvSpPr>
            <a:spLocks noChangeArrowheads="1"/>
          </p:cNvSpPr>
          <p:nvPr/>
        </p:nvSpPr>
        <p:spPr bwMode="auto">
          <a:xfrm>
            <a:off x="571472" y="428604"/>
            <a:ext cx="3714776" cy="463579"/>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1.1.2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逻辑结构类型</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隶书" pitchFamily="49" charset="-122"/>
                <a:ea typeface="隶书" pitchFamily="49" charset="-122"/>
                <a:cs typeface="+mn-cs"/>
              </a:rPr>
              <a:t> </a:t>
            </a:r>
          </a:p>
        </p:txBody>
      </p:sp>
      <p:grpSp>
        <p:nvGrpSpPr>
          <p:cNvPr id="11" name="组合 10"/>
          <p:cNvGrpSpPr/>
          <p:nvPr/>
        </p:nvGrpSpPr>
        <p:grpSpPr>
          <a:xfrm>
            <a:off x="2751138" y="4754583"/>
            <a:ext cx="1820862" cy="1389061"/>
            <a:chOff x="2608262" y="3929066"/>
            <a:chExt cx="1820862" cy="1389061"/>
          </a:xfrm>
        </p:grpSpPr>
        <p:sp>
          <p:nvSpPr>
            <p:cNvPr id="17414" name="Oval 6"/>
            <p:cNvSpPr>
              <a:spLocks noChangeArrowheads="1"/>
            </p:cNvSpPr>
            <p:nvPr/>
          </p:nvSpPr>
          <p:spPr bwMode="auto">
            <a:xfrm>
              <a:off x="2608262" y="4505327"/>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16" name="Oval 8"/>
            <p:cNvSpPr>
              <a:spLocks noChangeArrowheads="1"/>
            </p:cNvSpPr>
            <p:nvPr/>
          </p:nvSpPr>
          <p:spPr bwMode="auto">
            <a:xfrm>
              <a:off x="2824162" y="3929066"/>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18" name="Oval 10"/>
            <p:cNvSpPr>
              <a:spLocks noChangeArrowheads="1"/>
            </p:cNvSpPr>
            <p:nvPr/>
          </p:nvSpPr>
          <p:spPr bwMode="auto">
            <a:xfrm>
              <a:off x="3327399" y="4362452"/>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20" name="Oval 12"/>
            <p:cNvSpPr>
              <a:spLocks noChangeArrowheads="1"/>
            </p:cNvSpPr>
            <p:nvPr/>
          </p:nvSpPr>
          <p:spPr bwMode="auto">
            <a:xfrm>
              <a:off x="3040062" y="4937127"/>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3363" name="Oval 3"/>
            <p:cNvSpPr>
              <a:spLocks noChangeArrowheads="1"/>
            </p:cNvSpPr>
            <p:nvPr/>
          </p:nvSpPr>
          <p:spPr bwMode="auto">
            <a:xfrm>
              <a:off x="4048124" y="4002090"/>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3364" name="Oval 4"/>
            <p:cNvSpPr>
              <a:spLocks noChangeArrowheads="1"/>
            </p:cNvSpPr>
            <p:nvPr/>
          </p:nvSpPr>
          <p:spPr bwMode="auto">
            <a:xfrm>
              <a:off x="3976687" y="4794252"/>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TextBox 9"/>
          <p:cNvSpPr txBox="1"/>
          <p:nvPr/>
        </p:nvSpPr>
        <p:spPr>
          <a:xfrm>
            <a:off x="928662" y="1897063"/>
            <a:ext cx="1643074" cy="576000"/>
          </a:xfrm>
          <a:prstGeom prst="rect">
            <a:avLst/>
          </a:prstGeom>
          <a:solidFill>
            <a:srgbClr val="339933"/>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marL="0" marR="0" lvl="0" indent="0" algn="ctr" defTabSz="914400" rtl="0" eaLnBrk="1" fontAlgn="base" latinLnBrk="0" hangingPunct="1">
              <a:lnSpc>
                <a:spcPts val="27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、集合</a:t>
            </a:r>
            <a:endParaRPr kumimoji="1" lang="zh-CN" altLang="en-US" sz="2400" b="1" i="0" u="none" strike="noStrike" kern="1200" cap="none" spc="0" normalizeH="0" baseline="0" noProof="0" dirty="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14" name="灯片编号占位符 13"/>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
        <p:nvSpPr>
          <p:cNvPr id="13" name="TextBox 12"/>
          <p:cNvSpPr txBox="1"/>
          <p:nvPr/>
        </p:nvSpPr>
        <p:spPr>
          <a:xfrm>
            <a:off x="714348" y="1214422"/>
            <a:ext cx="7643866" cy="387798"/>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各种各样的数据呈现出不同的逻辑结构，归纳为</a:t>
            </a: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4</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种。</a:t>
            </a:r>
          </a:p>
        </p:txBody>
      </p:sp>
    </p:spTree>
    <p:extLst>
      <p:ext uri="{BB962C8B-B14F-4D97-AF65-F5344CB8AC3E}">
        <p14:creationId xmlns:p14="http://schemas.microsoft.com/office/powerpoint/2010/main" val="24657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428596" y="1542834"/>
            <a:ext cx="8201052" cy="160041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    元素</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之间</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关系：</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一对一</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特点</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开始元素和终端元素都是</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唯一的，除此之外，</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其余元素都</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有且仅有</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一个前驱</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元素和</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一个</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后继元素。</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13" name="组合 12"/>
          <p:cNvGrpSpPr/>
          <p:nvPr/>
        </p:nvGrpSpPr>
        <p:grpSpPr>
          <a:xfrm>
            <a:off x="2000232" y="3714752"/>
            <a:ext cx="4572000" cy="523220"/>
            <a:chOff x="1485880" y="3120094"/>
            <a:chExt cx="4572000" cy="523220"/>
          </a:xfrm>
        </p:grpSpPr>
        <p:sp>
          <p:nvSpPr>
            <p:cNvPr id="200709" name="Oval 5"/>
            <p:cNvSpPr>
              <a:spLocks noChangeArrowheads="1"/>
            </p:cNvSpPr>
            <p:nvPr/>
          </p:nvSpPr>
          <p:spPr bwMode="auto">
            <a:xfrm>
              <a:off x="14858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0710" name="Line 6"/>
            <p:cNvSpPr>
              <a:spLocks noChangeShapeType="1"/>
            </p:cNvSpPr>
            <p:nvPr/>
          </p:nvSpPr>
          <p:spPr bwMode="auto">
            <a:xfrm>
              <a:off x="1866880" y="3372507"/>
              <a:ext cx="533400" cy="0"/>
            </a:xfrm>
            <a:prstGeom prst="line">
              <a:avLst/>
            </a:prstGeom>
            <a:noFill/>
            <a:ln w="38100">
              <a:solidFill>
                <a:srgbClr val="66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1" name="Oval 7"/>
            <p:cNvSpPr>
              <a:spLocks noChangeArrowheads="1"/>
            </p:cNvSpPr>
            <p:nvPr/>
          </p:nvSpPr>
          <p:spPr bwMode="auto">
            <a:xfrm>
              <a:off x="24002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0712" name="Line 8"/>
            <p:cNvSpPr>
              <a:spLocks noChangeShapeType="1"/>
            </p:cNvSpPr>
            <p:nvPr/>
          </p:nvSpPr>
          <p:spPr bwMode="auto">
            <a:xfrm>
              <a:off x="2781280" y="3372507"/>
              <a:ext cx="533400" cy="0"/>
            </a:xfrm>
            <a:prstGeom prst="line">
              <a:avLst/>
            </a:prstGeom>
            <a:noFill/>
            <a:ln w="38100">
              <a:solidFill>
                <a:srgbClr val="66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3" name="Oval 9"/>
            <p:cNvSpPr>
              <a:spLocks noChangeArrowheads="1"/>
            </p:cNvSpPr>
            <p:nvPr/>
          </p:nvSpPr>
          <p:spPr bwMode="auto">
            <a:xfrm>
              <a:off x="33146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0714" name="Line 10"/>
            <p:cNvSpPr>
              <a:spLocks noChangeShapeType="1"/>
            </p:cNvSpPr>
            <p:nvPr/>
          </p:nvSpPr>
          <p:spPr bwMode="auto">
            <a:xfrm>
              <a:off x="3695680" y="3372507"/>
              <a:ext cx="533400" cy="0"/>
            </a:xfrm>
            <a:prstGeom prst="line">
              <a:avLst/>
            </a:prstGeom>
            <a:noFill/>
            <a:ln w="38100">
              <a:solidFill>
                <a:srgbClr val="66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5" name="Oval 11"/>
            <p:cNvSpPr>
              <a:spLocks noChangeArrowheads="1"/>
            </p:cNvSpPr>
            <p:nvPr/>
          </p:nvSpPr>
          <p:spPr bwMode="auto">
            <a:xfrm>
              <a:off x="56768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0716" name="Line 12"/>
            <p:cNvSpPr>
              <a:spLocks noChangeShapeType="1"/>
            </p:cNvSpPr>
            <p:nvPr/>
          </p:nvSpPr>
          <p:spPr bwMode="auto">
            <a:xfrm>
              <a:off x="5143480" y="3372507"/>
              <a:ext cx="533400" cy="0"/>
            </a:xfrm>
            <a:prstGeom prst="line">
              <a:avLst/>
            </a:prstGeom>
            <a:noFill/>
            <a:ln w="38100">
              <a:solidFill>
                <a:srgbClr val="6600CC"/>
              </a:solidFill>
              <a:miter lim="800000"/>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0717" name="Text Box 13"/>
            <p:cNvSpPr txBox="1">
              <a:spLocks noChangeArrowheads="1"/>
            </p:cNvSpPr>
            <p:nvPr/>
          </p:nvSpPr>
          <p:spPr bwMode="auto">
            <a:xfrm>
              <a:off x="4381480" y="3120094"/>
              <a:ext cx="685800" cy="52322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prstClr val="black"/>
                  </a:solidFill>
                  <a:effectLst/>
                  <a:uLnTx/>
                  <a:uFillTx/>
                  <a:latin typeface="宋体"/>
                  <a:ea typeface="宋体" charset="-122"/>
                  <a:cs typeface="Tahoma" pitchFamily="34" charset="0"/>
                </a:rPr>
                <a:t>…</a:t>
              </a:r>
              <a:endParaRPr kumimoji="1" lang="en-US" altLang="zh-CN" sz="2800" b="0" i="0" u="none" strike="noStrike" kern="1200" cap="none" spc="0" normalizeH="0" baseline="0" noProof="0">
                <a:ln>
                  <a:noFill/>
                </a:ln>
                <a:solidFill>
                  <a:prstClr val="black"/>
                </a:solidFill>
                <a:effectLst/>
                <a:uLnTx/>
                <a:uFillTx/>
                <a:latin typeface="Tahoma" pitchFamily="34" charset="0"/>
                <a:ea typeface="宋体" charset="-122"/>
                <a:cs typeface="+mn-cs"/>
              </a:endParaRPr>
            </a:p>
          </p:txBody>
        </p:sp>
      </p:grpSp>
      <p:sp>
        <p:nvSpPr>
          <p:cNvPr id="12" name="TextBox 11"/>
          <p:cNvSpPr txBox="1"/>
          <p:nvPr/>
        </p:nvSpPr>
        <p:spPr>
          <a:xfrm>
            <a:off x="500034" y="428603"/>
            <a:ext cx="2571768" cy="576000"/>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 2</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、线性结构</a:t>
            </a:r>
            <a:endParaRPr kumimoji="1" lang="zh-CN" altLang="en-US" sz="2400" b="1" i="0" u="none" strike="noStrike" kern="1200" cap="none" spc="0" normalizeH="0" baseline="0" noProof="0" dirty="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16" name="灯片编号占位符 1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2718323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500034" y="1428736"/>
            <a:ext cx="8105802" cy="210824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元素之间</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关系：</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一对多</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特点</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开始元素唯一</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终端元素不</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唯一。</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除</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终端元素</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以外，</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每个元素有</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一个或多</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个</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后续元素；</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除</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开始元素外</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每个元素有</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且仅有</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一个前驱</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元素。</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19" name="组合 18"/>
          <p:cNvGrpSpPr/>
          <p:nvPr/>
        </p:nvGrpSpPr>
        <p:grpSpPr>
          <a:xfrm>
            <a:off x="2571736" y="3890978"/>
            <a:ext cx="2019300" cy="1752600"/>
            <a:chOff x="2266948" y="2786058"/>
            <a:chExt cx="2019300" cy="1752600"/>
          </a:xfrm>
        </p:grpSpPr>
        <p:sp>
          <p:nvSpPr>
            <p:cNvPr id="18438" name="Oval 6"/>
            <p:cNvSpPr>
              <a:spLocks noChangeArrowheads="1"/>
            </p:cNvSpPr>
            <p:nvPr/>
          </p:nvSpPr>
          <p:spPr bwMode="auto">
            <a:xfrm>
              <a:off x="3181348" y="27860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9" name="Oval 7"/>
            <p:cNvSpPr>
              <a:spLocks noChangeArrowheads="1"/>
            </p:cNvSpPr>
            <p:nvPr/>
          </p:nvSpPr>
          <p:spPr bwMode="auto">
            <a:xfrm>
              <a:off x="26479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0" name="Oval 8"/>
            <p:cNvSpPr>
              <a:spLocks noChangeArrowheads="1"/>
            </p:cNvSpPr>
            <p:nvPr/>
          </p:nvSpPr>
          <p:spPr bwMode="auto">
            <a:xfrm>
              <a:off x="32575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1" name="Oval 9"/>
            <p:cNvSpPr>
              <a:spLocks noChangeArrowheads="1"/>
            </p:cNvSpPr>
            <p:nvPr/>
          </p:nvSpPr>
          <p:spPr bwMode="auto">
            <a:xfrm>
              <a:off x="38671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3" name="Oval 11"/>
            <p:cNvSpPr>
              <a:spLocks noChangeArrowheads="1"/>
            </p:cNvSpPr>
            <p:nvPr/>
          </p:nvSpPr>
          <p:spPr bwMode="auto">
            <a:xfrm>
              <a:off x="29527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4" name="Oval 12"/>
            <p:cNvSpPr>
              <a:spLocks noChangeArrowheads="1"/>
            </p:cNvSpPr>
            <p:nvPr/>
          </p:nvSpPr>
          <p:spPr bwMode="auto">
            <a:xfrm>
              <a:off x="34099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5" name="Oval 13"/>
            <p:cNvSpPr>
              <a:spLocks noChangeArrowheads="1"/>
            </p:cNvSpPr>
            <p:nvPr/>
          </p:nvSpPr>
          <p:spPr bwMode="auto">
            <a:xfrm>
              <a:off x="39052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46" name="Freeform 14"/>
            <p:cNvSpPr>
              <a:spLocks/>
            </p:cNvSpPr>
            <p:nvPr/>
          </p:nvSpPr>
          <p:spPr bwMode="auto">
            <a:xfrm>
              <a:off x="2919411" y="3060695"/>
              <a:ext cx="274638" cy="420688"/>
            </a:xfrm>
            <a:custGeom>
              <a:avLst/>
              <a:gdLst/>
              <a:ahLst/>
              <a:cxnLst>
                <a:cxn ang="0">
                  <a:pos x="173" y="0"/>
                </a:cxn>
                <a:cxn ang="0">
                  <a:pos x="0" y="265"/>
                </a:cxn>
              </a:cxnLst>
              <a:rect l="0" t="0" r="r" b="b"/>
              <a:pathLst>
                <a:path w="173" h="265">
                  <a:moveTo>
                    <a:pt x="173" y="0"/>
                  </a:moveTo>
                  <a:lnTo>
                    <a:pt x="0" y="265"/>
                  </a:lnTo>
                </a:path>
              </a:pathLst>
            </a:custGeom>
            <a:noFill/>
            <a:ln w="28575" cap="flat" cmpd="sng">
              <a:solidFill>
                <a:srgbClr val="339933"/>
              </a:solidFill>
              <a:prstDash val="solid"/>
              <a:miter lim="800000"/>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47" name="Freeform 15"/>
            <p:cNvSpPr>
              <a:spLocks/>
            </p:cNvSpPr>
            <p:nvPr/>
          </p:nvSpPr>
          <p:spPr bwMode="auto">
            <a:xfrm>
              <a:off x="3409948" y="3167058"/>
              <a:ext cx="33338" cy="295275"/>
            </a:xfrm>
            <a:custGeom>
              <a:avLst/>
              <a:gdLst/>
              <a:ahLst/>
              <a:cxnLst>
                <a:cxn ang="0">
                  <a:pos x="0" y="0"/>
                </a:cxn>
                <a:cxn ang="0">
                  <a:pos x="21" y="186"/>
                </a:cxn>
              </a:cxnLst>
              <a:rect l="0" t="0" r="r" b="b"/>
              <a:pathLst>
                <a:path w="21" h="186">
                  <a:moveTo>
                    <a:pt x="0" y="0"/>
                  </a:moveTo>
                  <a:lnTo>
                    <a:pt x="21" y="186"/>
                  </a:lnTo>
                </a:path>
              </a:pathLst>
            </a:custGeom>
            <a:noFill/>
            <a:ln w="28575" cap="flat" cmpd="sng">
              <a:solidFill>
                <a:srgbClr val="339933"/>
              </a:solidFill>
              <a:prstDash val="solid"/>
              <a:round/>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48" name="Freeform 16"/>
            <p:cNvSpPr>
              <a:spLocks/>
            </p:cNvSpPr>
            <p:nvPr/>
          </p:nvSpPr>
          <p:spPr bwMode="auto">
            <a:xfrm>
              <a:off x="3548062" y="3019421"/>
              <a:ext cx="409575" cy="457200"/>
            </a:xfrm>
            <a:custGeom>
              <a:avLst/>
              <a:gdLst/>
              <a:ahLst/>
              <a:cxnLst>
                <a:cxn ang="0">
                  <a:pos x="0" y="0"/>
                </a:cxn>
                <a:cxn ang="0">
                  <a:pos x="258" y="288"/>
                </a:cxn>
              </a:cxnLst>
              <a:rect l="0" t="0" r="r" b="b"/>
              <a:pathLst>
                <a:path w="258" h="288">
                  <a:moveTo>
                    <a:pt x="0" y="0"/>
                  </a:moveTo>
                  <a:lnTo>
                    <a:pt x="258" y="288"/>
                  </a:lnTo>
                </a:path>
              </a:pathLst>
            </a:custGeom>
            <a:noFill/>
            <a:ln w="28575" cap="flat" cmpd="sng">
              <a:solidFill>
                <a:srgbClr val="339933"/>
              </a:solidFill>
              <a:prstDash val="solid"/>
              <a:round/>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49" name="Freeform 17"/>
            <p:cNvSpPr>
              <a:spLocks/>
            </p:cNvSpPr>
            <p:nvPr/>
          </p:nvSpPr>
          <p:spPr bwMode="auto">
            <a:xfrm>
              <a:off x="2952748" y="3819521"/>
              <a:ext cx="147638" cy="342900"/>
            </a:xfrm>
            <a:custGeom>
              <a:avLst/>
              <a:gdLst/>
              <a:ahLst/>
              <a:cxnLst>
                <a:cxn ang="0">
                  <a:pos x="0" y="0"/>
                </a:cxn>
                <a:cxn ang="0">
                  <a:pos x="93" y="216"/>
                </a:cxn>
              </a:cxnLst>
              <a:rect l="0" t="0" r="r" b="b"/>
              <a:pathLst>
                <a:path w="93" h="216">
                  <a:moveTo>
                    <a:pt x="0" y="0"/>
                  </a:moveTo>
                  <a:lnTo>
                    <a:pt x="93" y="216"/>
                  </a:lnTo>
                </a:path>
              </a:pathLst>
            </a:custGeom>
            <a:noFill/>
            <a:ln w="28575" cap="flat" cmpd="sng">
              <a:solidFill>
                <a:srgbClr val="339933"/>
              </a:solidFill>
              <a:prstDash val="solid"/>
              <a:round/>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50" name="Freeform 18"/>
            <p:cNvSpPr>
              <a:spLocks/>
            </p:cNvSpPr>
            <p:nvPr/>
          </p:nvSpPr>
          <p:spPr bwMode="auto">
            <a:xfrm>
              <a:off x="3486148" y="3852858"/>
              <a:ext cx="95250" cy="309563"/>
            </a:xfrm>
            <a:custGeom>
              <a:avLst/>
              <a:gdLst/>
              <a:ahLst/>
              <a:cxnLst>
                <a:cxn ang="0">
                  <a:pos x="0" y="0"/>
                </a:cxn>
                <a:cxn ang="0">
                  <a:pos x="60" y="195"/>
                </a:cxn>
              </a:cxnLst>
              <a:rect l="0" t="0" r="r" b="b"/>
              <a:pathLst>
                <a:path w="60" h="195">
                  <a:moveTo>
                    <a:pt x="0" y="0"/>
                  </a:moveTo>
                  <a:lnTo>
                    <a:pt x="60" y="195"/>
                  </a:lnTo>
                </a:path>
              </a:pathLst>
            </a:custGeom>
            <a:noFill/>
            <a:ln w="28575" cap="flat" cmpd="sng">
              <a:solidFill>
                <a:srgbClr val="339933"/>
              </a:solidFill>
              <a:prstDash val="solid"/>
              <a:round/>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51" name="Line 19"/>
            <p:cNvSpPr>
              <a:spLocks noChangeShapeType="1"/>
            </p:cNvSpPr>
            <p:nvPr/>
          </p:nvSpPr>
          <p:spPr bwMode="auto">
            <a:xfrm>
              <a:off x="4095748" y="3852858"/>
              <a:ext cx="0" cy="304800"/>
            </a:xfrm>
            <a:prstGeom prst="line">
              <a:avLst/>
            </a:prstGeom>
            <a:noFill/>
            <a:ln w="28575">
              <a:solidFill>
                <a:srgbClr val="339933"/>
              </a:solidFill>
              <a:round/>
              <a:headEn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53" name="Oval 21"/>
            <p:cNvSpPr>
              <a:spLocks noChangeArrowheads="1"/>
            </p:cNvSpPr>
            <p:nvPr/>
          </p:nvSpPr>
          <p:spPr bwMode="auto">
            <a:xfrm>
              <a:off x="22669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54" name="Freeform 22"/>
            <p:cNvSpPr>
              <a:spLocks/>
            </p:cNvSpPr>
            <p:nvPr/>
          </p:nvSpPr>
          <p:spPr bwMode="auto">
            <a:xfrm>
              <a:off x="2495549" y="3800471"/>
              <a:ext cx="219075" cy="357188"/>
            </a:xfrm>
            <a:custGeom>
              <a:avLst/>
              <a:gdLst/>
              <a:ahLst/>
              <a:cxnLst>
                <a:cxn ang="0">
                  <a:pos x="138" y="0"/>
                </a:cxn>
                <a:cxn ang="0">
                  <a:pos x="0" y="225"/>
                </a:cxn>
              </a:cxnLst>
              <a:rect l="0" t="0" r="r" b="b"/>
              <a:pathLst>
                <a:path w="138" h="225">
                  <a:moveTo>
                    <a:pt x="138" y="0"/>
                  </a:moveTo>
                  <a:lnTo>
                    <a:pt x="0" y="225"/>
                  </a:lnTo>
                </a:path>
              </a:pathLst>
            </a:custGeom>
            <a:noFill/>
            <a:ln w="28575" cap="flat" cmpd="sng">
              <a:solidFill>
                <a:srgbClr val="339933"/>
              </a:solidFill>
              <a:prstDash val="solid"/>
              <a:round/>
              <a:headEnd type="none" w="med" len="med"/>
              <a:tailEnd type="triangle" w="med" len="med"/>
            </a:ln>
            <a:effectLst/>
          </p:spPr>
          <p:txBody>
            <a:bodyPr wrap="none"/>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18" name="TextBox 17"/>
          <p:cNvSpPr txBox="1"/>
          <p:nvPr/>
        </p:nvSpPr>
        <p:spPr>
          <a:xfrm>
            <a:off x="642910" y="428603"/>
            <a:ext cx="2428892" cy="576000"/>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3</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、树形结构</a:t>
            </a:r>
            <a:endParaRPr kumimoji="1" lang="zh-CN" altLang="en-US" sz="2400" b="1" i="0" u="none" strike="noStrike" kern="1200" cap="none" spc="0" normalizeH="0" baseline="0" noProof="0" dirty="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22" name="灯片编号占位符 21"/>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18365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D3847FA-889D-4C8C-9BCC-721A9CCCD52C}"/>
              </a:ext>
            </a:extLst>
          </p:cNvPr>
          <p:cNvSpPr>
            <a:spLocks noGrp="1"/>
          </p:cNvSpPr>
          <p:nvPr>
            <p:ph type="sldNum" sz="quarter" idx="12"/>
          </p:nvPr>
        </p:nvSpPr>
        <p:spPr/>
        <p:txBody>
          <a:bodyPr/>
          <a:lstStyle/>
          <a:p>
            <a:fld id="{BBA62E6D-F760-436B-A5BE-7422F84E705B}" type="slidenum">
              <a:rPr lang="en-US" altLang="zh-CN" smtClean="0"/>
              <a:pPr/>
              <a:t>5</a:t>
            </a:fld>
            <a:r>
              <a:rPr lang="en-US" altLang="zh-CN" dirty="0"/>
              <a:t>/140</a:t>
            </a:r>
          </a:p>
        </p:txBody>
      </p:sp>
      <p:pic>
        <p:nvPicPr>
          <p:cNvPr id="3" name="图片 2">
            <a:extLst>
              <a:ext uri="{FF2B5EF4-FFF2-40B4-BE49-F238E27FC236}">
                <a16:creationId xmlns:a16="http://schemas.microsoft.com/office/drawing/2014/main" id="{6420D628-963D-497F-B903-8DBC49D459D4}"/>
              </a:ext>
            </a:extLst>
          </p:cNvPr>
          <p:cNvPicPr>
            <a:picLocks noChangeAspect="1"/>
          </p:cNvPicPr>
          <p:nvPr/>
        </p:nvPicPr>
        <p:blipFill>
          <a:blip r:embed="rId2"/>
          <a:stretch>
            <a:fillRect/>
          </a:stretch>
        </p:blipFill>
        <p:spPr>
          <a:xfrm>
            <a:off x="1720180" y="3429000"/>
            <a:ext cx="2592288" cy="3086771"/>
          </a:xfrm>
          <a:prstGeom prst="rect">
            <a:avLst/>
          </a:prstGeom>
        </p:spPr>
      </p:pic>
      <p:pic>
        <p:nvPicPr>
          <p:cNvPr id="4" name="图片 3">
            <a:extLst>
              <a:ext uri="{FF2B5EF4-FFF2-40B4-BE49-F238E27FC236}">
                <a16:creationId xmlns:a16="http://schemas.microsoft.com/office/drawing/2014/main" id="{AEBD761B-C4C4-4B8C-8AB9-3406ED70A222}"/>
              </a:ext>
            </a:extLst>
          </p:cNvPr>
          <p:cNvPicPr>
            <a:picLocks noChangeAspect="1"/>
          </p:cNvPicPr>
          <p:nvPr/>
        </p:nvPicPr>
        <p:blipFill>
          <a:blip r:embed="rId3"/>
          <a:stretch>
            <a:fillRect/>
          </a:stretch>
        </p:blipFill>
        <p:spPr>
          <a:xfrm>
            <a:off x="5004231" y="915112"/>
            <a:ext cx="2561905" cy="2314286"/>
          </a:xfrm>
          <a:prstGeom prst="rect">
            <a:avLst/>
          </a:prstGeom>
        </p:spPr>
      </p:pic>
      <p:pic>
        <p:nvPicPr>
          <p:cNvPr id="5" name="图片 4">
            <a:extLst>
              <a:ext uri="{FF2B5EF4-FFF2-40B4-BE49-F238E27FC236}">
                <a16:creationId xmlns:a16="http://schemas.microsoft.com/office/drawing/2014/main" id="{A924AAF9-DDD6-4E8A-BD49-27E727D11E60}"/>
              </a:ext>
            </a:extLst>
          </p:cNvPr>
          <p:cNvPicPr>
            <a:picLocks noChangeAspect="1"/>
          </p:cNvPicPr>
          <p:nvPr/>
        </p:nvPicPr>
        <p:blipFill>
          <a:blip r:embed="rId4"/>
          <a:stretch>
            <a:fillRect/>
          </a:stretch>
        </p:blipFill>
        <p:spPr>
          <a:xfrm>
            <a:off x="1443268" y="908720"/>
            <a:ext cx="3506303" cy="2314286"/>
          </a:xfrm>
          <a:prstGeom prst="rect">
            <a:avLst/>
          </a:prstGeom>
        </p:spPr>
      </p:pic>
      <p:sp>
        <p:nvSpPr>
          <p:cNvPr id="6" name="TextBox 4">
            <a:extLst>
              <a:ext uri="{FF2B5EF4-FFF2-40B4-BE49-F238E27FC236}">
                <a16:creationId xmlns:a16="http://schemas.microsoft.com/office/drawing/2014/main" id="{D0B0486E-17D7-4CE7-BAA3-747B6A063637}"/>
              </a:ext>
            </a:extLst>
          </p:cNvPr>
          <p:cNvSpPr txBox="1"/>
          <p:nvPr/>
        </p:nvSpPr>
        <p:spPr>
          <a:xfrm>
            <a:off x="4600500" y="3933056"/>
            <a:ext cx="3571900" cy="1538883"/>
          </a:xfrm>
          <a:prstGeom prst="rect">
            <a:avLst/>
          </a:prstGeom>
          <a:noFill/>
        </p:spPr>
        <p:txBody>
          <a:bodyPr wrap="square" rtlCol="0">
            <a:spAutoFit/>
          </a:bodyPr>
          <a:lstStyle/>
          <a:p>
            <a:pPr algn="l"/>
            <a:r>
              <a:rPr lang="zh-CN" altLang="en-US" sz="2000" dirty="0">
                <a:latin typeface="楷体" pitchFamily="49" charset="-122"/>
                <a:ea typeface="楷体" pitchFamily="49" charset="-122"/>
              </a:rPr>
              <a:t>问题：</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1 </a:t>
            </a:r>
            <a:r>
              <a:rPr lang="zh-CN" altLang="en-US" sz="2000" dirty="0">
                <a:latin typeface="楷体" pitchFamily="49" charset="-122"/>
                <a:ea typeface="楷体" pitchFamily="49" charset="-122"/>
              </a:rPr>
              <a:t>棋子如何组织存储？</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2 </a:t>
            </a:r>
            <a:r>
              <a:rPr lang="zh-CN" altLang="en-US" sz="2000" dirty="0">
                <a:latin typeface="楷体" pitchFamily="49" charset="-122"/>
                <a:ea typeface="楷体" pitchFamily="49" charset="-122"/>
              </a:rPr>
              <a:t>棋局如何计算优劣？</a:t>
            </a:r>
            <a:endParaRPr lang="en-US" altLang="zh-CN" sz="2000" dirty="0">
              <a:latin typeface="楷体" pitchFamily="49" charset="-122"/>
              <a:ea typeface="楷体" pitchFamily="49" charset="-122"/>
            </a:endParaRPr>
          </a:p>
          <a:p>
            <a:pPr algn="l"/>
            <a:r>
              <a:rPr lang="en-US" altLang="zh-CN" sz="2000" dirty="0">
                <a:latin typeface="楷体" pitchFamily="49" charset="-122"/>
                <a:ea typeface="楷体" pitchFamily="49" charset="-122"/>
              </a:rPr>
              <a:t>3 </a:t>
            </a:r>
            <a:r>
              <a:rPr lang="zh-CN" altLang="en-US" sz="2000" dirty="0">
                <a:latin typeface="楷体" pitchFamily="49" charset="-122"/>
                <a:ea typeface="楷体" pitchFamily="49" charset="-122"/>
              </a:rPr>
              <a:t>众多可能的走法如何选择？</a:t>
            </a:r>
            <a:endParaRPr lang="en-US" altLang="zh-CN" sz="2000" dirty="0">
              <a:latin typeface="楷体" pitchFamily="49" charset="-122"/>
              <a:ea typeface="楷体" pitchFamily="49" charset="-122"/>
            </a:endParaRPr>
          </a:p>
        </p:txBody>
      </p:sp>
    </p:spTree>
    <p:extLst>
      <p:ext uri="{BB962C8B-B14F-4D97-AF65-F5344CB8AC3E}">
        <p14:creationId xmlns:p14="http://schemas.microsoft.com/office/powerpoint/2010/main" val="972784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ChangeArrowheads="1"/>
          </p:cNvSpPr>
          <p:nvPr/>
        </p:nvSpPr>
        <p:spPr bwMode="auto">
          <a:xfrm>
            <a:off x="428596" y="642918"/>
            <a:ext cx="8215370" cy="35224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216000" bIns="72000">
            <a:spAutoFit/>
          </a:bodyPr>
          <a:lstStyle/>
          <a:p>
            <a:pPr marL="0" marR="0" lvl="0" indent="266700" algn="just" defTabSz="914400" rtl="0" eaLnBrk="1" fontAlgn="base" latinLnBrk="0" hangingPunct="1">
              <a:lnSpc>
                <a:spcPts val="2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a:t>
            </a:r>
            <a:r>
              <a:rPr kumimoji="1" lang="zh-CN" altLang="en-US" sz="28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例</a:t>
            </a:r>
            <a:r>
              <a:rPr kumimoji="1" lang="en-US" altLang="zh-CN" sz="28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1-3】</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有一种</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数据结构</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B2=</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D</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R</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），其中</a:t>
            </a:r>
            <a:endPar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a:p>
            <a:pPr marL="0" marR="0" lvl="0" indent="266700" algn="just" defTabSz="914400" rtl="0" eaLnBrk="1" fontAlgn="base" latinLnBrk="0" hangingPunct="1">
              <a:lnSpc>
                <a:spcPts val="26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2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D</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={48</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25</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64</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57</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82</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36</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75</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ts val="2000"/>
              </a:lnSpc>
              <a:spcBef>
                <a:spcPct val="50000"/>
              </a:spcBef>
              <a:spcAft>
                <a:spcPct val="0"/>
              </a:spcAft>
              <a:buClrTx/>
              <a:buSzTx/>
              <a:buFontTx/>
              <a:buNone/>
              <a:tabLst/>
              <a:defRPr/>
            </a:pPr>
            <a:r>
              <a:rPr kumimoji="1" lang="en-US" altLang="zh-CN" sz="22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R</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2</a:t>
            </a:r>
            <a:r>
              <a:rPr kumimoji="1" lang="en-US" altLang="zh-CN"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200" b="1" i="0" u="none" strike="noStrike" kern="1200" cap="none" spc="0" normalizeH="0" baseline="0" noProof="0" dirty="0" err="1">
                <a:ln>
                  <a:noFill/>
                </a:ln>
                <a:solidFill>
                  <a:srgbClr val="FF0000"/>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dirty="0" err="1">
                <a:ln>
                  <a:noFill/>
                </a:ln>
                <a:solidFill>
                  <a:srgbClr val="FF0000"/>
                </a:solidFill>
                <a:effectLst/>
                <a:uLnTx/>
                <a:uFillTx/>
                <a:latin typeface="Times New Roman" pitchFamily="18" charset="0"/>
                <a:ea typeface="楷体" pitchFamily="49" charset="-122"/>
                <a:cs typeface="Times New Roman" pitchFamily="18" charset="0"/>
              </a:rPr>
              <a:t>1</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={&lt;25</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36&gt;</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&lt;36</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48&gt;</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&lt;48</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57&gt;</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&lt;57</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64&gt;</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 </a:t>
            </a:r>
          </a:p>
          <a:p>
            <a:pPr marL="0" marR="0" lvl="0" indent="266700" algn="just"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&lt;64</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75&gt;</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&lt;75</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82</a:t>
            </a:r>
            <a:r>
              <a:rPr kumimoji="1" lang="en-US" altLang="zh-CN"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&gt;}</a:t>
            </a:r>
          </a:p>
          <a:p>
            <a:pPr marL="0" marR="0" lvl="0" indent="266700" algn="just"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    </a:t>
            </a:r>
            <a:r>
              <a:rPr kumimoji="1" lang="en-US" altLang="zh-CN" sz="2200" b="1" i="0" u="none" strike="noStrike" kern="1200" cap="none" spc="0" normalizeH="0" baseline="0" noProof="0" dirty="0" err="1">
                <a:ln>
                  <a:noFill/>
                </a:ln>
                <a:solidFill>
                  <a:srgbClr val="00B050"/>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dirty="0" err="1">
                <a:ln>
                  <a:noFill/>
                </a:ln>
                <a:solidFill>
                  <a:srgbClr val="00B050"/>
                </a:solidFill>
                <a:effectLst/>
                <a:uLnTx/>
                <a:uFillTx/>
                <a:latin typeface="Times New Roman" pitchFamily="18" charset="0"/>
                <a:ea typeface="楷体" pitchFamily="49" charset="-122"/>
                <a:cs typeface="Times New Roman" pitchFamily="18" charset="0"/>
              </a:rPr>
              <a:t>2</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={&lt;48</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25&gt;</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&lt;48</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64&gt;</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&lt;64</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57&gt;</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&lt;64</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82&gt;</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endPar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endParaRPr>
          </a:p>
          <a:p>
            <a:pPr marL="0" marR="0" lvl="0" indent="266700" algn="just"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B050"/>
                </a:solidFill>
                <a:effectLst/>
                <a:uLnTx/>
                <a:uFillTx/>
                <a:latin typeface="Calibri"/>
                <a:ea typeface="楷体" pitchFamily="49" charset="-122"/>
                <a:cs typeface="Times New Roman" pitchFamily="18" charset="0"/>
              </a:rPr>
              <a:t>           </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&lt;25</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36&gt;</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&lt;82</a:t>
            </a:r>
            <a:r>
              <a:rPr kumimoji="1" lang="zh-CN" altLang="en-US"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00B050"/>
                </a:solidFill>
                <a:effectLst/>
                <a:uLnTx/>
                <a:uFillTx/>
                <a:latin typeface="Times New Roman" pitchFamily="18" charset="0"/>
                <a:ea typeface="楷体" pitchFamily="49" charset="-122"/>
                <a:cs typeface="Times New Roman" pitchFamily="18" charset="0"/>
              </a:rPr>
              <a:t>75&gt;}</a:t>
            </a:r>
            <a:endParaRPr kumimoji="1" lang="en-US" altLang="zh-CN" sz="2200" b="1" i="0" u="none" strike="noStrike" kern="1200" cap="none" spc="0" normalizeH="0" baseline="0" noProof="0" dirty="0">
              <a:ln>
                <a:noFill/>
              </a:ln>
              <a:solidFill>
                <a:srgbClr val="00B050"/>
              </a:solidFill>
              <a:effectLst/>
              <a:uLnTx/>
              <a:uFillTx/>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
        <p:nvSpPr>
          <p:cNvPr id="4" name="TextBox 3"/>
          <p:cNvSpPr txBox="1"/>
          <p:nvPr/>
        </p:nvSpPr>
        <p:spPr>
          <a:xfrm>
            <a:off x="1214414" y="4500570"/>
            <a:ext cx="6000792" cy="3877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画出其逻辑结构表示，指出是什么类型？</a:t>
            </a:r>
          </a:p>
        </p:txBody>
      </p:sp>
    </p:spTree>
    <p:extLst>
      <p:ext uri="{BB962C8B-B14F-4D97-AF65-F5344CB8AC3E}">
        <p14:creationId xmlns:p14="http://schemas.microsoft.com/office/powerpoint/2010/main" val="215790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Oval 5"/>
          <p:cNvSpPr>
            <a:spLocks noChangeArrowheads="1"/>
          </p:cNvSpPr>
          <p:nvPr/>
        </p:nvSpPr>
        <p:spPr bwMode="auto">
          <a:xfrm>
            <a:off x="3143240" y="2076620"/>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48</a:t>
            </a:r>
          </a:p>
        </p:txBody>
      </p:sp>
      <p:sp>
        <p:nvSpPr>
          <p:cNvPr id="201734" name="Oval 6"/>
          <p:cNvSpPr>
            <a:spLocks noChangeArrowheads="1"/>
          </p:cNvSpPr>
          <p:nvPr/>
        </p:nvSpPr>
        <p:spPr bwMode="auto">
          <a:xfrm>
            <a:off x="2198686" y="2844971"/>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25</a:t>
            </a:r>
          </a:p>
        </p:txBody>
      </p:sp>
      <p:sp>
        <p:nvSpPr>
          <p:cNvPr id="201735" name="Oval 7"/>
          <p:cNvSpPr>
            <a:spLocks noChangeArrowheads="1"/>
          </p:cNvSpPr>
          <p:nvPr/>
        </p:nvSpPr>
        <p:spPr bwMode="auto">
          <a:xfrm>
            <a:off x="1335086" y="3708571"/>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宋体" panose="02010600030101010101" pitchFamily="2" charset="-122"/>
                <a:cs typeface="Times New Roman" pitchFamily="18" charset="0"/>
              </a:rPr>
              <a:t>36</a:t>
            </a:r>
          </a:p>
        </p:txBody>
      </p:sp>
      <p:sp>
        <p:nvSpPr>
          <p:cNvPr id="201736" name="Oval 8"/>
          <p:cNvSpPr>
            <a:spLocks noChangeArrowheads="1"/>
          </p:cNvSpPr>
          <p:nvPr/>
        </p:nvSpPr>
        <p:spPr bwMode="auto">
          <a:xfrm>
            <a:off x="4070349" y="2916408"/>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宋体" panose="02010600030101010101" pitchFamily="2" charset="-122"/>
                <a:cs typeface="Times New Roman" pitchFamily="18" charset="0"/>
              </a:rPr>
              <a:t>64</a:t>
            </a:r>
          </a:p>
        </p:txBody>
      </p:sp>
      <p:sp>
        <p:nvSpPr>
          <p:cNvPr id="201737" name="Oval 9"/>
          <p:cNvSpPr>
            <a:spLocks noChangeArrowheads="1"/>
          </p:cNvSpPr>
          <p:nvPr/>
        </p:nvSpPr>
        <p:spPr bwMode="auto">
          <a:xfrm>
            <a:off x="3281361" y="3708571"/>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宋体" panose="02010600030101010101" pitchFamily="2" charset="-122"/>
                <a:cs typeface="Times New Roman" pitchFamily="18" charset="0"/>
              </a:rPr>
              <a:t>57</a:t>
            </a:r>
          </a:p>
        </p:txBody>
      </p:sp>
      <p:sp>
        <p:nvSpPr>
          <p:cNvPr id="201738" name="Oval 10"/>
          <p:cNvSpPr>
            <a:spLocks noChangeArrowheads="1"/>
          </p:cNvSpPr>
          <p:nvPr/>
        </p:nvSpPr>
        <p:spPr bwMode="auto">
          <a:xfrm>
            <a:off x="4792661" y="3708571"/>
            <a:ext cx="708033"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宋体" panose="02010600030101010101" pitchFamily="2" charset="-122"/>
                <a:cs typeface="Times New Roman" pitchFamily="18" charset="0"/>
              </a:rPr>
              <a:t>82</a:t>
            </a:r>
          </a:p>
        </p:txBody>
      </p:sp>
      <p:sp>
        <p:nvSpPr>
          <p:cNvPr id="201739" name="Oval 11"/>
          <p:cNvSpPr>
            <a:spLocks noChangeArrowheads="1"/>
          </p:cNvSpPr>
          <p:nvPr/>
        </p:nvSpPr>
        <p:spPr bwMode="auto">
          <a:xfrm>
            <a:off x="5584823" y="4500734"/>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3333CC"/>
                </a:solidFill>
                <a:effectLst/>
                <a:uLnTx/>
                <a:uFillTx/>
                <a:latin typeface="Times New Roman" pitchFamily="18" charset="0"/>
                <a:ea typeface="宋体" panose="02010600030101010101" pitchFamily="2" charset="-122"/>
                <a:cs typeface="Times New Roman" pitchFamily="18" charset="0"/>
              </a:rPr>
              <a:t>75</a:t>
            </a:r>
          </a:p>
        </p:txBody>
      </p:sp>
      <p:sp>
        <p:nvSpPr>
          <p:cNvPr id="201755" name="Text Box 27"/>
          <p:cNvSpPr txBox="1">
            <a:spLocks noChangeArrowheads="1"/>
          </p:cNvSpPr>
          <p:nvPr/>
        </p:nvSpPr>
        <p:spPr bwMode="auto">
          <a:xfrm>
            <a:off x="1477962" y="1605661"/>
            <a:ext cx="1944688" cy="347763"/>
          </a:xfrm>
          <a:prstGeom prst="rect">
            <a:avLst/>
          </a:prstGeom>
          <a:noFill/>
          <a:ln w="9525" algn="ctr">
            <a:noFill/>
            <a:miter lim="800000"/>
            <a:headEnd/>
            <a:tailEnd/>
          </a:ln>
          <a:effectLst/>
        </p:spPr>
        <p:txBody>
          <a:bodyPr tIns="76176" bIns="0">
            <a:spAutoFit/>
          </a:bodyPr>
          <a:lstStyle/>
          <a:p>
            <a:pPr marL="457200" marR="0" lvl="0" indent="-457200" algn="just"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dirty="0" err="1">
                <a:ln>
                  <a:noFill/>
                </a:ln>
                <a:solidFill>
                  <a:srgbClr val="339933"/>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dirty="0" err="1">
                <a:ln>
                  <a:noFill/>
                </a:ln>
                <a:solidFill>
                  <a:srgbClr val="339933"/>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339933"/>
                </a:solidFill>
                <a:effectLst/>
                <a:uLnTx/>
                <a:uFillTx/>
                <a:latin typeface="Times New Roman" pitchFamily="18" charset="0"/>
                <a:ea typeface="楷体" pitchFamily="49" charset="-122"/>
                <a:cs typeface="Times New Roman" pitchFamily="18" charset="0"/>
              </a:rPr>
              <a:t>关系表示</a:t>
            </a:r>
          </a:p>
        </p:txBody>
      </p:sp>
      <p:sp>
        <p:nvSpPr>
          <p:cNvPr id="201756" name="Text Box 28"/>
          <p:cNvSpPr txBox="1">
            <a:spLocks noChangeArrowheads="1"/>
          </p:cNvSpPr>
          <p:nvPr/>
        </p:nvSpPr>
        <p:spPr bwMode="auto">
          <a:xfrm>
            <a:off x="1477962" y="1071546"/>
            <a:ext cx="1944688" cy="347763"/>
          </a:xfrm>
          <a:prstGeom prst="rect">
            <a:avLst/>
          </a:prstGeom>
          <a:noFill/>
          <a:ln w="9525" algn="ctr">
            <a:noFill/>
            <a:miter lim="800000"/>
            <a:headEnd/>
            <a:tailEnd/>
          </a:ln>
          <a:effectLst/>
        </p:spPr>
        <p:txBody>
          <a:bodyPr tIns="76176" bIns="0">
            <a:spAutoFit/>
          </a:bodyPr>
          <a:lstStyle/>
          <a:p>
            <a:pPr marL="457200" marR="0" lvl="0" indent="-457200" algn="just"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dirty="0" err="1">
                <a:ln>
                  <a:noFill/>
                </a:ln>
                <a:solidFill>
                  <a:srgbClr val="FF3300"/>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dirty="0" err="1">
                <a:ln>
                  <a:noFill/>
                </a:ln>
                <a:solidFill>
                  <a:srgbClr val="FF3300"/>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关系表示</a:t>
            </a:r>
          </a:p>
        </p:txBody>
      </p:sp>
      <p:sp>
        <p:nvSpPr>
          <p:cNvPr id="13" name="TextBox 12"/>
          <p:cNvSpPr txBox="1"/>
          <p:nvPr/>
        </p:nvSpPr>
        <p:spPr>
          <a:xfrm>
            <a:off x="1285852" y="571480"/>
            <a:ext cx="4857784" cy="437043"/>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解：</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B2</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逻辑结构图如下。</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nvGrpSpPr>
          <p:cNvPr id="30" name="组合 29"/>
          <p:cNvGrpSpPr/>
          <p:nvPr/>
        </p:nvGrpSpPr>
        <p:grpSpPr>
          <a:xfrm>
            <a:off x="1650213" y="2442337"/>
            <a:ext cx="4026909" cy="2121143"/>
            <a:chOff x="1650213" y="2442337"/>
            <a:chExt cx="4026909" cy="2121143"/>
          </a:xfrm>
        </p:grpSpPr>
        <p:cxnSp>
          <p:nvCxnSpPr>
            <p:cNvPr id="25" name="直接箭头连接符 24"/>
            <p:cNvCxnSpPr>
              <a:stCxn id="201733" idx="3"/>
              <a:endCxn id="201734" idx="7"/>
            </p:cNvCxnSpPr>
            <p:nvPr/>
          </p:nvCxnSpPr>
          <p:spPr>
            <a:xfrm rot="5400000">
              <a:off x="2753399" y="2425578"/>
              <a:ext cx="465381" cy="498899"/>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1734" idx="3"/>
              <a:endCxn id="201735" idx="0"/>
            </p:cNvCxnSpPr>
            <p:nvPr/>
          </p:nvCxnSpPr>
          <p:spPr>
            <a:xfrm rot="5400000">
              <a:off x="1721657" y="3139243"/>
              <a:ext cx="497883" cy="640772"/>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01733" idx="5"/>
              <a:endCxn id="201736" idx="1"/>
            </p:cNvCxnSpPr>
            <p:nvPr/>
          </p:nvCxnSpPr>
          <p:spPr>
            <a:xfrm rot="16200000" flipH="1">
              <a:off x="3653511" y="2470019"/>
              <a:ext cx="536818" cy="481454"/>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01736" idx="5"/>
            </p:cNvCxnSpPr>
            <p:nvPr/>
          </p:nvCxnSpPr>
          <p:spPr>
            <a:xfrm rot="16200000" flipH="1">
              <a:off x="4588152" y="3302275"/>
              <a:ext cx="432627" cy="39232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01736" idx="3"/>
            </p:cNvCxnSpPr>
            <p:nvPr/>
          </p:nvCxnSpPr>
          <p:spPr>
            <a:xfrm rot="5400000">
              <a:off x="3722383" y="3274487"/>
              <a:ext cx="432627" cy="447903"/>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1738" idx="5"/>
              <a:endCxn id="201739" idx="1"/>
            </p:cNvCxnSpPr>
            <p:nvPr/>
          </p:nvCxnSpPr>
          <p:spPr>
            <a:xfrm rot="16200000" flipH="1">
              <a:off x="5292467" y="4178826"/>
              <a:ext cx="489193" cy="28011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541999" y="2483556"/>
            <a:ext cx="4432770" cy="2571985"/>
            <a:chOff x="1541999" y="2483556"/>
            <a:chExt cx="4432770" cy="2571985"/>
          </a:xfrm>
        </p:grpSpPr>
        <p:sp>
          <p:nvSpPr>
            <p:cNvPr id="32" name="任意多边形 31"/>
            <p:cNvSpPr/>
            <p:nvPr/>
          </p:nvSpPr>
          <p:spPr>
            <a:xfrm>
              <a:off x="1541999" y="3048000"/>
              <a:ext cx="666044" cy="677333"/>
            </a:xfrm>
            <a:custGeom>
              <a:avLst/>
              <a:gdLst>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207055 h 677333"/>
                <a:gd name="connsiteX2" fmla="*/ 0 w 666044"/>
                <a:gd name="connsiteY2" fmla="*/ 677333 h 677333"/>
              </a:gdLst>
              <a:ahLst/>
              <a:cxnLst>
                <a:cxn ang="0">
                  <a:pos x="connsiteX0" y="connsiteY0"/>
                </a:cxn>
                <a:cxn ang="0">
                  <a:pos x="connsiteX1" y="connsiteY1"/>
                </a:cxn>
                <a:cxn ang="0">
                  <a:pos x="connsiteX2" y="connsiteY2"/>
                </a:cxn>
              </a:cxnLst>
              <a:rect l="l" t="t" r="r" b="b"/>
              <a:pathLst>
                <a:path w="666044" h="677333">
                  <a:moveTo>
                    <a:pt x="666044" y="0"/>
                  </a:moveTo>
                  <a:cubicBezTo>
                    <a:pt x="404425" y="19580"/>
                    <a:pt x="291629" y="94166"/>
                    <a:pt x="180622" y="207055"/>
                  </a:cubicBezTo>
                  <a:cubicBezTo>
                    <a:pt x="69615" y="319944"/>
                    <a:pt x="34807" y="570088"/>
                    <a:pt x="0" y="677333"/>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任意多边形 32"/>
            <p:cNvSpPr/>
            <p:nvPr/>
          </p:nvSpPr>
          <p:spPr>
            <a:xfrm>
              <a:off x="1948399" y="2517422"/>
              <a:ext cx="1501422" cy="1399822"/>
            </a:xfrm>
            <a:custGeom>
              <a:avLst/>
              <a:gdLst>
                <a:gd name="connsiteX0" fmla="*/ 0 w 1501422"/>
                <a:gd name="connsiteY0" fmla="*/ 1399822 h 1399822"/>
                <a:gd name="connsiteX1" fmla="*/ 361244 w 1501422"/>
                <a:gd name="connsiteY1" fmla="*/ 1264356 h 1399822"/>
                <a:gd name="connsiteX2" fmla="*/ 1117600 w 1501422"/>
                <a:gd name="connsiteY2" fmla="*/ 722489 h 1399822"/>
                <a:gd name="connsiteX3" fmla="*/ 1501422 w 1501422"/>
                <a:gd name="connsiteY3" fmla="*/ 0 h 1399822"/>
              </a:gdLst>
              <a:ahLst/>
              <a:cxnLst>
                <a:cxn ang="0">
                  <a:pos x="connsiteX0" y="connsiteY0"/>
                </a:cxn>
                <a:cxn ang="0">
                  <a:pos x="connsiteX1" y="connsiteY1"/>
                </a:cxn>
                <a:cxn ang="0">
                  <a:pos x="connsiteX2" y="connsiteY2"/>
                </a:cxn>
                <a:cxn ang="0">
                  <a:pos x="connsiteX3" y="connsiteY3"/>
                </a:cxn>
              </a:cxnLst>
              <a:rect l="l" t="t" r="r" b="b"/>
              <a:pathLst>
                <a:path w="1501422" h="1399822">
                  <a:moveTo>
                    <a:pt x="0" y="1399822"/>
                  </a:moveTo>
                  <a:cubicBezTo>
                    <a:pt x="87488" y="1388533"/>
                    <a:pt x="174977" y="1377245"/>
                    <a:pt x="361244" y="1264356"/>
                  </a:cubicBezTo>
                  <a:cubicBezTo>
                    <a:pt x="547511" y="1151467"/>
                    <a:pt x="927570" y="933215"/>
                    <a:pt x="1117600" y="722489"/>
                  </a:cubicBezTo>
                  <a:cubicBezTo>
                    <a:pt x="1307630" y="511763"/>
                    <a:pt x="1404526" y="255881"/>
                    <a:pt x="1501422"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任意多边形 33"/>
            <p:cNvSpPr/>
            <p:nvPr/>
          </p:nvSpPr>
          <p:spPr>
            <a:xfrm>
              <a:off x="3540132" y="2483556"/>
              <a:ext cx="11289" cy="1207911"/>
            </a:xfrm>
            <a:custGeom>
              <a:avLst/>
              <a:gdLst>
                <a:gd name="connsiteX0" fmla="*/ 0 w 11289"/>
                <a:gd name="connsiteY0" fmla="*/ 0 h 1207911"/>
                <a:gd name="connsiteX1" fmla="*/ 11289 w 11289"/>
                <a:gd name="connsiteY1" fmla="*/ 970844 h 1207911"/>
                <a:gd name="connsiteX2" fmla="*/ 0 w 11289"/>
                <a:gd name="connsiteY2" fmla="*/ 1207911 h 1207911"/>
              </a:gdLst>
              <a:ahLst/>
              <a:cxnLst>
                <a:cxn ang="0">
                  <a:pos x="connsiteX0" y="connsiteY0"/>
                </a:cxn>
                <a:cxn ang="0">
                  <a:pos x="connsiteX1" y="connsiteY1"/>
                </a:cxn>
                <a:cxn ang="0">
                  <a:pos x="connsiteX2" y="connsiteY2"/>
                </a:cxn>
              </a:cxnLst>
              <a:rect l="l" t="t" r="r" b="b"/>
              <a:pathLst>
                <a:path w="11289" h="1207911">
                  <a:moveTo>
                    <a:pt x="0" y="0"/>
                  </a:moveTo>
                  <a:cubicBezTo>
                    <a:pt x="5644" y="384763"/>
                    <a:pt x="11289" y="769526"/>
                    <a:pt x="11289" y="970844"/>
                  </a:cubicBezTo>
                  <a:cubicBezTo>
                    <a:pt x="11289" y="1172162"/>
                    <a:pt x="5644" y="1190036"/>
                    <a:pt x="0" y="1207911"/>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任意多边形 34"/>
            <p:cNvSpPr/>
            <p:nvPr/>
          </p:nvSpPr>
          <p:spPr>
            <a:xfrm>
              <a:off x="3890088" y="3307644"/>
              <a:ext cx="474133" cy="643467"/>
            </a:xfrm>
            <a:custGeom>
              <a:avLst/>
              <a:gdLst>
                <a:gd name="connsiteX0" fmla="*/ 0 w 474133"/>
                <a:gd name="connsiteY0" fmla="*/ 643467 h 643467"/>
                <a:gd name="connsiteX1" fmla="*/ 349955 w 474133"/>
                <a:gd name="connsiteY1" fmla="*/ 428978 h 643467"/>
                <a:gd name="connsiteX2" fmla="*/ 474133 w 474133"/>
                <a:gd name="connsiteY2" fmla="*/ 0 h 643467"/>
              </a:gdLst>
              <a:ahLst/>
              <a:cxnLst>
                <a:cxn ang="0">
                  <a:pos x="connsiteX0" y="connsiteY0"/>
                </a:cxn>
                <a:cxn ang="0">
                  <a:pos x="connsiteX1" y="connsiteY1"/>
                </a:cxn>
                <a:cxn ang="0">
                  <a:pos x="connsiteX2" y="connsiteY2"/>
                </a:cxn>
              </a:cxnLst>
              <a:rect l="l" t="t" r="r" b="b"/>
              <a:pathLst>
                <a:path w="474133" h="643467">
                  <a:moveTo>
                    <a:pt x="0" y="643467"/>
                  </a:moveTo>
                  <a:cubicBezTo>
                    <a:pt x="135466" y="589844"/>
                    <a:pt x="270933" y="536222"/>
                    <a:pt x="349955" y="428978"/>
                  </a:cubicBezTo>
                  <a:cubicBezTo>
                    <a:pt x="428977" y="321734"/>
                    <a:pt x="451555" y="160867"/>
                    <a:pt x="474133"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任意多边形 35"/>
            <p:cNvSpPr/>
            <p:nvPr/>
          </p:nvSpPr>
          <p:spPr>
            <a:xfrm>
              <a:off x="5064132" y="4109156"/>
              <a:ext cx="654756" cy="946385"/>
            </a:xfrm>
            <a:custGeom>
              <a:avLst/>
              <a:gdLst>
                <a:gd name="connsiteX0" fmla="*/ 654756 w 654756"/>
                <a:gd name="connsiteY0" fmla="*/ 801511 h 946385"/>
                <a:gd name="connsiteX1" fmla="*/ 237067 w 654756"/>
                <a:gd name="connsiteY1" fmla="*/ 812800 h 946385"/>
                <a:gd name="connsiteX2" fmla="*/ 0 w 654756"/>
                <a:gd name="connsiteY2" fmla="*/ 0 h 946385"/>
              </a:gdLst>
              <a:ahLst/>
              <a:cxnLst>
                <a:cxn ang="0">
                  <a:pos x="connsiteX0" y="connsiteY0"/>
                </a:cxn>
                <a:cxn ang="0">
                  <a:pos x="connsiteX1" y="connsiteY1"/>
                </a:cxn>
                <a:cxn ang="0">
                  <a:pos x="connsiteX2" y="connsiteY2"/>
                </a:cxn>
              </a:cxnLst>
              <a:rect l="l" t="t" r="r" b="b"/>
              <a:pathLst>
                <a:path w="654756" h="946385">
                  <a:moveTo>
                    <a:pt x="654756" y="801511"/>
                  </a:moveTo>
                  <a:cubicBezTo>
                    <a:pt x="500474" y="873948"/>
                    <a:pt x="346193" y="946385"/>
                    <a:pt x="237067" y="812800"/>
                  </a:cubicBezTo>
                  <a:cubicBezTo>
                    <a:pt x="127941" y="679215"/>
                    <a:pt x="63970" y="339607"/>
                    <a:pt x="0"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任意多边形 36"/>
            <p:cNvSpPr/>
            <p:nvPr/>
          </p:nvSpPr>
          <p:spPr>
            <a:xfrm>
              <a:off x="4691599" y="3078104"/>
              <a:ext cx="1283170" cy="1414874"/>
            </a:xfrm>
            <a:custGeom>
              <a:avLst/>
              <a:gdLst>
                <a:gd name="connsiteX0" fmla="*/ 0 w 1283170"/>
                <a:gd name="connsiteY0" fmla="*/ 3763 h 1414874"/>
                <a:gd name="connsiteX1" fmla="*/ 688622 w 1283170"/>
                <a:gd name="connsiteY1" fmla="*/ 139229 h 1414874"/>
                <a:gd name="connsiteX2" fmla="*/ 1185333 w 1283170"/>
                <a:gd name="connsiteY2" fmla="*/ 839140 h 1414874"/>
                <a:gd name="connsiteX3" fmla="*/ 1275644 w 1283170"/>
                <a:gd name="connsiteY3" fmla="*/ 1414874 h 1414874"/>
              </a:gdLst>
              <a:ahLst/>
              <a:cxnLst>
                <a:cxn ang="0">
                  <a:pos x="connsiteX0" y="connsiteY0"/>
                </a:cxn>
                <a:cxn ang="0">
                  <a:pos x="connsiteX1" y="connsiteY1"/>
                </a:cxn>
                <a:cxn ang="0">
                  <a:pos x="connsiteX2" y="connsiteY2"/>
                </a:cxn>
                <a:cxn ang="0">
                  <a:pos x="connsiteX3" y="connsiteY3"/>
                </a:cxn>
              </a:cxnLst>
              <a:rect l="l" t="t" r="r" b="b"/>
              <a:pathLst>
                <a:path w="1283170" h="1414874">
                  <a:moveTo>
                    <a:pt x="0" y="3763"/>
                  </a:moveTo>
                  <a:cubicBezTo>
                    <a:pt x="245533" y="1881"/>
                    <a:pt x="491067" y="0"/>
                    <a:pt x="688622" y="139229"/>
                  </a:cubicBezTo>
                  <a:cubicBezTo>
                    <a:pt x="886177" y="278458"/>
                    <a:pt x="1087496" y="626533"/>
                    <a:pt x="1185333" y="839140"/>
                  </a:cubicBezTo>
                  <a:cubicBezTo>
                    <a:pt x="1283170" y="1051747"/>
                    <a:pt x="1279407" y="1233310"/>
                    <a:pt x="1275644" y="1414874"/>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9" name="灯片编号占位符 28"/>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grpSp>
        <p:nvGrpSpPr>
          <p:cNvPr id="40" name="组合 39"/>
          <p:cNvGrpSpPr/>
          <p:nvPr/>
        </p:nvGrpSpPr>
        <p:grpSpPr>
          <a:xfrm>
            <a:off x="3500430" y="1071546"/>
            <a:ext cx="3021034" cy="363176"/>
            <a:chOff x="3500430" y="1071546"/>
            <a:chExt cx="3021034" cy="363176"/>
          </a:xfrm>
        </p:grpSpPr>
        <p:sp>
          <p:nvSpPr>
            <p:cNvPr id="27" name="右箭头 26"/>
            <p:cNvSpPr/>
            <p:nvPr/>
          </p:nvSpPr>
          <p:spPr>
            <a:xfrm>
              <a:off x="3500430" y="114298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TextBox 30"/>
            <p:cNvSpPr txBox="1"/>
            <p:nvPr/>
          </p:nvSpPr>
          <p:spPr>
            <a:xfrm>
              <a:off x="4164010" y="1071546"/>
              <a:ext cx="2357454" cy="363176"/>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a:ln>
                    <a:noFill/>
                  </a:ln>
                  <a:solidFill>
                    <a:srgbClr val="0033CC"/>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为线性结构</a:t>
              </a:r>
            </a:p>
          </p:txBody>
        </p:sp>
      </p:grpSp>
      <p:grpSp>
        <p:nvGrpSpPr>
          <p:cNvPr id="41" name="组合 40"/>
          <p:cNvGrpSpPr/>
          <p:nvPr/>
        </p:nvGrpSpPr>
        <p:grpSpPr>
          <a:xfrm>
            <a:off x="3500430" y="1591026"/>
            <a:ext cx="3021034" cy="363176"/>
            <a:chOff x="3500430" y="1591026"/>
            <a:chExt cx="3021034" cy="363176"/>
          </a:xfrm>
        </p:grpSpPr>
        <p:sp>
          <p:nvSpPr>
            <p:cNvPr id="38" name="右箭头 37"/>
            <p:cNvSpPr/>
            <p:nvPr/>
          </p:nvSpPr>
          <p:spPr>
            <a:xfrm>
              <a:off x="3500430" y="163706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TextBox 38"/>
            <p:cNvSpPr txBox="1"/>
            <p:nvPr/>
          </p:nvSpPr>
          <p:spPr>
            <a:xfrm>
              <a:off x="4164010" y="1591026"/>
              <a:ext cx="2357454" cy="363176"/>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r</a:t>
              </a:r>
              <a:r>
                <a:rPr kumimoji="1" lang="en-US" altLang="zh-CN" sz="2200" b="1" i="0" u="none" strike="noStrike" kern="1200" cap="none" spc="0" normalizeH="0" baseline="-25000" noProof="0">
                  <a:ln>
                    <a:noFill/>
                  </a:ln>
                  <a:solidFill>
                    <a:srgbClr val="0033CC"/>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为树形结构</a:t>
              </a:r>
            </a:p>
          </p:txBody>
        </p:sp>
      </p:grpSp>
    </p:spTree>
    <p:extLst>
      <p:ext uri="{BB962C8B-B14F-4D97-AF65-F5344CB8AC3E}">
        <p14:creationId xmlns:p14="http://schemas.microsoft.com/office/powerpoint/2010/main" val="35303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17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5" grpId="0"/>
      <p:bldP spid="2017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71472" y="1285860"/>
            <a:ext cx="7747025" cy="109258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0">
            <a:spAutoFit/>
          </a:bodyPr>
          <a:lstStyle/>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   元素</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之间</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关系：</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多对多</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特点：</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所有元素</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都</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可能有</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多个前驱</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元素</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和</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多</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个</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后继元素</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grpSp>
        <p:nvGrpSpPr>
          <p:cNvPr id="21" name="组合 20"/>
          <p:cNvGrpSpPr/>
          <p:nvPr/>
        </p:nvGrpSpPr>
        <p:grpSpPr>
          <a:xfrm>
            <a:off x="1908175" y="3214686"/>
            <a:ext cx="2592388" cy="1738325"/>
            <a:chOff x="1908175" y="3214686"/>
            <a:chExt cx="2592388" cy="1738325"/>
          </a:xfrm>
        </p:grpSpPr>
        <p:sp>
          <p:nvSpPr>
            <p:cNvPr id="19462" name="Oval 6"/>
            <p:cNvSpPr>
              <a:spLocks noChangeArrowheads="1"/>
            </p:cNvSpPr>
            <p:nvPr/>
          </p:nvSpPr>
          <p:spPr bwMode="auto">
            <a:xfrm>
              <a:off x="1908175" y="3214686"/>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3" name="Oval 7"/>
            <p:cNvSpPr>
              <a:spLocks noChangeArrowheads="1"/>
            </p:cNvSpPr>
            <p:nvPr/>
          </p:nvSpPr>
          <p:spPr bwMode="auto">
            <a:xfrm>
              <a:off x="3203575" y="3214686"/>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4" name="Oval 8"/>
            <p:cNvSpPr>
              <a:spLocks noChangeArrowheads="1"/>
            </p:cNvSpPr>
            <p:nvPr/>
          </p:nvSpPr>
          <p:spPr bwMode="auto">
            <a:xfrm>
              <a:off x="1908175" y="39195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5" name="Oval 9"/>
            <p:cNvSpPr>
              <a:spLocks noChangeArrowheads="1"/>
            </p:cNvSpPr>
            <p:nvPr/>
          </p:nvSpPr>
          <p:spPr bwMode="auto">
            <a:xfrm>
              <a:off x="2746375" y="3919549"/>
              <a:ext cx="385763" cy="3937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6" name="Oval 10"/>
            <p:cNvSpPr>
              <a:spLocks noChangeArrowheads="1"/>
            </p:cNvSpPr>
            <p:nvPr/>
          </p:nvSpPr>
          <p:spPr bwMode="auto">
            <a:xfrm>
              <a:off x="3355975" y="44529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7" name="Oval 11"/>
            <p:cNvSpPr>
              <a:spLocks noChangeArrowheads="1"/>
            </p:cNvSpPr>
            <p:nvPr/>
          </p:nvSpPr>
          <p:spPr bwMode="auto">
            <a:xfrm>
              <a:off x="1908175" y="45926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469" name="Freeform 13"/>
            <p:cNvSpPr>
              <a:spLocks/>
            </p:cNvSpPr>
            <p:nvPr/>
          </p:nvSpPr>
          <p:spPr bwMode="auto">
            <a:xfrm>
              <a:off x="2225675" y="3525848"/>
              <a:ext cx="563563" cy="460375"/>
            </a:xfrm>
            <a:custGeom>
              <a:avLst/>
              <a:gdLst/>
              <a:ahLst/>
              <a:cxnLst>
                <a:cxn ang="0">
                  <a:pos x="0" y="0"/>
                </a:cxn>
                <a:cxn ang="0">
                  <a:pos x="355" y="290"/>
                </a:cxn>
              </a:cxnLst>
              <a:rect l="0" t="0" r="r" b="b"/>
              <a:pathLst>
                <a:path w="355" h="290">
                  <a:moveTo>
                    <a:pt x="0" y="0"/>
                  </a:moveTo>
                  <a:lnTo>
                    <a:pt x="355" y="290"/>
                  </a:lnTo>
                </a:path>
              </a:pathLst>
            </a:custGeom>
            <a:noFill/>
            <a:ln w="28575">
              <a:solidFill>
                <a:srgbClr val="0033CC"/>
              </a:solidFill>
              <a:round/>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9472" name="Freeform 16"/>
            <p:cNvSpPr>
              <a:spLocks/>
            </p:cNvSpPr>
            <p:nvPr/>
          </p:nvSpPr>
          <p:spPr bwMode="auto">
            <a:xfrm>
              <a:off x="2270124" y="4667260"/>
              <a:ext cx="1085850" cy="90488"/>
            </a:xfrm>
            <a:custGeom>
              <a:avLst/>
              <a:gdLst/>
              <a:ahLst/>
              <a:cxnLst>
                <a:cxn ang="0">
                  <a:pos x="0" y="57"/>
                </a:cxn>
                <a:cxn ang="0">
                  <a:pos x="684" y="0"/>
                </a:cxn>
              </a:cxnLst>
              <a:rect l="0" t="0" r="r" b="b"/>
              <a:pathLst>
                <a:path w="684" h="57">
                  <a:moveTo>
                    <a:pt x="0" y="57"/>
                  </a:moveTo>
                  <a:lnTo>
                    <a:pt x="684" y="0"/>
                  </a:lnTo>
                </a:path>
              </a:pathLst>
            </a:custGeom>
            <a:noFill/>
            <a:ln w="28575" cap="flat" cmpd="sng">
              <a:solidFill>
                <a:srgbClr val="0033CC"/>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9473" name="Freeform 17"/>
            <p:cNvSpPr>
              <a:spLocks/>
            </p:cNvSpPr>
            <p:nvPr/>
          </p:nvSpPr>
          <p:spPr bwMode="auto">
            <a:xfrm>
              <a:off x="3419474" y="3582999"/>
              <a:ext cx="88900" cy="869951"/>
            </a:xfrm>
            <a:custGeom>
              <a:avLst/>
              <a:gdLst/>
              <a:ahLst/>
              <a:cxnLst>
                <a:cxn ang="0">
                  <a:pos x="0" y="0"/>
                </a:cxn>
                <a:cxn ang="0">
                  <a:pos x="56" y="548"/>
                </a:cxn>
              </a:cxnLst>
              <a:rect l="0" t="0" r="r" b="b"/>
              <a:pathLst>
                <a:path w="56" h="548">
                  <a:moveTo>
                    <a:pt x="0" y="0"/>
                  </a:moveTo>
                  <a:lnTo>
                    <a:pt x="56" y="548"/>
                  </a:lnTo>
                </a:path>
              </a:pathLst>
            </a:custGeom>
            <a:noFill/>
            <a:ln w="28575" cap="flat" cmpd="sng">
              <a:solidFill>
                <a:srgbClr val="0033CC"/>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05824" name="Oval 0"/>
            <p:cNvSpPr>
              <a:spLocks noChangeArrowheads="1"/>
            </p:cNvSpPr>
            <p:nvPr/>
          </p:nvSpPr>
          <p:spPr bwMode="auto">
            <a:xfrm>
              <a:off x="4114800" y="3810011"/>
              <a:ext cx="385763" cy="3937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2" name="直接连接符 21"/>
            <p:cNvCxnSpPr>
              <a:stCxn id="19462" idx="4"/>
              <a:endCxn id="19464" idx="0"/>
            </p:cNvCxnSpPr>
            <p:nvPr/>
          </p:nvCxnSpPr>
          <p:spPr>
            <a:xfrm rot="5400000">
              <a:off x="1916108" y="3747298"/>
              <a:ext cx="344499"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464" idx="4"/>
              <a:endCxn id="19467" idx="0"/>
            </p:cNvCxnSpPr>
            <p:nvPr/>
          </p:nvCxnSpPr>
          <p:spPr>
            <a:xfrm rot="5400000">
              <a:off x="1931988" y="4436543"/>
              <a:ext cx="3127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463" idx="6"/>
              <a:endCxn id="205824" idx="1"/>
            </p:cNvCxnSpPr>
            <p:nvPr/>
          </p:nvCxnSpPr>
          <p:spPr>
            <a:xfrm>
              <a:off x="3563938" y="3394868"/>
              <a:ext cx="607356" cy="472799"/>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462" idx="6"/>
              <a:endCxn id="19463" idx="2"/>
            </p:cNvCxnSpPr>
            <p:nvPr/>
          </p:nvCxnSpPr>
          <p:spPr>
            <a:xfrm>
              <a:off x="2268538" y="3394868"/>
              <a:ext cx="9350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71472" y="428604"/>
            <a:ext cx="2357454" cy="524553"/>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4</a:t>
            </a:r>
            <a:r>
              <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rPr>
              <a:t>、图形结构</a:t>
            </a:r>
            <a:endParaRPr kumimoji="1" lang="zh-CN" altLang="en-US" sz="2400" b="1" i="0" u="none" strike="noStrike" kern="1200" cap="none" spc="0" normalizeH="0" baseline="0" noProof="0" dirty="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25" name="灯片编号占位符 2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816695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7" name="Text Box 5" descr="信纸"/>
          <p:cNvSpPr txBox="1">
            <a:spLocks noChangeArrowheads="1"/>
          </p:cNvSpPr>
          <p:nvPr/>
        </p:nvSpPr>
        <p:spPr bwMode="auto">
          <a:xfrm>
            <a:off x="785786" y="571480"/>
            <a:ext cx="3643338" cy="523220"/>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1.1.3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存储结构类型</a:t>
            </a:r>
          </a:p>
        </p:txBody>
      </p:sp>
      <p:sp>
        <p:nvSpPr>
          <p:cNvPr id="95238" name="Text Box 6"/>
          <p:cNvSpPr txBox="1">
            <a:spLocks noChangeArrowheads="1"/>
          </p:cNvSpPr>
          <p:nvPr/>
        </p:nvSpPr>
        <p:spPr bwMode="auto">
          <a:xfrm>
            <a:off x="1142976" y="2571744"/>
            <a:ext cx="4070409" cy="235848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144000" tIns="180000" bIns="144000">
            <a:spAutoFit/>
          </a:bodyPr>
          <a:lstStyle/>
          <a:p>
            <a:pPr marL="457200" marR="0" lvl="0" indent="-457200" algn="l" defTabSz="914400" rtl="0" eaLnBrk="1" fontAlgn="t" latinLnBrk="0" hangingPunct="1">
              <a:lnSpc>
                <a:spcPct val="100000"/>
              </a:lnSpc>
              <a:spcBef>
                <a:spcPct val="50000"/>
              </a:spcBef>
              <a:spcAft>
                <a:spcPct val="0"/>
              </a:spcAft>
              <a:buClrTx/>
              <a:buSzTx/>
              <a:buFontTx/>
              <a:buBlip>
                <a:blip r:embed="rId3"/>
              </a:buBlip>
              <a:tabLst/>
              <a:defRPr/>
            </a:pPr>
            <a:r>
              <a:rPr kumimoji="1" lang="zh-CN" altLang="en-US" sz="24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rPr>
              <a:t>顺序存储结构</a:t>
            </a:r>
            <a:endParaRPr kumimoji="1" lang="en-US" altLang="zh-CN" sz="2400" b="1" i="0" u="none" strike="noStrike" kern="1200" cap="none" spc="0" normalizeH="0" baseline="0" noProof="0">
              <a:ln>
                <a:noFill/>
              </a:ln>
              <a:solidFill>
                <a:prstClr val="white"/>
              </a:solidFill>
              <a:effectLst/>
              <a:uLnTx/>
              <a:uFillTx/>
              <a:latin typeface="Times New Roman" pitchFamily="18" charset="0"/>
              <a:ea typeface="楷体" pitchFamily="49" charset="-122"/>
              <a:cs typeface="Times New Roman" pitchFamily="18" charset="0"/>
            </a:endParaRPr>
          </a:p>
          <a:p>
            <a:pPr marL="457200" marR="0" lvl="0" indent="-457200" algn="l" defTabSz="914400" rtl="0" eaLnBrk="1" fontAlgn="t" latinLnBrk="0" hangingPunct="1">
              <a:lnSpc>
                <a:spcPct val="100000"/>
              </a:lnSpc>
              <a:spcBef>
                <a:spcPct val="50000"/>
              </a:spcBef>
              <a:spcAft>
                <a:spcPct val="0"/>
              </a:spcAft>
              <a:buClrTx/>
              <a:buSzTx/>
              <a:buFontTx/>
              <a:buBlip>
                <a:blip r:embed="rId3"/>
              </a:buBlip>
              <a:tabLst/>
              <a:defRPr/>
            </a:pPr>
            <a:r>
              <a:rPr kumimoji="1" lang="zh-CN" altLang="en-US" sz="2400" b="1" i="0" u="none" strike="noStrike" kern="1200" cap="none" spc="0" normalizeH="0" baseline="0" noProof="0">
                <a:ln>
                  <a:noFill/>
                </a:ln>
                <a:solidFill>
                  <a:prstClr val="white"/>
                </a:solidFill>
                <a:effectLst/>
                <a:uLnTx/>
                <a:uFillTx/>
                <a:latin typeface="Calibri"/>
                <a:ea typeface="楷体" pitchFamily="49" charset="-122"/>
                <a:cs typeface="Times New Roman" pitchFamily="18" charset="0"/>
              </a:rPr>
              <a:t>链式存储结构</a:t>
            </a:r>
            <a:endParaRPr kumimoji="1" lang="en-US" altLang="zh-CN" sz="2400" b="1" i="0" u="none" strike="noStrike" kern="1200" cap="none" spc="0" normalizeH="0" baseline="0" noProof="0">
              <a:ln>
                <a:noFill/>
              </a:ln>
              <a:solidFill>
                <a:prstClr val="white"/>
              </a:solidFill>
              <a:effectLst/>
              <a:uLnTx/>
              <a:uFillTx/>
              <a:latin typeface="Calibri"/>
              <a:ea typeface="楷体" pitchFamily="49" charset="-122"/>
              <a:cs typeface="Times New Roman" pitchFamily="18" charset="0"/>
            </a:endParaRPr>
          </a:p>
          <a:p>
            <a:pPr marL="457200" marR="0" lvl="0" indent="-457200" algn="l" defTabSz="914400" rtl="0" eaLnBrk="1" fontAlgn="t" latinLnBrk="0" hangingPunct="1">
              <a:lnSpc>
                <a:spcPct val="100000"/>
              </a:lnSpc>
              <a:spcBef>
                <a:spcPct val="50000"/>
              </a:spcBef>
              <a:spcAft>
                <a:spcPct val="0"/>
              </a:spcAft>
              <a:buClrTx/>
              <a:buSzTx/>
              <a:buFontTx/>
              <a:buBlip>
                <a:blip r:embed="rId3"/>
              </a:buBlip>
              <a:tabLst/>
              <a:defRPr/>
            </a:pPr>
            <a:r>
              <a:rPr kumimoji="1" lang="zh-CN" altLang="en-US" sz="2400" b="1" i="0" u="none" strike="noStrike" kern="1200" cap="none" spc="0" normalizeH="0" baseline="0" noProof="0">
                <a:ln>
                  <a:noFill/>
                </a:ln>
                <a:solidFill>
                  <a:prstClr val="white"/>
                </a:solidFill>
                <a:effectLst/>
                <a:uLnTx/>
                <a:uFillTx/>
                <a:latin typeface="Calibri"/>
                <a:ea typeface="楷体" pitchFamily="49" charset="-122"/>
                <a:cs typeface="Times New Roman" pitchFamily="18" charset="0"/>
              </a:rPr>
              <a:t>索引存储结构</a:t>
            </a:r>
            <a:endParaRPr kumimoji="1" lang="en-US" altLang="zh-CN" sz="2400" b="1" i="0" u="none" strike="noStrike" kern="1200" cap="none" spc="0" normalizeH="0" baseline="0" noProof="0">
              <a:ln>
                <a:noFill/>
              </a:ln>
              <a:solidFill>
                <a:prstClr val="white"/>
              </a:solidFill>
              <a:effectLst/>
              <a:uLnTx/>
              <a:uFillTx/>
              <a:latin typeface="Calibri"/>
              <a:ea typeface="楷体" pitchFamily="49" charset="-122"/>
              <a:cs typeface="Times New Roman" pitchFamily="18" charset="0"/>
            </a:endParaRPr>
          </a:p>
          <a:p>
            <a:pPr marL="457200" marR="0" lvl="0" indent="-457200" algn="l" defTabSz="914400" rtl="0" eaLnBrk="1" fontAlgn="t" latinLnBrk="0" hangingPunct="1">
              <a:lnSpc>
                <a:spcPct val="100000"/>
              </a:lnSpc>
              <a:spcBef>
                <a:spcPct val="50000"/>
              </a:spcBef>
              <a:spcAft>
                <a:spcPct val="0"/>
              </a:spcAft>
              <a:buClrTx/>
              <a:buSzTx/>
              <a:buFontTx/>
              <a:buBlip>
                <a:blip r:embed="rId3"/>
              </a:buBlip>
              <a:tabLst/>
              <a:defRPr/>
            </a:pPr>
            <a:r>
              <a:rPr kumimoji="1" lang="zh-CN" altLang="en-US" sz="2400" b="1" i="0" u="none" strike="noStrike" kern="1200" cap="none" spc="0" normalizeH="0" baseline="0" noProof="0">
                <a:ln>
                  <a:noFill/>
                </a:ln>
                <a:solidFill>
                  <a:prstClr val="white"/>
                </a:solidFill>
                <a:effectLst/>
                <a:uLnTx/>
                <a:uFillTx/>
                <a:latin typeface="Calibri"/>
                <a:ea typeface="楷体" pitchFamily="49" charset="-122"/>
                <a:cs typeface="Times New Roman" pitchFamily="18" charset="0"/>
              </a:rPr>
              <a:t>哈希（散列）存储结构</a:t>
            </a:r>
            <a:endParaRPr kumimoji="1" lang="zh-CN" altLang="en-US" sz="2400" b="1" i="0" u="none" strike="noStrike" kern="1200" cap="none" spc="0" normalizeH="0" baseline="0" noProof="0" dirty="0">
              <a:ln>
                <a:noFill/>
              </a:ln>
              <a:solidFill>
                <a:prstClr val="white"/>
              </a:solidFill>
              <a:effectLst/>
              <a:uLnTx/>
              <a:uFillTx/>
              <a:latin typeface="Times New Roman" pitchFamily="18" charset="0"/>
              <a:ea typeface="楷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
        <p:nvSpPr>
          <p:cNvPr id="10" name="TextBox 9"/>
          <p:cNvSpPr txBox="1"/>
          <p:nvPr/>
        </p:nvSpPr>
        <p:spPr>
          <a:xfrm>
            <a:off x="571472" y="1428736"/>
            <a:ext cx="7858180" cy="913070"/>
          </a:xfrm>
          <a:prstGeom prst="rect">
            <a:avLst/>
          </a:prstGeom>
          <a:noFill/>
        </p:spPr>
        <p:txBody>
          <a:bodyPr wrap="square" rtlCol="0">
            <a:spAutoFit/>
          </a:bodyPr>
          <a:lstStyle/>
          <a:p>
            <a:pPr marL="0" marR="0" lvl="0" indent="0" algn="l" defTabSz="914400" rtl="0" eaLnBrk="1" fontAlgn="base" latinLnBrk="0" hangingPunct="1">
              <a:lnSpc>
                <a:spcPts val="32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在软件开发中，人们设计了各种存储结构。归纳为</a:t>
            </a: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4</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种基本的存储结构。</a:t>
            </a: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979443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785786" y="2249566"/>
            <a:ext cx="7715304" cy="1107996"/>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在高级</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程序</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语言中提供了多种</a:t>
            </a:r>
            <a:r>
              <a:rPr kumimoji="1" lang="zh-CN" altLang="en-US" sz="22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数据类型</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。不同数据类型的变量，其</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所能取的值的</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范围不同，所</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能进行的操作不同。       </a:t>
            </a:r>
          </a:p>
        </p:txBody>
      </p:sp>
      <p:sp>
        <p:nvSpPr>
          <p:cNvPr id="22532" name="Rectangle 4" descr="信纸">
            <a:hlinkClick r:id="" action="ppaction://hlinkshowjump?jump=nextslide"/>
          </p:cNvPr>
          <p:cNvSpPr>
            <a:spLocks noChangeArrowheads="1"/>
          </p:cNvSpPr>
          <p:nvPr/>
        </p:nvSpPr>
        <p:spPr bwMode="auto">
          <a:xfrm>
            <a:off x="714348" y="500042"/>
            <a:ext cx="5286412" cy="523220"/>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1.1.4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数据类型和抽象数据类型</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隶书" pitchFamily="49" charset="-122"/>
                <a:ea typeface="隶书" pitchFamily="49" charset="-122"/>
                <a:cs typeface="+mn-cs"/>
              </a:rPr>
              <a:t> </a:t>
            </a:r>
          </a:p>
        </p:txBody>
      </p:sp>
      <p:sp>
        <p:nvSpPr>
          <p:cNvPr id="142338" name="Text Box 2"/>
          <p:cNvSpPr txBox="1">
            <a:spLocks noChangeArrowheads="1"/>
          </p:cNvSpPr>
          <p:nvPr/>
        </p:nvSpPr>
        <p:spPr bwMode="auto">
          <a:xfrm>
            <a:off x="1071538" y="3571876"/>
            <a:ext cx="7143800" cy="11079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179388" marR="0" lvl="1"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数据类型</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是一个值的集合和定义在此集合上的一组操作的总称。</a:t>
            </a:r>
          </a:p>
        </p:txBody>
      </p:sp>
      <p:sp>
        <p:nvSpPr>
          <p:cNvPr id="5" name="TextBox 4"/>
          <p:cNvSpPr txBox="1"/>
          <p:nvPr/>
        </p:nvSpPr>
        <p:spPr>
          <a:xfrm>
            <a:off x="1071538" y="1500173"/>
            <a:ext cx="2286016" cy="576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、数据类型</a:t>
            </a:r>
            <a:endPar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1116308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00034" y="714356"/>
            <a:ext cx="8286808" cy="646331"/>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例如，</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C/C</a:t>
            </a:r>
            <a:r>
              <a:rPr kumimoji="1" lang="en-US" altLang="zh-CN"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中的</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楷体" pitchFamily="49" charset="-122"/>
                <a:cs typeface="Times New Roman" pitchFamily="18" charset="0"/>
              </a:rPr>
              <a:t>int</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就是</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整型数据类型（</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16</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位计算机）</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14" name="椭圆 13"/>
          <p:cNvSpPr/>
          <p:nvPr/>
        </p:nvSpPr>
        <p:spPr>
          <a:xfrm>
            <a:off x="2143108" y="2643182"/>
            <a:ext cx="2500330" cy="1143008"/>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CC"/>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32768~32767</a:t>
            </a:r>
            <a:endParaRPr kumimoji="1" lang="zh-CN" altLang="en-US" sz="20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TextBox 15"/>
          <p:cNvSpPr txBox="1"/>
          <p:nvPr/>
        </p:nvSpPr>
        <p:spPr>
          <a:xfrm>
            <a:off x="2143108" y="1947438"/>
            <a:ext cx="2571768" cy="338554"/>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sym typeface="Symbol"/>
              </a:rPr>
              <a:t></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7" name="下箭头 16"/>
          <p:cNvSpPr/>
          <p:nvPr/>
        </p:nvSpPr>
        <p:spPr>
          <a:xfrm>
            <a:off x="3286116" y="2357430"/>
            <a:ext cx="214314" cy="28575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 name="组合 23"/>
          <p:cNvGrpSpPr/>
          <p:nvPr/>
        </p:nvGrpSpPr>
        <p:grpSpPr>
          <a:xfrm>
            <a:off x="4656138" y="1928802"/>
            <a:ext cx="1987564" cy="1500198"/>
            <a:chOff x="4656138" y="1928802"/>
            <a:chExt cx="1987564" cy="1500198"/>
          </a:xfrm>
        </p:grpSpPr>
        <p:sp>
          <p:nvSpPr>
            <p:cNvPr id="18" name="TextBox 17"/>
            <p:cNvSpPr txBox="1"/>
            <p:nvPr/>
          </p:nvSpPr>
          <p:spPr>
            <a:xfrm>
              <a:off x="5214942" y="3090446"/>
              <a:ext cx="1428760" cy="338554"/>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值的集合</a:t>
              </a:r>
              <a:endParaRPr kumimoji="1" lang="zh-CN" altLang="en-US" sz="2000" b="1" i="0" u="none" strike="noStrike" kern="1200" cap="none" spc="0" normalizeH="0" baseline="0" noProof="0">
                <a:ln>
                  <a:noFill/>
                </a:ln>
                <a:solidFill>
                  <a:srgbClr val="FF3399"/>
                </a:solidFill>
                <a:effectLst/>
                <a:uLnTx/>
                <a:uFillTx/>
                <a:latin typeface="Times New Roman" pitchFamily="18" charset="0"/>
                <a:ea typeface="楷体_GB2312" pitchFamily="49" charset="-122"/>
                <a:cs typeface="+mn-cs"/>
              </a:endParaRPr>
            </a:p>
          </p:txBody>
        </p:sp>
        <p:sp>
          <p:nvSpPr>
            <p:cNvPr id="19" name="TextBox 18"/>
            <p:cNvSpPr txBox="1"/>
            <p:nvPr/>
          </p:nvSpPr>
          <p:spPr>
            <a:xfrm>
              <a:off x="5214942" y="1928802"/>
              <a:ext cx="1357322" cy="338554"/>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一组操作</a:t>
              </a:r>
              <a:endParaRPr kumimoji="1" lang="zh-CN" altLang="en-US" sz="2000" b="1" i="0" u="none" strike="noStrike" kern="1200" cap="none" spc="0" normalizeH="0" baseline="0" noProof="0">
                <a:ln>
                  <a:noFill/>
                </a:ln>
                <a:solidFill>
                  <a:srgbClr val="FF3399"/>
                </a:solidFill>
                <a:effectLst/>
                <a:uLnTx/>
                <a:uFillTx/>
                <a:latin typeface="Times New Roman" pitchFamily="18" charset="0"/>
                <a:ea typeface="楷体_GB2312" pitchFamily="49" charset="-122"/>
                <a:cs typeface="+mn-cs"/>
              </a:endParaRPr>
            </a:p>
          </p:txBody>
        </p:sp>
        <p:cxnSp>
          <p:nvCxnSpPr>
            <p:cNvPr id="21" name="直接连接符 20"/>
            <p:cNvCxnSpPr/>
            <p:nvPr/>
          </p:nvCxnSpPr>
          <p:spPr>
            <a:xfrm>
              <a:off x="4656138" y="2084378"/>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27576" y="3227386"/>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3531586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142976" y="1571612"/>
            <a:ext cx="5429288" cy="1631216"/>
            <a:chOff x="500034" y="2428868"/>
            <a:chExt cx="5429288" cy="1631216"/>
          </a:xfrm>
        </p:grpSpPr>
        <p:sp>
          <p:nvSpPr>
            <p:cNvPr id="77827" name="Text Box 1027"/>
            <p:cNvSpPr txBox="1">
              <a:spLocks noChangeArrowheads="1"/>
            </p:cNvSpPr>
            <p:nvPr/>
          </p:nvSpPr>
          <p:spPr bwMode="auto">
            <a:xfrm>
              <a:off x="500034" y="2428868"/>
              <a:ext cx="1643074" cy="1631216"/>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err="1">
                  <a:ln>
                    <a:noFill/>
                  </a:ln>
                  <a:solidFill>
                    <a:srgbClr val="FF3399"/>
                  </a:solidFill>
                  <a:effectLst/>
                  <a:uLnTx/>
                  <a:uFillTx/>
                  <a:latin typeface="Times New Roman" pitchFamily="18" charset="0"/>
                  <a:ea typeface="楷体" pitchFamily="49" charset="-122"/>
                  <a:cs typeface="Times New Roman" pitchFamily="18" charset="0"/>
                </a:rPr>
                <a:t>int</a:t>
              </a:r>
              <a:r>
                <a:rPr kumimoji="0"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0"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i</a:t>
              </a:r>
              <a:r>
                <a:rPr kumimoji="0"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=2</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0"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0"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j</a:t>
              </a:r>
              <a:r>
                <a:rPr kumimoji="0"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=5</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0"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k</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k</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0"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0"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t>
              </a:r>
              <a:r>
                <a:rPr kumimoji="0"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j</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77829" name="Text Box 1029"/>
            <p:cNvSpPr txBox="1">
              <a:spLocks noChangeArrowheads="1"/>
            </p:cNvSpPr>
            <p:nvPr/>
          </p:nvSpPr>
          <p:spPr bwMode="auto">
            <a:xfrm>
              <a:off x="3071802" y="2500306"/>
              <a:ext cx="2857520" cy="1200329"/>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sym typeface="Wingdings"/>
                </a:rPr>
                <a:t></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因为</a:t>
              </a:r>
              <a:r>
                <a:rPr kumimoji="0"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0"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j</a:t>
              </a: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和</a:t>
              </a:r>
              <a:r>
                <a:rPr kumimoji="0"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k</a:t>
              </a: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都</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属于</a:t>
              </a:r>
              <a:r>
                <a:rPr kumimoji="0" lang="en-US" altLang="zh-CN"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int</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，而</a:t>
              </a:r>
              <a:r>
                <a:rPr kumimoji="0" lang="en-US" altLang="zh-CN" sz="20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int</a:t>
              </a: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提供了</a:t>
              </a:r>
              <a:r>
                <a:rPr kumimoji="0"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各种运算，所以</a:t>
              </a:r>
              <a:r>
                <a:rPr kumimoji="0"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可以进行相应运算。</a:t>
              </a:r>
            </a:p>
          </p:txBody>
        </p:sp>
        <p:sp>
          <p:nvSpPr>
            <p:cNvPr id="9" name="左箭头 8"/>
            <p:cNvSpPr/>
            <p:nvPr/>
          </p:nvSpPr>
          <p:spPr>
            <a:xfrm>
              <a:off x="2000232" y="3000372"/>
              <a:ext cx="857256" cy="214314"/>
            </a:xfrm>
            <a:prstGeom prst="leftArrow">
              <a:avLst/>
            </a:prstGeom>
            <a:ln>
              <a:tailEnd type="arrow"/>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合 12"/>
          <p:cNvGrpSpPr/>
          <p:nvPr/>
        </p:nvGrpSpPr>
        <p:grpSpPr>
          <a:xfrm>
            <a:off x="1142976" y="3143248"/>
            <a:ext cx="3214710" cy="861774"/>
            <a:chOff x="500034" y="4000504"/>
            <a:chExt cx="3214710" cy="861774"/>
          </a:xfrm>
        </p:grpSpPr>
        <p:sp>
          <p:nvSpPr>
            <p:cNvPr id="77831" name="Text Box 1031"/>
            <p:cNvSpPr txBox="1">
              <a:spLocks noChangeArrowheads="1"/>
            </p:cNvSpPr>
            <p:nvPr/>
          </p:nvSpPr>
          <p:spPr bwMode="auto">
            <a:xfrm>
              <a:off x="500034" y="4000504"/>
              <a:ext cx="2500330" cy="861774"/>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int</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0"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=9999999999;</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a:t>
              </a:r>
              <a:r>
                <a:rPr kumimoji="0"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8" name="TextBox 7"/>
            <p:cNvSpPr txBox="1"/>
            <p:nvPr/>
          </p:nvSpPr>
          <p:spPr>
            <a:xfrm>
              <a:off x="2928926" y="4357694"/>
              <a:ext cx="785818" cy="48628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Times New Roman" pitchFamily="18" charset="0"/>
                  <a:sym typeface="Wingdings"/>
                </a:rPr>
                <a:t></a:t>
              </a:r>
              <a:endParaRPr kumimoji="1" lang="zh-CN" altLang="en-US" sz="32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Times New Roman" pitchFamily="18" charset="0"/>
              </a:endParaRPr>
            </a:p>
          </p:txBody>
        </p:sp>
        <p:sp>
          <p:nvSpPr>
            <p:cNvPr id="11" name="左箭头 10"/>
            <p:cNvSpPr/>
            <p:nvPr/>
          </p:nvSpPr>
          <p:spPr>
            <a:xfrm>
              <a:off x="2071670" y="4429132"/>
              <a:ext cx="857256" cy="214314"/>
            </a:xfrm>
            <a:prstGeom prst="leftArrow">
              <a:avLst/>
            </a:prstGeom>
            <a:ln>
              <a:tailEnd type="arrow"/>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TextBox 12"/>
          <p:cNvSpPr txBox="1"/>
          <p:nvPr/>
        </p:nvSpPr>
        <p:spPr>
          <a:xfrm>
            <a:off x="785786" y="857232"/>
            <a:ext cx="2928958" cy="387798"/>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例如，</a:t>
            </a:r>
            <a:r>
              <a:rPr kumimoji="1" lang="en-US" altLang="zh-CN" sz="24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int</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数据类型：</a:t>
            </a:r>
          </a:p>
        </p:txBody>
      </p:sp>
      <p:sp>
        <p:nvSpPr>
          <p:cNvPr id="10" name="Text Box 3"/>
          <p:cNvSpPr txBox="1">
            <a:spLocks noChangeArrowheads="1"/>
          </p:cNvSpPr>
          <p:nvPr/>
        </p:nvSpPr>
        <p:spPr bwMode="auto">
          <a:xfrm>
            <a:off x="1071538" y="4929198"/>
            <a:ext cx="6858048" cy="897657"/>
          </a:xfrm>
          <a:prstGeom prst="rect">
            <a:avLst/>
          </a:prstGeom>
          <a:noFill/>
          <a:ln w="2857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76176" bIns="0">
            <a:spAutoFit/>
          </a:bodyPr>
          <a:lstStyle/>
          <a:p>
            <a:pPr marL="0" marR="0" lvl="0" indent="0" algn="l" defTabSz="914400" rtl="0" eaLnBrk="1" fontAlgn="base" latinLnBrk="0" hangingPunct="1">
              <a:lnSpc>
                <a:spcPts val="3200"/>
              </a:lnSpc>
              <a:spcBef>
                <a:spcPts val="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数据类型和数据结构的关系：数据类型就是</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已经实现了的数据结构。</a:t>
            </a:r>
          </a:p>
        </p:txBody>
      </p:sp>
      <p:sp>
        <p:nvSpPr>
          <p:cNvPr id="14" name="下箭头 13"/>
          <p:cNvSpPr/>
          <p:nvPr/>
        </p:nvSpPr>
        <p:spPr>
          <a:xfrm>
            <a:off x="3786182" y="4214818"/>
            <a:ext cx="214314"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灯片编号占位符 1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40637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0"/>
                                        </p:tgtEl>
                                        <p:attrNameLst>
                                          <p:attrName>style.visibility</p:attrName>
                                        </p:attrNameLst>
                                      </p:cBhvr>
                                      <p:to>
                                        <p:strVal val="visible"/>
                                      </p:to>
                                    </p:set>
                                    <p:anim calcmode="discrete" valueType="clr">
                                      <p:cBhvr override="childStyle">
                                        <p:cTn id="19"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0"/>
                                        </p:tgtEl>
                                        <p:attrNameLst>
                                          <p:attrName>fillcolor</p:attrName>
                                        </p:attrNameLst>
                                      </p:cBhvr>
                                      <p:tavLst>
                                        <p:tav tm="0">
                                          <p:val>
                                            <p:clrVal>
                                              <a:schemeClr val="accent2"/>
                                            </p:clrVal>
                                          </p:val>
                                        </p:tav>
                                        <p:tav tm="50000">
                                          <p:val>
                                            <p:clrVal>
                                              <a:schemeClr val="hlink"/>
                                            </p:clrVal>
                                          </p:val>
                                        </p:tav>
                                      </p:tavLst>
                                    </p:anim>
                                    <p:set>
                                      <p:cBhvr>
                                        <p:cTn id="21"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8596" y="1214422"/>
            <a:ext cx="8358246" cy="1615827"/>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抽象数据类型（</a:t>
            </a:r>
            <a:r>
              <a:rPr kumimoji="1" lang="en-US" altLang="zh-CN" sz="22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ADT</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）指</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的是从</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求解问题的数学模型中抽象</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出来的</a:t>
            </a:r>
            <a:r>
              <a:rPr kumimoji="1" lang="zh-CN" altLang="en-US" sz="22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数据逻辑结构</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和</a:t>
            </a:r>
            <a:r>
              <a:rPr kumimoji="1" lang="zh-CN" altLang="en-US" sz="22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运算</a:t>
            </a: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（抽象运算）</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，而</a:t>
            </a:r>
            <a:r>
              <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不考虑计算机</a:t>
            </a:r>
            <a:r>
              <a:rPr kumimoji="1" lang="zh-CN" altLang="en-US" sz="22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的具体实现。 </a:t>
            </a:r>
            <a:r>
              <a:rPr kumimoji="1" lang="zh-CN" altLang="en-US" sz="2200" b="1" i="0" u="none" strike="noStrike" kern="1200" cap="none" spc="0" normalizeH="0" baseline="0" noProof="0">
                <a:ln>
                  <a:noFill/>
                </a:ln>
                <a:solidFill>
                  <a:srgbClr val="CC00CC"/>
                </a:solidFill>
                <a:effectLst/>
                <a:uLnTx/>
                <a:uFillTx/>
                <a:latin typeface="Times New Roman" pitchFamily="18" charset="0"/>
                <a:ea typeface="楷体" pitchFamily="49" charset="-122"/>
                <a:cs typeface="Times New Roman" pitchFamily="18" charset="0"/>
              </a:rPr>
              <a:t>         </a:t>
            </a:r>
            <a:endParaRPr kumimoji="1" lang="zh-CN" altLang="en-US" sz="22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3" name="TextBox 2"/>
          <p:cNvSpPr txBox="1"/>
          <p:nvPr/>
        </p:nvSpPr>
        <p:spPr>
          <a:xfrm>
            <a:off x="857224" y="500041"/>
            <a:ext cx="2928958" cy="576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2</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、抽象数据类型</a:t>
            </a:r>
            <a:endPar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
        <p:nvSpPr>
          <p:cNvPr id="5" name="TextBox 4"/>
          <p:cNvSpPr txBox="1"/>
          <p:nvPr/>
        </p:nvSpPr>
        <p:spPr>
          <a:xfrm>
            <a:off x="1428728" y="3286124"/>
            <a:ext cx="6000792" cy="658981"/>
          </a:xfrm>
          <a:prstGeom prst="rect">
            <a:avLst/>
          </a:prstGeom>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wrap="square" lIns="144000" tIns="180000" rIns="144000" bIns="18000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CC00CC"/>
                </a:solidFill>
                <a:effectLst/>
                <a:uLnTx/>
                <a:uFillTx/>
                <a:latin typeface="Calibri"/>
                <a:ea typeface="楷体" pitchFamily="49" charset="-122"/>
                <a:cs typeface="Times New Roman" pitchFamily="18" charset="0"/>
              </a:rPr>
              <a:t>抽象数据类型  </a:t>
            </a:r>
            <a:r>
              <a:rPr kumimoji="1" lang="en-US" altLang="zh-CN" sz="2400" b="1" i="0" u="none" strike="noStrike" kern="1200" cap="none" spc="0" normalizeH="0" baseline="0" noProof="0">
                <a:ln>
                  <a:noFill/>
                </a:ln>
                <a:solidFill>
                  <a:srgbClr val="CC00CC"/>
                </a:solidFill>
                <a:effectLst/>
                <a:uLnTx/>
                <a:uFillTx/>
                <a:latin typeface="Calibri"/>
                <a:ea typeface="楷体" pitchFamily="49" charset="-122"/>
                <a:cs typeface="Times New Roman" pitchFamily="18" charset="0"/>
              </a:rPr>
              <a:t>=  </a:t>
            </a:r>
            <a:r>
              <a:rPr kumimoji="1" lang="zh-CN" altLang="en-US" sz="2400" b="1" i="0" u="none" strike="noStrike" kern="1200" cap="none" spc="0" normalizeH="0" baseline="0" noProof="0">
                <a:ln>
                  <a:noFill/>
                </a:ln>
                <a:solidFill>
                  <a:srgbClr val="CC00CC"/>
                </a:solidFill>
                <a:effectLst/>
                <a:uLnTx/>
                <a:uFillTx/>
                <a:latin typeface="Calibri"/>
                <a:ea typeface="楷体" pitchFamily="49" charset="-122"/>
                <a:cs typeface="Times New Roman" pitchFamily="18" charset="0"/>
              </a:rPr>
              <a:t>逻辑结构  ＋  抽象运算</a:t>
            </a: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左弧形箭头 6"/>
          <p:cNvSpPr/>
          <p:nvPr/>
        </p:nvSpPr>
        <p:spPr>
          <a:xfrm>
            <a:off x="1928794" y="2571744"/>
            <a:ext cx="428628" cy="1000132"/>
          </a:xfrm>
          <a:prstGeom prst="curv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857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54065" y="2060576"/>
            <a:ext cx="7246959" cy="29069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ADT</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Complex</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数据对象：</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25000" noProof="0">
                <a:ln>
                  <a:noFill/>
                </a:ln>
                <a:solidFill>
                  <a:srgbClr val="3333CC"/>
                </a:solidFill>
                <a:effectLst/>
                <a:uLnTx/>
                <a:uFillTx/>
                <a:latin typeface="Calibri"/>
                <a:ea typeface="楷体" pitchFamily="49" charset="-122"/>
                <a:cs typeface="Times New Roman" pitchFamily="18" charset="0"/>
              </a:rPr>
              <a:t>，</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2   </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25000" noProof="0">
                <a:ln>
                  <a:noFill/>
                </a:ln>
                <a:solidFill>
                  <a:srgbClr val="3333CC"/>
                </a:solidFill>
                <a:effectLst/>
                <a:uLnTx/>
                <a:uFillTx/>
                <a:latin typeface="Calibri"/>
                <a:ea typeface="楷体" pitchFamily="49" charset="-122"/>
                <a:cs typeface="Times New Roman" pitchFamily="18" charset="0"/>
              </a:rPr>
              <a:t>，</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2</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均为实数 </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数据关系：</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1"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R</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={&lt;</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2</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&gt; |  </a:t>
            </a:r>
            <a:r>
              <a:rPr kumimoji="1" lang="en-US" altLang="zh-CN" sz="2000" b="1" i="1"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dirty="0" err="1">
                <a:ln>
                  <a:noFill/>
                </a:ln>
                <a:solidFill>
                  <a:srgbClr val="3333CC"/>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是复数</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的实部，</a:t>
            </a:r>
            <a:r>
              <a:rPr kumimoji="1" lang="en-US" altLang="zh-CN" sz="2000" b="1" i="1"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e</a:t>
            </a:r>
            <a:r>
              <a:rPr kumimoji="1" lang="en-US" altLang="zh-CN" sz="2000" b="1" i="0" u="none" strike="noStrike" kern="1200" cap="none" spc="0" normalizeH="0" baseline="-25000" noProof="0">
                <a:ln>
                  <a:noFill/>
                </a:ln>
                <a:solidFill>
                  <a:srgbClr val="3333CC"/>
                </a:solidFill>
                <a:effectLst/>
                <a:uLnTx/>
                <a:uFillTx/>
                <a:latin typeface="Times New Roman" pitchFamily="18" charset="0"/>
                <a:ea typeface="楷体" pitchFamily="49" charset="-122"/>
                <a:cs typeface="Times New Roman" pitchFamily="18" charset="0"/>
              </a:rPr>
              <a:t>2</a:t>
            </a:r>
            <a:r>
              <a:rPr kumimoji="1" lang="en-US" altLang="zh-CN"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是复数</a:t>
            </a:r>
            <a:r>
              <a:rPr kumimoji="1" lang="zh-CN" altLang="en-US" sz="20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的 虚部 </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p:txBody>
      </p:sp>
      <p:sp>
        <p:nvSpPr>
          <p:cNvPr id="76804" name="Text Box 4"/>
          <p:cNvSpPr txBox="1">
            <a:spLocks noChangeArrowheads="1"/>
          </p:cNvSpPr>
          <p:nvPr/>
        </p:nvSpPr>
        <p:spPr bwMode="auto">
          <a:xfrm>
            <a:off x="714348" y="1357298"/>
            <a:ext cx="5572164"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一个复数的形式</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e</a:t>
            </a:r>
            <a:r>
              <a:rPr kumimoji="1" lang="en-US" altLang="zh-CN" sz="2400" b="1" i="0" u="none" strike="noStrike" kern="1200" cap="none" spc="0" normalizeH="0" baseline="-25000" noProof="0" dirty="0" err="1">
                <a:ln>
                  <a:noFill/>
                </a:ln>
                <a:solidFill>
                  <a:srgbClr val="FF3399"/>
                </a:solidFill>
                <a:effectLst/>
                <a:uLnTx/>
                <a:uFillTx/>
                <a:latin typeface="Times New Roman" pitchFamily="18" charset="0"/>
                <a:ea typeface="楷体" pitchFamily="49" charset="-122"/>
                <a:cs typeface="Times New Roman" pitchFamily="18" charset="0"/>
              </a:rPr>
              <a:t>1</a:t>
            </a:r>
            <a:r>
              <a:rPr kumimoji="1" lang="en-US" altLang="zh-CN" sz="2400" b="1" i="0"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e</a:t>
            </a:r>
            <a:r>
              <a:rPr kumimoji="1" lang="en-US" altLang="zh-CN" sz="2400" b="1" i="0" u="none" strike="noStrike" kern="1200" cap="none" spc="0" normalizeH="0" baseline="-25000" noProof="0" dirty="0" err="1">
                <a:ln>
                  <a:noFill/>
                </a:ln>
                <a:solidFill>
                  <a:srgbClr val="FF3399"/>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dirty="0" err="1">
                <a:ln>
                  <a:noFill/>
                </a:ln>
                <a:solidFill>
                  <a:srgbClr val="FF3399"/>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或</a:t>
            </a:r>
            <a:r>
              <a:rPr kumimoji="1" lang="zh-CN" altLang="en-US" sz="24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e</a:t>
            </a:r>
            <a:r>
              <a:rPr kumimoji="1" lang="en-US" altLang="zh-CN" sz="2400" b="1" i="0" u="none" strike="noStrike" kern="1200" cap="none" spc="0" normalizeH="0" baseline="-25000" noProof="0">
                <a:ln>
                  <a:noFill/>
                </a:ln>
                <a:solidFill>
                  <a:srgbClr val="FF3399"/>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e</a:t>
            </a:r>
            <a:r>
              <a:rPr kumimoji="1" lang="en-US" altLang="zh-CN" sz="2400" b="1" i="0" u="none" strike="noStrike" kern="1200" cap="none" spc="0" normalizeH="0" baseline="-25000" noProof="0">
                <a:ln>
                  <a:noFill/>
                </a:ln>
                <a:solidFill>
                  <a:srgbClr val="FF3399"/>
                </a:solidFill>
                <a:effectLst/>
                <a:uLnTx/>
                <a:uFillTx/>
                <a:latin typeface="Times New Roman" pitchFamily="18" charset="0"/>
                <a:ea typeface="楷体" pitchFamily="49" charset="-122"/>
                <a:cs typeface="Times New Roman" pitchFamily="18" charset="0"/>
              </a:rPr>
              <a:t>2</a:t>
            </a:r>
            <a:r>
              <a:rPr kumimoji="1" lang="zh-CN" altLang="en-US" sz="24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rPr>
              <a:t>）</a:t>
            </a:r>
          </a:p>
        </p:txBody>
      </p:sp>
      <p:sp>
        <p:nvSpPr>
          <p:cNvPr id="76805" name="Text Box 5"/>
          <p:cNvSpPr txBox="1">
            <a:spLocks noChangeArrowheads="1"/>
          </p:cNvSpPr>
          <p:nvPr/>
        </p:nvSpPr>
        <p:spPr bwMode="auto">
          <a:xfrm>
            <a:off x="714348" y="642918"/>
            <a:ext cx="6286544" cy="461665"/>
          </a:xfrm>
          <a:prstGeom prst="rect">
            <a:avLst/>
          </a:prstGeom>
          <a:noFill/>
          <a:ln w="9525" algn="ctr">
            <a:noFill/>
            <a:miter lim="800000"/>
            <a:headEnd/>
            <a:tailEnd/>
          </a:ln>
          <a:effectLst/>
        </p:spPr>
        <p:txBody>
          <a:bodyPr wrap="square">
            <a:spAutoFit/>
          </a:bodyPr>
          <a:lstStyle/>
          <a:p>
            <a:pPr marL="457200" marR="0" lvl="0" indent="-45720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例如，定义复数抽象数据类型</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Complex</a:t>
            </a:r>
            <a:endParaRPr kumimoji="1" lang="zh-CN" altLang="en-US" sz="24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1981496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928662" y="918220"/>
            <a:ext cx="5500726" cy="41380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3399"/>
                </a:solidFill>
                <a:effectLst/>
                <a:uLnTx/>
                <a:uFillTx/>
                <a:latin typeface="Times New Roman" pitchFamily="18" charset="0"/>
                <a:ea typeface="楷体" pitchFamily="49" charset="-122"/>
                <a:cs typeface="Times New Roman" pitchFamily="18" charset="0"/>
              </a:rPr>
              <a:t>基本运算：</a:t>
            </a:r>
            <a:endParaRPr kumimoji="1" lang="zh-CN" altLang="en-US" sz="2000" b="1" i="0" u="none" strike="noStrike" kern="1200" cap="none" spc="0" normalizeH="0" baseline="0" noProof="0" dirty="0">
              <a:ln>
                <a:noFill/>
              </a:ln>
              <a:solidFill>
                <a:srgbClr val="FF3399"/>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AssignComplex</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(&amp;z</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v1</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v2</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：构造复数</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Z</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DestroyComplex</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(&amp;z)</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：复数</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z</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被销毁。 </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GetReal(z</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&amp;</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real</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：返回复数</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z</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的实部值。</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GetImag(z</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&amp;</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Imag</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：返回复数</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z</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的虚部值。</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Add(z1</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z2</a:t>
            </a:r>
            <a:r>
              <a:rPr kumimoji="1" lang="zh-CN" altLang="en-US"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3333CC"/>
                </a:solidFill>
                <a:effectLst/>
                <a:uLnTx/>
                <a:uFillTx/>
                <a:latin typeface="Times New Roman" pitchFamily="18" charset="0"/>
                <a:ea typeface="楷体" pitchFamily="49" charset="-122"/>
                <a:cs typeface="Times New Roman" pitchFamily="18" charset="0"/>
              </a:rPr>
              <a:t>&amp;</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sum</a:t>
            </a:r>
            <a:r>
              <a:rPr kumimoji="1" lang="en-US" altLang="zh-CN"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：返回两个复数</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z1</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z2</a:t>
            </a:r>
            <a:r>
              <a:rPr kumimoji="1" lang="zh-CN" altLang="en-US" sz="18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的和。</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ADT</a:t>
            </a:r>
            <a:r>
              <a:rPr kumimoji="1" lang="en-US" altLang="zh-CN"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 Complex</a:t>
            </a:r>
          </a:p>
        </p:txBody>
      </p:sp>
      <p:sp>
        <p:nvSpPr>
          <p:cNvPr id="5" name="右大括号 4"/>
          <p:cNvSpPr/>
          <p:nvPr/>
        </p:nvSpPr>
        <p:spPr>
          <a:xfrm>
            <a:off x="6500826" y="1656391"/>
            <a:ext cx="214314" cy="2667019"/>
          </a:xfrm>
          <a:prstGeom prst="rightBrace">
            <a:avLst/>
          </a:prstGeom>
          <a:ln w="22225">
            <a:solidFill>
              <a:schemeClr val="accent5">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nvSpPr>
        <p:spPr>
          <a:xfrm>
            <a:off x="6712881" y="1942143"/>
            <a:ext cx="430887" cy="2000264"/>
          </a:xfrm>
          <a:prstGeom prst="rect">
            <a:avLst/>
          </a:prstGeom>
          <a:noFill/>
        </p:spPr>
        <p:txBody>
          <a:bodyPr vert="eaVert" wrap="square"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运算功能描述</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59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424508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70" y="1675836"/>
            <a:ext cx="6072230" cy="2975375"/>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216000" tIns="216000" rIns="216000" bIns="216000" rtlCol="0">
            <a:spAutoFit/>
          </a:bodyPr>
          <a:lstStyle/>
          <a:p>
            <a:pPr marL="457200" indent="-457200" algn="l">
              <a:lnSpc>
                <a:spcPct val="150000"/>
              </a:lnSpc>
              <a:spcBef>
                <a:spcPts val="0"/>
              </a:spcBef>
              <a:buBlip>
                <a:blip r:embed="rId2"/>
              </a:buBlip>
            </a:pPr>
            <a:r>
              <a:rPr lang="zh-CN" altLang="en-US" sz="2200">
                <a:solidFill>
                  <a:srgbClr val="0033CC"/>
                </a:solidFill>
                <a:latin typeface="楷体" pitchFamily="49" charset="-122"/>
                <a:ea typeface="楷体" pitchFamily="49" charset="-122"/>
              </a:rPr>
              <a:t>各种数据的逻辑结构描述。</a:t>
            </a:r>
            <a:endParaRPr lang="en-US" altLang="zh-CN" sz="2200">
              <a:solidFill>
                <a:srgbClr val="0033CC"/>
              </a:solidFill>
              <a:latin typeface="楷体" pitchFamily="49" charset="-122"/>
              <a:ea typeface="楷体" pitchFamily="49" charset="-122"/>
            </a:endParaRPr>
          </a:p>
          <a:p>
            <a:pPr marL="457200" indent="-457200" algn="l">
              <a:lnSpc>
                <a:spcPct val="150000"/>
              </a:lnSpc>
              <a:spcBef>
                <a:spcPts val="0"/>
              </a:spcBef>
              <a:buBlip>
                <a:blip r:embed="rId2"/>
              </a:buBlip>
            </a:pPr>
            <a:r>
              <a:rPr lang="zh-CN" altLang="en-US" sz="2200">
                <a:solidFill>
                  <a:srgbClr val="0033CC"/>
                </a:solidFill>
                <a:latin typeface="楷体" pitchFamily="49" charset="-122"/>
                <a:ea typeface="楷体" pitchFamily="49" charset="-122"/>
              </a:rPr>
              <a:t>各种数据的存储结构表示。</a:t>
            </a:r>
          </a:p>
          <a:p>
            <a:pPr marL="457200" indent="-457200" algn="l">
              <a:lnSpc>
                <a:spcPct val="150000"/>
              </a:lnSpc>
              <a:spcBef>
                <a:spcPts val="0"/>
              </a:spcBef>
              <a:buBlip>
                <a:blip r:embed="rId2"/>
              </a:buBlip>
            </a:pPr>
            <a:r>
              <a:rPr lang="zh-CN" altLang="en-US" sz="2200">
                <a:solidFill>
                  <a:srgbClr val="0033CC"/>
                </a:solidFill>
                <a:latin typeface="楷体" pitchFamily="49" charset="-122"/>
                <a:ea typeface="楷体" pitchFamily="49" charset="-122"/>
              </a:rPr>
              <a:t>各种数据结构的运算定义。</a:t>
            </a:r>
          </a:p>
          <a:p>
            <a:pPr marL="457200" indent="-457200" algn="l">
              <a:lnSpc>
                <a:spcPct val="150000"/>
              </a:lnSpc>
              <a:spcBef>
                <a:spcPts val="0"/>
              </a:spcBef>
              <a:buBlip>
                <a:blip r:embed="rId2"/>
              </a:buBlip>
            </a:pPr>
            <a:r>
              <a:rPr lang="zh-CN" altLang="en-US" sz="2200">
                <a:solidFill>
                  <a:srgbClr val="0033CC"/>
                </a:solidFill>
                <a:latin typeface="楷体" pitchFamily="49" charset="-122"/>
                <a:ea typeface="楷体" pitchFamily="49" charset="-122"/>
              </a:rPr>
              <a:t>设计实现运算的算法。</a:t>
            </a:r>
          </a:p>
          <a:p>
            <a:pPr marL="457200" indent="-457200" algn="l">
              <a:lnSpc>
                <a:spcPct val="150000"/>
              </a:lnSpc>
              <a:spcBef>
                <a:spcPts val="0"/>
              </a:spcBef>
              <a:buBlip>
                <a:blip r:embed="rId2"/>
              </a:buBlip>
            </a:pPr>
            <a:r>
              <a:rPr lang="zh-CN" altLang="en-US" sz="2200">
                <a:solidFill>
                  <a:srgbClr val="0033CC"/>
                </a:solidFill>
                <a:latin typeface="楷体" pitchFamily="49" charset="-122"/>
                <a:ea typeface="楷体" pitchFamily="49" charset="-122"/>
              </a:rPr>
              <a:t>分析算法的效率。</a:t>
            </a:r>
          </a:p>
        </p:txBody>
      </p:sp>
      <p:sp>
        <p:nvSpPr>
          <p:cNvPr id="4" name="Text Box 12"/>
          <p:cNvSpPr txBox="1">
            <a:spLocks noChangeArrowheads="1"/>
          </p:cNvSpPr>
          <p:nvPr/>
        </p:nvSpPr>
        <p:spPr bwMode="auto">
          <a:xfrm>
            <a:off x="1142976" y="571480"/>
            <a:ext cx="4000528" cy="461665"/>
          </a:xfrm>
          <a:prstGeom prst="rect">
            <a:avLst/>
          </a:prstGeom>
          <a:solidFill>
            <a:srgbClr val="6600CC"/>
          </a:solidFill>
          <a:ln w="9525">
            <a:noFill/>
            <a:miter lim="800000"/>
            <a:headEnd/>
            <a:tailEnd/>
          </a:ln>
          <a:effectLst/>
        </p:spPr>
        <p:txBody>
          <a:bodyPr wrap="square">
            <a:spAutoFit/>
          </a:bodyPr>
          <a:lstStyle/>
          <a:p>
            <a:pPr algn="l">
              <a:lnSpc>
                <a:spcPct val="100000"/>
              </a:lnSpc>
              <a:spcBef>
                <a:spcPct val="0"/>
              </a:spcBef>
            </a:pPr>
            <a:r>
              <a:rPr lang="zh-CN" altLang="en-US">
                <a:solidFill>
                  <a:schemeClr val="bg1"/>
                </a:solidFill>
                <a:latin typeface="黑体" pitchFamily="49" charset="-122"/>
                <a:ea typeface="黑体" pitchFamily="49" charset="-122"/>
              </a:rPr>
              <a:t> “数据结构”课程的内容</a:t>
            </a:r>
            <a:endParaRPr lang="zh-CN" altLang="en-US" dirty="0">
              <a:solidFill>
                <a:schemeClr val="bg1"/>
              </a:solidFill>
              <a:latin typeface="黑体" pitchFamily="49" charset="-122"/>
              <a:ea typeface="黑体" pitchFamily="49" charset="-122"/>
            </a:endParaRPr>
          </a:p>
        </p:txBody>
      </p:sp>
      <p:sp>
        <p:nvSpPr>
          <p:cNvPr id="5" name="Oval 8"/>
          <p:cNvSpPr>
            <a:spLocks noChangeAspect="1" noChangeArrowheads="1"/>
          </p:cNvSpPr>
          <p:nvPr/>
        </p:nvSpPr>
        <p:spPr bwMode="auto">
          <a:xfrm>
            <a:off x="7140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sp>
        <p:nvSpPr>
          <p:cNvPr id="7" name="TextBox 6"/>
          <p:cNvSpPr txBox="1"/>
          <p:nvPr/>
        </p:nvSpPr>
        <p:spPr>
          <a:xfrm>
            <a:off x="6572296" y="2231446"/>
            <a:ext cx="2000232" cy="822597"/>
          </a:xfrm>
          <a:prstGeom prst="rect">
            <a:avLst/>
          </a:prstGeom>
          <a:noFill/>
        </p:spPr>
        <p:txBody>
          <a:bodyPr wrap="square" rtlCol="0">
            <a:spAutoFit/>
          </a:bodyPr>
          <a:lstStyle/>
          <a:p>
            <a:pPr>
              <a:lnSpc>
                <a:spcPts val="3000"/>
              </a:lnSpc>
            </a:pPr>
            <a:r>
              <a:rPr lang="zh-CN" altLang="en-US" sz="2000">
                <a:solidFill>
                  <a:srgbClr val="3333CC"/>
                </a:solidFill>
                <a:latin typeface="楷体" pitchFamily="49" charset="-122"/>
                <a:ea typeface="楷体" pitchFamily="49" charset="-122"/>
              </a:rPr>
              <a:t>基本数据组织和数据处理方法</a:t>
            </a:r>
            <a:endParaRPr lang="zh-CN" altLang="en-US" sz="2000"/>
          </a:p>
        </p:txBody>
      </p:sp>
      <p:sp>
        <p:nvSpPr>
          <p:cNvPr id="8" name="右大括号 7"/>
          <p:cNvSpPr/>
          <p:nvPr/>
        </p:nvSpPr>
        <p:spPr>
          <a:xfrm>
            <a:off x="6357982" y="1588504"/>
            <a:ext cx="288000" cy="2412000"/>
          </a:xfrm>
          <a:prstGeom prst="rightBrace">
            <a:avLst/>
          </a:prstGeom>
          <a:ln w="38100">
            <a:solidFill>
              <a:srgbClr val="FF3399"/>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6</a:t>
            </a:fld>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428604"/>
            <a:ext cx="1643074" cy="731684"/>
          </a:xfrm>
          <a:prstGeom prst="rect">
            <a:avLst/>
          </a:prstGeom>
          <a:scene3d>
            <a:camera prst="isometricOffAxis1Right"/>
            <a:lightRig rig="threePt" dir="t"/>
          </a:scene3d>
        </p:spPr>
        <p:style>
          <a:lnRef idx="1">
            <a:schemeClr val="accent6"/>
          </a:lnRef>
          <a:fillRef idx="3">
            <a:schemeClr val="accent6"/>
          </a:fillRef>
          <a:effectRef idx="2">
            <a:schemeClr val="accent6"/>
          </a:effectRef>
          <a:fontRef idx="minor">
            <a:schemeClr val="lt1"/>
          </a:fontRef>
        </p:style>
        <p:txBody>
          <a:bodyPr wrap="square" tIns="252000" bIns="180000" rtlCol="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Complex</a:t>
            </a:r>
          </a:p>
        </p:txBody>
      </p:sp>
      <p:sp>
        <p:nvSpPr>
          <p:cNvPr id="3" name="下箭头 2"/>
          <p:cNvSpPr/>
          <p:nvPr/>
        </p:nvSpPr>
        <p:spPr>
          <a:xfrm>
            <a:off x="2500298" y="1357298"/>
            <a:ext cx="285752" cy="35719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1026" name="Picture 2" descr="http://img1.mydrivers.com/img/20140831/49fd56108a3e410db2307a0676bd584c.jpg"/>
          <p:cNvPicPr>
            <a:picLocks noChangeAspect="1" noChangeArrowheads="1"/>
          </p:cNvPicPr>
          <p:nvPr/>
        </p:nvPicPr>
        <p:blipFill>
          <a:blip r:embed="rId2"/>
          <a:srcRect/>
          <a:stretch>
            <a:fillRect/>
          </a:stretch>
        </p:blipFill>
        <p:spPr bwMode="auto">
          <a:xfrm>
            <a:off x="928662" y="1857364"/>
            <a:ext cx="3254857" cy="2643206"/>
          </a:xfrm>
          <a:prstGeom prst="rect">
            <a:avLst/>
          </a:prstGeom>
          <a:noFill/>
        </p:spPr>
      </p:pic>
      <p:sp>
        <p:nvSpPr>
          <p:cNvPr id="6" name="TextBox 5"/>
          <p:cNvSpPr txBox="1"/>
          <p:nvPr/>
        </p:nvSpPr>
        <p:spPr>
          <a:xfrm>
            <a:off x="3643306" y="3000372"/>
            <a:ext cx="3071834" cy="363176"/>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编程实现</a:t>
            </a: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该数据结构</a:t>
            </a:r>
            <a:endPar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4" name="TextBox 3"/>
          <p:cNvSpPr txBox="1"/>
          <p:nvPr/>
        </p:nvSpPr>
        <p:spPr>
          <a:xfrm>
            <a:off x="3643306" y="636932"/>
            <a:ext cx="928694" cy="363176"/>
          </a:xfrm>
          <a:prstGeom prst="rect">
            <a:avLst/>
          </a:prstGeom>
          <a:noFill/>
        </p:spPr>
        <p:txBody>
          <a:bodyPr wrap="square" rtlCol="0">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6600CC"/>
                </a:solidFill>
                <a:effectLst/>
                <a:uLnTx/>
                <a:uFillTx/>
                <a:latin typeface="Times New Roman" pitchFamily="18" charset="0"/>
                <a:ea typeface="楷体" pitchFamily="49" charset="-122"/>
                <a:cs typeface="Times New Roman" pitchFamily="18" charset="0"/>
              </a:rPr>
              <a:t>ADT</a:t>
            </a:r>
            <a:endPar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endParaRPr>
          </a:p>
        </p:txBody>
      </p:sp>
      <p:grpSp>
        <p:nvGrpSpPr>
          <p:cNvPr id="12" name="组合 11"/>
          <p:cNvGrpSpPr/>
          <p:nvPr/>
        </p:nvGrpSpPr>
        <p:grpSpPr>
          <a:xfrm>
            <a:off x="571472" y="4143380"/>
            <a:ext cx="7572428" cy="1341698"/>
            <a:chOff x="571472" y="4143380"/>
            <a:chExt cx="7572428" cy="1341698"/>
          </a:xfrm>
          <a:effectLst>
            <a:outerShdw blurRad="50800" dist="38100" dir="5400000" algn="t" rotWithShape="0">
              <a:prstClr val="black">
                <a:alpha val="40000"/>
              </a:prstClr>
            </a:outerShdw>
          </a:effectLst>
        </p:grpSpPr>
        <p:sp>
          <p:nvSpPr>
            <p:cNvPr id="8" name="左弧形箭头 7"/>
            <p:cNvSpPr/>
            <p:nvPr/>
          </p:nvSpPr>
          <p:spPr>
            <a:xfrm>
              <a:off x="571472" y="4143380"/>
              <a:ext cx="357190" cy="857256"/>
            </a:xfrm>
            <a:prstGeom prst="curv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TextBox 10"/>
            <p:cNvSpPr txBox="1"/>
            <p:nvPr/>
          </p:nvSpPr>
          <p:spPr>
            <a:xfrm>
              <a:off x="1000100" y="4572008"/>
              <a:ext cx="7143800" cy="9130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l" defTabSz="914400" rtl="0" eaLnBrk="1" fontAlgn="base" latinLnBrk="0" hangingPunct="1">
                <a:lnSpc>
                  <a:spcPts val="32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Calibri"/>
                  <a:ea typeface="楷体" pitchFamily="49" charset="-122"/>
                  <a:cs typeface="Times New Roman" pitchFamily="18" charset="0"/>
                </a:rPr>
                <a:t>抽象数据类型实质上就是对一个求解问题的形式化描述</a:t>
              </a:r>
              <a:r>
                <a:rPr kumimoji="1" lang="zh-CN" altLang="en-US" sz="2200" b="1" i="0" u="none" strike="noStrike" kern="1200" cap="none" spc="0" normalizeH="0" baseline="0" noProof="0">
                  <a:ln>
                    <a:noFill/>
                  </a:ln>
                  <a:solidFill>
                    <a:srgbClr val="3333CC"/>
                  </a:solidFill>
                  <a:effectLst/>
                  <a:uLnTx/>
                  <a:uFillTx/>
                  <a:latin typeface="Calibri"/>
                  <a:ea typeface="楷体" pitchFamily="49" charset="-122"/>
                  <a:cs typeface="Times New Roman" pitchFamily="18" charset="0"/>
                </a:rPr>
                <a:t>（与计算机无关），程序员可以在理解基础上实现它。</a:t>
              </a:r>
              <a:endParaRPr kumimoji="1" lang="zh-CN" altLang="en-US" sz="22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60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159513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7858180" cy="1619826"/>
          </a:xfrm>
          <a:prstGeom prst="rect">
            <a:avLst/>
          </a:prstGeom>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tIns="144000" bIns="180000" rtlCol="0">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思考题</a:t>
            </a:r>
            <a:endParaRPr kumimoji="1"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endParaRPr>
          </a:p>
          <a:p>
            <a:pPr marL="0" marR="0" lvl="0" indent="0" algn="l" defTabSz="914400" rtl="0" eaLnBrk="1" fontAlgn="base" latinLnBrk="0" hangingPunct="1">
              <a:lnSpc>
                <a:spcPct val="15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采用</a:t>
            </a: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C/C++</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语言如何实现复数抽象数据类型</a:t>
            </a: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Complex</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61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3535288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115858" y="3741758"/>
            <a:ext cx="8742363" cy="479426"/>
            <a:chOff x="113" y="2276"/>
            <a:chExt cx="5507" cy="302"/>
          </a:xfrm>
        </p:grpSpPr>
        <p:sp>
          <p:nvSpPr>
            <p:cNvPr id="227368" name="Text Box 40"/>
            <p:cNvSpPr txBox="1">
              <a:spLocks noChangeArrowheads="1"/>
            </p:cNvSpPr>
            <p:nvPr/>
          </p:nvSpPr>
          <p:spPr bwMode="auto">
            <a:xfrm>
              <a:off x="4483" y="2325"/>
              <a:ext cx="1137"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sym typeface="Wingdings"/>
                </a:rPr>
                <a:t></a:t>
              </a: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 </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算法</a:t>
              </a: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设计</a:t>
              </a:r>
            </a:p>
          </p:txBody>
        </p:sp>
        <p:sp>
          <p:nvSpPr>
            <p:cNvPr id="227376" name="Rectangle 48"/>
            <p:cNvSpPr>
              <a:spLocks noChangeArrowheads="1"/>
            </p:cNvSpPr>
            <p:nvPr/>
          </p:nvSpPr>
          <p:spPr bwMode="auto">
            <a:xfrm>
              <a:off x="113" y="2276"/>
              <a:ext cx="3629" cy="295"/>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endParaRPr>
            </a:p>
          </p:txBody>
        </p:sp>
        <p:sp>
          <p:nvSpPr>
            <p:cNvPr id="227377" name="Line 49"/>
            <p:cNvSpPr>
              <a:spLocks noChangeShapeType="1"/>
            </p:cNvSpPr>
            <p:nvPr/>
          </p:nvSpPr>
          <p:spPr bwMode="auto">
            <a:xfrm>
              <a:off x="3742" y="2478"/>
              <a:ext cx="726"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楷体" pitchFamily="49" charset="-122"/>
                <a:ea typeface="楷体" pitchFamily="49" charset="-122"/>
                <a:cs typeface="+mn-cs"/>
              </a:endParaRPr>
            </a:p>
          </p:txBody>
        </p:sp>
      </p:grpSp>
      <p:grpSp>
        <p:nvGrpSpPr>
          <p:cNvPr id="3" name="Group 47"/>
          <p:cNvGrpSpPr>
            <a:grpSpLocks/>
          </p:cNvGrpSpPr>
          <p:nvPr/>
        </p:nvGrpSpPr>
        <p:grpSpPr bwMode="auto">
          <a:xfrm>
            <a:off x="547658" y="2498744"/>
            <a:ext cx="8353425" cy="647701"/>
            <a:chOff x="385" y="1493"/>
            <a:chExt cx="5262" cy="408"/>
          </a:xfrm>
        </p:grpSpPr>
        <p:sp>
          <p:nvSpPr>
            <p:cNvPr id="227367" name="Text Box 39"/>
            <p:cNvSpPr txBox="1">
              <a:spLocks noChangeArrowheads="1"/>
            </p:cNvSpPr>
            <p:nvPr/>
          </p:nvSpPr>
          <p:spPr bwMode="auto">
            <a:xfrm>
              <a:off x="4513" y="1493"/>
              <a:ext cx="1134" cy="4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sym typeface="Wingdings"/>
                </a:rPr>
                <a:t></a:t>
              </a: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 </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设计</a:t>
              </a: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存储结构</a:t>
              </a:r>
            </a:p>
          </p:txBody>
        </p:sp>
        <p:sp>
          <p:nvSpPr>
            <p:cNvPr id="227373" name="Rectangle 45"/>
            <p:cNvSpPr>
              <a:spLocks noChangeArrowheads="1"/>
            </p:cNvSpPr>
            <p:nvPr/>
          </p:nvSpPr>
          <p:spPr bwMode="auto">
            <a:xfrm>
              <a:off x="385" y="1522"/>
              <a:ext cx="3629" cy="304"/>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endParaRPr>
            </a:p>
          </p:txBody>
        </p:sp>
        <p:sp>
          <p:nvSpPr>
            <p:cNvPr id="227374" name="Line 46"/>
            <p:cNvSpPr>
              <a:spLocks noChangeShapeType="1"/>
            </p:cNvSpPr>
            <p:nvPr/>
          </p:nvSpPr>
          <p:spPr bwMode="auto">
            <a:xfrm>
              <a:off x="4014" y="1706"/>
              <a:ext cx="499"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楷体" pitchFamily="49" charset="-122"/>
                <a:ea typeface="楷体" pitchFamily="49" charset="-122"/>
                <a:cs typeface="+mn-cs"/>
              </a:endParaRPr>
            </a:p>
          </p:txBody>
        </p:sp>
      </p:grpSp>
      <p:grpSp>
        <p:nvGrpSpPr>
          <p:cNvPr id="4" name="Group 44"/>
          <p:cNvGrpSpPr>
            <a:grpSpLocks/>
          </p:cNvGrpSpPr>
          <p:nvPr/>
        </p:nvGrpSpPr>
        <p:grpSpPr bwMode="auto">
          <a:xfrm>
            <a:off x="260319" y="1109680"/>
            <a:ext cx="8696325" cy="417513"/>
            <a:chOff x="204" y="618"/>
            <a:chExt cx="5478" cy="263"/>
          </a:xfrm>
        </p:grpSpPr>
        <p:sp>
          <p:nvSpPr>
            <p:cNvPr id="227366" name="Text Box 38"/>
            <p:cNvSpPr txBox="1">
              <a:spLocks noChangeArrowheads="1"/>
            </p:cNvSpPr>
            <p:nvPr/>
          </p:nvSpPr>
          <p:spPr bwMode="auto">
            <a:xfrm>
              <a:off x="4534" y="628"/>
              <a:ext cx="1148"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Arial Unicode MS" pitchFamily="34" charset="-122"/>
                  <a:sym typeface="Wingdings"/>
                </a:rPr>
                <a:t></a:t>
              </a:r>
              <a:r>
                <a:rPr kumimoji="1" lang="en-US" altLang="zh-CN" sz="2000" b="1" i="0" u="none" strike="noStrike" kern="1200" cap="none" spc="0" normalizeH="0" baseline="0" noProof="0">
                  <a:ln>
                    <a:noFill/>
                  </a:ln>
                  <a:solidFill>
                    <a:srgbClr val="C00000"/>
                  </a:solidFill>
                  <a:effectLst/>
                  <a:uLnTx/>
                  <a:uFillTx/>
                  <a:latin typeface="楷体" pitchFamily="49" charset="-122"/>
                  <a:ea typeface="楷体" pitchFamily="49" charset="-122"/>
                  <a:cs typeface="Arial Unicode MS" pitchFamily="34" charset="-122"/>
                </a:rPr>
                <a:t> </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问题描述</a:t>
              </a:r>
              <a:endPar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endParaRPr>
            </a:p>
          </p:txBody>
        </p:sp>
        <p:sp>
          <p:nvSpPr>
            <p:cNvPr id="227370" name="Rectangle 42"/>
            <p:cNvSpPr>
              <a:spLocks noChangeArrowheads="1"/>
            </p:cNvSpPr>
            <p:nvPr/>
          </p:nvSpPr>
          <p:spPr bwMode="auto">
            <a:xfrm>
              <a:off x="204" y="618"/>
              <a:ext cx="3981" cy="2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tIns="108000"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楷体" pitchFamily="49" charset="-122"/>
                <a:ea typeface="楷体" pitchFamily="49" charset="-122"/>
                <a:cs typeface="+mn-cs"/>
              </a:endParaRPr>
            </a:p>
          </p:txBody>
        </p:sp>
        <p:sp>
          <p:nvSpPr>
            <p:cNvPr id="227371" name="Line 43"/>
            <p:cNvSpPr>
              <a:spLocks noChangeShapeType="1"/>
            </p:cNvSpPr>
            <p:nvPr/>
          </p:nvSpPr>
          <p:spPr bwMode="auto">
            <a:xfrm>
              <a:off x="4195" y="754"/>
              <a:ext cx="318"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楷体" pitchFamily="49" charset="-122"/>
                <a:ea typeface="楷体" pitchFamily="49" charset="-122"/>
                <a:cs typeface="+mn-cs"/>
              </a:endParaRPr>
            </a:p>
          </p:txBody>
        </p:sp>
      </p:grpSp>
      <p:sp>
        <p:nvSpPr>
          <p:cNvPr id="227332" name="Text Box 4"/>
          <p:cNvSpPr txBox="1">
            <a:spLocks noChangeArrowheads="1"/>
          </p:cNvSpPr>
          <p:nvPr/>
        </p:nvSpPr>
        <p:spPr bwMode="auto">
          <a:xfrm>
            <a:off x="477806" y="1155714"/>
            <a:ext cx="5959488" cy="338554"/>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3333CC"/>
                </a:solidFill>
                <a:effectLst/>
                <a:uLnTx/>
                <a:uFillTx/>
                <a:latin typeface="Times New Roman" pitchFamily="18" charset="0"/>
                <a:ea typeface="楷体" pitchFamily="49" charset="-122"/>
                <a:cs typeface="Times New Roman" pitchFamily="18" charset="0"/>
              </a:rPr>
              <a:t>ADT</a:t>
            </a:r>
            <a:r>
              <a:rPr kumimoji="1" lang="en-US" altLang="zh-CN"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 </a:t>
            </a: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  逻辑结构＋抽象运算（功能描述）</a:t>
            </a:r>
          </a:p>
        </p:txBody>
      </p:sp>
      <p:grpSp>
        <p:nvGrpSpPr>
          <p:cNvPr id="5" name="Group 55"/>
          <p:cNvGrpSpPr>
            <a:grpSpLocks/>
          </p:cNvGrpSpPr>
          <p:nvPr/>
        </p:nvGrpSpPr>
        <p:grpSpPr bwMode="auto">
          <a:xfrm>
            <a:off x="620683" y="1757379"/>
            <a:ext cx="4384675" cy="1382713"/>
            <a:chOff x="431" y="1405"/>
            <a:chExt cx="2762" cy="871"/>
          </a:xfrm>
        </p:grpSpPr>
        <p:grpSp>
          <p:nvGrpSpPr>
            <p:cNvPr id="6" name="Group 31"/>
            <p:cNvGrpSpPr>
              <a:grpSpLocks/>
            </p:cNvGrpSpPr>
            <p:nvPr/>
          </p:nvGrpSpPr>
          <p:grpSpPr bwMode="auto">
            <a:xfrm>
              <a:off x="1475" y="1405"/>
              <a:ext cx="1089" cy="363"/>
              <a:chOff x="1565" y="1026"/>
              <a:chExt cx="1089" cy="363"/>
            </a:xfrm>
          </p:grpSpPr>
          <p:sp>
            <p:nvSpPr>
              <p:cNvPr id="227333" name="AutoShape 5"/>
              <p:cNvSpPr>
                <a:spLocks noChangeArrowheads="1"/>
              </p:cNvSpPr>
              <p:nvPr/>
            </p:nvSpPr>
            <p:spPr bwMode="auto">
              <a:xfrm>
                <a:off x="1565" y="1026"/>
                <a:ext cx="227" cy="363"/>
              </a:xfrm>
              <a:prstGeom prst="downArrow">
                <a:avLst>
                  <a:gd name="adj1" fmla="val 50000"/>
                  <a:gd name="adj2" fmla="val 39978"/>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楷体" pitchFamily="49" charset="-122"/>
                  <a:ea typeface="楷体" pitchFamily="49" charset="-122"/>
                  <a:cs typeface="+mn-cs"/>
                </a:endParaRPr>
              </a:p>
            </p:txBody>
          </p:sp>
          <p:sp>
            <p:nvSpPr>
              <p:cNvPr id="227334" name="Text Box 6"/>
              <p:cNvSpPr txBox="1">
                <a:spLocks noChangeArrowheads="1"/>
              </p:cNvSpPr>
              <p:nvPr/>
            </p:nvSpPr>
            <p:spPr bwMode="auto">
              <a:xfrm>
                <a:off x="1883" y="1071"/>
                <a:ext cx="771" cy="229"/>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映射</a:t>
                </a:r>
              </a:p>
            </p:txBody>
          </p:sp>
        </p:grpSp>
        <p:grpSp>
          <p:nvGrpSpPr>
            <p:cNvPr id="7" name="Group 32"/>
            <p:cNvGrpSpPr>
              <a:grpSpLocks/>
            </p:cNvGrpSpPr>
            <p:nvPr/>
          </p:nvGrpSpPr>
          <p:grpSpPr bwMode="auto">
            <a:xfrm>
              <a:off x="431" y="1944"/>
              <a:ext cx="2762" cy="332"/>
              <a:chOff x="521" y="1565"/>
              <a:chExt cx="2762" cy="332"/>
            </a:xfrm>
          </p:grpSpPr>
          <p:sp>
            <p:nvSpPr>
              <p:cNvPr id="227335" name="Text Box 7"/>
              <p:cNvSpPr txBox="1">
                <a:spLocks noChangeArrowheads="1"/>
              </p:cNvSpPr>
              <p:nvPr/>
            </p:nvSpPr>
            <p:spPr bwMode="auto">
              <a:xfrm>
                <a:off x="521" y="1570"/>
                <a:ext cx="998"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存储结构</a:t>
                </a:r>
                <a:r>
                  <a:rPr kumimoji="1" lang="en-US" altLang="zh-CN" sz="2000" b="1" i="0" u="none" strike="noStrike" kern="1200" cap="none" spc="0" normalizeH="0" baseline="-25000" noProof="0" dirty="0">
                    <a:ln>
                      <a:noFill/>
                    </a:ln>
                    <a:solidFill>
                      <a:srgbClr val="3333CC"/>
                    </a:solidFill>
                    <a:effectLst/>
                    <a:uLnTx/>
                    <a:uFillTx/>
                    <a:latin typeface="楷体" pitchFamily="49" charset="-122"/>
                    <a:ea typeface="楷体" pitchFamily="49" charset="-122"/>
                    <a:cs typeface="+mn-cs"/>
                  </a:rPr>
                  <a:t>1</a:t>
                </a:r>
              </a:p>
            </p:txBody>
          </p:sp>
          <p:sp>
            <p:nvSpPr>
              <p:cNvPr id="227336" name="Text Box 8"/>
              <p:cNvSpPr txBox="1">
                <a:spLocks noChangeArrowheads="1"/>
              </p:cNvSpPr>
              <p:nvPr/>
            </p:nvSpPr>
            <p:spPr bwMode="auto">
              <a:xfrm>
                <a:off x="2285" y="1565"/>
                <a:ext cx="998"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楷体" pitchFamily="49" charset="-122"/>
                    <a:ea typeface="楷体" pitchFamily="49" charset="-122"/>
                    <a:cs typeface="+mn-cs"/>
                  </a:rPr>
                  <a:t>存储结构</a:t>
                </a:r>
                <a:r>
                  <a:rPr kumimoji="1" lang="en-US" altLang="zh-CN" sz="2000" b="1" i="1" u="none" strike="noStrike" kern="1200" cap="none" spc="0" normalizeH="0" baseline="-25000" noProof="0" dirty="0">
                    <a:ln>
                      <a:noFill/>
                    </a:ln>
                    <a:solidFill>
                      <a:srgbClr val="3333CC"/>
                    </a:solidFill>
                    <a:effectLst/>
                    <a:uLnTx/>
                    <a:uFillTx/>
                    <a:latin typeface="Times New Roman" pitchFamily="18" charset="0"/>
                    <a:ea typeface="楷体" pitchFamily="49" charset="-122"/>
                    <a:cs typeface="Times New Roman" pitchFamily="18" charset="0"/>
                  </a:rPr>
                  <a:t>n</a:t>
                </a:r>
              </a:p>
            </p:txBody>
          </p:sp>
          <p:sp>
            <p:nvSpPr>
              <p:cNvPr id="227337" name="Text Box 9"/>
              <p:cNvSpPr txBox="1">
                <a:spLocks noChangeArrowheads="1"/>
              </p:cNvSpPr>
              <p:nvPr/>
            </p:nvSpPr>
            <p:spPr bwMode="auto">
              <a:xfrm>
                <a:off x="1610" y="1583"/>
                <a:ext cx="499" cy="31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33CC"/>
                    </a:solidFill>
                    <a:effectLst/>
                    <a:uLnTx/>
                    <a:uFillTx/>
                    <a:latin typeface="楷体" pitchFamily="49" charset="-122"/>
                    <a:ea typeface="楷体" pitchFamily="49" charset="-122"/>
                    <a:cs typeface="Times New Roman" pitchFamily="18" charset="0"/>
                  </a:rPr>
                  <a:t>…</a:t>
                </a:r>
              </a:p>
            </p:txBody>
          </p:sp>
        </p:grpSp>
      </p:grpSp>
      <p:grpSp>
        <p:nvGrpSpPr>
          <p:cNvPr id="8" name="Group 36"/>
          <p:cNvGrpSpPr>
            <a:grpSpLocks/>
          </p:cNvGrpSpPr>
          <p:nvPr/>
        </p:nvGrpSpPr>
        <p:grpSpPr bwMode="auto">
          <a:xfrm>
            <a:off x="71406" y="1674828"/>
            <a:ext cx="6742112" cy="2592387"/>
            <a:chOff x="204" y="983"/>
            <a:chExt cx="4247" cy="1633"/>
          </a:xfrm>
        </p:grpSpPr>
        <p:sp>
          <p:nvSpPr>
            <p:cNvPr id="227338" name="Text Box 10"/>
            <p:cNvSpPr txBox="1">
              <a:spLocks noChangeArrowheads="1"/>
            </p:cNvSpPr>
            <p:nvPr/>
          </p:nvSpPr>
          <p:spPr bwMode="auto">
            <a:xfrm>
              <a:off x="204" y="2296"/>
              <a:ext cx="726"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算法</a:t>
              </a:r>
              <a:r>
                <a:rPr kumimoji="1" lang="en-US" altLang="zh-CN" sz="2000" b="1" i="0" u="none" strike="noStrike" kern="1200" cap="none" spc="0" normalizeH="0" baseline="-25000" noProof="0" dirty="0">
                  <a:ln>
                    <a:noFill/>
                  </a:ln>
                  <a:solidFill>
                    <a:srgbClr val="3333CC"/>
                  </a:solidFill>
                  <a:effectLst/>
                  <a:uLnTx/>
                  <a:uFillTx/>
                  <a:latin typeface="Times New Roman" pitchFamily="18" charset="0"/>
                  <a:ea typeface="楷体" pitchFamily="49" charset="-122"/>
                  <a:cs typeface="Times New Roman" pitchFamily="18" charset="0"/>
                </a:rPr>
                <a:t>11</a:t>
              </a:r>
            </a:p>
          </p:txBody>
        </p:sp>
        <p:sp>
          <p:nvSpPr>
            <p:cNvPr id="227339" name="Text Box 11"/>
            <p:cNvSpPr txBox="1">
              <a:spLocks noChangeArrowheads="1"/>
            </p:cNvSpPr>
            <p:nvPr/>
          </p:nvSpPr>
          <p:spPr bwMode="auto">
            <a:xfrm>
              <a:off x="839" y="2280"/>
              <a:ext cx="499" cy="31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p:txBody>
        </p:sp>
        <p:sp>
          <p:nvSpPr>
            <p:cNvPr id="227340" name="Text Box 12"/>
            <p:cNvSpPr txBox="1">
              <a:spLocks noChangeArrowheads="1"/>
            </p:cNvSpPr>
            <p:nvPr/>
          </p:nvSpPr>
          <p:spPr bwMode="auto">
            <a:xfrm>
              <a:off x="1156" y="2296"/>
              <a:ext cx="726"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算法</a:t>
              </a:r>
              <a:r>
                <a:rPr kumimoji="1" lang="en-US" altLang="zh-CN" sz="2000" b="1" i="0" u="none" strike="noStrike" kern="1200" cap="none" spc="0" normalizeH="0" baseline="-25000" noProof="0" dirty="0" err="1">
                  <a:ln>
                    <a:noFill/>
                  </a:ln>
                  <a:solidFill>
                    <a:srgbClr val="3333CC"/>
                  </a:solidFill>
                  <a:effectLst/>
                  <a:uLnTx/>
                  <a:uFillTx/>
                  <a:latin typeface="Times New Roman" pitchFamily="18" charset="0"/>
                  <a:ea typeface="楷体" pitchFamily="49" charset="-122"/>
                  <a:cs typeface="Times New Roman" pitchFamily="18" charset="0"/>
                </a:rPr>
                <a:t>1</a:t>
              </a:r>
              <a:r>
                <a:rPr kumimoji="1" lang="en-US" altLang="zh-CN" sz="2000" b="1" i="1" u="none" strike="noStrike" kern="1200" cap="none" spc="0" normalizeH="0" baseline="-25000" noProof="0" dirty="0" err="1">
                  <a:ln>
                    <a:noFill/>
                  </a:ln>
                  <a:solidFill>
                    <a:srgbClr val="3333CC"/>
                  </a:solidFill>
                  <a:effectLst/>
                  <a:uLnTx/>
                  <a:uFillTx/>
                  <a:latin typeface="Times New Roman" pitchFamily="18" charset="0"/>
                  <a:ea typeface="楷体" pitchFamily="49" charset="-122"/>
                  <a:cs typeface="Times New Roman" pitchFamily="18" charset="0"/>
                </a:rPr>
                <a:t>m</a:t>
              </a:r>
              <a:endParaRPr kumimoji="1" lang="en-US" altLang="zh-CN" sz="2000" b="1" i="1" u="none" strike="noStrike" kern="1200" cap="none" spc="0" normalizeH="0" baseline="-2500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227341" name="Line 13"/>
            <p:cNvSpPr>
              <a:spLocks noChangeShapeType="1"/>
            </p:cNvSpPr>
            <p:nvPr/>
          </p:nvSpPr>
          <p:spPr bwMode="auto">
            <a:xfrm flipH="1">
              <a:off x="521" y="1866"/>
              <a:ext cx="318" cy="454"/>
            </a:xfrm>
            <a:prstGeom prst="line">
              <a:avLst/>
            </a:prstGeom>
            <a:noFill/>
            <a:ln w="28575">
              <a:solidFill>
                <a:srgbClr val="808000"/>
              </a:solidFill>
              <a:round/>
              <a:headEn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42" name="Line 14"/>
            <p:cNvSpPr>
              <a:spLocks noChangeShapeType="1"/>
            </p:cNvSpPr>
            <p:nvPr/>
          </p:nvSpPr>
          <p:spPr bwMode="auto">
            <a:xfrm>
              <a:off x="1020" y="1877"/>
              <a:ext cx="0" cy="408"/>
            </a:xfrm>
            <a:prstGeom prst="line">
              <a:avLst/>
            </a:prstGeom>
            <a:noFill/>
            <a:ln w="28575">
              <a:solidFill>
                <a:srgbClr val="808000"/>
              </a:solidFill>
              <a:round/>
              <a:headEn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43" name="Freeform 15"/>
            <p:cNvSpPr>
              <a:spLocks/>
            </p:cNvSpPr>
            <p:nvPr/>
          </p:nvSpPr>
          <p:spPr bwMode="auto">
            <a:xfrm>
              <a:off x="1200" y="1880"/>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44" name="Text Box 16"/>
            <p:cNvSpPr txBox="1">
              <a:spLocks noChangeArrowheads="1"/>
            </p:cNvSpPr>
            <p:nvPr/>
          </p:nvSpPr>
          <p:spPr bwMode="auto">
            <a:xfrm>
              <a:off x="1928" y="2318"/>
              <a:ext cx="726"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算法</a:t>
              </a:r>
              <a:r>
                <a:rPr kumimoji="1" lang="en-US" altLang="zh-CN" sz="2000" b="1" i="1" u="none" strike="noStrike" kern="1200" cap="none" spc="0" normalizeH="0" baseline="-25000" noProof="0" dirty="0" err="1">
                  <a:ln>
                    <a:noFill/>
                  </a:ln>
                  <a:solidFill>
                    <a:srgbClr val="3333CC"/>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25000" noProof="0" dirty="0" err="1">
                  <a:ln>
                    <a:noFill/>
                  </a:ln>
                  <a:solidFill>
                    <a:srgbClr val="3333CC"/>
                  </a:solidFill>
                  <a:effectLst/>
                  <a:uLnTx/>
                  <a:uFillTx/>
                  <a:latin typeface="Times New Roman" pitchFamily="18" charset="0"/>
                  <a:ea typeface="楷体" pitchFamily="49" charset="-122"/>
                  <a:cs typeface="Times New Roman" pitchFamily="18" charset="0"/>
                </a:rPr>
                <a:t>1</a:t>
              </a:r>
              <a:endParaRPr kumimoji="1" lang="en-US" altLang="zh-CN" sz="2000" b="1" i="0" u="none" strike="noStrike" kern="1200" cap="none" spc="0" normalizeH="0" baseline="-25000" noProof="0" dirty="0">
                <a:ln>
                  <a:noFill/>
                </a:ln>
                <a:solidFill>
                  <a:srgbClr val="3333CC"/>
                </a:solidFill>
                <a:effectLst/>
                <a:uLnTx/>
                <a:uFillTx/>
                <a:latin typeface="Times New Roman" pitchFamily="18" charset="0"/>
                <a:ea typeface="楷体" pitchFamily="49" charset="-122"/>
                <a:cs typeface="Times New Roman" pitchFamily="18" charset="0"/>
              </a:endParaRPr>
            </a:p>
          </p:txBody>
        </p:sp>
        <p:sp>
          <p:nvSpPr>
            <p:cNvPr id="227345" name="Text Box 17"/>
            <p:cNvSpPr txBox="1">
              <a:spLocks noChangeArrowheads="1"/>
            </p:cNvSpPr>
            <p:nvPr/>
          </p:nvSpPr>
          <p:spPr bwMode="auto">
            <a:xfrm>
              <a:off x="2590" y="2302"/>
              <a:ext cx="499" cy="31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p:txBody>
        </p:sp>
        <p:sp>
          <p:nvSpPr>
            <p:cNvPr id="227346" name="Text Box 18"/>
            <p:cNvSpPr txBox="1">
              <a:spLocks noChangeArrowheads="1"/>
            </p:cNvSpPr>
            <p:nvPr/>
          </p:nvSpPr>
          <p:spPr bwMode="auto">
            <a:xfrm>
              <a:off x="2880" y="2318"/>
              <a:ext cx="726" cy="2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CC"/>
                  </a:solidFill>
                  <a:effectLst/>
                  <a:uLnTx/>
                  <a:uFillTx/>
                  <a:latin typeface="Times New Roman" pitchFamily="18" charset="0"/>
                  <a:ea typeface="楷体" pitchFamily="49" charset="-122"/>
                  <a:cs typeface="Times New Roman" pitchFamily="18" charset="0"/>
                </a:rPr>
                <a:t>算法</a:t>
              </a:r>
              <a:r>
                <a:rPr kumimoji="1" lang="en-US" altLang="zh-CN" sz="2000" b="1" i="1" u="none" strike="noStrike" kern="1200" cap="none" spc="0" normalizeH="0" baseline="-25000" noProof="0" dirty="0">
                  <a:ln>
                    <a:noFill/>
                  </a:ln>
                  <a:solidFill>
                    <a:srgbClr val="3333CC"/>
                  </a:solidFill>
                  <a:effectLst/>
                  <a:uLnTx/>
                  <a:uFillTx/>
                  <a:latin typeface="Times New Roman" pitchFamily="18" charset="0"/>
                  <a:ea typeface="楷体" pitchFamily="49" charset="-122"/>
                  <a:cs typeface="Times New Roman" pitchFamily="18" charset="0"/>
                </a:rPr>
                <a:t>nm</a:t>
              </a:r>
            </a:p>
          </p:txBody>
        </p:sp>
        <p:sp>
          <p:nvSpPr>
            <p:cNvPr id="227347" name="Line 19"/>
            <p:cNvSpPr>
              <a:spLocks noChangeShapeType="1"/>
            </p:cNvSpPr>
            <p:nvPr/>
          </p:nvSpPr>
          <p:spPr bwMode="auto">
            <a:xfrm flipH="1">
              <a:off x="2245" y="1888"/>
              <a:ext cx="318" cy="454"/>
            </a:xfrm>
            <a:prstGeom prst="line">
              <a:avLst/>
            </a:prstGeom>
            <a:noFill/>
            <a:ln w="28575">
              <a:solidFill>
                <a:srgbClr val="808000"/>
              </a:solidFill>
              <a:round/>
              <a:headEn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48" name="Line 20"/>
            <p:cNvSpPr>
              <a:spLocks noChangeShapeType="1"/>
            </p:cNvSpPr>
            <p:nvPr/>
          </p:nvSpPr>
          <p:spPr bwMode="auto">
            <a:xfrm>
              <a:off x="2744" y="1899"/>
              <a:ext cx="0" cy="408"/>
            </a:xfrm>
            <a:prstGeom prst="line">
              <a:avLst/>
            </a:prstGeom>
            <a:noFill/>
            <a:ln w="28575">
              <a:solidFill>
                <a:srgbClr val="808000"/>
              </a:solidFill>
              <a:round/>
              <a:headEn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49" name="Freeform 21"/>
            <p:cNvSpPr>
              <a:spLocks/>
            </p:cNvSpPr>
            <p:nvPr/>
          </p:nvSpPr>
          <p:spPr bwMode="auto">
            <a:xfrm>
              <a:off x="2924" y="1902"/>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50" name="Line 22"/>
            <p:cNvSpPr>
              <a:spLocks noChangeShapeType="1"/>
            </p:cNvSpPr>
            <p:nvPr/>
          </p:nvSpPr>
          <p:spPr bwMode="auto">
            <a:xfrm>
              <a:off x="4014" y="983"/>
              <a:ext cx="0" cy="1451"/>
            </a:xfrm>
            <a:prstGeom prst="line">
              <a:avLst/>
            </a:prstGeom>
            <a:noFill/>
            <a:ln w="38100">
              <a:solidFill>
                <a:srgbClr val="339933"/>
              </a:solidFill>
              <a:round/>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51" name="Line 23"/>
            <p:cNvSpPr>
              <a:spLocks noChangeShapeType="1"/>
            </p:cNvSpPr>
            <p:nvPr/>
          </p:nvSpPr>
          <p:spPr bwMode="auto">
            <a:xfrm flipH="1">
              <a:off x="3515" y="2432"/>
              <a:ext cx="499" cy="0"/>
            </a:xfrm>
            <a:prstGeom prst="line">
              <a:avLst/>
            </a:prstGeom>
            <a:noFill/>
            <a:ln w="38100">
              <a:solidFill>
                <a:srgbClr val="339933"/>
              </a:solidFill>
              <a:round/>
              <a:headEnd/>
              <a:tailEnd type="triangle" w="med" len="me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227352" name="Text Box 24"/>
            <p:cNvSpPr txBox="1">
              <a:spLocks noChangeArrowheads="1"/>
            </p:cNvSpPr>
            <p:nvPr/>
          </p:nvSpPr>
          <p:spPr bwMode="auto">
            <a:xfrm>
              <a:off x="4079" y="1161"/>
              <a:ext cx="372" cy="908"/>
            </a:xfrm>
            <a:prstGeom prst="rect">
              <a:avLst/>
            </a:prstGeom>
            <a:noFill/>
            <a:ln w="9525">
              <a:noFill/>
              <a:miter lim="800000"/>
              <a:headEnd/>
              <a:tailEnd/>
            </a:ln>
            <a:effectLst/>
          </p:spPr>
          <p:txBody>
            <a:bodyPr vert="eaVert">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运算实现</a:t>
              </a:r>
            </a:p>
          </p:txBody>
        </p:sp>
      </p:grpSp>
      <p:grpSp>
        <p:nvGrpSpPr>
          <p:cNvPr id="9" name="Group 37"/>
          <p:cNvGrpSpPr>
            <a:grpSpLocks/>
          </p:cNvGrpSpPr>
          <p:nvPr/>
        </p:nvGrpSpPr>
        <p:grpSpPr bwMode="auto">
          <a:xfrm>
            <a:off x="765143" y="4494230"/>
            <a:ext cx="4464050" cy="1506538"/>
            <a:chOff x="612" y="2750"/>
            <a:chExt cx="2812" cy="949"/>
          </a:xfrm>
        </p:grpSpPr>
        <p:sp>
          <p:nvSpPr>
            <p:cNvPr id="227353" name="AutoShape 25"/>
            <p:cNvSpPr>
              <a:spLocks/>
            </p:cNvSpPr>
            <p:nvPr/>
          </p:nvSpPr>
          <p:spPr bwMode="auto">
            <a:xfrm rot="16200000">
              <a:off x="1950" y="1412"/>
              <a:ext cx="136" cy="2812"/>
            </a:xfrm>
            <a:prstGeom prst="leftBrace">
              <a:avLst>
                <a:gd name="adj1" fmla="val 172304"/>
                <a:gd name="adj2" fmla="val 50000"/>
              </a:avLst>
            </a:prstGeom>
            <a:noFill/>
            <a:ln w="28575">
              <a:solidFill>
                <a:schemeClr val="tx1"/>
              </a:solidFill>
              <a:round/>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227354" name="Text Box 26"/>
            <p:cNvSpPr txBox="1">
              <a:spLocks noChangeArrowheads="1"/>
            </p:cNvSpPr>
            <p:nvPr/>
          </p:nvSpPr>
          <p:spPr bwMode="auto">
            <a:xfrm>
              <a:off x="1610" y="3385"/>
              <a:ext cx="998" cy="31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3300"/>
                  </a:solidFill>
                  <a:effectLst/>
                  <a:uLnTx/>
                  <a:uFillTx/>
                  <a:latin typeface="Times New Roman" pitchFamily="18" charset="0"/>
                  <a:ea typeface="黑体" pitchFamily="2" charset="-122"/>
                  <a:cs typeface="+mn-cs"/>
                </a:rPr>
                <a:t>最佳算法</a:t>
              </a:r>
              <a:endParaRPr kumimoji="1" lang="zh-CN" altLang="en-US" sz="2400" b="1" i="0" u="none" strike="noStrike" kern="1200" cap="none" spc="0" normalizeH="0" baseline="-25000" noProof="0">
                <a:ln>
                  <a:noFill/>
                </a:ln>
                <a:solidFill>
                  <a:srgbClr val="FF3300"/>
                </a:solidFill>
                <a:effectLst/>
                <a:uLnTx/>
                <a:uFillTx/>
                <a:latin typeface="Times New Roman" pitchFamily="18" charset="0"/>
                <a:ea typeface="黑体" pitchFamily="2" charset="-122"/>
                <a:cs typeface="+mn-cs"/>
              </a:endParaRPr>
            </a:p>
          </p:txBody>
        </p:sp>
        <p:sp>
          <p:nvSpPr>
            <p:cNvPr id="227355" name="AutoShape 27"/>
            <p:cNvSpPr>
              <a:spLocks noChangeArrowheads="1"/>
            </p:cNvSpPr>
            <p:nvPr/>
          </p:nvSpPr>
          <p:spPr bwMode="auto">
            <a:xfrm>
              <a:off x="1927" y="2976"/>
              <a:ext cx="227" cy="363"/>
            </a:xfrm>
            <a:prstGeom prst="downArrow">
              <a:avLst>
                <a:gd name="adj1" fmla="val 50000"/>
                <a:gd name="adj2" fmla="val 39978"/>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7356" name="Text Box 28"/>
            <p:cNvSpPr txBox="1">
              <a:spLocks noChangeArrowheads="1"/>
            </p:cNvSpPr>
            <p:nvPr/>
          </p:nvSpPr>
          <p:spPr bwMode="auto">
            <a:xfrm>
              <a:off x="2245" y="3021"/>
              <a:ext cx="953" cy="31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算法分析</a:t>
              </a:r>
            </a:p>
          </p:txBody>
        </p:sp>
      </p:grpSp>
      <p:grpSp>
        <p:nvGrpSpPr>
          <p:cNvPr id="52" name="组合 51"/>
          <p:cNvGrpSpPr/>
          <p:nvPr/>
        </p:nvGrpSpPr>
        <p:grpSpPr>
          <a:xfrm>
            <a:off x="2008187" y="4730768"/>
            <a:ext cx="6869131" cy="1270000"/>
            <a:chOff x="2008187" y="4670452"/>
            <a:chExt cx="6869131" cy="1270000"/>
          </a:xfrm>
        </p:grpSpPr>
        <p:sp>
          <p:nvSpPr>
            <p:cNvPr id="227379" name="Rectangle 51"/>
            <p:cNvSpPr>
              <a:spLocks noChangeArrowheads="1"/>
            </p:cNvSpPr>
            <p:nvPr/>
          </p:nvSpPr>
          <p:spPr bwMode="auto">
            <a:xfrm>
              <a:off x="2008187" y="4670452"/>
              <a:ext cx="3492507" cy="1270000"/>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dirty="0">
                <a:ln>
                  <a:noFill/>
                </a:ln>
                <a:solidFill>
                  <a:srgbClr val="0033CC"/>
                </a:solidFill>
                <a:effectLst/>
                <a:uLnTx/>
                <a:uFillTx/>
                <a:latin typeface="楷体" pitchFamily="49" charset="-122"/>
                <a:ea typeface="楷体" pitchFamily="49" charset="-122"/>
                <a:cs typeface="Times New Roman" pitchFamily="18" charset="0"/>
              </a:endParaRPr>
            </a:p>
          </p:txBody>
        </p:sp>
        <p:sp>
          <p:nvSpPr>
            <p:cNvPr id="227369" name="Text Box 41"/>
            <p:cNvSpPr txBox="1">
              <a:spLocks noChangeArrowheads="1"/>
            </p:cNvSpPr>
            <p:nvPr/>
          </p:nvSpPr>
          <p:spPr bwMode="auto">
            <a:xfrm>
              <a:off x="7072330" y="4968902"/>
              <a:ext cx="1804988" cy="4016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C00000"/>
                  </a:solidFill>
                  <a:effectLst/>
                  <a:uLnTx/>
                  <a:uFillTx/>
                  <a:latin typeface="Calibri"/>
                  <a:ea typeface="楷体" pitchFamily="49" charset="-122"/>
                  <a:cs typeface="Times New Roman" pitchFamily="18" charset="0"/>
                  <a:sym typeface="Wingdings"/>
                </a:rPr>
                <a:t></a:t>
              </a:r>
              <a:r>
                <a:rPr kumimoji="1" lang="en-US" altLang="zh-CN" sz="2000" b="1" i="0" u="none" strike="noStrike" kern="1200" cap="none" spc="0" normalizeH="0" baseline="0" noProof="0">
                  <a:ln>
                    <a:noFill/>
                  </a:ln>
                  <a:solidFill>
                    <a:srgbClr val="C00000"/>
                  </a:solidFill>
                  <a:effectLst/>
                  <a:uLnTx/>
                  <a:uFillTx/>
                  <a:latin typeface="Calibri"/>
                  <a:ea typeface="楷体" pitchFamily="49" charset="-122"/>
                  <a:cs typeface="Times New Roman" pitchFamily="18" charset="0"/>
                </a:rPr>
                <a:t> </a:t>
              </a:r>
              <a:r>
                <a:rPr kumimoji="1" lang="zh-CN" altLang="en-US" sz="2000" b="1" i="0" u="none" strike="noStrike" kern="1200" cap="none" spc="0" normalizeH="0" baseline="0" noProof="0">
                  <a:ln>
                    <a:noFill/>
                  </a:ln>
                  <a:solidFill>
                    <a:srgbClr val="C00000"/>
                  </a:solidFill>
                  <a:effectLst/>
                  <a:uLnTx/>
                  <a:uFillTx/>
                  <a:latin typeface="Calibri"/>
                  <a:ea typeface="楷体" pitchFamily="49" charset="-122"/>
                  <a:cs typeface="Times New Roman" pitchFamily="18" charset="0"/>
                </a:rPr>
                <a:t>算法分析</a:t>
              </a:r>
              <a:endParaRPr kumimoji="1" lang="zh-CN" altLang="en-US" sz="2000" b="1" i="0" u="none" strike="noStrike" kern="1200" cap="none" spc="0" normalizeH="0" baseline="0" noProof="0" dirty="0">
                <a:ln>
                  <a:noFill/>
                </a:ln>
                <a:solidFill>
                  <a:srgbClr val="C00000"/>
                </a:solidFill>
                <a:effectLst/>
                <a:uLnTx/>
                <a:uFillTx/>
                <a:latin typeface="Calibri"/>
                <a:ea typeface="楷体" pitchFamily="49" charset="-122"/>
                <a:cs typeface="Times New Roman" pitchFamily="18" charset="0"/>
              </a:endParaRPr>
            </a:p>
          </p:txBody>
        </p:sp>
        <p:sp>
          <p:nvSpPr>
            <p:cNvPr id="227380" name="Line 52"/>
            <p:cNvSpPr>
              <a:spLocks noChangeShapeType="1"/>
            </p:cNvSpPr>
            <p:nvPr/>
          </p:nvSpPr>
          <p:spPr bwMode="auto">
            <a:xfrm>
              <a:off x="5481637" y="5173690"/>
              <a:ext cx="1584325"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marL="0" marR="0" lvl="0" indent="0" algn="ctr" defTabSz="914400" rtl="0" eaLnBrk="1" fontAlgn="base" latinLnBrk="0" hangingPunct="1">
                <a:lnSpc>
                  <a:spcPct val="8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楷体" pitchFamily="49" charset="-122"/>
                <a:cs typeface="Times New Roman" pitchFamily="18" charset="0"/>
              </a:endParaRPr>
            </a:p>
          </p:txBody>
        </p:sp>
      </p:grpSp>
      <p:sp>
        <p:nvSpPr>
          <p:cNvPr id="49" name="Rectangle 7" descr="信纸">
            <a:hlinkClick r:id="" action="ppaction://hlinkshowjump?jump=nextslide"/>
          </p:cNvPr>
          <p:cNvSpPr>
            <a:spLocks noChangeArrowheads="1"/>
          </p:cNvSpPr>
          <p:nvPr/>
        </p:nvSpPr>
        <p:spPr bwMode="auto">
          <a:xfrm>
            <a:off x="214282" y="191136"/>
            <a:ext cx="5429288" cy="523220"/>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1.1.5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数据结构求解问题的过程</a:t>
            </a:r>
          </a:p>
        </p:txBody>
      </p:sp>
      <p:sp>
        <p:nvSpPr>
          <p:cNvPr id="51" name="灯片编号占位符 50"/>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62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37175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071670" y="2071678"/>
            <a:ext cx="4897438" cy="762000"/>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4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本讲完</a:t>
            </a: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endParaRPr kumimoji="0" lang="zh-CN" altLang="en-US" sz="4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80000"/>
              </a:lnSpc>
              <a:spcBef>
                <a:spcPct val="50000"/>
              </a:spcBef>
              <a:spcAft>
                <a:spcPct val="0"/>
              </a:spcAft>
              <a:buClrTx/>
              <a:buSzTx/>
              <a:buFontTx/>
              <a:buNone/>
              <a:tabLst/>
              <a:defRPr/>
            </a:pPr>
            <a:fld id="{7AF016A1-9F15-429F-9EFD-84004B73C732}"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63</a:t>
            </a:fld>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/17</a:t>
            </a:r>
          </a:p>
        </p:txBody>
      </p:sp>
    </p:spTree>
    <p:extLst>
      <p:ext uri="{BB962C8B-B14F-4D97-AF65-F5344CB8AC3E}">
        <p14:creationId xmlns:p14="http://schemas.microsoft.com/office/powerpoint/2010/main" val="29139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2330466"/>
            <a:ext cx="8569325" cy="1040285"/>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4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         </a:t>
            </a:r>
            <a:r>
              <a:rPr kumimoji="1" lang="zh-CN" altLang="en-US" sz="22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数据元素之间的关系有逻辑关系和</a:t>
            </a:r>
            <a:r>
              <a:rPr kumimoji="1" lang="zh-CN" altLang="en-US" sz="22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物理关系，对应的运算有</a:t>
            </a:r>
            <a:r>
              <a:rPr kumimoji="1" lang="zh-CN" altLang="en-US" sz="2200" b="1" i="0" u="none" strike="noStrike" kern="1200" cap="none" spc="0" normalizeH="0" baseline="0" noProof="0">
                <a:ln>
                  <a:noFill/>
                </a:ln>
                <a:solidFill>
                  <a:srgbClr val="FF00FF"/>
                </a:solidFill>
                <a:effectLst/>
                <a:uLnTx/>
                <a:uFillTx/>
                <a:latin typeface="楷体" pitchFamily="49" charset="-122"/>
                <a:ea typeface="楷体" pitchFamily="49" charset="-122"/>
                <a:cs typeface="+mn-cs"/>
              </a:rPr>
              <a:t>基于逻辑结构的运算描述</a:t>
            </a:r>
            <a:r>
              <a:rPr kumimoji="1" lang="zh-CN" altLang="en-US" sz="22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和</a:t>
            </a:r>
            <a:r>
              <a:rPr kumimoji="1" lang="zh-CN" altLang="en-US" sz="2200" b="1" i="0" u="none" strike="noStrike" kern="1200" cap="none" spc="0" normalizeH="0" baseline="0" noProof="0">
                <a:ln>
                  <a:noFill/>
                </a:ln>
                <a:solidFill>
                  <a:srgbClr val="FF00FF"/>
                </a:solidFill>
                <a:effectLst/>
                <a:uLnTx/>
                <a:uFillTx/>
                <a:latin typeface="楷体" pitchFamily="49" charset="-122"/>
                <a:ea typeface="楷体" pitchFamily="49" charset="-122"/>
                <a:cs typeface="+mn-cs"/>
              </a:rPr>
              <a:t>基于存储结构的运算实现</a:t>
            </a:r>
            <a:r>
              <a:rPr kumimoji="1" lang="zh-CN" altLang="en-US" sz="22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p>
        </p:txBody>
      </p:sp>
      <p:sp>
        <p:nvSpPr>
          <p:cNvPr id="67590" name="Text Box 6" descr="蓝色面巾纸"/>
          <p:cNvSpPr txBox="1">
            <a:spLocks noChangeArrowheads="1"/>
          </p:cNvSpPr>
          <p:nvPr/>
        </p:nvSpPr>
        <p:spPr bwMode="auto">
          <a:xfrm>
            <a:off x="571472" y="1500174"/>
            <a:ext cx="3240087" cy="561975"/>
          </a:xfrm>
          <a:prstGeom prst="rect">
            <a:avLst/>
          </a:prstGeom>
          <a:blipFill dpi="0" rotWithShape="1">
            <a:blip r:embed="rId3"/>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marR="0" lvl="0" indent="-457200" algn="l" defTabSz="914400" rtl="0" eaLnBrk="0" fontAlgn="base" latinLnBrk="0" hangingPunct="0">
              <a:lnSpc>
                <a:spcPct val="11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1.2.1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什么是算法</a:t>
            </a:r>
          </a:p>
        </p:txBody>
      </p:sp>
      <p:sp>
        <p:nvSpPr>
          <p:cNvPr id="67591" name="Text Box 7"/>
          <p:cNvSpPr txBox="1">
            <a:spLocks noChangeArrowheads="1"/>
          </p:cNvSpPr>
          <p:nvPr/>
        </p:nvSpPr>
        <p:spPr bwMode="auto">
          <a:xfrm>
            <a:off x="1000100" y="3643314"/>
            <a:ext cx="7704137" cy="498598"/>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通常把</a:t>
            </a:r>
            <a:r>
              <a:rPr kumimoji="1" lang="zh-CN" altLang="en-US" sz="24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基于存储结构</a:t>
            </a:r>
            <a:r>
              <a:rPr kumimoji="1" lang="zh-CN" altLang="en-US" sz="24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的运算实现的步骤或过程称为</a:t>
            </a:r>
            <a:r>
              <a:rPr kumimoji="1" lang="zh-CN" altLang="en-US" sz="24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算法</a:t>
            </a:r>
            <a:r>
              <a:rPr kumimoji="1" lang="zh-CN" altLang="en-US" sz="24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p:txBody>
      </p:sp>
      <p:sp>
        <p:nvSpPr>
          <p:cNvPr id="7" name="Rectangle 4" descr="新闻纸">
            <a:hlinkClick r:id="rId4" action="ppaction://hlinksldjump"/>
          </p:cNvPr>
          <p:cNvSpPr>
            <a:spLocks noChangeArrowheads="1"/>
          </p:cNvSpPr>
          <p:nvPr/>
        </p:nvSpPr>
        <p:spPr bwMode="auto">
          <a:xfrm>
            <a:off x="2285984" y="357166"/>
            <a:ext cx="4648200" cy="6413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1.2   </a:t>
            </a:r>
            <a:r>
              <a:rPr kumimoji="1" lang="zh-CN" altLang="en-US"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Times New Roman" pitchFamily="18" charset="0"/>
              </a:rPr>
              <a:t>算法及其描述</a:t>
            </a:r>
            <a:r>
              <a:rPr kumimoji="1" lang="zh-CN" altLang="en-US" sz="36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宋体" charset="-122"/>
                <a:cs typeface="Times New Roman" pitchFamily="18" charset="0"/>
              </a:rPr>
              <a:t> </a:t>
            </a:r>
          </a:p>
        </p:txBody>
      </p:sp>
      <p:grpSp>
        <p:nvGrpSpPr>
          <p:cNvPr id="13" name="组合 12"/>
          <p:cNvGrpSpPr/>
          <p:nvPr/>
        </p:nvGrpSpPr>
        <p:grpSpPr>
          <a:xfrm>
            <a:off x="1285852" y="4500570"/>
            <a:ext cx="6357982" cy="1000132"/>
            <a:chOff x="1285852" y="4857760"/>
            <a:chExt cx="6357982" cy="1000132"/>
          </a:xfrm>
        </p:grpSpPr>
        <p:sp>
          <p:nvSpPr>
            <p:cNvPr id="6" name="矩形 5"/>
            <p:cNvSpPr/>
            <p:nvPr/>
          </p:nvSpPr>
          <p:spPr>
            <a:xfrm>
              <a:off x="1285852" y="4857760"/>
              <a:ext cx="1357322" cy="100013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FF"/>
                  </a:solidFill>
                  <a:effectLst/>
                  <a:uLnTx/>
                  <a:uFillTx/>
                  <a:latin typeface="仿宋" pitchFamily="49" charset="-122"/>
                  <a:ea typeface="仿宋" pitchFamily="49" charset="-122"/>
                  <a:cs typeface="+mn-cs"/>
                </a:rPr>
                <a:t>运算功能</a:t>
              </a:r>
              <a:r>
                <a:rPr kumimoji="1" lang="zh-CN" altLang="en-US" sz="2200" b="1" i="0" u="none" strike="noStrike" kern="1200" cap="none" spc="0" normalizeH="0" baseline="0" noProof="0" dirty="0">
                  <a:ln>
                    <a:noFill/>
                  </a:ln>
                  <a:solidFill>
                    <a:srgbClr val="3333FF"/>
                  </a:solidFill>
                  <a:effectLst/>
                  <a:uLnTx/>
                  <a:uFillTx/>
                  <a:latin typeface="仿宋" pitchFamily="49" charset="-122"/>
                  <a:ea typeface="仿宋" pitchFamily="49" charset="-122"/>
                  <a:cs typeface="+mn-cs"/>
                </a:rPr>
                <a:t>描述</a:t>
              </a:r>
            </a:p>
          </p:txBody>
        </p:sp>
        <p:sp>
          <p:nvSpPr>
            <p:cNvPr id="8" name="矩形 7"/>
            <p:cNvSpPr/>
            <p:nvPr/>
          </p:nvSpPr>
          <p:spPr>
            <a:xfrm>
              <a:off x="5143504" y="4929198"/>
              <a:ext cx="1428760" cy="928694"/>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FF"/>
                  </a:solidFill>
                  <a:effectLst/>
                  <a:uLnTx/>
                  <a:uFillTx/>
                  <a:latin typeface="仿宋" pitchFamily="49" charset="-122"/>
                  <a:ea typeface="仿宋" pitchFamily="49" charset="-122"/>
                  <a:cs typeface="+mn-cs"/>
                </a:rPr>
                <a:t>运算功能</a:t>
              </a:r>
              <a:r>
                <a:rPr kumimoji="1" lang="zh-CN" altLang="en-US" sz="2200" b="1" i="0" u="none" strike="noStrike" kern="1200" cap="none" spc="0" normalizeH="0" baseline="0" noProof="0" dirty="0">
                  <a:ln>
                    <a:noFill/>
                  </a:ln>
                  <a:solidFill>
                    <a:srgbClr val="3333FF"/>
                  </a:solidFill>
                  <a:effectLst/>
                  <a:uLnTx/>
                  <a:uFillTx/>
                  <a:latin typeface="仿宋" pitchFamily="49" charset="-122"/>
                  <a:ea typeface="仿宋" pitchFamily="49" charset="-122"/>
                  <a:cs typeface="+mn-cs"/>
                </a:rPr>
                <a:t>实现</a:t>
              </a:r>
            </a:p>
          </p:txBody>
        </p:sp>
        <p:cxnSp>
          <p:nvCxnSpPr>
            <p:cNvPr id="10" name="直接箭头连接符 9"/>
            <p:cNvCxnSpPr>
              <a:endCxn id="8" idx="1"/>
            </p:cNvCxnSpPr>
            <p:nvPr/>
          </p:nvCxnSpPr>
          <p:spPr>
            <a:xfrm>
              <a:off x="2428860" y="5357826"/>
              <a:ext cx="2664000"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28926" y="4926939"/>
              <a:ext cx="1857388"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基于存储</a:t>
              </a: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结构</a:t>
              </a:r>
            </a:p>
          </p:txBody>
        </p:sp>
        <p:sp>
          <p:nvSpPr>
            <p:cNvPr id="12" name="椭圆形标注 11"/>
            <p:cNvSpPr/>
            <p:nvPr/>
          </p:nvSpPr>
          <p:spPr>
            <a:xfrm>
              <a:off x="6715140" y="4857760"/>
              <a:ext cx="928694" cy="571504"/>
            </a:xfrm>
            <a:prstGeom prst="wedgeEllipseCallout">
              <a:avLst>
                <a:gd name="adj1" fmla="val -82371"/>
                <a:gd name="adj2" fmla="val 55833"/>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算法</a:t>
              </a:r>
            </a:p>
          </p:txBody>
        </p:sp>
      </p:grpSp>
      <p:sp>
        <p:nvSpPr>
          <p:cNvPr id="14" name="灯片编号占位符 1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5173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7591"/>
                                        </p:tgtEl>
                                        <p:attrNameLst>
                                          <p:attrName>style.visibility</p:attrName>
                                        </p:attrNameLst>
                                      </p:cBhvr>
                                      <p:to>
                                        <p:strVal val="visible"/>
                                      </p:to>
                                    </p:set>
                                    <p:anim calcmode="discrete" valueType="clr">
                                      <p:cBhvr override="childStyle">
                                        <p:cTn id="7" dur="80"/>
                                        <p:tgtEl>
                                          <p:spTgt spid="6759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91"/>
                                        </p:tgtEl>
                                        <p:attrNameLst>
                                          <p:attrName>fillcolor</p:attrName>
                                        </p:attrNameLst>
                                      </p:cBhvr>
                                      <p:tavLst>
                                        <p:tav tm="0">
                                          <p:val>
                                            <p:clrVal>
                                              <a:schemeClr val="accent2"/>
                                            </p:clrVal>
                                          </p:val>
                                        </p:tav>
                                        <p:tav tm="50000">
                                          <p:val>
                                            <p:clrVal>
                                              <a:schemeClr val="hlink"/>
                                            </p:clrVal>
                                          </p:val>
                                        </p:tav>
                                      </p:tavLst>
                                    </p:anim>
                                    <p:set>
                                      <p:cBhvr>
                                        <p:cTn id="9" dur="80"/>
                                        <p:tgtEl>
                                          <p:spTgt spid="6759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00113" y="981075"/>
            <a:ext cx="3802062" cy="457200"/>
          </a:xfrm>
          <a:prstGeom prst="rect">
            <a:avLst/>
          </a:prstGeom>
          <a:solidFill>
            <a:srgbClr val="6600CC"/>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算法的五个重要的特性</a:t>
            </a:r>
            <a:r>
              <a:rPr kumimoji="1" lang="zh-CN" altLang="en-US" sz="2400" b="0"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 </a:t>
            </a:r>
          </a:p>
        </p:txBody>
      </p:sp>
      <p:sp>
        <p:nvSpPr>
          <p:cNvPr id="25603" name="Text Box 3"/>
          <p:cNvSpPr txBox="1">
            <a:spLocks noChangeArrowheads="1"/>
          </p:cNvSpPr>
          <p:nvPr/>
        </p:nvSpPr>
        <p:spPr bwMode="auto">
          <a:xfrm>
            <a:off x="1095375" y="1905000"/>
            <a:ext cx="6905625" cy="43088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1</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有穷性</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：在有穷步</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之后结束，算法能够停机。</a:t>
            </a:r>
            <a:endPar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25604" name="Text Box 4"/>
          <p:cNvSpPr txBox="1">
            <a:spLocks noChangeArrowheads="1"/>
          </p:cNvSpPr>
          <p:nvPr/>
        </p:nvSpPr>
        <p:spPr bwMode="auto">
          <a:xfrm>
            <a:off x="1085850" y="2500306"/>
            <a:ext cx="6858000" cy="43088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2</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确定性</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：无二义性。 </a:t>
            </a:r>
          </a:p>
        </p:txBody>
      </p:sp>
      <p:sp>
        <p:nvSpPr>
          <p:cNvPr id="25606" name="Text Box 6"/>
          <p:cNvSpPr txBox="1">
            <a:spLocks noChangeArrowheads="1"/>
          </p:cNvSpPr>
          <p:nvPr/>
        </p:nvSpPr>
        <p:spPr bwMode="auto">
          <a:xfrm>
            <a:off x="1100138" y="4119563"/>
            <a:ext cx="2895600" cy="43088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4</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有输入</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p>
        </p:txBody>
      </p:sp>
      <p:sp>
        <p:nvSpPr>
          <p:cNvPr id="25607" name="Text Box 7"/>
          <p:cNvSpPr txBox="1">
            <a:spLocks noChangeArrowheads="1"/>
          </p:cNvSpPr>
          <p:nvPr/>
        </p:nvSpPr>
        <p:spPr bwMode="auto">
          <a:xfrm>
            <a:off x="1100138" y="4786322"/>
            <a:ext cx="3505200" cy="43088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5</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有输出</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p>
        </p:txBody>
      </p:sp>
      <p:sp>
        <p:nvSpPr>
          <p:cNvPr id="62469" name="AutoShape 5"/>
          <p:cNvSpPr>
            <a:spLocks/>
          </p:cNvSpPr>
          <p:nvPr/>
        </p:nvSpPr>
        <p:spPr bwMode="auto">
          <a:xfrm>
            <a:off x="3143240" y="4286256"/>
            <a:ext cx="215900" cy="792000"/>
          </a:xfrm>
          <a:prstGeom prst="rightBrace">
            <a:avLst>
              <a:gd name="adj1" fmla="val 38909"/>
              <a:gd name="adj2" fmla="val 50000"/>
            </a:avLst>
          </a:prstGeom>
          <a:noFill/>
          <a:ln w="28575">
            <a:solidFill>
              <a:srgbClr val="FF00FF"/>
            </a:solidFill>
            <a:round/>
            <a:headEnd/>
            <a:tailEnd/>
          </a:ln>
          <a:effectLst/>
        </p:spPr>
        <p:txBody>
          <a:bodyPr wrap="none" anchor="ct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62470" name="Text Box 6"/>
          <p:cNvSpPr txBox="1">
            <a:spLocks noChangeArrowheads="1"/>
          </p:cNvSpPr>
          <p:nvPr/>
        </p:nvSpPr>
        <p:spPr bwMode="auto">
          <a:xfrm>
            <a:off x="3419475" y="4437063"/>
            <a:ext cx="2952750" cy="43088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表示存在数据处理</a:t>
            </a:r>
          </a:p>
        </p:txBody>
      </p:sp>
      <p:sp>
        <p:nvSpPr>
          <p:cNvPr id="11" name="Text Box 5"/>
          <p:cNvSpPr txBox="1">
            <a:spLocks noChangeArrowheads="1"/>
          </p:cNvSpPr>
          <p:nvPr/>
        </p:nvSpPr>
        <p:spPr bwMode="auto">
          <a:xfrm>
            <a:off x="1071538" y="3159248"/>
            <a:ext cx="7397777" cy="841256"/>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ts val="22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3</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可行性</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：可通过基本运算有限次执行</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来实现， </a:t>
            </a:r>
            <a:endParaRPr kumimoji="1" lang="en-US" altLang="zh-CN"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ts val="22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也就是算法中每一个动作能够被机械地执行。</a:t>
            </a:r>
            <a:endPar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3385843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357166"/>
            <a:ext cx="8001056" cy="892552"/>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a:ln>
                  <a:noFill/>
                </a:ln>
                <a:solidFill>
                  <a:srgbClr val="FF0000"/>
                </a:solidFill>
                <a:effectLst/>
                <a:uLnTx/>
                <a:uFillTx/>
                <a:latin typeface="楷体" pitchFamily="49" charset="-122"/>
                <a:ea typeface="楷体" pitchFamily="49" charset="-122"/>
                <a:cs typeface="Times New Roman" pitchFamily="18" charset="0"/>
              </a:rPr>
              <a:t>【</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例（补充）</a:t>
            </a:r>
            <a:r>
              <a:rPr kumimoji="1" lang="en-US" altLang="zh-CN" sz="2800" b="1" i="0" u="none" strike="noStrike" kern="1200" cap="none" spc="0" normalizeH="0" baseline="0" noProof="0">
                <a:ln>
                  <a:noFill/>
                </a:ln>
                <a:solidFill>
                  <a:srgbClr val="FF0000"/>
                </a:solidFill>
                <a:effectLst/>
                <a:uLnTx/>
                <a:uFillTx/>
                <a:latin typeface="楷体" pitchFamily="49" charset="-122"/>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考虑下列两</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段</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描述</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，这</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两段描述均不能满足</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算法的特性，试问</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它们违反</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了哪些特性？</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3" name="Text Box 2"/>
          <p:cNvSpPr txBox="1">
            <a:spLocks noChangeArrowheads="1"/>
          </p:cNvSpPr>
          <p:nvPr/>
        </p:nvSpPr>
        <p:spPr bwMode="auto">
          <a:xfrm>
            <a:off x="1428728" y="2214554"/>
            <a:ext cx="2928958" cy="246487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HeroicExtremeRightFacing"/>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exam1</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n</a:t>
            </a:r>
            <a:r>
              <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2;</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while (</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楷体" pitchFamily="49" charset="-122"/>
                <a:cs typeface="Times New Roman" pitchFamily="18" charset="0"/>
              </a:rPr>
              <a:t>n%2</a:t>
            </a:r>
            <a:r>
              <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0)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n</a:t>
            </a:r>
            <a:r>
              <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楷体" pitchFamily="49" charset="-122"/>
                <a:cs typeface="Times New Roman" pitchFamily="18" charset="0"/>
              </a:rPr>
              <a:t>n+2</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d\</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p>
        </p:txBody>
      </p:sp>
      <p:sp>
        <p:nvSpPr>
          <p:cNvPr id="4" name="右大括号 3"/>
          <p:cNvSpPr/>
          <p:nvPr/>
        </p:nvSpPr>
        <p:spPr>
          <a:xfrm>
            <a:off x="4643438" y="2143116"/>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TextBox 4"/>
          <p:cNvSpPr txBox="1"/>
          <p:nvPr/>
        </p:nvSpPr>
        <p:spPr>
          <a:xfrm>
            <a:off x="4929190" y="2714620"/>
            <a:ext cx="3357586" cy="76944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其中有一个死循环，违反了算法的</a:t>
            </a:r>
            <a:r>
              <a:rPr kumimoji="1" lang="zh-CN" altLang="en-US" sz="20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有穷性</a:t>
            </a: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特性。</a:t>
            </a:r>
          </a:p>
        </p:txBody>
      </p:sp>
      <p:sp>
        <p:nvSpPr>
          <p:cNvPr id="6" name="TextBox 5"/>
          <p:cNvSpPr txBox="1"/>
          <p:nvPr/>
        </p:nvSpPr>
        <p:spPr>
          <a:xfrm>
            <a:off x="785786" y="1458545"/>
            <a:ext cx="2571768" cy="47025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a:t>
            </a:r>
            <a:r>
              <a:rPr kumimoji="1" lang="en-US" altLang="zh-CN"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1</a:t>
            </a:r>
            <a:r>
              <a:rPr kumimoji="1" lang="zh-CN" altLang="en-US"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）描述一</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17510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00100" y="1721421"/>
            <a:ext cx="3571900"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isometricOffAxis1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exam2</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x</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y</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y=0;</a:t>
            </a:r>
          </a:p>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x=5/y;</a:t>
            </a:r>
          </a:p>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楷体" pitchFamily="49" charset="-122"/>
                <a:cs typeface="Times New Roman" pitchFamily="18" charset="0"/>
              </a:rPr>
              <a:t>printf</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("%d</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%d\n"</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y</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p>
        </p:txBody>
      </p:sp>
      <p:sp>
        <p:nvSpPr>
          <p:cNvPr id="3" name="右大括号 2"/>
          <p:cNvSpPr/>
          <p:nvPr/>
        </p:nvSpPr>
        <p:spPr>
          <a:xfrm>
            <a:off x="4929190" y="1428736"/>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TextBox 3"/>
          <p:cNvSpPr txBox="1"/>
          <p:nvPr/>
        </p:nvSpPr>
        <p:spPr>
          <a:xfrm>
            <a:off x="5214942" y="2071678"/>
            <a:ext cx="3357586" cy="76944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其中包含</a:t>
            </a: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除</a:t>
            </a: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零错误，违反</a:t>
            </a: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了算法</a:t>
            </a: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的</a:t>
            </a:r>
            <a:r>
              <a:rPr kumimoji="1" lang="zh-CN" altLang="en-US" sz="2000" b="1" i="0" u="none" strike="noStrike" kern="1200" cap="none" spc="0" normalizeH="0" baseline="0" noProof="0">
                <a:ln>
                  <a:noFill/>
                </a:ln>
                <a:solidFill>
                  <a:srgbClr val="FF3300"/>
                </a:solidFill>
                <a:effectLst/>
                <a:uLnTx/>
                <a:uFillTx/>
                <a:latin typeface="楷体" pitchFamily="49" charset="-122"/>
                <a:ea typeface="楷体" pitchFamily="49" charset="-122"/>
                <a:cs typeface="+mn-cs"/>
              </a:rPr>
              <a:t>可行性</a:t>
            </a: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特性</a:t>
            </a:r>
            <a:endPar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Times New Roman" pitchFamily="18" charset="0"/>
            </a:endParaRPr>
          </a:p>
        </p:txBody>
      </p:sp>
      <p:sp>
        <p:nvSpPr>
          <p:cNvPr id="5" name="TextBox 4"/>
          <p:cNvSpPr txBox="1"/>
          <p:nvPr/>
        </p:nvSpPr>
        <p:spPr>
          <a:xfrm>
            <a:off x="928662" y="857232"/>
            <a:ext cx="2357454" cy="47025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a:t>
            </a:r>
            <a:r>
              <a:rPr kumimoji="1" lang="en-US" altLang="zh-CN"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2</a:t>
            </a:r>
            <a:r>
              <a:rPr kumimoji="1" lang="zh-CN" altLang="en-US"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Times New Roman" pitchFamily="18" charset="0"/>
              </a:rPr>
              <a:t>） 描述二</a:t>
            </a:r>
            <a:endParaRPr kumimoji="1" lang="zh-CN" altLang="en-US" sz="2400" b="1" i="0" u="none" strike="noStrike" kern="1200" cap="none" spc="0" normalizeH="0" baseline="0" noProof="0" dirty="0">
              <a:ln>
                <a:noFill/>
              </a:ln>
              <a:solidFill>
                <a:srgbClr val="3333FF"/>
              </a:solidFill>
              <a:effectLst/>
              <a:uLnTx/>
              <a:uFillTx/>
              <a:latin typeface="微软雅黑" pitchFamily="34" charset="-122"/>
              <a:ea typeface="微软雅黑"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12877196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19250" y="3500438"/>
            <a:ext cx="4752975" cy="1015663"/>
          </a:xfrm>
          <a:prstGeom prst="rect">
            <a:avLst/>
          </a:prstGeom>
          <a:ln>
            <a:headEnd/>
            <a:tailEnd/>
          </a:ln>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FF3300"/>
                </a:solidFill>
                <a:effectLst/>
                <a:uLnTx/>
                <a:uFillTx/>
                <a:latin typeface="黑体" pitchFamily="49" charset="-122"/>
                <a:ea typeface="黑体" pitchFamily="49" charset="-122"/>
                <a:cs typeface="+mn-cs"/>
              </a:rPr>
              <a:t>思考题：</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　　</a:t>
            </a:r>
            <a:r>
              <a:rPr kumimoji="0" lang="zh-CN" altLang="en-US" sz="24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算法和程序有什么不同？</a:t>
            </a:r>
          </a:p>
        </p:txBody>
      </p:sp>
      <p:sp>
        <p:nvSpPr>
          <p:cNvPr id="173060" name="AutoShape 4" descr="u=4258728283,3178642197&amp;fm=21&amp;gp=0"/>
          <p:cNvSpPr>
            <a:spLocks noChangeAspect="1" noChangeArrowheads="1"/>
          </p:cNvSpPr>
          <p:nvPr/>
        </p:nvSpPr>
        <p:spPr bwMode="auto">
          <a:xfrm>
            <a:off x="4419600" y="3276600"/>
            <a:ext cx="304800" cy="304800"/>
          </a:xfrm>
          <a:prstGeom prst="rect">
            <a:avLst/>
          </a:prstGeom>
          <a:noFill/>
        </p:spPr>
        <p:txBody>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73062" name="AutoShape 6" descr="u=4258728283,3178642197&amp;fm=21&amp;gp=0"/>
          <p:cNvSpPr>
            <a:spLocks noChangeAspect="1" noChangeArrowheads="1"/>
          </p:cNvSpPr>
          <p:nvPr/>
        </p:nvSpPr>
        <p:spPr bwMode="auto">
          <a:xfrm>
            <a:off x="4419600" y="3276600"/>
            <a:ext cx="304800" cy="304800"/>
          </a:xfrm>
          <a:prstGeom prst="rect">
            <a:avLst/>
          </a:prstGeom>
          <a:noFill/>
        </p:spPr>
        <p:txBody>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pic>
        <p:nvPicPr>
          <p:cNvPr id="173064" name="Picture 8" descr="u=3610239989,1255231598&amp;fm=21&amp;gp=0"/>
          <p:cNvPicPr>
            <a:picLocks noChangeAspect="1" noChangeArrowheads="1"/>
          </p:cNvPicPr>
          <p:nvPr/>
        </p:nvPicPr>
        <p:blipFill>
          <a:blip r:embed="rId3"/>
          <a:srcRect/>
          <a:stretch>
            <a:fillRect/>
          </a:stretch>
        </p:blipFill>
        <p:spPr bwMode="auto">
          <a:xfrm>
            <a:off x="1908175" y="476250"/>
            <a:ext cx="3816350" cy="2698750"/>
          </a:xfrm>
          <a:prstGeom prst="rect">
            <a:avLst/>
          </a:prstGeom>
          <a:noFill/>
        </p:spPr>
      </p:pic>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1608834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descr="蓝色面巾纸"/>
          <p:cNvSpPr txBox="1">
            <a:spLocks noChangeArrowheads="1"/>
          </p:cNvSpPr>
          <p:nvPr/>
        </p:nvSpPr>
        <p:spPr bwMode="auto">
          <a:xfrm>
            <a:off x="428596" y="214290"/>
            <a:ext cx="3071834" cy="523220"/>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楷体_GB2312" pitchFamily="49" charset="-122"/>
                <a:cs typeface="+mn-cs"/>
              </a:rPr>
              <a:t> </a:t>
            </a: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1.2.2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算法描述</a:t>
            </a:r>
          </a:p>
        </p:txBody>
      </p:sp>
      <p:grpSp>
        <p:nvGrpSpPr>
          <p:cNvPr id="2" name="组合 22"/>
          <p:cNvGrpSpPr/>
          <p:nvPr/>
        </p:nvGrpSpPr>
        <p:grpSpPr>
          <a:xfrm>
            <a:off x="714348" y="2428868"/>
            <a:ext cx="6023946" cy="2372545"/>
            <a:chOff x="714348" y="2428868"/>
            <a:chExt cx="6023946" cy="2372545"/>
          </a:xfrm>
        </p:grpSpPr>
        <p:sp>
          <p:nvSpPr>
            <p:cNvPr id="4" name="TextBox 3"/>
            <p:cNvSpPr txBox="1"/>
            <p:nvPr/>
          </p:nvSpPr>
          <p:spPr>
            <a:xfrm>
              <a:off x="714348" y="2428868"/>
              <a:ext cx="5000660"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effectLst>
              <a:glow rad="1397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80000" tIns="108000" rIns="180000" bIns="10800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6600CC"/>
                  </a:solidFill>
                  <a:effectLst>
                    <a:outerShdw blurRad="38100" dist="38100" dir="2700000" algn="tl">
                      <a:srgbClr val="000000">
                        <a:alpha val="43137"/>
                      </a:srgbClr>
                    </a:outerShdw>
                  </a:effectLst>
                  <a:uLnTx/>
                  <a:uFillTx/>
                  <a:latin typeface="楷体" pitchFamily="49" charset="-122"/>
                  <a:ea typeface="楷体" pitchFamily="49" charset="-122"/>
                  <a:cs typeface="+mn-cs"/>
                </a:rPr>
                <a:t>返回值</a:t>
              </a:r>
              <a:r>
                <a:rPr kumimoji="1" lang="zh-CN" altLang="en-US"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算法对应的函数名</a:t>
              </a:r>
              <a:r>
                <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r>
                <a:rPr kumimoji="1"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楷体" pitchFamily="49" charset="-122"/>
                  <a:ea typeface="楷体" pitchFamily="49" charset="-122"/>
                  <a:cs typeface="+mn-cs"/>
                </a:rPr>
                <a:t>形参列表</a:t>
              </a:r>
              <a:r>
                <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临时变量的定义</a:t>
              </a:r>
              <a:endPar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实现由输入参数到输出参数的操作</a:t>
              </a:r>
              <a:endPar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a:t>
              </a:r>
              <a:endParaRPr kumimoji="1" lang="zh-CN" altLang="en-US"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5" name="右大括号 4"/>
            <p:cNvSpPr/>
            <p:nvPr/>
          </p:nvSpPr>
          <p:spPr>
            <a:xfrm>
              <a:off x="5929322" y="2928934"/>
              <a:ext cx="142876" cy="135732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nvSpPr>
          <p:spPr>
            <a:xfrm>
              <a:off x="6215074" y="3143248"/>
              <a:ext cx="523220" cy="1000132"/>
            </a:xfrm>
            <a:prstGeom prst="rect">
              <a:avLst/>
            </a:prstGeom>
            <a:noFill/>
          </p:spPr>
          <p:txBody>
            <a:bodyPr vert="eaVert"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33CC"/>
                  </a:solidFill>
                  <a:effectLst/>
                  <a:uLnTx/>
                  <a:uFillTx/>
                  <a:latin typeface="楷体" pitchFamily="49" charset="-122"/>
                  <a:ea typeface="楷体" pitchFamily="49" charset="-122"/>
                  <a:cs typeface="+mn-cs"/>
                </a:rPr>
                <a:t>函数体</a:t>
              </a:r>
            </a:p>
          </p:txBody>
        </p:sp>
      </p:grpSp>
      <p:grpSp>
        <p:nvGrpSpPr>
          <p:cNvPr id="3" name="组合 23"/>
          <p:cNvGrpSpPr/>
          <p:nvPr/>
        </p:nvGrpSpPr>
        <p:grpSpPr>
          <a:xfrm>
            <a:off x="642910" y="5003786"/>
            <a:ext cx="7358114" cy="1614518"/>
            <a:chOff x="642910" y="5003786"/>
            <a:chExt cx="7358114" cy="1614518"/>
          </a:xfrm>
        </p:grpSpPr>
        <p:sp>
          <p:nvSpPr>
            <p:cNvPr id="7" name="TextBox 6"/>
            <p:cNvSpPr txBox="1"/>
            <p:nvPr/>
          </p:nvSpPr>
          <p:spPr>
            <a:xfrm>
              <a:off x="642910" y="5003786"/>
              <a:ext cx="7358114" cy="928459"/>
            </a:xfrm>
            <a:prstGeom prst="rect">
              <a:avLst/>
            </a:prstGeom>
            <a:noFill/>
          </p:spPr>
          <p:txBody>
            <a:bodyPr wrap="square" rtlCol="0">
              <a:spAutoFit/>
            </a:bodyPr>
            <a:lstStyle/>
            <a:p>
              <a:pPr marL="457200" marR="0" lvl="0" indent="-457200" algn="l" defTabSz="914400" rtl="0" eaLnBrk="1" fontAlgn="base" latinLnBrk="0" hangingPunct="1">
                <a:lnSpc>
                  <a:spcPts val="2600"/>
                </a:lnSpc>
                <a:spcBef>
                  <a:spcPct val="50000"/>
                </a:spcBef>
                <a:spcAft>
                  <a:spcPct val="0"/>
                </a:spcAft>
                <a:buClrTx/>
                <a:buSzTx/>
                <a:buFontTx/>
                <a:buBlip>
                  <a:blip r:embed="rId4"/>
                </a:buBlip>
                <a:tabLst/>
                <a:defRPr/>
              </a:pPr>
              <a:r>
                <a:rPr kumimoji="1" lang="zh-CN" altLang="en-US" sz="2200" b="1" i="0" u="none" strike="noStrike" kern="1200" cap="none" spc="0" normalizeH="0" baseline="0" noProof="0" dirty="0">
                  <a:ln>
                    <a:noFill/>
                  </a:ln>
                  <a:solidFill>
                    <a:srgbClr val="6600CC"/>
                  </a:solidFill>
                  <a:effectLst>
                    <a:outerShdw blurRad="38100" dist="38100" dir="2700000" algn="tl">
                      <a:srgbClr val="000000">
                        <a:alpha val="43137"/>
                      </a:srgbClr>
                    </a:outerShdw>
                  </a:effectLst>
                  <a:uLnTx/>
                  <a:uFillTx/>
                  <a:latin typeface="Times New Roman" pitchFamily="18" charset="0"/>
                  <a:ea typeface="楷体" pitchFamily="49" charset="-122"/>
                  <a:cs typeface="Times New Roman" pitchFamily="18" charset="0"/>
                </a:rPr>
                <a:t>返回值</a:t>
              </a: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通常为</a:t>
              </a:r>
              <a:r>
                <a:rPr kumimoji="1" lang="en-US" altLang="zh-CN"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bool</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类型，表示算法是否成功执行。</a:t>
              </a:r>
              <a:endParaRPr kumimoji="1" lang="en-US" altLang="zh-CN"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a:p>
              <a:pPr marL="457200" marR="0" lvl="0" indent="-457200" algn="l" defTabSz="914400" rtl="0" eaLnBrk="1" fontAlgn="base" latinLnBrk="0" hangingPunct="1">
                <a:lnSpc>
                  <a:spcPts val="2600"/>
                </a:lnSpc>
                <a:spcBef>
                  <a:spcPct val="50000"/>
                </a:spcBef>
                <a:spcAft>
                  <a:spcPct val="0"/>
                </a:spcAft>
                <a:buClrTx/>
                <a:buSzTx/>
                <a:buFontTx/>
                <a:buBlip>
                  <a:blip r:embed="rId4"/>
                </a:buBlip>
                <a:tabLst/>
                <a:defRPr/>
              </a:pPr>
              <a:r>
                <a:rPr kumimoji="1" lang="zh-CN" altLang="en-US" sz="2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itchFamily="18" charset="0"/>
                  <a:ea typeface="楷体" pitchFamily="49" charset="-122"/>
                  <a:cs typeface="Times New Roman" pitchFamily="18" charset="0"/>
                </a:rPr>
                <a:t>形参列表</a:t>
              </a:r>
              <a:r>
                <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由</a:t>
              </a:r>
              <a:r>
                <a:rPr kumimoji="1" lang="zh-CN" altLang="en-US" sz="2200" b="1" i="0" u="heavy" strike="noStrike" kern="1200" cap="none" spc="0" normalizeH="0" baseline="0" noProof="0" dirty="0">
                  <a:ln>
                    <a:noFill/>
                  </a:ln>
                  <a:solidFill>
                    <a:srgbClr val="000000"/>
                  </a:solidFill>
                  <a:effectLst/>
                  <a:uLnTx/>
                  <a:uFill>
                    <a:solidFill>
                      <a:srgbClr val="6600CC"/>
                    </a:solidFill>
                  </a:uFill>
                  <a:latin typeface="Times New Roman" pitchFamily="18" charset="0"/>
                  <a:ea typeface="楷体" pitchFamily="49" charset="-122"/>
                  <a:cs typeface="Times New Roman" pitchFamily="18" charset="0"/>
                </a:rPr>
                <a:t>输入型参数</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和</a:t>
              </a:r>
              <a:r>
                <a:rPr kumimoji="1" lang="zh-CN" altLang="en-US" sz="2200" b="1" i="0" u="heavy" strike="noStrike" kern="1200" cap="none" spc="0" normalizeH="0" baseline="0" noProof="0" dirty="0">
                  <a:ln>
                    <a:noFill/>
                  </a:ln>
                  <a:solidFill>
                    <a:srgbClr val="000000"/>
                  </a:solidFill>
                  <a:effectLst/>
                  <a:uLnTx/>
                  <a:uFill>
                    <a:solidFill>
                      <a:srgbClr val="7030A0"/>
                    </a:solidFill>
                  </a:uFill>
                  <a:latin typeface="Times New Roman" pitchFamily="18" charset="0"/>
                  <a:ea typeface="楷体" pitchFamily="49" charset="-122"/>
                  <a:cs typeface="Times New Roman" pitchFamily="18" charset="0"/>
                </a:rPr>
                <a:t>输出型参数</a:t>
              </a:r>
              <a:r>
                <a:rPr kumimoji="1" lang="zh-CN" altLang="en-US" sz="22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构成。</a:t>
              </a:r>
            </a:p>
          </p:txBody>
        </p:sp>
        <p:sp>
          <p:nvSpPr>
            <p:cNvPr id="8" name="TextBox 7"/>
            <p:cNvSpPr txBox="1"/>
            <p:nvPr/>
          </p:nvSpPr>
          <p:spPr>
            <a:xfrm>
              <a:off x="2928926" y="6228774"/>
              <a:ext cx="1428760" cy="38953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楷体" pitchFamily="49" charset="-122"/>
                  <a:ea typeface="楷体" pitchFamily="49" charset="-122"/>
                  <a:cs typeface="+mn-cs"/>
                </a:rPr>
                <a:t>算法输入</a:t>
              </a:r>
            </a:p>
          </p:txBody>
        </p:sp>
        <p:sp>
          <p:nvSpPr>
            <p:cNvPr id="9" name="TextBox 8"/>
            <p:cNvSpPr txBox="1"/>
            <p:nvPr/>
          </p:nvSpPr>
          <p:spPr>
            <a:xfrm>
              <a:off x="4643438" y="6228774"/>
              <a:ext cx="1428760" cy="38953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楷体" pitchFamily="49" charset="-122"/>
                  <a:ea typeface="楷体" pitchFamily="49" charset="-122"/>
                  <a:cs typeface="+mn-cs"/>
                </a:rPr>
                <a:t>算法输出</a:t>
              </a:r>
            </a:p>
          </p:txBody>
        </p:sp>
        <p:cxnSp>
          <p:nvCxnSpPr>
            <p:cNvPr id="11" name="直接箭头连接符 10"/>
            <p:cNvCxnSpPr/>
            <p:nvPr/>
          </p:nvCxnSpPr>
          <p:spPr>
            <a:xfrm rot="5400000">
              <a:off x="3320033"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034545"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0" name="组合 20"/>
          <p:cNvGrpSpPr/>
          <p:nvPr/>
        </p:nvGrpSpPr>
        <p:grpSpPr>
          <a:xfrm>
            <a:off x="1071538" y="1000108"/>
            <a:ext cx="4429156" cy="642942"/>
            <a:chOff x="1071538" y="1000108"/>
            <a:chExt cx="4429156" cy="642942"/>
          </a:xfrm>
        </p:grpSpPr>
        <p:sp>
          <p:nvSpPr>
            <p:cNvPr id="13" name="圆角矩形 12"/>
            <p:cNvSpPr/>
            <p:nvPr/>
          </p:nvSpPr>
          <p:spPr>
            <a:xfrm>
              <a:off x="2428860" y="1000108"/>
              <a:ext cx="1571636"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prstClr val="white"/>
                  </a:solidFill>
                  <a:effectLst/>
                  <a:uLnTx/>
                  <a:uFillTx/>
                  <a:latin typeface="楷体" pitchFamily="49" charset="-122"/>
                  <a:ea typeface="楷体" pitchFamily="49" charset="-122"/>
                  <a:cs typeface="+mn-cs"/>
                </a:rPr>
                <a:t>算法</a:t>
              </a:r>
            </a:p>
          </p:txBody>
        </p:sp>
        <p:sp>
          <p:nvSpPr>
            <p:cNvPr id="14" name="右箭头 13"/>
            <p:cNvSpPr/>
            <p:nvPr/>
          </p:nvSpPr>
          <p:spPr>
            <a:xfrm>
              <a:off x="1785918" y="1214422"/>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Box 14"/>
            <p:cNvSpPr txBox="1"/>
            <p:nvPr/>
          </p:nvSpPr>
          <p:spPr>
            <a:xfrm>
              <a:off x="1071538" y="1109646"/>
              <a:ext cx="785818"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输入</a:t>
              </a:r>
            </a:p>
          </p:txBody>
        </p:sp>
        <p:sp>
          <p:nvSpPr>
            <p:cNvPr id="17" name="右箭头 16"/>
            <p:cNvSpPr/>
            <p:nvPr/>
          </p:nvSpPr>
          <p:spPr>
            <a:xfrm>
              <a:off x="4071934" y="1247760"/>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TextBox 17"/>
            <p:cNvSpPr txBox="1"/>
            <p:nvPr/>
          </p:nvSpPr>
          <p:spPr>
            <a:xfrm>
              <a:off x="4714876" y="1142984"/>
              <a:ext cx="785818" cy="38953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输出</a:t>
              </a:r>
            </a:p>
          </p:txBody>
        </p:sp>
      </p:grpSp>
      <p:grpSp>
        <p:nvGrpSpPr>
          <p:cNvPr id="21" name="组合 21"/>
          <p:cNvGrpSpPr/>
          <p:nvPr/>
        </p:nvGrpSpPr>
        <p:grpSpPr>
          <a:xfrm>
            <a:off x="2926116" y="1714488"/>
            <a:ext cx="3146082" cy="576000"/>
            <a:chOff x="2926116" y="1714488"/>
            <a:chExt cx="3146082" cy="576000"/>
          </a:xfrm>
        </p:grpSpPr>
        <p:sp>
          <p:nvSpPr>
            <p:cNvPr id="19" name="燕尾形 18"/>
            <p:cNvSpPr/>
            <p:nvPr/>
          </p:nvSpPr>
          <p:spPr>
            <a:xfrm rot="5400000">
              <a:off x="2818116" y="1822488"/>
              <a:ext cx="576000" cy="360000"/>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TextBox 19"/>
            <p:cNvSpPr txBox="1"/>
            <p:nvPr/>
          </p:nvSpPr>
          <p:spPr>
            <a:xfrm>
              <a:off x="3357554" y="1811302"/>
              <a:ext cx="2714644" cy="403252"/>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算法描述的一般格式</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23" name="灯片编号占位符 2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69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302584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5"/>
          <p:cNvGrpSpPr/>
          <p:nvPr/>
        </p:nvGrpSpPr>
        <p:grpSpPr>
          <a:xfrm>
            <a:off x="1016614" y="1905001"/>
            <a:ext cx="1555122" cy="3023761"/>
            <a:chOff x="157106" y="1428751"/>
            <a:chExt cx="1343060" cy="2267821"/>
          </a:xfrm>
        </p:grpSpPr>
        <p:sp>
          <p:nvSpPr>
            <p:cNvPr id="214018" name="Text Box 2"/>
            <p:cNvSpPr txBox="1">
              <a:spLocks noChangeArrowheads="1"/>
            </p:cNvSpPr>
            <p:nvPr/>
          </p:nvSpPr>
          <p:spPr bwMode="auto">
            <a:xfrm>
              <a:off x="204540" y="1428751"/>
              <a:ext cx="1285884" cy="27699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itchFamily="49" charset="-122"/>
                  <a:ea typeface="楷体" pitchFamily="49" charset="-122"/>
                </a:rPr>
                <a:t>前期课程</a:t>
              </a:r>
            </a:p>
          </p:txBody>
        </p:sp>
        <p:sp>
          <p:nvSpPr>
            <p:cNvPr id="214020" name="Text Box 4"/>
            <p:cNvSpPr txBox="1">
              <a:spLocks noChangeArrowheads="1"/>
            </p:cNvSpPr>
            <p:nvPr/>
          </p:nvSpPr>
          <p:spPr bwMode="auto">
            <a:xfrm>
              <a:off x="157106" y="2678910"/>
              <a:ext cx="1343060" cy="1017662"/>
            </a:xfrm>
            <a:prstGeom prst="rect">
              <a:avLst/>
            </a:prstGeom>
            <a:ln>
              <a:headEnd/>
              <a:tailEnd/>
            </a:ln>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wrap="square" lIns="108000" tIns="108000" rIns="108000" bIns="108000">
              <a:spAutoFit/>
            </a:bodyPr>
            <a:lstStyle/>
            <a:p>
              <a:pPr algn="l">
                <a:lnSpc>
                  <a:spcPct val="90000"/>
                </a:lnSpc>
              </a:pPr>
              <a:r>
                <a:rPr lang="zh-CN" altLang="en-US" sz="2000" b="1" dirty="0">
                  <a:solidFill>
                    <a:srgbClr val="FF0000"/>
                  </a:solidFill>
                  <a:latin typeface="Times New Roman" pitchFamily="18" charset="0"/>
                  <a:ea typeface="楷体" pitchFamily="49" charset="-122"/>
                  <a:cs typeface="Times New Roman" pitchFamily="18" charset="0"/>
                </a:rPr>
                <a:t>计算机基础</a:t>
              </a:r>
            </a:p>
            <a:p>
              <a:pPr algn="l">
                <a:lnSpc>
                  <a:spcPct val="90000"/>
                </a:lnSpc>
              </a:pPr>
              <a:r>
                <a:rPr lang="en-US" altLang="zh-CN" sz="2000" b="1" dirty="0">
                  <a:solidFill>
                    <a:srgbClr val="FF0000"/>
                  </a:solidFill>
                  <a:latin typeface="Times New Roman" pitchFamily="18" charset="0"/>
                  <a:ea typeface="楷体" pitchFamily="49" charset="-122"/>
                  <a:cs typeface="Times New Roman" pitchFamily="18" charset="0"/>
                </a:rPr>
                <a:t>C</a:t>
              </a:r>
              <a:r>
                <a:rPr lang="zh-CN" altLang="en-US" sz="2000" b="1" dirty="0">
                  <a:solidFill>
                    <a:srgbClr val="FF0000"/>
                  </a:solidFill>
                  <a:latin typeface="Times New Roman" pitchFamily="18" charset="0"/>
                  <a:ea typeface="楷体" pitchFamily="49" charset="-122"/>
                  <a:cs typeface="Times New Roman" pitchFamily="18" charset="0"/>
                </a:rPr>
                <a:t>语言</a:t>
              </a:r>
            </a:p>
            <a:p>
              <a:pPr algn="l">
                <a:lnSpc>
                  <a:spcPct val="90000"/>
                </a:lnSpc>
              </a:pPr>
              <a:r>
                <a:rPr lang="en-US" altLang="zh-CN" sz="2000" dirty="0">
                  <a:solidFill>
                    <a:srgbClr val="FF0000"/>
                  </a:solidFill>
                  <a:latin typeface="楷体" pitchFamily="49" charset="-122"/>
                  <a:ea typeface="楷体" pitchFamily="49" charset="-122"/>
                </a:rPr>
                <a:t>…</a:t>
              </a:r>
            </a:p>
          </p:txBody>
        </p:sp>
        <p:sp>
          <p:nvSpPr>
            <p:cNvPr id="214021" name="AutoShape 5"/>
            <p:cNvSpPr>
              <a:spLocks noChangeArrowheads="1"/>
            </p:cNvSpPr>
            <p:nvPr/>
          </p:nvSpPr>
          <p:spPr bwMode="auto">
            <a:xfrm>
              <a:off x="698112" y="1982387"/>
              <a:ext cx="304800" cy="400050"/>
            </a:xfrm>
            <a:prstGeom prst="downArrow">
              <a:avLst>
                <a:gd name="adj1" fmla="val 50000"/>
                <a:gd name="adj2" fmla="val 4375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grpSp>
        <p:nvGrpSpPr>
          <p:cNvPr id="23" name="组合 22"/>
          <p:cNvGrpSpPr/>
          <p:nvPr/>
        </p:nvGrpSpPr>
        <p:grpSpPr>
          <a:xfrm>
            <a:off x="4929190" y="1733125"/>
            <a:ext cx="2500330" cy="4131106"/>
            <a:chOff x="4071934" y="1733125"/>
            <a:chExt cx="2500330" cy="4131106"/>
          </a:xfrm>
        </p:grpSpPr>
        <p:sp>
          <p:nvSpPr>
            <p:cNvPr id="214022" name="Text Box 6"/>
            <p:cNvSpPr txBox="1">
              <a:spLocks noChangeArrowheads="1"/>
            </p:cNvSpPr>
            <p:nvPr/>
          </p:nvSpPr>
          <p:spPr bwMode="auto">
            <a:xfrm>
              <a:off x="4929190" y="1733125"/>
              <a:ext cx="1285884"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itchFamily="49" charset="-122"/>
                  <a:ea typeface="楷体" pitchFamily="49" charset="-122"/>
                </a:rPr>
                <a:t>后期课程</a:t>
              </a:r>
            </a:p>
          </p:txBody>
        </p:sp>
        <p:sp>
          <p:nvSpPr>
            <p:cNvPr id="214023" name="AutoShape 7"/>
            <p:cNvSpPr>
              <a:spLocks noChangeArrowheads="1"/>
            </p:cNvSpPr>
            <p:nvPr/>
          </p:nvSpPr>
          <p:spPr bwMode="auto">
            <a:xfrm>
              <a:off x="5429256" y="2357434"/>
              <a:ext cx="304800" cy="533400"/>
            </a:xfrm>
            <a:prstGeom prst="downArrow">
              <a:avLst>
                <a:gd name="adj1" fmla="val 50000"/>
                <a:gd name="adj2" fmla="val 4375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14024" name="Text Box 8"/>
            <p:cNvSpPr txBox="1">
              <a:spLocks noChangeArrowheads="1"/>
            </p:cNvSpPr>
            <p:nvPr/>
          </p:nvSpPr>
          <p:spPr bwMode="auto">
            <a:xfrm>
              <a:off x="4572000" y="3214687"/>
              <a:ext cx="2000264" cy="2649544"/>
            </a:xfrm>
            <a:prstGeom prst="rect">
              <a:avLst/>
            </a:prstGeom>
            <a:ln>
              <a:headEnd/>
              <a:tailEnd/>
            </a:ln>
            <a:effectLst>
              <a:outerShdw blurRad="50800" dist="38100" dir="10800000" algn="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tIns="108000" bIns="108000">
              <a:spAutoFit/>
            </a:bodyPr>
            <a:lstStyle/>
            <a:p>
              <a:pPr algn="l">
                <a:lnSpc>
                  <a:spcPct val="90000"/>
                </a:lnSpc>
              </a:pPr>
              <a:r>
                <a:rPr lang="zh-CN" altLang="en-US" sz="2000" b="1" dirty="0">
                  <a:solidFill>
                    <a:srgbClr val="FF0000"/>
                  </a:solidFill>
                  <a:latin typeface="楷体" pitchFamily="49" charset="-122"/>
                  <a:ea typeface="楷体" pitchFamily="49" charset="-122"/>
                </a:rPr>
                <a:t>算法设计与分析</a:t>
              </a:r>
              <a:endParaRPr lang="en-US" altLang="zh-CN" sz="2000" b="1" dirty="0">
                <a:solidFill>
                  <a:srgbClr val="FF0000"/>
                </a:solidFill>
                <a:latin typeface="楷体" pitchFamily="49" charset="-122"/>
                <a:ea typeface="楷体" pitchFamily="49" charset="-122"/>
              </a:endParaRPr>
            </a:p>
            <a:p>
              <a:pPr algn="l">
                <a:lnSpc>
                  <a:spcPct val="90000"/>
                </a:lnSpc>
              </a:pPr>
              <a:r>
                <a:rPr lang="zh-CN" altLang="en-US" sz="2000" b="1" dirty="0">
                  <a:solidFill>
                    <a:srgbClr val="FF0000"/>
                  </a:solidFill>
                  <a:latin typeface="楷体" pitchFamily="49" charset="-122"/>
                  <a:ea typeface="楷体" pitchFamily="49" charset="-122"/>
                </a:rPr>
                <a:t>操作系统</a:t>
              </a:r>
            </a:p>
            <a:p>
              <a:pPr algn="l">
                <a:lnSpc>
                  <a:spcPct val="90000"/>
                </a:lnSpc>
              </a:pPr>
              <a:r>
                <a:rPr lang="zh-CN" altLang="en-US" sz="2000" b="1" dirty="0">
                  <a:solidFill>
                    <a:srgbClr val="FF0000"/>
                  </a:solidFill>
                  <a:latin typeface="楷体" pitchFamily="49" charset="-122"/>
                  <a:ea typeface="楷体" pitchFamily="49" charset="-122"/>
                </a:rPr>
                <a:t>编译原理</a:t>
              </a:r>
            </a:p>
            <a:p>
              <a:pPr algn="l">
                <a:lnSpc>
                  <a:spcPct val="90000"/>
                </a:lnSpc>
              </a:pPr>
              <a:r>
                <a:rPr lang="zh-CN" altLang="en-US" sz="2000" b="1" dirty="0">
                  <a:solidFill>
                    <a:srgbClr val="FF0000"/>
                  </a:solidFill>
                  <a:latin typeface="楷体" pitchFamily="49" charset="-122"/>
                  <a:ea typeface="楷体" pitchFamily="49" charset="-122"/>
                </a:rPr>
                <a:t>数据库原理</a:t>
              </a:r>
            </a:p>
            <a:p>
              <a:pPr algn="l">
                <a:lnSpc>
                  <a:spcPct val="90000"/>
                </a:lnSpc>
              </a:pPr>
              <a:r>
                <a:rPr lang="zh-CN" altLang="en-US" sz="2000" b="1" dirty="0">
                  <a:solidFill>
                    <a:srgbClr val="FF0000"/>
                  </a:solidFill>
                  <a:latin typeface="楷体" pitchFamily="49" charset="-122"/>
                  <a:ea typeface="楷体" pitchFamily="49" charset="-122"/>
                </a:rPr>
                <a:t>软件工程</a:t>
              </a:r>
            </a:p>
            <a:p>
              <a:pPr algn="l">
                <a:lnSpc>
                  <a:spcPct val="90000"/>
                </a:lnSpc>
              </a:pPr>
              <a:r>
                <a:rPr lang="en-US" altLang="zh-CN" sz="2000" b="1" dirty="0">
                  <a:solidFill>
                    <a:srgbClr val="FF0000"/>
                  </a:solidFill>
                  <a:latin typeface="楷体" pitchFamily="49" charset="-122"/>
                  <a:ea typeface="楷体" pitchFamily="49" charset="-122"/>
                </a:rPr>
                <a:t>…</a:t>
              </a:r>
            </a:p>
          </p:txBody>
        </p:sp>
        <p:sp>
          <p:nvSpPr>
            <p:cNvPr id="214027" name="AutoShape 11"/>
            <p:cNvSpPr>
              <a:spLocks noChangeArrowheads="1"/>
            </p:cNvSpPr>
            <p:nvPr/>
          </p:nvSpPr>
          <p:spPr bwMode="auto">
            <a:xfrm>
              <a:off x="4071934" y="3857628"/>
              <a:ext cx="360000" cy="360000"/>
            </a:xfrm>
            <a:prstGeom prst="notched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214028" name="Text Box 12"/>
          <p:cNvSpPr txBox="1">
            <a:spLocks noChangeArrowheads="1"/>
          </p:cNvSpPr>
          <p:nvPr/>
        </p:nvSpPr>
        <p:spPr bwMode="auto">
          <a:xfrm>
            <a:off x="1000100" y="571480"/>
            <a:ext cx="7215238" cy="461665"/>
          </a:xfrm>
          <a:prstGeom prst="rect">
            <a:avLst/>
          </a:prstGeom>
          <a:solidFill>
            <a:srgbClr val="6600CC"/>
          </a:solidFill>
          <a:ln w="9525">
            <a:noFill/>
            <a:miter lim="800000"/>
            <a:headEnd/>
            <a:tailEnd/>
          </a:ln>
          <a:effectLst/>
        </p:spPr>
        <p:txBody>
          <a:bodyPr wrap="square">
            <a:spAutoFit/>
          </a:bodyPr>
          <a:lstStyle/>
          <a:p>
            <a:pPr algn="l">
              <a:lnSpc>
                <a:spcPct val="100000"/>
              </a:lnSpc>
              <a:spcBef>
                <a:spcPct val="0"/>
              </a:spcBef>
            </a:pPr>
            <a:r>
              <a:rPr lang="zh-CN" altLang="en-US">
                <a:solidFill>
                  <a:schemeClr val="bg1"/>
                </a:solidFill>
                <a:latin typeface="黑体" pitchFamily="49" charset="-122"/>
                <a:ea typeface="黑体" pitchFamily="49" charset="-122"/>
              </a:rPr>
              <a:t> “数据结构”在</a:t>
            </a:r>
            <a:r>
              <a:rPr lang="zh-CN" altLang="en-US" dirty="0">
                <a:solidFill>
                  <a:schemeClr val="bg1"/>
                </a:solidFill>
                <a:latin typeface="黑体" pitchFamily="49" charset="-122"/>
                <a:ea typeface="黑体" pitchFamily="49" charset="-122"/>
              </a:rPr>
              <a:t>计算机课程体系（偏软）中的地位</a:t>
            </a:r>
          </a:p>
        </p:txBody>
      </p:sp>
      <p:sp>
        <p:nvSpPr>
          <p:cNvPr id="19" name="Oval 8"/>
          <p:cNvSpPr>
            <a:spLocks noChangeAspect="1" noChangeArrowheads="1"/>
          </p:cNvSpPr>
          <p:nvPr/>
        </p:nvSpPr>
        <p:spPr bwMode="auto">
          <a:xfrm>
            <a:off x="7140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20"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214025" name="AutoShape 9"/>
          <p:cNvSpPr>
            <a:spLocks noChangeArrowheads="1"/>
          </p:cNvSpPr>
          <p:nvPr/>
        </p:nvSpPr>
        <p:spPr bwMode="auto">
          <a:xfrm>
            <a:off x="3690934" y="2500317"/>
            <a:ext cx="881066" cy="928683"/>
          </a:xfrm>
          <a:prstGeom prst="wedgeEllipseCallout">
            <a:avLst>
              <a:gd name="adj1" fmla="val -43750"/>
              <a:gd name="adj2" fmla="val 70000"/>
            </a:avLst>
          </a:prstGeom>
          <a:ln>
            <a:headEnd/>
            <a:tailEnd/>
          </a:ln>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lstStyle/>
          <a:p>
            <a:pPr algn="ctr">
              <a:lnSpc>
                <a:spcPct val="100000"/>
              </a:lnSpc>
              <a:spcBef>
                <a:spcPct val="0"/>
              </a:spcBef>
            </a:pPr>
            <a:r>
              <a:rPr lang="zh-CN" altLang="en-US" sz="1600" b="1" dirty="0">
                <a:solidFill>
                  <a:srgbClr val="1209BD"/>
                </a:solidFill>
                <a:latin typeface="楷体" pitchFamily="49" charset="-122"/>
                <a:ea typeface="楷体" pitchFamily="49" charset="-122"/>
              </a:rPr>
              <a:t>承上启下</a:t>
            </a:r>
          </a:p>
        </p:txBody>
      </p:sp>
      <p:grpSp>
        <p:nvGrpSpPr>
          <p:cNvPr id="24" name="组合 23"/>
          <p:cNvGrpSpPr/>
          <p:nvPr/>
        </p:nvGrpSpPr>
        <p:grpSpPr>
          <a:xfrm>
            <a:off x="2640364" y="3786192"/>
            <a:ext cx="2120776" cy="504000"/>
            <a:chOff x="2640364" y="3786192"/>
            <a:chExt cx="2120776" cy="504000"/>
          </a:xfrm>
        </p:grpSpPr>
        <p:sp>
          <p:nvSpPr>
            <p:cNvPr id="214019" name="Text Box 3"/>
            <p:cNvSpPr txBox="1">
              <a:spLocks noChangeArrowheads="1"/>
            </p:cNvSpPr>
            <p:nvPr/>
          </p:nvSpPr>
          <p:spPr bwMode="auto">
            <a:xfrm>
              <a:off x="3105140" y="3786192"/>
              <a:ext cx="1656000" cy="504000"/>
            </a:xfrm>
            <a:prstGeom prst="rect">
              <a:avLst/>
            </a:prstGeom>
            <a:ln>
              <a:headEnd/>
              <a:tailEnd/>
            </a:ln>
            <a:effectLst>
              <a:glow rad="635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lnSpc>
                  <a:spcPct val="100000"/>
                </a:lnSpc>
              </a:pPr>
              <a:r>
                <a:rPr lang="zh-CN" altLang="en-US" sz="2400" b="1" dirty="0">
                  <a:solidFill>
                    <a:srgbClr val="FF0000"/>
                  </a:solidFill>
                  <a:latin typeface="楷体" pitchFamily="49" charset="-122"/>
                  <a:ea typeface="楷体" pitchFamily="49" charset="-122"/>
                </a:rPr>
                <a:t>数据结构</a:t>
              </a:r>
            </a:p>
          </p:txBody>
        </p:sp>
        <p:sp>
          <p:nvSpPr>
            <p:cNvPr id="214026" name="AutoShape 10"/>
            <p:cNvSpPr>
              <a:spLocks noChangeArrowheads="1"/>
            </p:cNvSpPr>
            <p:nvPr/>
          </p:nvSpPr>
          <p:spPr bwMode="auto">
            <a:xfrm>
              <a:off x="2640364" y="3857628"/>
              <a:ext cx="360000" cy="360000"/>
            </a:xfrm>
            <a:prstGeom prst="notched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25" name="灯片编号占位符 24"/>
          <p:cNvSpPr>
            <a:spLocks noGrp="1"/>
          </p:cNvSpPr>
          <p:nvPr>
            <p:ph type="sldNum" sz="quarter" idx="12"/>
          </p:nvPr>
        </p:nvSpPr>
        <p:spPr/>
        <p:txBody>
          <a:bodyPr/>
          <a:lstStyle/>
          <a:p>
            <a:fld id="{7AF016A1-9F15-429F-9EFD-84004B73C732}" type="slidenum">
              <a:rPr lang="en-US" altLang="zh-CN" smtClean="0"/>
              <a:pPr/>
              <a:t>7</a:t>
            </a:fld>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142984"/>
            <a:ext cx="8143932" cy="9048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C++</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语言中提供了一种</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引用</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运算符“</a:t>
            </a:r>
            <a:r>
              <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&amp;”</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用于描述输出型参数。</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_GB2312" pitchFamily="49" charset="-122"/>
              <a:cs typeface="+mn-cs"/>
            </a:endParaRPr>
          </a:p>
        </p:txBody>
      </p:sp>
      <p:sp>
        <p:nvSpPr>
          <p:cNvPr id="5" name="TextBox 4"/>
          <p:cNvSpPr txBox="1"/>
          <p:nvPr/>
        </p:nvSpPr>
        <p:spPr>
          <a:xfrm>
            <a:off x="1571604" y="2825156"/>
            <a:ext cx="1785950" cy="92333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_GB2312" pitchFamily="49" charset="-122"/>
                <a:cs typeface="+mn-cs"/>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_GB2312" pitchFamily="49" charset="-122"/>
                <a:cs typeface="+mn-cs"/>
              </a:rPr>
              <a:t> a=10;</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_GB2312" pitchFamily="49" charset="-122"/>
                <a:cs typeface="+mn-cs"/>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_GB2312" pitchFamily="49" charset="-122"/>
                <a:cs typeface="+mn-cs"/>
              </a:rPr>
              <a:t> &amp;b=a;</a:t>
            </a:r>
            <a:endPar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_GB2312" pitchFamily="49" charset="-122"/>
              <a:cs typeface="+mn-cs"/>
            </a:endParaRPr>
          </a:p>
        </p:txBody>
      </p:sp>
      <p:grpSp>
        <p:nvGrpSpPr>
          <p:cNvPr id="10" name="组合 9"/>
          <p:cNvGrpSpPr/>
          <p:nvPr/>
        </p:nvGrpSpPr>
        <p:grpSpPr>
          <a:xfrm>
            <a:off x="1714480" y="3683206"/>
            <a:ext cx="785818" cy="1031678"/>
            <a:chOff x="1928794" y="3326016"/>
            <a:chExt cx="785818" cy="1031678"/>
          </a:xfrm>
        </p:grpSpPr>
        <p:cxnSp>
          <p:nvCxnSpPr>
            <p:cNvPr id="7" name="直接箭头连接符 6"/>
            <p:cNvCxnSpPr/>
            <p:nvPr/>
          </p:nvCxnSpPr>
          <p:spPr>
            <a:xfrm rot="5400000" flipH="1" flipV="1">
              <a:off x="2000232" y="3610974"/>
              <a:ext cx="57150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28794" y="3968164"/>
              <a:ext cx="785818" cy="38953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引用</a:t>
              </a:r>
            </a:p>
          </p:txBody>
        </p:sp>
      </p:grpSp>
      <p:sp>
        <p:nvSpPr>
          <p:cNvPr id="9" name="TextBox 8"/>
          <p:cNvSpPr txBox="1"/>
          <p:nvPr/>
        </p:nvSpPr>
        <p:spPr>
          <a:xfrm>
            <a:off x="1214414" y="2143116"/>
            <a:ext cx="1571636" cy="47025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引用示例</a:t>
            </a:r>
          </a:p>
        </p:txBody>
      </p:sp>
      <p:sp>
        <p:nvSpPr>
          <p:cNvPr id="11" name="TextBox 10"/>
          <p:cNvSpPr txBox="1"/>
          <p:nvPr/>
        </p:nvSpPr>
        <p:spPr>
          <a:xfrm>
            <a:off x="5857884" y="2643183"/>
            <a:ext cx="214314" cy="338554"/>
          </a:xfrm>
          <a:prstGeom prst="rect">
            <a:avLst/>
          </a:prstGeom>
          <a:noFill/>
        </p:spPr>
        <p:txBody>
          <a:bodyPr wrap="square" lIns="0" tIns="0" rIns="0" bIns="0"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a</a:t>
            </a:r>
            <a:endParaRPr kumimoji="1" lang="zh-CN" altLang="en-US" sz="2000" b="1" i="1"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12" name="矩形 11"/>
          <p:cNvSpPr/>
          <p:nvPr/>
        </p:nvSpPr>
        <p:spPr>
          <a:xfrm>
            <a:off x="6143636" y="2714620"/>
            <a:ext cx="1071570"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10</a:t>
            </a:r>
            <a:endPar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13" name="TextBox 12"/>
          <p:cNvSpPr txBox="1"/>
          <p:nvPr/>
        </p:nvSpPr>
        <p:spPr>
          <a:xfrm>
            <a:off x="5857884" y="2947570"/>
            <a:ext cx="214314" cy="313997"/>
          </a:xfrm>
          <a:prstGeom prst="rect">
            <a:avLst/>
          </a:prstGeom>
          <a:noFill/>
        </p:spPr>
        <p:txBody>
          <a:bodyPr wrap="square" lIns="0" tIns="0" rIns="0" bIns="0"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rPr>
              <a:t>b</a:t>
            </a:r>
            <a:endParaRPr kumimoji="1" lang="zh-CN" altLang="en-US" sz="2000" b="1" i="1"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nvGrpSpPr>
          <p:cNvPr id="16" name="组合 15"/>
          <p:cNvGrpSpPr/>
          <p:nvPr/>
        </p:nvGrpSpPr>
        <p:grpSpPr>
          <a:xfrm>
            <a:off x="4643438" y="3357562"/>
            <a:ext cx="3214710" cy="776472"/>
            <a:chOff x="4643438" y="3000372"/>
            <a:chExt cx="3214710" cy="776472"/>
          </a:xfrm>
        </p:grpSpPr>
        <p:sp>
          <p:nvSpPr>
            <p:cNvPr id="14" name="TextBox 13"/>
            <p:cNvSpPr txBox="1"/>
            <p:nvPr/>
          </p:nvSpPr>
          <p:spPr>
            <a:xfrm>
              <a:off x="4643438" y="3357562"/>
              <a:ext cx="3214710" cy="419282"/>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两个变量共享内存空间</a:t>
              </a:r>
            </a:p>
          </p:txBody>
        </p:sp>
        <p:sp>
          <p:nvSpPr>
            <p:cNvPr id="15" name="上箭头 14"/>
            <p:cNvSpPr/>
            <p:nvPr/>
          </p:nvSpPr>
          <p:spPr>
            <a:xfrm>
              <a:off x="5857884" y="3000372"/>
              <a:ext cx="142876"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TextBox 16"/>
          <p:cNvSpPr txBox="1"/>
          <p:nvPr/>
        </p:nvSpPr>
        <p:spPr>
          <a:xfrm>
            <a:off x="500034" y="430072"/>
            <a:ext cx="3429024" cy="49859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Calibri"/>
                <a:ea typeface="楷体" pitchFamily="49" charset="-122"/>
                <a:cs typeface="Times New Roman" pitchFamily="18" charset="0"/>
              </a:rPr>
              <a:t>如何描述输出型参数？</a:t>
            </a: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灯片编号占位符 1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grpSp>
        <p:nvGrpSpPr>
          <p:cNvPr id="21" name="组合 20"/>
          <p:cNvGrpSpPr/>
          <p:nvPr/>
        </p:nvGrpSpPr>
        <p:grpSpPr>
          <a:xfrm>
            <a:off x="4643438" y="4214818"/>
            <a:ext cx="2714644" cy="1036247"/>
            <a:chOff x="4643438" y="4214818"/>
            <a:chExt cx="2714644" cy="1036247"/>
          </a:xfrm>
        </p:grpSpPr>
        <p:sp>
          <p:nvSpPr>
            <p:cNvPr id="19" name="下箭头 18"/>
            <p:cNvSpPr/>
            <p:nvPr/>
          </p:nvSpPr>
          <p:spPr>
            <a:xfrm>
              <a:off x="5857884" y="4214818"/>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TextBox 19"/>
            <p:cNvSpPr txBox="1"/>
            <p:nvPr/>
          </p:nvSpPr>
          <p:spPr>
            <a:xfrm>
              <a:off x="4643438" y="4786322"/>
              <a:ext cx="2714644" cy="464743"/>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b</a:t>
              </a:r>
              <a:r>
                <a:rPr kumimoji="1" lang="zh-CN" altLang="en-US"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同步发生改变</a:t>
              </a:r>
            </a:p>
          </p:txBody>
        </p:sp>
      </p:grpSp>
    </p:spTree>
    <p:extLst>
      <p:ext uri="{BB962C8B-B14F-4D97-AF65-F5344CB8AC3E}">
        <p14:creationId xmlns:p14="http://schemas.microsoft.com/office/powerpoint/2010/main" val="248821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animBg="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0034" y="285728"/>
            <a:ext cx="7072362" cy="523220"/>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示例：</a:t>
            </a:r>
            <a:r>
              <a:rPr kumimoji="1" lang="zh-CN" altLang="en-US" sz="2600" b="1" i="0" u="none" strike="noStrike" kern="1200" cap="none" spc="0" normalizeH="0" baseline="0" noProof="0">
                <a:ln>
                  <a:noFill/>
                </a:ln>
                <a:solidFill>
                  <a:srgbClr val="3333FF"/>
                </a:solidFill>
                <a:effectLst/>
                <a:uLnTx/>
                <a:uFillTx/>
                <a:latin typeface="楷体" pitchFamily="49" charset="-122"/>
                <a:ea typeface="楷体" pitchFamily="49" charset="-122"/>
                <a:cs typeface="Times New Roman" pitchFamily="18" charset="0"/>
              </a:rPr>
              <a:t>设计一个</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交换两个整数的算法。</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endParaRPr>
          </a:p>
        </p:txBody>
      </p:sp>
      <p:sp>
        <p:nvSpPr>
          <p:cNvPr id="4" name="TextBox 3"/>
          <p:cNvSpPr txBox="1"/>
          <p:nvPr/>
        </p:nvSpPr>
        <p:spPr>
          <a:xfrm>
            <a:off x="857224" y="1571612"/>
            <a:ext cx="3714776"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楷体" pitchFamily="49" charset="-122"/>
                <a:cs typeface="Times New Roman" pitchFamily="18" charset="0"/>
              </a:rPr>
              <a:t>swap1</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err="1">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 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y</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=x;  x=y;  y=</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endPar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endParaRPr>
          </a:p>
        </p:txBody>
      </p:sp>
      <p:sp>
        <p:nvSpPr>
          <p:cNvPr id="6" name="右大括号 5"/>
          <p:cNvSpPr/>
          <p:nvPr/>
        </p:nvSpPr>
        <p:spPr>
          <a:xfrm>
            <a:off x="4643438" y="2143116"/>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TextBox 7"/>
          <p:cNvSpPr txBox="1"/>
          <p:nvPr/>
        </p:nvSpPr>
        <p:spPr>
          <a:xfrm>
            <a:off x="4929190" y="2285992"/>
            <a:ext cx="2428892"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交换形参</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和</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y</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的值</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nvGrpSpPr>
          <p:cNvPr id="10" name="组合 9"/>
          <p:cNvGrpSpPr/>
          <p:nvPr/>
        </p:nvGrpSpPr>
        <p:grpSpPr>
          <a:xfrm>
            <a:off x="785786" y="3500438"/>
            <a:ext cx="7429552" cy="1404929"/>
            <a:chOff x="785786" y="3500438"/>
            <a:chExt cx="7429552" cy="1404929"/>
          </a:xfrm>
        </p:grpSpPr>
        <p:sp>
          <p:nvSpPr>
            <p:cNvPr id="3" name="TextBox 2"/>
            <p:cNvSpPr txBox="1"/>
            <p:nvPr/>
          </p:nvSpPr>
          <p:spPr>
            <a:xfrm>
              <a:off x="785786" y="4000504"/>
              <a:ext cx="7429552" cy="904863"/>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当执行语句</a:t>
              </a: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swap1(</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b</a:t>
              </a:r>
              <a:r>
                <a:rPr kumimoji="1" lang="en-US" altLang="zh-CN"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时，</a:t>
              </a:r>
              <a:r>
                <a:rPr kumimoji="1" lang="en-US" altLang="zh-CN" sz="24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和</a:t>
              </a:r>
              <a:r>
                <a:rPr kumimoji="1" lang="en-US" altLang="zh-CN" sz="2400" b="1" i="1"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实参值不会发生了交换。</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_GB2312" pitchFamily="49" charset="-122"/>
                <a:cs typeface="+mn-cs"/>
              </a:endParaRPr>
            </a:p>
          </p:txBody>
        </p:sp>
        <p:sp>
          <p:nvSpPr>
            <p:cNvPr id="9" name="下箭头 8"/>
            <p:cNvSpPr/>
            <p:nvPr/>
          </p:nvSpPr>
          <p:spPr>
            <a:xfrm>
              <a:off x="2928926" y="3500438"/>
              <a:ext cx="214314"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TextBox 10"/>
          <p:cNvSpPr txBox="1"/>
          <p:nvPr/>
        </p:nvSpPr>
        <p:spPr>
          <a:xfrm>
            <a:off x="857224" y="4786322"/>
            <a:ext cx="7000924"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分析：</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x</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y</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既是输入型参数，也是输出型参数</a:t>
            </a:r>
          </a:p>
        </p:txBody>
      </p:sp>
      <p:sp>
        <p:nvSpPr>
          <p:cNvPr id="12" name="TextBox 11"/>
          <p:cNvSpPr txBox="1"/>
          <p:nvPr/>
        </p:nvSpPr>
        <p:spPr>
          <a:xfrm>
            <a:off x="714348" y="928670"/>
            <a:ext cx="4500594"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编写一个函数</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swap1(</a:t>
            </a:r>
            <a:r>
              <a:rPr kumimoji="1" lang="en-US" altLang="zh-CN" sz="24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x</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y</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209211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050"/>
          <p:cNvSpPr txBox="1">
            <a:spLocks noChangeArrowheads="1"/>
          </p:cNvSpPr>
          <p:nvPr/>
        </p:nvSpPr>
        <p:spPr bwMode="auto">
          <a:xfrm>
            <a:off x="395288" y="642918"/>
            <a:ext cx="8229600" cy="91307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ts val="32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rPr>
              <a:t> </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改正方法</a:t>
            </a:r>
            <a:r>
              <a:rPr kumimoji="1" lang="en-US" altLang="zh-CN"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1</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采用</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指针的方式来回传形参</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的值，需</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将上述函数改为：</a:t>
            </a:r>
          </a:p>
        </p:txBody>
      </p:sp>
      <p:sp>
        <p:nvSpPr>
          <p:cNvPr id="3" name="TextBox 2"/>
          <p:cNvSpPr txBox="1"/>
          <p:nvPr/>
        </p:nvSpPr>
        <p:spPr>
          <a:xfrm>
            <a:off x="785786" y="4735503"/>
            <a:ext cx="7643866"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上述函数的调用改为</a:t>
            </a:r>
            <a:r>
              <a:rPr kumimoji="1" lang="en-US" altLang="zh-CN" sz="24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swap2</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(&amp;</a:t>
            </a:r>
            <a:r>
              <a:rPr kumimoji="1" lang="en-US" altLang="zh-CN" sz="2400" b="1" i="1"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&amp;</a:t>
            </a:r>
            <a:r>
              <a:rPr kumimoji="1" lang="en-US" altLang="zh-CN" sz="2400" b="1" i="1" u="none" strike="noStrike" kern="1200" cap="none" spc="0" normalizeH="0" baseline="0" noProof="0" err="1">
                <a:ln>
                  <a:noFill/>
                </a:ln>
                <a:solidFill>
                  <a:srgbClr val="FF0000"/>
                </a:solidFill>
                <a:effectLst/>
                <a:uLnTx/>
                <a:uFillTx/>
                <a:latin typeface="Times New Roman" pitchFamily="18" charset="0"/>
                <a:ea typeface="楷体" pitchFamily="49" charset="-122"/>
                <a:cs typeface="Times New Roman" pitchFamily="18" charset="0"/>
              </a:rPr>
              <a:t>b</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sym typeface="Wingdings"/>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比较</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复杂。</a:t>
            </a:r>
          </a:p>
        </p:txBody>
      </p:sp>
      <p:sp>
        <p:nvSpPr>
          <p:cNvPr id="4" name="TextBox 3"/>
          <p:cNvSpPr txBox="1"/>
          <p:nvPr/>
        </p:nvSpPr>
        <p:spPr>
          <a:xfrm>
            <a:off x="928662" y="1735107"/>
            <a:ext cx="4929222" cy="290691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wrap="square" lIns="180000" tIns="144000" rIns="180000" bIns="14400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楷体" pitchFamily="49" charset="-122"/>
                <a:cs typeface="Times New Roman" pitchFamily="18" charset="0"/>
              </a:rPr>
              <a:t>swap2</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*y</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=*x;	 </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将</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的值放在</a:t>
            </a:r>
            <a:r>
              <a:rPr kumimoji="1" lang="en-US" altLang="zh-CN" sz="2000" b="1" i="0" u="none" strike="noStrike" kern="1200" cap="none" spc="0" normalizeH="0" baseline="0" noProof="0" dirty="0" err="1">
                <a:ln>
                  <a:noFill/>
                </a:ln>
                <a:solidFill>
                  <a:srgbClr val="00B0F0"/>
                </a:solidFill>
                <a:effectLst/>
                <a:uLnTx/>
                <a:uFillTx/>
                <a:latin typeface="Times New Roman" pitchFamily="18" charset="0"/>
                <a:ea typeface="楷体" pitchFamily="49" charset="-122"/>
                <a:cs typeface="Times New Roman" pitchFamily="18" charset="0"/>
              </a:rPr>
              <a:t>tmp</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中</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x=*y; 	 </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将</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所指的值改为*</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y</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*y=</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zh-CN" altLang="en-US"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将</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y</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所指的值改为</a:t>
            </a:r>
            <a:r>
              <a:rPr kumimoji="1" lang="en-US" altLang="zh-CN" sz="2000" b="1" i="0" u="none" strike="noStrike" kern="1200" cap="none" spc="0" normalizeH="0" baseline="0" noProof="0" dirty="0" err="1">
                <a:ln>
                  <a:noFill/>
                </a:ln>
                <a:solidFill>
                  <a:srgbClr val="00B0F0"/>
                </a:solidFill>
                <a:effectLst/>
                <a:uLnTx/>
                <a:uFillTx/>
                <a:latin typeface="Times New Roman" pitchFamily="18" charset="0"/>
                <a:ea typeface="楷体" pitchFamily="49" charset="-122"/>
                <a:cs typeface="Times New Roman" pitchFamily="18" charset="0"/>
              </a:rPr>
              <a:t>tmp</a:t>
            </a:r>
            <a:endPar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p>
        </p:txBody>
      </p:sp>
      <p:sp>
        <p:nvSpPr>
          <p:cNvPr id="6" name="右大括号 5"/>
          <p:cNvSpPr/>
          <p:nvPr/>
        </p:nvSpPr>
        <p:spPr>
          <a:xfrm>
            <a:off x="5928198" y="2949553"/>
            <a:ext cx="144000" cy="1000132"/>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TextBox 7"/>
          <p:cNvSpPr txBox="1"/>
          <p:nvPr/>
        </p:nvSpPr>
        <p:spPr>
          <a:xfrm>
            <a:off x="6143636" y="3092429"/>
            <a:ext cx="1643074" cy="76944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交换形参</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和</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y</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所指向的值</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22184872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1285852" y="1285860"/>
            <a:ext cx="4572032" cy="2309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08000">
            <a:spAutoFit/>
          </a:bodyPr>
          <a:lstStyle/>
          <a:p>
            <a:pPr marL="0" marR="0" lvl="0" indent="0" algn="just" defTabSz="914400" rtl="0" eaLnBrk="1" fontAlgn="base" latinLnBrk="0" hangingPunct="1">
              <a:lnSpc>
                <a:spcPct val="14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swap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&amp;x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&amp;y</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形参前的“</a:t>
            </a:r>
            <a:r>
              <a:rPr kumimoji="1" lang="en-US" altLang="zh-CN"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&amp;”</a:t>
            </a:r>
            <a:r>
              <a:rPr kumimoji="1" lang="zh-CN" altLang="en-US" sz="2000" b="1" i="0" u="none" strike="noStrike" kern="1200" cap="none" spc="0" normalizeH="0" baseline="0" noProof="0" dirty="0">
                <a:ln>
                  <a:noFill/>
                </a:ln>
                <a:solidFill>
                  <a:srgbClr val="00B0F0"/>
                </a:solidFill>
                <a:effectLst/>
                <a:uLnTx/>
                <a:uFillTx/>
                <a:latin typeface="Times New Roman" pitchFamily="18" charset="0"/>
                <a:ea typeface="楷体" pitchFamily="49" charset="-122"/>
                <a:cs typeface="Times New Roman" pitchFamily="18" charset="0"/>
              </a:rPr>
              <a:t>符号不是指针运算符</a:t>
            </a:r>
          </a:p>
          <a:p>
            <a:pPr marL="0" marR="0" lvl="0" indent="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=x;</a:t>
            </a:r>
          </a:p>
          <a:p>
            <a:pPr marL="0" marR="0" lvl="0" indent="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x=y; y=</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楷体" pitchFamily="49" charset="-122"/>
                <a:cs typeface="Times New Roman" pitchFamily="18" charset="0"/>
              </a:rPr>
              <a:t>tmp</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7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a:t>
            </a:r>
            <a:endParaRPr kumimoji="1" lang="en-US" altLang="zh-CN" sz="2400" b="0"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69636" name="Text Box 4"/>
          <p:cNvSpPr txBox="1">
            <a:spLocks noChangeArrowheads="1"/>
          </p:cNvSpPr>
          <p:nvPr/>
        </p:nvSpPr>
        <p:spPr bwMode="auto">
          <a:xfrm>
            <a:off x="395288" y="260350"/>
            <a:ext cx="8462992" cy="904863"/>
          </a:xfrm>
          <a:prstGeom prst="rect">
            <a:avLst/>
          </a:prstGeom>
          <a:noFill/>
          <a:ln w="9525" algn="ctr">
            <a:noFill/>
            <a:miter lim="800000"/>
            <a:headEnd/>
            <a:tailEn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黑体" pitchFamily="49" charset="-122"/>
                <a:cs typeface="Times New Roman" pitchFamily="18" charset="0"/>
              </a:rPr>
              <a:t> </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改正方法</a:t>
            </a:r>
            <a:r>
              <a:rPr kumimoji="1" lang="en-US" altLang="zh-CN"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2</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采用</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引用</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型形参  </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 将输出型</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形参改为引用类型。</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69637" name="Text Box 5"/>
          <p:cNvSpPr txBox="1">
            <a:spLocks noChangeArrowheads="1"/>
          </p:cNvSpPr>
          <p:nvPr/>
        </p:nvSpPr>
        <p:spPr bwMode="auto">
          <a:xfrm>
            <a:off x="857224" y="3786190"/>
            <a:ext cx="7632700" cy="2308324"/>
          </a:xfrm>
          <a:prstGeom prst="rect">
            <a:avLst/>
          </a:prstGeom>
          <a:noFill/>
          <a:ln w="9525" algn="ctr">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当执行</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语句</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swap(</a:t>
            </a:r>
            <a:r>
              <a:rPr kumimoji="1" lang="en-US" altLang="zh-CN" sz="2400" b="1" i="1"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b</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时，形、实参的匹配</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相当于：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&amp;</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x=a;     //a</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为</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的引用</a:t>
            </a:r>
            <a:endPar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&amp;</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y=b;     //b</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为</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y</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的引用</a:t>
            </a:r>
            <a:endPar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这样，</a:t>
            </a:r>
            <a:r>
              <a:rPr kumimoji="1" lang="en-US" altLang="zh-CN" sz="24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与</a:t>
            </a:r>
            <a:r>
              <a:rPr kumimoji="1" lang="en-US" altLang="zh-CN" sz="24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x</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共享存储空间、</a:t>
            </a:r>
            <a:r>
              <a:rPr kumimoji="1" lang="en-US" altLang="zh-CN" sz="2400" b="1" i="1"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与</a:t>
            </a:r>
            <a:r>
              <a:rPr kumimoji="1" lang="en-US" altLang="zh-CN" sz="2400" b="1" i="1"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y</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共享存储空间，因此执行函数后</a:t>
            </a:r>
            <a:r>
              <a:rPr kumimoji="1" lang="en-US" altLang="zh-CN" sz="2400" b="1" i="1"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和</a:t>
            </a:r>
            <a:r>
              <a:rPr kumimoji="1" lang="en-US" altLang="zh-CN" sz="2400" b="1" i="1"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的值发生</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了交换  </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sym typeface="Wingdings"/>
              </a:rPr>
              <a:t></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Times New Roman" pitchFamily="18" charset="0"/>
                <a:sym typeface="Wingdings"/>
              </a:rPr>
              <a:t>简单明了</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p:txBody>
      </p:sp>
      <p:sp>
        <p:nvSpPr>
          <p:cNvPr id="6" name="右大括号 5"/>
          <p:cNvSpPr/>
          <p:nvPr/>
        </p:nvSpPr>
        <p:spPr>
          <a:xfrm>
            <a:off x="5929322" y="2285992"/>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TextBox 7"/>
          <p:cNvSpPr txBox="1"/>
          <p:nvPr/>
        </p:nvSpPr>
        <p:spPr>
          <a:xfrm>
            <a:off x="6215074" y="2428868"/>
            <a:ext cx="2428892"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交换形参</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x</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和</a:t>
            </a:r>
            <a:r>
              <a:rPr kumimoji="1" lang="en-US" altLang="zh-CN" sz="2000" b="1" i="1"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y</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的值</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168011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04855" y="1339850"/>
            <a:ext cx="335276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anose="02010600030101010101" pitchFamily="2" charset="-122"/>
                <a:cs typeface="Times New Roman" pitchFamily="18" charset="0"/>
              </a:rPr>
              <a:t>fun1</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n)</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m=2;</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fun2(</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printf</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d\</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宋体" panose="02010600030101010101" pitchFamily="2" charset="-122"/>
                <a:cs typeface="Times New Roman" pitchFamily="18" charset="0"/>
              </a:rPr>
              <a:t>n</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p:txBody>
      </p:sp>
      <p:sp>
        <p:nvSpPr>
          <p:cNvPr id="184323" name="Text Box 3"/>
          <p:cNvSpPr txBox="1">
            <a:spLocks noChangeArrowheads="1"/>
          </p:cNvSpPr>
          <p:nvPr/>
        </p:nvSpPr>
        <p:spPr bwMode="auto">
          <a:xfrm>
            <a:off x="4610130"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54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anose="02010600030101010101" pitchFamily="2" charset="-122"/>
                <a:cs typeface="Times New Roman" pitchFamily="18" charset="0"/>
              </a:rPr>
              <a:t>fun2</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33CC"/>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宋体" panose="02010600030101010101" pitchFamily="2" charset="-122"/>
                <a:cs typeface="Times New Roman" pitchFamily="18" charset="0"/>
              </a:rPr>
              <a:t>x</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x</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       printf</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d\</a:t>
            </a:r>
            <a:r>
              <a:rPr kumimoji="1" lang="en-US" altLang="zh-CN" sz="2000" b="1" i="0" u="none" strike="noStrike" kern="1200" cap="none" spc="0" normalizeH="0" baseline="0" noProof="0" err="1">
                <a:ln>
                  <a:noFill/>
                </a:ln>
                <a:solidFill>
                  <a:srgbClr val="0033CC"/>
                </a:solidFill>
                <a:effectLst/>
                <a:uLnTx/>
                <a:uFillTx/>
                <a:latin typeface="Times New Roman" pitchFamily="18" charset="0"/>
                <a:ea typeface="宋体" panose="02010600030101010101" pitchFamily="2" charset="-122"/>
                <a:cs typeface="Times New Roman" pitchFamily="18" charset="0"/>
              </a:rPr>
              <a:t>n</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33CC"/>
                </a:solidFill>
                <a:effectLst/>
                <a:uLnTx/>
                <a:uFillTx/>
                <a:latin typeface="Times New Roman" pitchFamily="18" charset="0"/>
                <a:ea typeface="宋体" panose="02010600030101010101" pitchFamily="2" charset="-122"/>
                <a:cs typeface="Times New Roman" pitchFamily="18" charset="0"/>
              </a:rPr>
              <a:t>x</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宋体" panose="02010600030101010101" pitchFamily="2" charset="-122"/>
                <a:cs typeface="Times New Roman" pitchFamily="18" charset="0"/>
              </a:rPr>
              <a:t>}</a:t>
            </a:r>
          </a:p>
        </p:txBody>
      </p:sp>
      <p:sp>
        <p:nvSpPr>
          <p:cNvPr id="184324" name="Text Box 4"/>
          <p:cNvSpPr txBox="1">
            <a:spLocks noChangeArrowheads="1"/>
          </p:cNvSpPr>
          <p:nvPr/>
        </p:nvSpPr>
        <p:spPr bwMode="auto">
          <a:xfrm>
            <a:off x="2349492" y="1916113"/>
            <a:ext cx="1079500" cy="389530"/>
          </a:xfrm>
          <a:prstGeom prst="rect">
            <a:avLst/>
          </a:prstGeom>
          <a:noFill/>
          <a:ln w="9525" algn="ctr">
            <a:noFill/>
            <a:miter lim="800000"/>
            <a:headEnd/>
            <a:tailEnd/>
          </a:ln>
          <a:effectLst/>
        </p:spPr>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实参</a:t>
            </a:r>
          </a:p>
        </p:txBody>
      </p:sp>
      <p:sp>
        <p:nvSpPr>
          <p:cNvPr id="184325" name="Line 5"/>
          <p:cNvSpPr>
            <a:spLocks noChangeShapeType="1"/>
          </p:cNvSpPr>
          <p:nvPr/>
        </p:nvSpPr>
        <p:spPr bwMode="auto">
          <a:xfrm flipH="1">
            <a:off x="1701792" y="2132013"/>
            <a:ext cx="647700" cy="288925"/>
          </a:xfrm>
          <a:prstGeom prst="line">
            <a:avLst/>
          </a:prstGeom>
          <a:noFill/>
          <a:ln w="38100">
            <a:solidFill>
              <a:srgbClr val="7030A0"/>
            </a:solidFill>
            <a:round/>
            <a:headEnd/>
            <a:tailEnd type="triangle" w="med" len="me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326" name="Text Box 6"/>
          <p:cNvSpPr txBox="1">
            <a:spLocks noChangeArrowheads="1"/>
          </p:cNvSpPr>
          <p:nvPr/>
        </p:nvSpPr>
        <p:spPr bwMode="auto">
          <a:xfrm>
            <a:off x="6488137" y="2166898"/>
            <a:ext cx="1298573" cy="430887"/>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普通形参</a:t>
            </a:r>
          </a:p>
        </p:txBody>
      </p:sp>
      <p:sp>
        <p:nvSpPr>
          <p:cNvPr id="184327" name="Line 7"/>
          <p:cNvSpPr>
            <a:spLocks noChangeShapeType="1"/>
          </p:cNvSpPr>
          <p:nvPr/>
        </p:nvSpPr>
        <p:spPr bwMode="auto">
          <a:xfrm flipH="1" flipV="1">
            <a:off x="6200800" y="2024023"/>
            <a:ext cx="360362" cy="287338"/>
          </a:xfrm>
          <a:prstGeom prst="line">
            <a:avLst/>
          </a:prstGeom>
          <a:noFill/>
          <a:ln w="38100">
            <a:solidFill>
              <a:srgbClr val="7030A0"/>
            </a:solidFill>
            <a:round/>
            <a:headEnd/>
            <a:tailEnd type="triangle" w="med" len="me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328" name="Rectangle 8"/>
          <p:cNvSpPr>
            <a:spLocks noChangeArrowheads="1"/>
          </p:cNvSpPr>
          <p:nvPr/>
        </p:nvSpPr>
        <p:spPr bwMode="auto">
          <a:xfrm>
            <a:off x="1447824" y="4576765"/>
            <a:ext cx="1254125" cy="406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FF3300"/>
                </a:solidFill>
                <a:effectLst/>
                <a:uLnTx/>
                <a:uFillTx/>
                <a:latin typeface="Times New Roman" pitchFamily="18" charset="0"/>
                <a:ea typeface="宋体" panose="02010600030101010101" pitchFamily="2" charset="-122"/>
                <a:cs typeface="Times New Roman" pitchFamily="18" charset="0"/>
              </a:rPr>
              <a:t>fun1</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p>
        </p:txBody>
      </p:sp>
      <p:sp>
        <p:nvSpPr>
          <p:cNvPr id="184329" name="Rectangle 9"/>
          <p:cNvSpPr>
            <a:spLocks noChangeArrowheads="1"/>
          </p:cNvSpPr>
          <p:nvPr/>
        </p:nvSpPr>
        <p:spPr bwMode="auto">
          <a:xfrm>
            <a:off x="5675329" y="4565652"/>
            <a:ext cx="1254125" cy="406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FF3300"/>
                </a:solidFill>
                <a:effectLst/>
                <a:uLnTx/>
                <a:uFillTx/>
                <a:latin typeface="Times New Roman" pitchFamily="18" charset="0"/>
                <a:ea typeface="宋体" panose="02010600030101010101" pitchFamily="2" charset="-122"/>
                <a:cs typeface="Times New Roman" pitchFamily="18" charset="0"/>
              </a:rPr>
              <a:t>fun2</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宋体" panose="02010600030101010101" pitchFamily="2" charset="-122"/>
                <a:cs typeface="Times New Roman" pitchFamily="18" charset="0"/>
              </a:rPr>
              <a:t>x</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p>
        </p:txBody>
      </p:sp>
      <p:sp>
        <p:nvSpPr>
          <p:cNvPr id="184330" name="Line 10"/>
          <p:cNvSpPr>
            <a:spLocks noChangeShapeType="1"/>
          </p:cNvSpPr>
          <p:nvPr/>
        </p:nvSpPr>
        <p:spPr bwMode="auto">
          <a:xfrm>
            <a:off x="2701948" y="4751389"/>
            <a:ext cx="2941621" cy="0"/>
          </a:xfrm>
          <a:prstGeom prst="line">
            <a:avLst/>
          </a:prstGeom>
          <a:noFill/>
          <a:ln w="38100">
            <a:solidFill>
              <a:srgbClr val="0033CC"/>
            </a:solidFill>
            <a:round/>
            <a:headEnd/>
            <a:tailEnd type="triangle" w="med" len="me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4331" name="Text Box 11"/>
          <p:cNvSpPr txBox="1">
            <a:spLocks noChangeArrowheads="1"/>
          </p:cNvSpPr>
          <p:nvPr/>
        </p:nvSpPr>
        <p:spPr bwMode="auto">
          <a:xfrm>
            <a:off x="2786051" y="4286256"/>
            <a:ext cx="2786081" cy="389530"/>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实参到形参单向值传递</a:t>
            </a:r>
          </a:p>
        </p:txBody>
      </p:sp>
      <p:sp>
        <p:nvSpPr>
          <p:cNvPr id="184332" name="Text Box 12"/>
          <p:cNvSpPr txBox="1">
            <a:spLocks noChangeArrowheads="1"/>
          </p:cNvSpPr>
          <p:nvPr/>
        </p:nvSpPr>
        <p:spPr bwMode="auto">
          <a:xfrm>
            <a:off x="504855" y="549275"/>
            <a:ext cx="2852699" cy="498598"/>
          </a:xfrm>
          <a:prstGeom prst="rect">
            <a:avLst/>
          </a:prstGeom>
          <a:solidFill>
            <a:srgbClr val="6600CC"/>
          </a:solid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  </a:t>
            </a:r>
            <a:r>
              <a:rPr kumimoji="1"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普通的参数传递</a:t>
            </a:r>
          </a:p>
        </p:txBody>
      </p:sp>
      <p:sp>
        <p:nvSpPr>
          <p:cNvPr id="14" name="上弧形箭头 13"/>
          <p:cNvSpPr/>
          <p:nvPr/>
        </p:nvSpPr>
        <p:spPr>
          <a:xfrm>
            <a:off x="4071934" y="1285860"/>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灯片编号占位符 1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121450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4330"/>
                                        </p:tgtEl>
                                        <p:attrNameLst>
                                          <p:attrName>style.visibility</p:attrName>
                                        </p:attrNameLst>
                                      </p:cBhvr>
                                      <p:to>
                                        <p:strVal val="visible"/>
                                      </p:to>
                                    </p:set>
                                    <p:animEffect transition="in" filter="strips(downRight)">
                                      <p:cBhvr>
                                        <p:cTn id="13" dur="500"/>
                                        <p:tgtEl>
                                          <p:spTgt spid="18433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animBg="1"/>
      <p:bldP spid="184329" grpId="0" animBg="1"/>
      <p:bldP spid="184330" grpId="0" animBg="1"/>
      <p:bldP spid="1843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00034" y="1268413"/>
            <a:ext cx="345757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anose="02010600030101010101" pitchFamily="2" charset="-122"/>
                <a:cs typeface="Times New Roman" pitchFamily="18" charset="0"/>
              </a:rPr>
              <a:t>fun1</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 n)</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      int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m=2;</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       fun2(</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       printf</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d\</a:t>
            </a:r>
            <a:r>
              <a:rPr kumimoji="1" lang="en-US" altLang="zh-CN" sz="2000" b="1" i="0" u="none" strike="noStrike" kern="1200" cap="none" spc="0" normalizeH="0" baseline="0" noProof="0" err="1">
                <a:ln>
                  <a:noFill/>
                </a:ln>
                <a:solidFill>
                  <a:srgbClr val="3333FF"/>
                </a:solidFill>
                <a:effectLst/>
                <a:uLnTx/>
                <a:uFillTx/>
                <a:latin typeface="Times New Roman" pitchFamily="18" charset="0"/>
                <a:ea typeface="宋体" panose="02010600030101010101" pitchFamily="2" charset="-122"/>
                <a:cs typeface="Times New Roman" pitchFamily="18" charset="0"/>
              </a:rPr>
              <a:t>n</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p:txBody>
      </p:sp>
      <p:sp>
        <p:nvSpPr>
          <p:cNvPr id="185347" name="Text Box 3"/>
          <p:cNvSpPr txBox="1">
            <a:spLocks noChangeArrowheads="1"/>
          </p:cNvSpPr>
          <p:nvPr/>
        </p:nvSpPr>
        <p:spPr bwMode="auto">
          <a:xfrm>
            <a:off x="4605309"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anose="02010600030101010101" pitchFamily="2" charset="-122"/>
                <a:cs typeface="Times New Roman" pitchFamily="18" charset="0"/>
              </a:rPr>
              <a:t>fun2</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3333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宋体" panose="02010600030101010101" pitchFamily="2" charset="-122"/>
                <a:cs typeface="Times New Roman" pitchFamily="18" charset="0"/>
              </a:rPr>
              <a:t>&amp;x</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x++;</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      printf</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d\</a:t>
            </a:r>
            <a:r>
              <a:rPr kumimoji="1" lang="en-US" altLang="zh-CN" sz="2000" b="1" i="0" u="none" strike="noStrike" kern="1200" cap="none" spc="0" normalizeH="0" baseline="0" noProof="0" err="1">
                <a:ln>
                  <a:noFill/>
                </a:ln>
                <a:solidFill>
                  <a:srgbClr val="3333FF"/>
                </a:solidFill>
                <a:effectLst/>
                <a:uLnTx/>
                <a:uFillTx/>
                <a:latin typeface="Times New Roman" pitchFamily="18" charset="0"/>
                <a:ea typeface="宋体" panose="02010600030101010101" pitchFamily="2" charset="-122"/>
                <a:cs typeface="Times New Roman" pitchFamily="18" charset="0"/>
              </a:rPr>
              <a:t>n</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x</a:t>
            </a: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a:t>
            </a:r>
          </a:p>
        </p:txBody>
      </p:sp>
      <p:sp>
        <p:nvSpPr>
          <p:cNvPr id="185348" name="Text Box 4"/>
          <p:cNvSpPr txBox="1">
            <a:spLocks noChangeArrowheads="1"/>
          </p:cNvSpPr>
          <p:nvPr/>
        </p:nvSpPr>
        <p:spPr bwMode="auto">
          <a:xfrm>
            <a:off x="2433618" y="1857364"/>
            <a:ext cx="1079500" cy="389530"/>
          </a:xfrm>
          <a:prstGeom prst="rect">
            <a:avLst/>
          </a:prstGeom>
          <a:noFill/>
          <a:ln w="9525" algn="ctr">
            <a:noFill/>
            <a:miter lim="800000"/>
            <a:headEnd/>
            <a:tailEnd/>
          </a:ln>
          <a:effectLst/>
        </p:spPr>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实参</a:t>
            </a:r>
          </a:p>
        </p:txBody>
      </p:sp>
      <p:sp>
        <p:nvSpPr>
          <p:cNvPr id="185349" name="Line 5"/>
          <p:cNvSpPr>
            <a:spLocks noChangeShapeType="1"/>
          </p:cNvSpPr>
          <p:nvPr/>
        </p:nvSpPr>
        <p:spPr bwMode="auto">
          <a:xfrm flipH="1">
            <a:off x="1785918" y="2073264"/>
            <a:ext cx="647700" cy="288925"/>
          </a:xfrm>
          <a:prstGeom prst="line">
            <a:avLst/>
          </a:prstGeom>
          <a:noFill/>
          <a:ln w="38100">
            <a:solidFill>
              <a:srgbClr val="7030A0"/>
            </a:solidFill>
            <a:round/>
            <a:headEnd/>
            <a:tailEnd type="triangle" w="med" len="me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5350" name="Text Box 6"/>
          <p:cNvSpPr txBox="1">
            <a:spLocks noChangeArrowheads="1"/>
          </p:cNvSpPr>
          <p:nvPr/>
        </p:nvSpPr>
        <p:spPr bwMode="auto">
          <a:xfrm>
            <a:off x="6716725" y="2214553"/>
            <a:ext cx="1584325" cy="389530"/>
          </a:xfrm>
          <a:prstGeom prst="rect">
            <a:avLst/>
          </a:prstGeom>
          <a:noFill/>
          <a:ln w="9525" algn="ctr">
            <a:noFill/>
            <a:miter lim="800000"/>
            <a:headEnd/>
            <a:tailEnd/>
          </a:ln>
          <a:effectLst/>
        </p:spPr>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00"/>
                </a:solidFill>
                <a:effectLst/>
                <a:uLnTx/>
                <a:uFillTx/>
                <a:latin typeface="楷体" pitchFamily="49" charset="-122"/>
                <a:ea typeface="楷体" pitchFamily="49" charset="-122"/>
                <a:cs typeface="+mn-cs"/>
              </a:rPr>
              <a:t>引用型形参</a:t>
            </a:r>
          </a:p>
        </p:txBody>
      </p:sp>
      <p:sp>
        <p:nvSpPr>
          <p:cNvPr id="185351" name="Line 7"/>
          <p:cNvSpPr>
            <a:spLocks noChangeShapeType="1"/>
          </p:cNvSpPr>
          <p:nvPr/>
        </p:nvSpPr>
        <p:spPr bwMode="auto">
          <a:xfrm flipH="1" flipV="1">
            <a:off x="6429388" y="2071678"/>
            <a:ext cx="360362" cy="287337"/>
          </a:xfrm>
          <a:prstGeom prst="line">
            <a:avLst/>
          </a:prstGeom>
          <a:noFill/>
          <a:ln w="38100">
            <a:solidFill>
              <a:srgbClr val="7030A0"/>
            </a:solidFill>
            <a:round/>
            <a:headEnd/>
            <a:tailEnd type="triangle" w="med" len="me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5356" name="Text Box 12"/>
          <p:cNvSpPr txBox="1">
            <a:spLocks noChangeArrowheads="1"/>
          </p:cNvSpPr>
          <p:nvPr/>
        </p:nvSpPr>
        <p:spPr bwMode="auto">
          <a:xfrm>
            <a:off x="357158" y="430072"/>
            <a:ext cx="3498875" cy="498598"/>
          </a:xfrm>
          <a:prstGeom prst="rect">
            <a:avLst/>
          </a:prstGeom>
          <a:solidFill>
            <a:srgbClr val="6600CC"/>
          </a:solid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  </a:t>
            </a:r>
            <a:r>
              <a:rPr kumimoji="1"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引用类型的参数传递</a:t>
            </a:r>
          </a:p>
        </p:txBody>
      </p:sp>
      <p:sp>
        <p:nvSpPr>
          <p:cNvPr id="185352" name="Rectangle 8"/>
          <p:cNvSpPr>
            <a:spLocks noChangeArrowheads="1"/>
          </p:cNvSpPr>
          <p:nvPr/>
        </p:nvSpPr>
        <p:spPr bwMode="auto">
          <a:xfrm>
            <a:off x="1703337" y="4419616"/>
            <a:ext cx="1254125"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FF3300"/>
                </a:solidFill>
                <a:effectLst/>
                <a:uLnTx/>
                <a:uFillTx/>
                <a:latin typeface="Times New Roman" pitchFamily="18" charset="0"/>
                <a:ea typeface="宋体" panose="02010600030101010101" pitchFamily="2" charset="-122"/>
                <a:cs typeface="Times New Roman" pitchFamily="18" charset="0"/>
              </a:rPr>
              <a:t>fun1</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宋体" panose="02010600030101010101" pitchFamily="2" charset="-122"/>
                <a:cs typeface="Times New Roman" pitchFamily="18" charset="0"/>
              </a:rPr>
              <a:t>m</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p>
        </p:txBody>
      </p:sp>
      <p:sp>
        <p:nvSpPr>
          <p:cNvPr id="185353" name="Rectangle 9"/>
          <p:cNvSpPr>
            <a:spLocks noChangeArrowheads="1"/>
          </p:cNvSpPr>
          <p:nvPr/>
        </p:nvSpPr>
        <p:spPr bwMode="auto">
          <a:xfrm>
            <a:off x="6116609" y="4408503"/>
            <a:ext cx="1254125"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marR="0" lvl="0" indent="-45720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FF3300"/>
                </a:solidFill>
                <a:effectLst/>
                <a:uLnTx/>
                <a:uFillTx/>
                <a:latin typeface="Times New Roman" pitchFamily="18" charset="0"/>
                <a:ea typeface="宋体" panose="02010600030101010101" pitchFamily="2" charset="-122"/>
                <a:cs typeface="Times New Roman" pitchFamily="18" charset="0"/>
              </a:rPr>
              <a:t>fun2</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6600CC"/>
                </a:solidFill>
                <a:effectLst/>
                <a:uLnTx/>
                <a:uFillTx/>
                <a:latin typeface="Times New Roman" pitchFamily="18" charset="0"/>
                <a:ea typeface="宋体" panose="02010600030101010101" pitchFamily="2" charset="-122"/>
                <a:cs typeface="Times New Roman" pitchFamily="18" charset="0"/>
              </a:rPr>
              <a:t>x</a:t>
            </a:r>
            <a:r>
              <a:rPr kumimoji="1" lang="en-US" altLang="zh-CN" sz="2000" b="1" i="0" u="none" strike="noStrike" kern="1200" cap="none" spc="0" normalizeH="0" baseline="0" noProof="0" dirty="0">
                <a:ln>
                  <a:noFill/>
                </a:ln>
                <a:solidFill>
                  <a:srgbClr val="FF3300"/>
                </a:solidFill>
                <a:effectLst/>
                <a:uLnTx/>
                <a:uFillTx/>
                <a:latin typeface="Times New Roman" pitchFamily="18" charset="0"/>
                <a:ea typeface="宋体" panose="02010600030101010101" pitchFamily="2" charset="-122"/>
                <a:cs typeface="Times New Roman" pitchFamily="18" charset="0"/>
              </a:rPr>
              <a:t>)</a:t>
            </a:r>
          </a:p>
        </p:txBody>
      </p:sp>
      <p:sp>
        <p:nvSpPr>
          <p:cNvPr id="185354" name="Line 10"/>
          <p:cNvSpPr>
            <a:spLocks noChangeShapeType="1"/>
          </p:cNvSpPr>
          <p:nvPr/>
        </p:nvSpPr>
        <p:spPr bwMode="auto">
          <a:xfrm flipV="1">
            <a:off x="2963820" y="4572008"/>
            <a:ext cx="3168000" cy="0"/>
          </a:xfrm>
          <a:prstGeom prst="line">
            <a:avLst/>
          </a:prstGeom>
          <a:noFill/>
          <a:ln w="38100">
            <a:solidFill>
              <a:srgbClr val="0033CC"/>
            </a:solidFill>
            <a:round/>
            <a:headEnd/>
            <a:tailEnd type="triangle" w="med" len="me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5355" name="Text Box 11"/>
          <p:cNvSpPr txBox="1">
            <a:spLocks noChangeArrowheads="1"/>
          </p:cNvSpPr>
          <p:nvPr/>
        </p:nvSpPr>
        <p:spPr bwMode="auto">
          <a:xfrm>
            <a:off x="3143240" y="4141121"/>
            <a:ext cx="2822625" cy="430887"/>
          </a:xfrm>
          <a:prstGeom prst="rect">
            <a:avLst/>
          </a:prstGeom>
          <a:noFill/>
          <a:ln w="9525" algn="ctr">
            <a:noFill/>
            <a:miter lim="800000"/>
            <a:headEnd/>
            <a:tailEnd/>
          </a:ln>
          <a:effectLst/>
        </p:spPr>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sym typeface="Wingdings"/>
              </a:rPr>
              <a:t></a:t>
            </a:r>
            <a:r>
              <a:rPr kumimoji="1" lang="zh-CN" altLang="en-US" sz="18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实参</a:t>
            </a:r>
            <a:r>
              <a:rPr kumimoji="1" lang="zh-CN" altLang="en-US" sz="18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到形参单向值传递</a:t>
            </a:r>
          </a:p>
        </p:txBody>
      </p:sp>
      <p:sp>
        <p:nvSpPr>
          <p:cNvPr id="185357" name="Freeform 13"/>
          <p:cNvSpPr>
            <a:spLocks/>
          </p:cNvSpPr>
          <p:nvPr/>
        </p:nvSpPr>
        <p:spPr bwMode="auto">
          <a:xfrm>
            <a:off x="2939093" y="4727591"/>
            <a:ext cx="3168000" cy="0"/>
          </a:xfrm>
          <a:custGeom>
            <a:avLst/>
            <a:gdLst/>
            <a:ahLst/>
            <a:cxnLst>
              <a:cxn ang="0">
                <a:pos x="1600" y="0"/>
              </a:cxn>
              <a:cxn ang="0">
                <a:pos x="0" y="7"/>
              </a:cxn>
            </a:cxnLst>
            <a:rect l="0" t="0" r="r" b="b"/>
            <a:pathLst>
              <a:path w="1600" h="7">
                <a:moveTo>
                  <a:pt x="1600" y="0"/>
                </a:moveTo>
                <a:lnTo>
                  <a:pt x="0" y="7"/>
                </a:lnTo>
              </a:path>
            </a:pathLst>
          </a:custGeom>
          <a:noFill/>
          <a:ln w="38100" cap="flat" cmpd="sng">
            <a:solidFill>
              <a:srgbClr val="0033CC"/>
            </a:solidFill>
            <a:prstDash val="solid"/>
            <a:round/>
            <a:headEnd type="none" w="med" len="med"/>
            <a:tailEnd type="triangle" w="med" len="me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5358" name="Text Box 14"/>
          <p:cNvSpPr txBox="1">
            <a:spLocks noChangeArrowheads="1"/>
          </p:cNvSpPr>
          <p:nvPr/>
        </p:nvSpPr>
        <p:spPr bwMode="auto">
          <a:xfrm>
            <a:off x="3035259" y="4857760"/>
            <a:ext cx="3097213" cy="735586"/>
          </a:xfrm>
          <a:prstGeom prst="rect">
            <a:avLst/>
          </a:prstGeom>
          <a:noFill/>
          <a:ln w="9525" algn="ctr">
            <a:noFill/>
            <a:miter lim="800000"/>
            <a:headEnd/>
            <a:tailEnd/>
          </a:ln>
          <a:effectLst/>
        </p:spPr>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3333FF"/>
                </a:solidFill>
                <a:effectLst/>
                <a:uLnTx/>
                <a:uFillTx/>
                <a:latin typeface="楷体" pitchFamily="49" charset="-122"/>
                <a:ea typeface="楷体" pitchFamily="49" charset="-122"/>
                <a:cs typeface="+mn-cs"/>
                <a:sym typeface="Wingdings"/>
              </a:rPr>
              <a:t></a:t>
            </a:r>
            <a:r>
              <a:rPr kumimoji="1" lang="zh-CN" altLang="en-US" sz="18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形参</a:t>
            </a:r>
            <a:r>
              <a:rPr kumimoji="1" lang="zh-CN" altLang="en-US" sz="18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回传</a:t>
            </a:r>
            <a:r>
              <a:rPr kumimoji="1" lang="zh-CN" altLang="en-US" sz="1800" b="1" i="0" u="none" strike="noStrike" kern="1200" cap="none" spc="0" normalizeH="0" baseline="0" noProof="0">
                <a:ln>
                  <a:noFill/>
                </a:ln>
                <a:solidFill>
                  <a:srgbClr val="3333FF"/>
                </a:solidFill>
                <a:effectLst/>
                <a:uLnTx/>
                <a:uFillTx/>
                <a:latin typeface="楷体" pitchFamily="49" charset="-122"/>
                <a:ea typeface="楷体" pitchFamily="49" charset="-122"/>
                <a:cs typeface="+mn-cs"/>
              </a:rPr>
              <a:t>给实参，实参和形参同步</a:t>
            </a:r>
            <a:r>
              <a:rPr kumimoji="1" lang="zh-CN" altLang="en-US" sz="1800" b="1"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发生改变</a:t>
            </a:r>
          </a:p>
        </p:txBody>
      </p:sp>
      <p:sp>
        <p:nvSpPr>
          <p:cNvPr id="16" name="上弧形箭头 15"/>
          <p:cNvSpPr/>
          <p:nvPr/>
        </p:nvSpPr>
        <p:spPr>
          <a:xfrm>
            <a:off x="4071934" y="1357298"/>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灯片编号占位符 1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8667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5354"/>
                                        </p:tgtEl>
                                        <p:attrNameLst>
                                          <p:attrName>style.visibility</p:attrName>
                                        </p:attrNameLst>
                                      </p:cBhvr>
                                      <p:to>
                                        <p:strVal val="visible"/>
                                      </p:to>
                                    </p:set>
                                    <p:animEffect transition="in" filter="strips(downRight)">
                                      <p:cBhvr>
                                        <p:cTn id="13" dur="500"/>
                                        <p:tgtEl>
                                          <p:spTgt spid="18535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53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85357"/>
                                        </p:tgtEl>
                                        <p:attrNameLst>
                                          <p:attrName>style.visibility</p:attrName>
                                        </p:attrNameLst>
                                      </p:cBhvr>
                                      <p:to>
                                        <p:strVal val="visible"/>
                                      </p:to>
                                    </p:set>
                                    <p:animEffect transition="in" filter="strips(downLeft)">
                                      <p:cBhvr>
                                        <p:cTn id="21" dur="500"/>
                                        <p:tgtEl>
                                          <p:spTgt spid="18535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animBg="1"/>
      <p:bldP spid="185353" grpId="0" animBg="1"/>
      <p:bldP spid="185354" grpId="0" animBg="1"/>
      <p:bldP spid="185355" grpId="0"/>
      <p:bldP spid="185357" grpId="0" animBg="1"/>
      <p:bldP spid="18535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428596" y="1357298"/>
            <a:ext cx="8501122" cy="609398"/>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1-5</a:t>
            </a:r>
            <a:r>
              <a:rPr kumimoji="1" lang="en-US" altLang="zh-CN"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设计一个算法：求一元二次方程</a:t>
            </a:r>
            <a:r>
              <a:rPr kumimoji="1" lang="en-US" altLang="zh-CN" sz="24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ax</a:t>
            </a:r>
            <a:r>
              <a:rPr kumimoji="1" lang="en-US" altLang="zh-CN" sz="2400" b="1" i="0" u="none" strike="noStrike" kern="1200" cap="none" spc="0" normalizeH="0" baseline="30000" noProof="0" dirty="0" err="1">
                <a:ln>
                  <a:noFill/>
                </a:ln>
                <a:solidFill>
                  <a:srgbClr val="FF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bx</a:t>
            </a:r>
            <a:r>
              <a:rPr kumimoji="1" lang="en-US" altLang="zh-CN" sz="24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c</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的根。      </a:t>
            </a:r>
          </a:p>
        </p:txBody>
      </p:sp>
      <p:sp>
        <p:nvSpPr>
          <p:cNvPr id="26636" name="Text Box 12"/>
          <p:cNvSpPr txBox="1">
            <a:spLocks noChangeArrowheads="1"/>
          </p:cNvSpPr>
          <p:nvPr/>
        </p:nvSpPr>
        <p:spPr bwMode="auto">
          <a:xfrm>
            <a:off x="571472" y="571480"/>
            <a:ext cx="2881312" cy="457200"/>
          </a:xfrm>
          <a:prstGeom prst="rect">
            <a:avLst/>
          </a:prstGeom>
          <a:solidFill>
            <a:srgbClr val="0033CC"/>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描述算法示例</a:t>
            </a:r>
          </a:p>
        </p:txBody>
      </p:sp>
      <p:sp>
        <p:nvSpPr>
          <p:cNvPr id="26638" name="Text Box 14"/>
          <p:cNvSpPr txBox="1">
            <a:spLocks noChangeArrowheads="1"/>
          </p:cNvSpPr>
          <p:nvPr/>
        </p:nvSpPr>
        <p:spPr bwMode="auto">
          <a:xfrm>
            <a:off x="755650" y="2141176"/>
            <a:ext cx="7959754" cy="498598"/>
          </a:xfrm>
          <a:prstGeom prst="rect">
            <a:avLst/>
          </a:prstGeom>
          <a:noFill/>
          <a:ln w="9525" algn="ctr">
            <a:noFill/>
            <a:miter lim="800000"/>
            <a:headEnd/>
            <a:tailEnd/>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算法可以采用自然语言、流程图或者表格方式等来描述。</a:t>
            </a:r>
          </a:p>
        </p:txBody>
      </p:sp>
      <p:sp>
        <p:nvSpPr>
          <p:cNvPr id="5" name="TextBox 4"/>
          <p:cNvSpPr txBox="1"/>
          <p:nvPr/>
        </p:nvSpPr>
        <p:spPr>
          <a:xfrm>
            <a:off x="428596" y="2861900"/>
            <a:ext cx="8215370" cy="1495794"/>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    但是，</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一个学习计算机的学生应该使用某种计算机语言来描述算法。本课程采用</a:t>
            </a:r>
            <a:r>
              <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C/C++</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语言描述算法。</a:t>
            </a:r>
            <a:endPar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          C++</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的作用是在描述算法时使用其提供的引用类型！</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97088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571768" y="257156"/>
            <a:ext cx="5643570" cy="6172240"/>
            <a:chOff x="2571768" y="257156"/>
            <a:chExt cx="5643570" cy="6172240"/>
          </a:xfrm>
        </p:grpSpPr>
        <p:sp>
          <p:nvSpPr>
            <p:cNvPr id="70658" name="Text Box 2"/>
            <p:cNvSpPr txBox="1">
              <a:spLocks noChangeArrowheads="1"/>
            </p:cNvSpPr>
            <p:nvPr/>
          </p:nvSpPr>
          <p:spPr bwMode="auto">
            <a:xfrm>
              <a:off x="3467122" y="568716"/>
              <a:ext cx="4748216" cy="586068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isometricOffAxis2Left"/>
              <a:lightRig rig="threePt" dir="t"/>
            </a:scene3d>
          </p:spPr>
          <p:style>
            <a:lnRef idx="1">
              <a:schemeClr val="accent3"/>
            </a:lnRef>
            <a:fillRef idx="2">
              <a:schemeClr val="accent3"/>
            </a:fillRef>
            <a:effectRef idx="1">
              <a:schemeClr val="accent3"/>
            </a:effectRef>
            <a:fontRef idx="minor">
              <a:schemeClr val="dk1"/>
            </a:fontRef>
          </p:style>
          <p:txBody>
            <a:bodyPr wrap="square" lIns="108000" tIns="108000" rIns="108000" bIns="108000">
              <a:spAutoFit/>
            </a:bodyPr>
            <a:lstStyle/>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solution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(float a</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float b</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float c</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float &amp;x1</a:t>
              </a:r>
              <a:r>
                <a:rPr kumimoji="1" lang="zh-CN" altLang="en-US"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float &amp;x2</a:t>
              </a:r>
              <a:r>
                <a:rPr kumimoji="1" lang="en-US" altLang="zh-CN" sz="20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float  d</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x1</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x2;</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d=b*b-4*a*c;</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if (d&gt;0)</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x1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b+sqrt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(d))/(2*a);</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x2</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sqrt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(d))/(2*a);</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return 2; 		//2</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个实根</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 if (d==0)</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x1</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=(-b)/(2*a);</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return 1;	 	//1</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个实根</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ts val="17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else			//d&lt;0</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的情况</a:t>
              </a: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return 0;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不存在实根</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ts val="17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139266" name="Text Box 2"/>
            <p:cNvSpPr txBox="1">
              <a:spLocks noChangeArrowheads="1"/>
            </p:cNvSpPr>
            <p:nvPr/>
          </p:nvSpPr>
          <p:spPr bwMode="auto">
            <a:xfrm>
              <a:off x="4252940" y="257156"/>
              <a:ext cx="3248018" cy="457200"/>
            </a:xfrm>
            <a:prstGeom prst="rect">
              <a:avLst/>
            </a:prstGeom>
            <a:noFill/>
            <a:ln w="9525">
              <a:noFill/>
              <a:miter lim="800000"/>
              <a:headEnd/>
              <a:tailEnd/>
            </a:ln>
            <a:effectLst/>
            <a:scene3d>
              <a:camera prst="perspectiveHeroicExtremeLeftFacing"/>
              <a:lightRig rig="threePt" dir="t"/>
            </a:scene3d>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用</a:t>
              </a:r>
              <a:r>
                <a:rPr kumimoji="0" lang="en-US" altLang="zh-CN"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C/C++</a:t>
              </a:r>
              <a:r>
                <a:rPr kumimoji="0" lang="zh-CN" altLang="en-US" sz="2400" b="1" i="0" u="none" strike="noStrike" kern="1200" cap="none" spc="0" normalizeH="0" baseline="0" noProof="0" dirty="0">
                  <a:ln>
                    <a:noFill/>
                  </a:ln>
                  <a:solidFill>
                    <a:srgbClr val="3333FF"/>
                  </a:solidFill>
                  <a:effectLst/>
                  <a:uLnTx/>
                  <a:uFillTx/>
                  <a:latin typeface="Times New Roman" pitchFamily="18" charset="0"/>
                  <a:ea typeface="楷体" pitchFamily="49" charset="-122"/>
                  <a:cs typeface="Times New Roman" pitchFamily="18" charset="0"/>
                </a:rPr>
                <a:t>描述如下：</a:t>
              </a:r>
            </a:p>
          </p:txBody>
        </p:sp>
        <p:sp>
          <p:nvSpPr>
            <p:cNvPr id="16" name="燕尾形箭头 15"/>
            <p:cNvSpPr/>
            <p:nvPr/>
          </p:nvSpPr>
          <p:spPr>
            <a:xfrm>
              <a:off x="2571768" y="3140484"/>
              <a:ext cx="785818" cy="357190"/>
            </a:xfrm>
            <a:prstGeom prst="notch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7" name="组合 16"/>
          <p:cNvGrpSpPr/>
          <p:nvPr/>
        </p:nvGrpSpPr>
        <p:grpSpPr>
          <a:xfrm>
            <a:off x="500034" y="1640286"/>
            <a:ext cx="2214578" cy="3493968"/>
            <a:chOff x="6429388" y="1785926"/>
            <a:chExt cx="2214578" cy="3493968"/>
          </a:xfrm>
        </p:grpSpPr>
        <p:sp>
          <p:nvSpPr>
            <p:cNvPr id="5" name="圆角矩形 4"/>
            <p:cNvSpPr/>
            <p:nvPr/>
          </p:nvSpPr>
          <p:spPr>
            <a:xfrm>
              <a:off x="6786578" y="2857496"/>
              <a:ext cx="1143008" cy="6429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solution</a:t>
              </a:r>
              <a:endPar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endParaRPr>
            </a:p>
          </p:txBody>
        </p:sp>
        <p:sp>
          <p:nvSpPr>
            <p:cNvPr id="10" name="TextBox 9"/>
            <p:cNvSpPr txBox="1"/>
            <p:nvPr/>
          </p:nvSpPr>
          <p:spPr>
            <a:xfrm>
              <a:off x="6429388" y="1785926"/>
              <a:ext cx="1857388"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0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输入：</a:t>
              </a:r>
              <a:r>
                <a:rPr kumimoji="1" lang="en-US" altLang="zh-CN" sz="2000" b="1" i="1"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a    b   c</a:t>
              </a:r>
              <a:endParaRPr kumimoji="1" lang="zh-CN" altLang="en-US" sz="2000" b="1" i="1"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2" name="TextBox 11"/>
            <p:cNvSpPr txBox="1"/>
            <p:nvPr/>
          </p:nvSpPr>
          <p:spPr>
            <a:xfrm>
              <a:off x="6929454" y="4199287"/>
              <a:ext cx="9286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0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输出：</a:t>
              </a:r>
              <a:endPar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endParaRPr>
            </a:p>
          </p:txBody>
        </p:sp>
        <p:sp>
          <p:nvSpPr>
            <p:cNvPr id="13" name="下箭头 12"/>
            <p:cNvSpPr/>
            <p:nvPr/>
          </p:nvSpPr>
          <p:spPr>
            <a:xfrm>
              <a:off x="7286644" y="2285992"/>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下箭头 13"/>
            <p:cNvSpPr/>
            <p:nvPr/>
          </p:nvSpPr>
          <p:spPr>
            <a:xfrm>
              <a:off x="7286644" y="3643314"/>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Box 14"/>
            <p:cNvSpPr txBox="1"/>
            <p:nvPr/>
          </p:nvSpPr>
          <p:spPr>
            <a:xfrm>
              <a:off x="7072330" y="4572008"/>
              <a:ext cx="1571636" cy="707886"/>
            </a:xfrm>
            <a:prstGeom prst="rect">
              <a:avLst/>
            </a:prstGeom>
            <a:noFill/>
          </p:spPr>
          <p:txBody>
            <a:bodyPr wrap="square" rtlCol="0">
              <a:spAutoFit/>
            </a:bodyPr>
            <a:lstStyle/>
            <a:p>
              <a:pPr marL="457200" marR="0" lvl="0" indent="-457200" algn="l" defTabSz="914400" rtl="0" eaLnBrk="1" fontAlgn="base" latinLnBrk="0" hangingPunct="1">
                <a:lnSpc>
                  <a:spcPct val="100000"/>
                </a:lnSpc>
                <a:spcBef>
                  <a:spcPts val="0"/>
                </a:spcBef>
                <a:spcAft>
                  <a:spcPct val="0"/>
                </a:spcAft>
                <a:buClrTx/>
                <a:buSzTx/>
                <a:buFontTx/>
                <a:buBlip>
                  <a:blip r:embed="rId2"/>
                </a:buBlip>
                <a:tabLst/>
                <a:defRPr/>
              </a:pPr>
              <a:r>
                <a:rPr kumimoji="1" lang="zh-CN" altLang="en-US" sz="20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根个数</a:t>
              </a:r>
            </a:p>
            <a:p>
              <a:pPr marL="457200" marR="0" lvl="0" indent="-457200" algn="l" defTabSz="914400" rtl="0" eaLnBrk="1" fontAlgn="base" latinLnBrk="0" hangingPunct="1">
                <a:lnSpc>
                  <a:spcPct val="100000"/>
                </a:lnSpc>
                <a:spcBef>
                  <a:spcPts val="0"/>
                </a:spcBef>
                <a:spcAft>
                  <a:spcPct val="0"/>
                </a:spcAft>
                <a:buClrTx/>
                <a:buSzTx/>
                <a:buFontTx/>
                <a:buBlip>
                  <a:blip r:embed="rId2"/>
                </a:buBlip>
                <a:tabLst/>
                <a:defRPr/>
              </a:pPr>
              <a:r>
                <a:rPr kumimoji="1" lang="en-US" altLang="zh-CN" sz="2000" b="1" i="1"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x</a:t>
              </a:r>
              <a:r>
                <a:rPr kumimoji="1" lang="en-US" altLang="zh-CN" sz="2000" b="1" i="0" u="none" strike="noStrike" kern="1200" cap="none" spc="0" normalizeH="0" baseline="-25000" noProof="0">
                  <a:ln>
                    <a:noFill/>
                  </a:ln>
                  <a:solidFill>
                    <a:srgbClr val="0033CC"/>
                  </a:solidFill>
                  <a:effectLst/>
                  <a:uLnTx/>
                  <a:uFillTx/>
                  <a:latin typeface="Times New Roman" pitchFamily="18" charset="0"/>
                  <a:ea typeface="楷体_GB2312" pitchFamily="49" charset="-122"/>
                  <a:cs typeface="+mn-cs"/>
                </a:rPr>
                <a:t>1</a:t>
              </a:r>
              <a:r>
                <a:rPr kumimoji="1" lang="en-US" altLang="zh-CN" sz="2000" b="1" i="1"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rPr>
                <a:t>   x</a:t>
              </a:r>
              <a:r>
                <a:rPr kumimoji="1" lang="en-US" altLang="zh-CN" sz="2000" b="1" i="0" u="none" strike="noStrike" kern="1200" cap="none" spc="0" normalizeH="0" baseline="-25000" noProof="0">
                  <a:ln>
                    <a:noFill/>
                  </a:ln>
                  <a:solidFill>
                    <a:srgbClr val="0033CC"/>
                  </a:solidFill>
                  <a:effectLst/>
                  <a:uLnTx/>
                  <a:uFillTx/>
                  <a:latin typeface="Times New Roman" pitchFamily="18" charset="0"/>
                  <a:ea typeface="楷体_GB2312" pitchFamily="49" charset="-122"/>
                  <a:cs typeface="+mn-cs"/>
                </a:rPr>
                <a:t>2</a:t>
              </a:r>
            </a:p>
          </p:txBody>
        </p:sp>
      </p:grpSp>
      <p:sp>
        <p:nvSpPr>
          <p:cNvPr id="18" name="TextBox 17"/>
          <p:cNvSpPr txBox="1"/>
          <p:nvPr/>
        </p:nvSpPr>
        <p:spPr>
          <a:xfrm>
            <a:off x="357158" y="836891"/>
            <a:ext cx="1785950" cy="448969"/>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CC"/>
                </a:solidFill>
                <a:effectLst/>
                <a:uLnTx/>
                <a:uFillTx/>
                <a:latin typeface="楷体" pitchFamily="49" charset="-122"/>
                <a:ea typeface="楷体" pitchFamily="49" charset="-122"/>
                <a:cs typeface="+mn-cs"/>
              </a:rPr>
              <a:t>算法框架：</a:t>
            </a:r>
          </a:p>
        </p:txBody>
      </p:sp>
      <p:sp>
        <p:nvSpPr>
          <p:cNvPr id="20" name="灯片编号占位符 1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22160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8143932" cy="2506804"/>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rPr>
              <a:t>思考题</a:t>
            </a:r>
            <a:endParaRPr kumimoji="1" lang="en-US" altLang="zh-CN" sz="2400" b="1" i="0" u="none" strike="noStrike" kern="1200" cap="none" spc="0" normalizeH="0" baseline="0" noProof="0">
              <a:ln>
                <a:noFill/>
              </a:ln>
              <a:solidFill>
                <a:srgbClr val="FF0000"/>
              </a:solidFill>
              <a:effectLst/>
              <a:uLnTx/>
              <a:uFillTx/>
              <a:latin typeface="黑体" pitchFamily="49" charset="-122"/>
              <a:ea typeface="黑体" pitchFamily="49" charset="-122"/>
              <a:cs typeface="Times New Roman" pitchFamily="18" charset="0"/>
            </a:endParaRP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在用</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C/C++</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语言</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描述算法时，输入型参数和输出型参数如何设计？</a:t>
            </a:r>
            <a:endPar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一个算法只能用</a:t>
            </a:r>
            <a:r>
              <a:rPr kumimoji="1" lang="en-US" altLang="zh-CN"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C/C++</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sym typeface="Wingdings"/>
              </a:rPr>
              <a:t>语言中的一个函数</a:t>
            </a:r>
            <a:r>
              <a:rPr kumimoji="1" lang="zh-CN" altLang="en-US" sz="2400" b="1" i="0" u="none" strike="noStrike" kern="1200" cap="none" spc="0" normalizeH="0" baseline="0" noProof="0">
                <a:ln>
                  <a:noFill/>
                </a:ln>
                <a:solidFill>
                  <a:srgbClr val="3333FF"/>
                </a:solidFill>
                <a:effectLst/>
                <a:uLnTx/>
                <a:uFillTx/>
                <a:latin typeface="Times New Roman" pitchFamily="18" charset="0"/>
                <a:ea typeface="楷体" pitchFamily="49" charset="-122"/>
                <a:cs typeface="Times New Roman" pitchFamily="18" charset="0"/>
              </a:rPr>
              <a:t>描述吗？</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630833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00FF"/>
                </a:solidFill>
                <a:effectLst/>
                <a:uLnTx/>
                <a:uFillTx/>
                <a:latin typeface="Times New Roman" pitchFamily="18" charset="0"/>
                <a:ea typeface="楷体_GB2312" pitchFamily="49" charset="-122"/>
                <a:cs typeface="+mn-cs"/>
              </a:rPr>
              <a:t> </a:t>
            </a:r>
            <a:r>
              <a:rPr kumimoji="0" lang="en-US" altLang="zh-CN"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0" lang="zh-CN" altLang="en-US" sz="4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Arial Unicode MS" pitchFamily="34" charset="-122"/>
                <a:cs typeface="Arial Unicode MS" pitchFamily="34" charset="-122"/>
              </a:rPr>
              <a:t>本讲完</a:t>
            </a: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9EB82ADC-86F9-4083-A975-DECCCA18E05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79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/16</a:t>
            </a:r>
          </a:p>
        </p:txBody>
      </p:sp>
    </p:spTree>
    <p:extLst>
      <p:ext uri="{BB962C8B-B14F-4D97-AF65-F5344CB8AC3E}">
        <p14:creationId xmlns:p14="http://schemas.microsoft.com/office/powerpoint/2010/main" val="223427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000100" y="1285860"/>
            <a:ext cx="6429420" cy="1428760"/>
            <a:chOff x="142844" y="1333485"/>
            <a:chExt cx="6429420" cy="1428760"/>
          </a:xfrm>
        </p:grpSpPr>
        <p:sp>
          <p:nvSpPr>
            <p:cNvPr id="32" name="TextBox 31"/>
            <p:cNvSpPr txBox="1"/>
            <p:nvPr/>
          </p:nvSpPr>
          <p:spPr>
            <a:xfrm>
              <a:off x="142844" y="1714488"/>
              <a:ext cx="1571636" cy="338554"/>
            </a:xfrm>
            <a:prstGeom prst="rect">
              <a:avLst/>
            </a:prstGeom>
            <a:noFill/>
          </p:spPr>
          <p:txBody>
            <a:bodyPr wrap="square" rtlCol="0">
              <a:spAutoFit/>
            </a:bodyPr>
            <a:lstStyle/>
            <a:p>
              <a:pPr algn="ctr"/>
              <a:r>
                <a:rPr lang="zh-CN" altLang="en-US" sz="2000" b="1" dirty="0">
                  <a:solidFill>
                    <a:srgbClr val="3333CC"/>
                  </a:solidFill>
                  <a:latin typeface="楷体" pitchFamily="49" charset="-122"/>
                  <a:ea typeface="楷体" pitchFamily="49" charset="-122"/>
                </a:rPr>
                <a:t>基本编程</a:t>
              </a:r>
            </a:p>
          </p:txBody>
        </p:sp>
        <p:sp>
          <p:nvSpPr>
            <p:cNvPr id="42" name="上箭头 41"/>
            <p:cNvSpPr/>
            <p:nvPr/>
          </p:nvSpPr>
          <p:spPr bwMode="auto">
            <a:xfrm>
              <a:off x="902380"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34" name="TextBox 33"/>
            <p:cNvSpPr txBox="1"/>
            <p:nvPr/>
          </p:nvSpPr>
          <p:spPr>
            <a:xfrm>
              <a:off x="2214546" y="1333485"/>
              <a:ext cx="2286016" cy="830997"/>
            </a:xfrm>
            <a:prstGeom prst="rect">
              <a:avLst/>
            </a:prstGeom>
            <a:noFill/>
          </p:spPr>
          <p:txBody>
            <a:bodyPr wrap="square" rtlCol="0">
              <a:spAutoFit/>
            </a:bodyPr>
            <a:lstStyle/>
            <a:p>
              <a:pPr algn="ctr"/>
              <a:r>
                <a:rPr lang="zh-CN" altLang="en-US" sz="2000" b="1" dirty="0">
                  <a:solidFill>
                    <a:srgbClr val="3333CC"/>
                  </a:solidFill>
                  <a:latin typeface="楷体" pitchFamily="49" charset="-122"/>
                  <a:ea typeface="楷体" pitchFamily="49" charset="-122"/>
                </a:rPr>
                <a:t>以</a:t>
              </a:r>
              <a:r>
                <a:rPr lang="zh-CN" altLang="en-US" sz="2000" b="1" dirty="0">
                  <a:solidFill>
                    <a:srgbClr val="FF3399"/>
                  </a:solidFill>
                  <a:latin typeface="楷体" pitchFamily="49" charset="-122"/>
                  <a:ea typeface="楷体" pitchFamily="49" charset="-122"/>
                </a:rPr>
                <a:t>数据结构</a:t>
              </a:r>
              <a:r>
                <a:rPr lang="zh-CN" altLang="en-US" sz="2000" b="1" dirty="0">
                  <a:solidFill>
                    <a:srgbClr val="3333CC"/>
                  </a:solidFill>
                  <a:latin typeface="楷体" pitchFamily="49" charset="-122"/>
                  <a:ea typeface="楷体" pitchFamily="49" charset="-122"/>
                </a:rPr>
                <a:t>为中心的算法</a:t>
              </a:r>
              <a:r>
                <a:rPr lang="zh-CN" altLang="en-US" sz="2000" b="1">
                  <a:solidFill>
                    <a:srgbClr val="3333CC"/>
                  </a:solidFill>
                  <a:latin typeface="楷体" pitchFamily="49" charset="-122"/>
                  <a:ea typeface="楷体" pitchFamily="49" charset="-122"/>
                </a:rPr>
                <a:t>设计</a:t>
              </a:r>
              <a:r>
                <a:rPr lang="zh-CN" altLang="en-US" sz="2000" b="1">
                  <a:solidFill>
                    <a:srgbClr val="3333CC"/>
                  </a:solidFill>
                  <a:latin typeface="宋体"/>
                  <a:ea typeface="宋体"/>
                </a:rPr>
                <a:t>─</a:t>
              </a:r>
              <a:r>
                <a:rPr lang="zh-CN" altLang="en-US" sz="2000" b="1">
                  <a:solidFill>
                    <a:srgbClr val="FF0000"/>
                  </a:solidFill>
                  <a:latin typeface="楷体" pitchFamily="49" charset="-122"/>
                  <a:ea typeface="楷体" pitchFamily="49" charset="-122"/>
                </a:rPr>
                <a:t>基本算法</a:t>
              </a:r>
              <a:r>
                <a:rPr lang="zh-CN" altLang="en-US" sz="2000" b="1" dirty="0">
                  <a:solidFill>
                    <a:srgbClr val="FF0000"/>
                  </a:solidFill>
                  <a:latin typeface="楷体" pitchFamily="49" charset="-122"/>
                  <a:ea typeface="楷体" pitchFamily="49" charset="-122"/>
                </a:rPr>
                <a:t>设计方法</a:t>
              </a:r>
            </a:p>
          </p:txBody>
        </p:sp>
        <p:sp>
          <p:nvSpPr>
            <p:cNvPr id="43" name="上箭头 42"/>
            <p:cNvSpPr/>
            <p:nvPr/>
          </p:nvSpPr>
          <p:spPr bwMode="auto">
            <a:xfrm>
              <a:off x="3278531"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41" name="TextBox 40"/>
            <p:cNvSpPr txBox="1"/>
            <p:nvPr/>
          </p:nvSpPr>
          <p:spPr>
            <a:xfrm>
              <a:off x="4837094" y="1342144"/>
              <a:ext cx="1735170" cy="830997"/>
            </a:xfrm>
            <a:prstGeom prst="rect">
              <a:avLst/>
            </a:prstGeom>
            <a:noFill/>
          </p:spPr>
          <p:txBody>
            <a:bodyPr wrap="square" rtlCol="0">
              <a:spAutoFit/>
            </a:bodyPr>
            <a:lstStyle/>
            <a:p>
              <a:pPr algn="ctr"/>
              <a:r>
                <a:rPr lang="zh-CN" altLang="en-US" sz="2000" b="1" dirty="0">
                  <a:solidFill>
                    <a:srgbClr val="FF3399"/>
                  </a:solidFill>
                  <a:latin typeface="楷体" pitchFamily="49" charset="-122"/>
                  <a:ea typeface="楷体" pitchFamily="49" charset="-122"/>
                </a:rPr>
                <a:t>通用算法</a:t>
              </a:r>
              <a:r>
                <a:rPr lang="zh-CN" altLang="en-US" sz="2000" b="1" dirty="0">
                  <a:solidFill>
                    <a:srgbClr val="3333CC"/>
                  </a:solidFill>
                  <a:latin typeface="楷体" pitchFamily="49" charset="-122"/>
                  <a:ea typeface="楷体" pitchFamily="49" charset="-122"/>
                </a:rPr>
                <a:t>设计</a:t>
              </a:r>
              <a:r>
                <a:rPr lang="zh-CN" altLang="en-US" sz="2000" b="1" dirty="0">
                  <a:solidFill>
                    <a:srgbClr val="3333CC"/>
                  </a:solidFill>
                  <a:latin typeface="宋体"/>
                  <a:ea typeface="宋体"/>
                </a:rPr>
                <a:t>─</a:t>
              </a:r>
              <a:r>
                <a:rPr lang="zh-CN" altLang="en-US" sz="2000" b="1" dirty="0">
                  <a:solidFill>
                    <a:srgbClr val="FF0000"/>
                  </a:solidFill>
                  <a:latin typeface="楷体" pitchFamily="49" charset="-122"/>
                  <a:ea typeface="楷体" pitchFamily="49" charset="-122"/>
                </a:rPr>
                <a:t>算法设计方法学</a:t>
              </a:r>
            </a:p>
          </p:txBody>
        </p:sp>
        <p:sp>
          <p:nvSpPr>
            <p:cNvPr id="44" name="上箭头 43"/>
            <p:cNvSpPr/>
            <p:nvPr/>
          </p:nvSpPr>
          <p:spPr bwMode="auto">
            <a:xfrm>
              <a:off x="5643570"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grpSp>
        <p:nvGrpSpPr>
          <p:cNvPr id="47" name="组合 46"/>
          <p:cNvGrpSpPr/>
          <p:nvPr/>
        </p:nvGrpSpPr>
        <p:grpSpPr>
          <a:xfrm>
            <a:off x="1285850" y="4619635"/>
            <a:ext cx="6000794" cy="1690698"/>
            <a:chOff x="500034" y="4667260"/>
            <a:chExt cx="6000794" cy="1690698"/>
          </a:xfrm>
        </p:grpSpPr>
        <p:sp>
          <p:nvSpPr>
            <p:cNvPr id="29" name="AutoShape 15"/>
            <p:cNvSpPr>
              <a:spLocks noChangeArrowheads="1"/>
            </p:cNvSpPr>
            <p:nvPr/>
          </p:nvSpPr>
          <p:spPr bwMode="auto">
            <a:xfrm>
              <a:off x="876270" y="4695781"/>
              <a:ext cx="228600" cy="381000"/>
            </a:xfrm>
            <a:prstGeom prst="downArrow">
              <a:avLst>
                <a:gd name="adj1" fmla="val 50000"/>
                <a:gd name="adj2" fmla="val 41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30" name="AutoShape 16"/>
            <p:cNvSpPr>
              <a:spLocks noChangeArrowheads="1"/>
            </p:cNvSpPr>
            <p:nvPr/>
          </p:nvSpPr>
          <p:spPr bwMode="auto">
            <a:xfrm>
              <a:off x="3257536" y="4667260"/>
              <a:ext cx="228600" cy="381000"/>
            </a:xfrm>
            <a:prstGeom prst="downArrow">
              <a:avLst>
                <a:gd name="adj1" fmla="val 50000"/>
                <a:gd name="adj2" fmla="val 41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31" name="AutoShape 17"/>
            <p:cNvSpPr>
              <a:spLocks noChangeArrowheads="1"/>
            </p:cNvSpPr>
            <p:nvPr/>
          </p:nvSpPr>
          <p:spPr bwMode="auto">
            <a:xfrm>
              <a:off x="5691190" y="4714888"/>
              <a:ext cx="228600" cy="381000"/>
            </a:xfrm>
            <a:prstGeom prst="downArrow">
              <a:avLst>
                <a:gd name="adj1" fmla="val 50000"/>
                <a:gd name="adj2" fmla="val 41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6" name="Text Box 6"/>
            <p:cNvSpPr txBox="1">
              <a:spLocks noChangeArrowheads="1"/>
            </p:cNvSpPr>
            <p:nvPr/>
          </p:nvSpPr>
          <p:spPr bwMode="auto">
            <a:xfrm>
              <a:off x="500034" y="5146780"/>
              <a:ext cx="1000132" cy="338553"/>
            </a:xfrm>
            <a:prstGeom prst="rect">
              <a:avLst/>
            </a:prstGeom>
            <a:noFill/>
            <a:ln w="9525">
              <a:solidFill>
                <a:schemeClr val="bg1"/>
              </a:solidFill>
              <a:miter lim="800000"/>
              <a:headEnd/>
              <a:tailEnd/>
            </a:ln>
            <a:effectLst/>
          </p:spPr>
          <p:txBody>
            <a:bodyPr wrap="square">
              <a:spAutoFit/>
            </a:bodyPr>
            <a:lstStyle/>
            <a:p>
              <a:pPr algn="ctr"/>
              <a:r>
                <a:rPr kumimoji="1" lang="zh-CN" altLang="en-US" sz="2000" b="1" dirty="0">
                  <a:solidFill>
                    <a:srgbClr val="3333CC"/>
                  </a:solidFill>
                  <a:latin typeface="楷体" pitchFamily="49" charset="-122"/>
                  <a:ea typeface="楷体" pitchFamily="49" charset="-122"/>
                </a:rPr>
                <a:t>识字</a:t>
              </a:r>
            </a:p>
          </p:txBody>
        </p:sp>
        <p:sp>
          <p:nvSpPr>
            <p:cNvPr id="27" name="Text Box 7"/>
            <p:cNvSpPr txBox="1">
              <a:spLocks noChangeArrowheads="1"/>
            </p:cNvSpPr>
            <p:nvPr/>
          </p:nvSpPr>
          <p:spPr bwMode="auto">
            <a:xfrm>
              <a:off x="2786052" y="5163416"/>
              <a:ext cx="1214448" cy="338554"/>
            </a:xfrm>
            <a:prstGeom prst="rect">
              <a:avLst/>
            </a:prstGeom>
            <a:noFill/>
            <a:ln w="9525">
              <a:solidFill>
                <a:schemeClr val="bg1"/>
              </a:solidFill>
              <a:miter lim="800000"/>
              <a:headEnd/>
              <a:tailEnd/>
            </a:ln>
            <a:effectLst/>
          </p:spPr>
          <p:txBody>
            <a:bodyPr wrap="square">
              <a:spAutoFit/>
            </a:bodyPr>
            <a:lstStyle/>
            <a:p>
              <a:pPr algn="ctr"/>
              <a:r>
                <a:rPr kumimoji="1" lang="zh-CN" altLang="en-US" sz="2000" b="1">
                  <a:solidFill>
                    <a:srgbClr val="3333CC"/>
                  </a:solidFill>
                  <a:latin typeface="楷体" pitchFamily="49" charset="-122"/>
                  <a:ea typeface="楷体" pitchFamily="49" charset="-122"/>
                </a:rPr>
                <a:t>写小作文</a:t>
              </a:r>
              <a:endParaRPr kumimoji="1" lang="zh-CN" altLang="en-US" sz="2000" b="1" dirty="0">
                <a:solidFill>
                  <a:srgbClr val="3333CC"/>
                </a:solidFill>
                <a:latin typeface="楷体" pitchFamily="49" charset="-122"/>
                <a:ea typeface="楷体" pitchFamily="49" charset="-122"/>
              </a:endParaRPr>
            </a:p>
          </p:txBody>
        </p:sp>
        <p:sp>
          <p:nvSpPr>
            <p:cNvPr id="28" name="Text Box 8"/>
            <p:cNvSpPr txBox="1">
              <a:spLocks noChangeArrowheads="1"/>
            </p:cNvSpPr>
            <p:nvPr/>
          </p:nvSpPr>
          <p:spPr bwMode="auto">
            <a:xfrm>
              <a:off x="5176858" y="5163416"/>
              <a:ext cx="1323970" cy="338554"/>
            </a:xfrm>
            <a:prstGeom prst="rect">
              <a:avLst/>
            </a:prstGeom>
            <a:noFill/>
            <a:ln w="9525">
              <a:solidFill>
                <a:schemeClr val="bg1"/>
              </a:solidFill>
              <a:miter lim="800000"/>
              <a:headEnd/>
              <a:tailEnd/>
            </a:ln>
            <a:effectLst/>
          </p:spPr>
          <p:txBody>
            <a:bodyPr wrap="square">
              <a:spAutoFit/>
            </a:bodyPr>
            <a:lstStyle/>
            <a:p>
              <a:pPr algn="ctr"/>
              <a:r>
                <a:rPr kumimoji="1" lang="zh-CN" altLang="en-US" sz="2000" b="1">
                  <a:solidFill>
                    <a:srgbClr val="3333CC"/>
                  </a:solidFill>
                  <a:latin typeface="楷体" pitchFamily="49" charset="-122"/>
                  <a:ea typeface="楷体" pitchFamily="49" charset="-122"/>
                </a:rPr>
                <a:t>写大文章</a:t>
              </a:r>
              <a:endParaRPr kumimoji="1" lang="zh-CN" altLang="en-US" sz="2000" b="1" dirty="0">
                <a:solidFill>
                  <a:srgbClr val="3333CC"/>
                </a:solidFill>
                <a:latin typeface="楷体" pitchFamily="49" charset="-122"/>
                <a:ea typeface="楷体" pitchFamily="49" charset="-122"/>
              </a:endParaRPr>
            </a:p>
          </p:txBody>
        </p:sp>
        <p:sp>
          <p:nvSpPr>
            <p:cNvPr id="36" name="TextBox 35"/>
            <p:cNvSpPr txBox="1"/>
            <p:nvPr/>
          </p:nvSpPr>
          <p:spPr>
            <a:xfrm>
              <a:off x="2000232" y="5865515"/>
              <a:ext cx="2786082" cy="492443"/>
            </a:xfrm>
            <a:prstGeom prst="rect">
              <a:avLst/>
            </a:prstGeom>
            <a:noFill/>
          </p:spPr>
          <p:txBody>
            <a:bodyPr wrap="square" rtlCol="0">
              <a:spAutoFit/>
            </a:bodyPr>
            <a:lstStyle/>
            <a:p>
              <a:pPr algn="ctr">
                <a:lnSpc>
                  <a:spcPct val="130000"/>
                </a:lnSpc>
              </a:pPr>
              <a:r>
                <a:rPr kumimoji="1" lang="zh-CN" altLang="en-US" sz="2000" dirty="0">
                  <a:solidFill>
                    <a:srgbClr val="1209BD"/>
                  </a:solidFill>
                  <a:latin typeface="Times New Roman" pitchFamily="18" charset="0"/>
                  <a:ea typeface="隶书" pitchFamily="49" charset="-122"/>
                </a:rPr>
                <a:t>与语文学习过程类比</a:t>
              </a:r>
              <a:endParaRPr lang="zh-CN" altLang="en-US" sz="2000" b="1" dirty="0">
                <a:solidFill>
                  <a:srgbClr val="3333CC"/>
                </a:solidFill>
                <a:latin typeface="Times New Roman" pitchFamily="18" charset="0"/>
                <a:ea typeface="楷体" pitchFamily="49" charset="-122"/>
                <a:cs typeface="Times New Roman" pitchFamily="18" charset="0"/>
              </a:endParaRPr>
            </a:p>
          </p:txBody>
        </p:sp>
        <p:sp>
          <p:nvSpPr>
            <p:cNvPr id="37" name="左大括号 36"/>
            <p:cNvSpPr/>
            <p:nvPr/>
          </p:nvSpPr>
          <p:spPr>
            <a:xfrm rot="16200000">
              <a:off x="3284034" y="2788141"/>
              <a:ext cx="192000" cy="5760000"/>
            </a:xfrm>
            <a:prstGeom prst="leftBrac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8" name="Text Box 12"/>
          <p:cNvSpPr txBox="1">
            <a:spLocks noChangeArrowheads="1"/>
          </p:cNvSpPr>
          <p:nvPr/>
        </p:nvSpPr>
        <p:spPr bwMode="auto">
          <a:xfrm>
            <a:off x="1428728" y="380979"/>
            <a:ext cx="5715040" cy="461665"/>
          </a:xfrm>
          <a:prstGeom prst="rect">
            <a:avLst/>
          </a:prstGeom>
          <a:solidFill>
            <a:srgbClr val="6600CC"/>
          </a:solidFill>
          <a:ln w="9525">
            <a:noFill/>
            <a:miter lim="800000"/>
            <a:headEnd/>
            <a:tailEnd/>
          </a:ln>
          <a:effectLst/>
        </p:spPr>
        <p:txBody>
          <a:bodyPr wrap="square">
            <a:spAutoFit/>
          </a:bodyPr>
          <a:lstStyle/>
          <a:p>
            <a:pPr>
              <a:lnSpc>
                <a:spcPct val="100000"/>
              </a:lnSpc>
              <a:spcBef>
                <a:spcPct val="0"/>
              </a:spcBef>
            </a:pPr>
            <a:r>
              <a:rPr lang="zh-CN" altLang="en-US">
                <a:solidFill>
                  <a:schemeClr val="bg1"/>
                </a:solidFill>
                <a:latin typeface="黑体" pitchFamily="49" charset="-122"/>
                <a:ea typeface="黑体" pitchFamily="49" charset="-122"/>
              </a:rPr>
              <a:t>“数据结构”与程序设计类</a:t>
            </a:r>
            <a:r>
              <a:rPr lang="zh-CN" altLang="en-US" dirty="0">
                <a:solidFill>
                  <a:schemeClr val="bg1"/>
                </a:solidFill>
                <a:latin typeface="黑体" pitchFamily="49" charset="-122"/>
                <a:ea typeface="黑体" pitchFamily="49" charset="-122"/>
              </a:rPr>
              <a:t>课程的关系</a:t>
            </a:r>
          </a:p>
        </p:txBody>
      </p:sp>
      <p:sp>
        <p:nvSpPr>
          <p:cNvPr id="39" name="Oval 8"/>
          <p:cNvSpPr>
            <a:spLocks noChangeAspect="1" noChangeArrowheads="1"/>
          </p:cNvSpPr>
          <p:nvPr/>
        </p:nvSpPr>
        <p:spPr bwMode="auto">
          <a:xfrm>
            <a:off x="428596" y="195320"/>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0" name="Oval 9"/>
          <p:cNvSpPr>
            <a:spLocks noChangeAspect="1" noChangeArrowheads="1"/>
          </p:cNvSpPr>
          <p:nvPr/>
        </p:nvSpPr>
        <p:spPr bwMode="auto">
          <a:xfrm>
            <a:off x="479427" y="245864"/>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grpSp>
        <p:nvGrpSpPr>
          <p:cNvPr id="45" name="组合 44"/>
          <p:cNvGrpSpPr/>
          <p:nvPr/>
        </p:nvGrpSpPr>
        <p:grpSpPr>
          <a:xfrm>
            <a:off x="1000100" y="2952747"/>
            <a:ext cx="6454809" cy="1676941"/>
            <a:chOff x="214284" y="3000372"/>
            <a:chExt cx="6454809" cy="1676941"/>
          </a:xfrm>
        </p:grpSpPr>
        <p:grpSp>
          <p:nvGrpSpPr>
            <p:cNvPr id="5" name="组合 46"/>
            <p:cNvGrpSpPr/>
            <p:nvPr/>
          </p:nvGrpSpPr>
          <p:grpSpPr>
            <a:xfrm>
              <a:off x="2616198" y="3429000"/>
              <a:ext cx="1768467" cy="1130304"/>
              <a:chOff x="3044825" y="2571750"/>
              <a:chExt cx="1768467" cy="847728"/>
            </a:xfrm>
          </p:grpSpPr>
          <p:sp>
            <p:nvSpPr>
              <p:cNvPr id="294940" name="Oval 28"/>
              <p:cNvSpPr>
                <a:spLocks noChangeArrowheads="1"/>
              </p:cNvSpPr>
              <p:nvPr/>
            </p:nvSpPr>
            <p:spPr bwMode="gray">
              <a:xfrm>
                <a:off x="3357554" y="3053956"/>
                <a:ext cx="1455738" cy="365522"/>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endParaRPr lang="zh-CN" altLang="en-US"/>
              </a:p>
            </p:txBody>
          </p:sp>
          <p:sp>
            <p:nvSpPr>
              <p:cNvPr id="294946" name="Text Box 34"/>
              <p:cNvSpPr txBox="1">
                <a:spLocks noChangeArrowheads="1"/>
              </p:cNvSpPr>
              <p:nvPr/>
            </p:nvSpPr>
            <p:spPr bwMode="auto">
              <a:xfrm>
                <a:off x="3044825" y="2571750"/>
                <a:ext cx="1490667" cy="253913"/>
              </a:xfrm>
              <a:prstGeom prst="rect">
                <a:avLst/>
              </a:prstGeom>
              <a:noFill/>
              <a:ln w="28575" algn="ctr">
                <a:noFill/>
                <a:miter lim="800000"/>
                <a:headEnd/>
                <a:tailEnd/>
              </a:ln>
              <a:effectLst/>
            </p:spPr>
            <p:txBody>
              <a:bodyPr wrap="square" lIns="91435" tIns="45718" rIns="91435" bIns="45718">
                <a:spAutoFit/>
              </a:bodyPr>
              <a:lstStyle/>
              <a:p>
                <a:pPr algn="ctr">
                  <a:spcBef>
                    <a:spcPct val="50000"/>
                  </a:spcBef>
                </a:pPr>
                <a:r>
                  <a:rPr lang="zh-CN" altLang="en-US" sz="2000" b="1" dirty="0">
                    <a:solidFill>
                      <a:srgbClr val="FF0000"/>
                    </a:solidFill>
                    <a:effectLst>
                      <a:outerShdw blurRad="38100" dist="38100" dir="2700000" algn="tl">
                        <a:srgbClr val="C0C0C0"/>
                      </a:outerShdw>
                    </a:effectLst>
                    <a:latin typeface="楷体" pitchFamily="49" charset="-122"/>
                    <a:ea typeface="楷体" pitchFamily="49" charset="-122"/>
                  </a:rPr>
                  <a:t>数据结构</a:t>
                </a:r>
              </a:p>
            </p:txBody>
          </p:sp>
        </p:grpSp>
        <p:sp>
          <p:nvSpPr>
            <p:cNvPr id="294941" name="Oval 29"/>
            <p:cNvSpPr>
              <a:spLocks noChangeArrowheads="1"/>
            </p:cNvSpPr>
            <p:nvPr/>
          </p:nvSpPr>
          <p:spPr bwMode="gray">
            <a:xfrm>
              <a:off x="5214943" y="4154496"/>
              <a:ext cx="1454150" cy="488951"/>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endParaRPr lang="zh-CN" altLang="en-US"/>
            </a:p>
          </p:txBody>
        </p:sp>
        <p:sp>
          <p:nvSpPr>
            <p:cNvPr id="294939" name="Oval 27"/>
            <p:cNvSpPr>
              <a:spLocks noChangeArrowheads="1"/>
            </p:cNvSpPr>
            <p:nvPr/>
          </p:nvSpPr>
          <p:spPr bwMode="gray">
            <a:xfrm>
              <a:off x="428597" y="4189950"/>
              <a:ext cx="1454150" cy="487363"/>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endParaRPr lang="zh-CN" altLang="en-US"/>
            </a:p>
          </p:txBody>
        </p:sp>
        <p:sp>
          <p:nvSpPr>
            <p:cNvPr id="294921" name="Oval 9"/>
            <p:cNvSpPr>
              <a:spLocks noChangeArrowheads="1"/>
            </p:cNvSpPr>
            <p:nvPr/>
          </p:nvSpPr>
          <p:spPr bwMode="gray">
            <a:xfrm>
              <a:off x="2682873" y="3000372"/>
              <a:ext cx="1423992" cy="1435101"/>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endParaRPr lang="zh-CN" altLang="en-US"/>
            </a:p>
          </p:txBody>
        </p:sp>
        <p:sp>
          <p:nvSpPr>
            <p:cNvPr id="294922" name="Freeform 10"/>
            <p:cNvSpPr>
              <a:spLocks/>
            </p:cNvSpPr>
            <p:nvPr/>
          </p:nvSpPr>
          <p:spPr bwMode="gray">
            <a:xfrm>
              <a:off x="2845615" y="3024291"/>
              <a:ext cx="1098508" cy="541580"/>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nvGrpSpPr>
            <p:cNvPr id="6" name="Group 18"/>
            <p:cNvGrpSpPr>
              <a:grpSpLocks/>
            </p:cNvGrpSpPr>
            <p:nvPr/>
          </p:nvGrpSpPr>
          <p:grpSpPr bwMode="auto">
            <a:xfrm>
              <a:off x="214284" y="3024365"/>
              <a:ext cx="1550977" cy="1441453"/>
              <a:chOff x="2016" y="1920"/>
              <a:chExt cx="1680" cy="1680"/>
            </a:xfrm>
          </p:grpSpPr>
          <p:sp>
            <p:nvSpPr>
              <p:cNvPr id="294931" name="Oval 1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endParaRPr lang="zh-CN" altLang="en-US"/>
              </a:p>
            </p:txBody>
          </p:sp>
          <p:sp>
            <p:nvSpPr>
              <p:cNvPr id="294932" name="Freeform 20"/>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grpSp>
          <p:nvGrpSpPr>
            <p:cNvPr id="7" name="Group 23"/>
            <p:cNvGrpSpPr>
              <a:grpSpLocks/>
            </p:cNvGrpSpPr>
            <p:nvPr/>
          </p:nvGrpSpPr>
          <p:grpSpPr bwMode="auto">
            <a:xfrm>
              <a:off x="5002224" y="3098800"/>
              <a:ext cx="1544652" cy="1412886"/>
              <a:chOff x="2016" y="1920"/>
              <a:chExt cx="1680" cy="1680"/>
            </a:xfrm>
          </p:grpSpPr>
          <p:sp>
            <p:nvSpPr>
              <p:cNvPr id="29493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endParaRPr lang="zh-CN" altLang="en-US"/>
              </a:p>
            </p:txBody>
          </p:sp>
          <p:sp>
            <p:nvSpPr>
              <p:cNvPr id="294937" name="Freeform 25"/>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zh-CN" altLang="en-US"/>
              </a:p>
            </p:txBody>
          </p:sp>
        </p:grpSp>
        <p:sp>
          <p:nvSpPr>
            <p:cNvPr id="294945" name="Text Box 33"/>
            <p:cNvSpPr txBox="1">
              <a:spLocks noChangeArrowheads="1"/>
            </p:cNvSpPr>
            <p:nvPr/>
          </p:nvSpPr>
          <p:spPr bwMode="auto">
            <a:xfrm>
              <a:off x="285722" y="3476625"/>
              <a:ext cx="1401772" cy="759178"/>
            </a:xfrm>
            <a:prstGeom prst="rect">
              <a:avLst/>
            </a:prstGeom>
            <a:noFill/>
            <a:ln w="28575" algn="ctr">
              <a:noFill/>
              <a:miter lim="800000"/>
              <a:headEnd/>
              <a:tailEnd/>
            </a:ln>
            <a:effectLst/>
          </p:spPr>
          <p:txBody>
            <a:bodyPr wrap="square" lIns="91435" tIns="45718" rIns="91435" bIns="45718">
              <a:spAutoFit/>
            </a:bodyPr>
            <a:lstStyle/>
            <a:p>
              <a:pPr algn="ctr">
                <a:lnSpc>
                  <a:spcPts val="2000"/>
                </a:lnSpc>
                <a:spcBef>
                  <a:spcPct val="50000"/>
                </a:spcBef>
              </a:pPr>
              <a:r>
                <a:rPr lang="zh-CN" altLang="en-US" sz="2000" b="1" dirty="0">
                  <a:solidFill>
                    <a:schemeClr val="bg1"/>
                  </a:solidFill>
                  <a:effectLst>
                    <a:outerShdw blurRad="38100" dist="38100" dir="2700000" algn="tl">
                      <a:srgbClr val="C0C0C0"/>
                    </a:outerShdw>
                  </a:effectLst>
                  <a:latin typeface="楷体" pitchFamily="49" charset="-122"/>
                  <a:ea typeface="楷体" pitchFamily="49" charset="-122"/>
                </a:rPr>
                <a:t>程序设计</a:t>
              </a:r>
              <a:endParaRPr lang="en-US" altLang="zh-CN" sz="2000" b="1" dirty="0">
                <a:solidFill>
                  <a:schemeClr val="bg1"/>
                </a:solidFill>
                <a:effectLst>
                  <a:outerShdw blurRad="38100" dist="38100" dir="2700000" algn="tl">
                    <a:srgbClr val="C0C0C0"/>
                  </a:outerShdw>
                </a:effectLst>
                <a:latin typeface="楷体" pitchFamily="49" charset="-122"/>
                <a:ea typeface="楷体" pitchFamily="49" charset="-122"/>
              </a:endParaRPr>
            </a:p>
            <a:p>
              <a:pPr algn="ctr">
                <a:lnSpc>
                  <a:spcPts val="2000"/>
                </a:lnSpc>
                <a:spcBef>
                  <a:spcPct val="50000"/>
                </a:spcBef>
              </a:pPr>
              <a:r>
                <a:rPr lang="zh-CN" altLang="en-US" sz="2000" dirty="0">
                  <a:solidFill>
                    <a:schemeClr val="bg1"/>
                  </a:solidFill>
                  <a:effectLst>
                    <a:outerShdw blurRad="38100" dist="38100" dir="2700000" algn="tl">
                      <a:srgbClr val="C0C0C0"/>
                    </a:outerShdw>
                  </a:effectLst>
                  <a:latin typeface="楷体" pitchFamily="49" charset="-122"/>
                  <a:ea typeface="楷体" pitchFamily="49" charset="-122"/>
                </a:rPr>
                <a:t>语言</a:t>
              </a:r>
              <a:endParaRPr lang="zh-CN" altLang="en-US" sz="2000" b="1" dirty="0">
                <a:solidFill>
                  <a:schemeClr val="bg1"/>
                </a:solidFill>
                <a:effectLst>
                  <a:outerShdw blurRad="38100" dist="38100" dir="2700000" algn="tl">
                    <a:srgbClr val="C0C0C0"/>
                  </a:outerShdw>
                </a:effectLst>
                <a:latin typeface="楷体" pitchFamily="49" charset="-122"/>
                <a:ea typeface="楷体" pitchFamily="49" charset="-122"/>
              </a:endParaRPr>
            </a:p>
          </p:txBody>
        </p:sp>
        <p:sp>
          <p:nvSpPr>
            <p:cNvPr id="294947" name="Text Box 35"/>
            <p:cNvSpPr txBox="1">
              <a:spLocks noChangeArrowheads="1"/>
            </p:cNvSpPr>
            <p:nvPr/>
          </p:nvSpPr>
          <p:spPr bwMode="auto">
            <a:xfrm>
              <a:off x="5072066" y="3500438"/>
              <a:ext cx="1450990" cy="759178"/>
            </a:xfrm>
            <a:prstGeom prst="rect">
              <a:avLst/>
            </a:prstGeom>
            <a:noFill/>
            <a:ln w="28575" algn="ctr">
              <a:noFill/>
              <a:miter lim="800000"/>
              <a:headEnd/>
              <a:tailEnd/>
            </a:ln>
            <a:effectLst/>
          </p:spPr>
          <p:txBody>
            <a:bodyPr wrap="square" lIns="91435" tIns="45718" rIns="91435" bIns="45718">
              <a:spAutoFit/>
            </a:bodyPr>
            <a:lstStyle/>
            <a:p>
              <a:pPr algn="ctr">
                <a:lnSpc>
                  <a:spcPts val="2000"/>
                </a:lnSpc>
                <a:spcBef>
                  <a:spcPct val="50000"/>
                </a:spcBef>
              </a:pPr>
              <a:r>
                <a:rPr lang="zh-CN" altLang="en-US" sz="2000" b="1" dirty="0">
                  <a:solidFill>
                    <a:schemeClr val="bg1"/>
                  </a:solidFill>
                  <a:effectLst>
                    <a:outerShdw blurRad="38100" dist="38100" dir="2700000" algn="tl">
                      <a:srgbClr val="C0C0C0"/>
                    </a:outerShdw>
                  </a:effectLst>
                  <a:latin typeface="楷体" pitchFamily="49" charset="-122"/>
                  <a:ea typeface="楷体" pitchFamily="49" charset="-122"/>
                </a:rPr>
                <a:t>算法设计</a:t>
              </a:r>
              <a:endParaRPr lang="en-US" altLang="zh-CN" sz="2000" b="1" dirty="0">
                <a:solidFill>
                  <a:schemeClr val="bg1"/>
                </a:solidFill>
                <a:effectLst>
                  <a:outerShdw blurRad="38100" dist="38100" dir="2700000" algn="tl">
                    <a:srgbClr val="C0C0C0"/>
                  </a:outerShdw>
                </a:effectLst>
                <a:latin typeface="楷体" pitchFamily="49" charset="-122"/>
                <a:ea typeface="楷体" pitchFamily="49" charset="-122"/>
              </a:endParaRPr>
            </a:p>
            <a:p>
              <a:pPr algn="ctr">
                <a:lnSpc>
                  <a:spcPts val="2000"/>
                </a:lnSpc>
                <a:spcBef>
                  <a:spcPct val="50000"/>
                </a:spcBef>
              </a:pPr>
              <a:r>
                <a:rPr lang="zh-CN" altLang="en-US" sz="2000" b="1" dirty="0">
                  <a:solidFill>
                    <a:schemeClr val="bg1"/>
                  </a:solidFill>
                  <a:effectLst>
                    <a:outerShdw blurRad="38100" dist="38100" dir="2700000" algn="tl">
                      <a:srgbClr val="C0C0C0"/>
                    </a:outerShdw>
                  </a:effectLst>
                  <a:latin typeface="楷体" pitchFamily="49" charset="-122"/>
                  <a:ea typeface="楷体" pitchFamily="49" charset="-122"/>
                </a:rPr>
                <a:t>与分析</a:t>
              </a:r>
            </a:p>
          </p:txBody>
        </p:sp>
        <p:cxnSp>
          <p:nvCxnSpPr>
            <p:cNvPr id="33" name="直接箭头连接符 32"/>
            <p:cNvCxnSpPr/>
            <p:nvPr/>
          </p:nvCxnSpPr>
          <p:spPr bwMode="auto">
            <a:xfrm>
              <a:off x="1714481" y="3729768"/>
              <a:ext cx="828000" cy="0"/>
            </a:xfrm>
            <a:prstGeom prst="straightConnector1">
              <a:avLst/>
            </a:prstGeom>
            <a:solidFill>
              <a:schemeClr val="accent1"/>
            </a:solidFill>
            <a:ln w="38100" cap="flat" cmpd="sng" algn="ctr">
              <a:solidFill>
                <a:srgbClr val="9900FF"/>
              </a:solidFill>
              <a:prstDash val="solid"/>
              <a:round/>
              <a:headEnd type="none" w="med" len="med"/>
              <a:tailEnd type="arrow"/>
            </a:ln>
            <a:effectLst/>
          </p:spPr>
        </p:cxnSp>
        <p:cxnSp>
          <p:nvCxnSpPr>
            <p:cNvPr id="35" name="直接箭头连接符 34"/>
            <p:cNvCxnSpPr/>
            <p:nvPr/>
          </p:nvCxnSpPr>
          <p:spPr bwMode="auto">
            <a:xfrm>
              <a:off x="4152021" y="3749699"/>
              <a:ext cx="828000" cy="0"/>
            </a:xfrm>
            <a:prstGeom prst="straightConnector1">
              <a:avLst/>
            </a:prstGeom>
            <a:solidFill>
              <a:schemeClr val="accent1"/>
            </a:solidFill>
            <a:ln w="38100" cap="flat" cmpd="sng" algn="ctr">
              <a:solidFill>
                <a:srgbClr val="9900FF"/>
              </a:solidFill>
              <a:prstDash val="solid"/>
              <a:round/>
              <a:headEnd type="none" w="med" len="med"/>
              <a:tailEnd type="arrow"/>
            </a:ln>
            <a:effectLst/>
          </p:spPr>
        </p:cxnSp>
        <p:sp>
          <p:nvSpPr>
            <p:cNvPr id="53" name="Text Box 33"/>
            <p:cNvSpPr txBox="1">
              <a:spLocks noChangeArrowheads="1"/>
            </p:cNvSpPr>
            <p:nvPr/>
          </p:nvSpPr>
          <p:spPr bwMode="auto">
            <a:xfrm>
              <a:off x="2714613" y="3590515"/>
              <a:ext cx="1357322" cy="338551"/>
            </a:xfrm>
            <a:prstGeom prst="rect">
              <a:avLst/>
            </a:prstGeom>
            <a:noFill/>
            <a:ln w="28575" algn="ctr">
              <a:noFill/>
              <a:miter lim="800000"/>
              <a:headEnd/>
              <a:tailEnd/>
            </a:ln>
            <a:effectLst/>
          </p:spPr>
          <p:txBody>
            <a:bodyPr wrap="square" lIns="91435" tIns="45718" rIns="91435" bIns="45718">
              <a:spAutoFit/>
            </a:bodyPr>
            <a:lstStyle/>
            <a:p>
              <a:pPr algn="ctr">
                <a:spcBef>
                  <a:spcPct val="50000"/>
                </a:spcBef>
              </a:pPr>
              <a:r>
                <a:rPr lang="zh-CN" altLang="en-US" sz="2000" b="1" dirty="0">
                  <a:solidFill>
                    <a:schemeClr val="bg1"/>
                  </a:solidFill>
                  <a:effectLst>
                    <a:outerShdw blurRad="38100" dist="38100" dir="2700000" algn="tl">
                      <a:srgbClr val="C0C0C0"/>
                    </a:outerShdw>
                  </a:effectLst>
                  <a:latin typeface="楷体" pitchFamily="49" charset="-122"/>
                  <a:ea typeface="楷体" pitchFamily="49" charset="-122"/>
                </a:rPr>
                <a:t>数据结构</a:t>
              </a:r>
            </a:p>
          </p:txBody>
        </p:sp>
      </p:grpSp>
      <p:sp>
        <p:nvSpPr>
          <p:cNvPr id="50" name="灯片编号占位符 49"/>
          <p:cNvSpPr>
            <a:spLocks noGrp="1"/>
          </p:cNvSpPr>
          <p:nvPr>
            <p:ph type="sldNum" sz="quarter" idx="12"/>
          </p:nvPr>
        </p:nvSpPr>
        <p:spPr/>
        <p:txBody>
          <a:bodyPr/>
          <a:lstStyle/>
          <a:p>
            <a:fld id="{7AF016A1-9F15-429F-9EFD-84004B73C732}" type="slidenum">
              <a:rPr lang="en-US" altLang="zh-CN" smtClean="0"/>
              <a:pPr/>
              <a:t>8</a:t>
            </a:fld>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42918"/>
            <a:ext cx="421484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1.3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算法分析基础</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5" name="TextBox 4"/>
          <p:cNvSpPr txBox="1"/>
          <p:nvPr/>
        </p:nvSpPr>
        <p:spPr>
          <a:xfrm>
            <a:off x="357158" y="2714620"/>
            <a:ext cx="3071834" cy="498598"/>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分析算法</a:t>
            </a:r>
            <a:r>
              <a:rPr lang="zh-CN" altLang="en-US" dirty="0">
                <a:solidFill>
                  <a:srgbClr val="0000FF"/>
                </a:solidFill>
                <a:latin typeface="楷体" pitchFamily="49" charset="-122"/>
                <a:ea typeface="楷体" pitchFamily="49" charset="-122"/>
              </a:rPr>
              <a:t>占用的资源</a:t>
            </a:r>
          </a:p>
        </p:txBody>
      </p:sp>
      <p:sp>
        <p:nvSpPr>
          <p:cNvPr id="6" name="左大括号 5"/>
          <p:cNvSpPr/>
          <p:nvPr/>
        </p:nvSpPr>
        <p:spPr bwMode="auto">
          <a:xfrm>
            <a:off x="3500430" y="2357430"/>
            <a:ext cx="214314" cy="1214446"/>
          </a:xfrm>
          <a:prstGeom prst="leftBrace">
            <a:avLst/>
          </a:prstGeom>
          <a:noFill/>
          <a:ln w="19050" cap="flat" cmpd="sng" algn="ctr">
            <a:solidFill>
              <a:srgbClr val="6600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1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7" name="TextBox 6"/>
          <p:cNvSpPr txBox="1"/>
          <p:nvPr/>
        </p:nvSpPr>
        <p:spPr>
          <a:xfrm>
            <a:off x="3714744" y="2223960"/>
            <a:ext cx="1571636" cy="498598"/>
          </a:xfrm>
          <a:prstGeom prst="rect">
            <a:avLst/>
          </a:prstGeom>
          <a:noFill/>
        </p:spPr>
        <p:txBody>
          <a:bodyPr wrap="square" rtlCol="0">
            <a:spAutoFit/>
          </a:bodyPr>
          <a:lstStyle/>
          <a:p>
            <a:pPr algn="l"/>
            <a:r>
              <a:rPr lang="en-US" altLang="zh-CN">
                <a:solidFill>
                  <a:srgbClr val="0000FF"/>
                </a:solidFill>
                <a:ea typeface="楷体" pitchFamily="49" charset="-122"/>
                <a:cs typeface="Times New Roman" pitchFamily="18" charset="0"/>
              </a:rPr>
              <a:t>CPU</a:t>
            </a:r>
            <a:r>
              <a:rPr lang="zh-CN" altLang="en-US">
                <a:solidFill>
                  <a:srgbClr val="0000FF"/>
                </a:solidFill>
                <a:ea typeface="楷体" pitchFamily="49" charset="-122"/>
                <a:cs typeface="Times New Roman" pitchFamily="18" charset="0"/>
              </a:rPr>
              <a:t>时间</a:t>
            </a:r>
            <a:endParaRPr lang="zh-CN" altLang="en-US" dirty="0">
              <a:solidFill>
                <a:srgbClr val="0000FF"/>
              </a:solidFill>
              <a:ea typeface="楷体" pitchFamily="49" charset="-122"/>
              <a:cs typeface="Times New Roman" pitchFamily="18" charset="0"/>
            </a:endParaRPr>
          </a:p>
        </p:txBody>
      </p:sp>
      <p:sp>
        <p:nvSpPr>
          <p:cNvPr id="8" name="TextBox 7"/>
          <p:cNvSpPr txBox="1"/>
          <p:nvPr/>
        </p:nvSpPr>
        <p:spPr>
          <a:xfrm>
            <a:off x="3786182" y="3216154"/>
            <a:ext cx="1500198" cy="498598"/>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内存空间</a:t>
            </a:r>
            <a:endParaRPr lang="zh-CN" altLang="en-US" dirty="0">
              <a:solidFill>
                <a:srgbClr val="0000FF"/>
              </a:solidFill>
              <a:latin typeface="楷体" pitchFamily="49" charset="-122"/>
              <a:ea typeface="楷体" pitchFamily="49" charset="-122"/>
            </a:endParaRPr>
          </a:p>
        </p:txBody>
      </p:sp>
      <p:grpSp>
        <p:nvGrpSpPr>
          <p:cNvPr id="13" name="组合 12"/>
          <p:cNvGrpSpPr/>
          <p:nvPr/>
        </p:nvGrpSpPr>
        <p:grpSpPr>
          <a:xfrm>
            <a:off x="5429256" y="2239954"/>
            <a:ext cx="3286148" cy="465448"/>
            <a:chOff x="5429256" y="2239954"/>
            <a:chExt cx="3286148" cy="465448"/>
          </a:xfrm>
        </p:grpSpPr>
        <p:sp>
          <p:nvSpPr>
            <p:cNvPr id="9" name="右箭头 8"/>
            <p:cNvSpPr/>
            <p:nvPr/>
          </p:nvSpPr>
          <p:spPr>
            <a:xfrm>
              <a:off x="5429256" y="2357430"/>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143636" y="2239954"/>
              <a:ext cx="2571768" cy="46544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时间性能分析</a:t>
              </a:r>
            </a:p>
          </p:txBody>
        </p:sp>
      </p:grpSp>
      <p:grpSp>
        <p:nvGrpSpPr>
          <p:cNvPr id="14" name="组合 13"/>
          <p:cNvGrpSpPr/>
          <p:nvPr/>
        </p:nvGrpSpPr>
        <p:grpSpPr>
          <a:xfrm>
            <a:off x="5429256" y="3201986"/>
            <a:ext cx="3286148" cy="465448"/>
            <a:chOff x="5429256" y="3201986"/>
            <a:chExt cx="3286148" cy="465448"/>
          </a:xfrm>
        </p:grpSpPr>
        <p:sp>
          <p:nvSpPr>
            <p:cNvPr id="11" name="右箭头 10"/>
            <p:cNvSpPr/>
            <p:nvPr/>
          </p:nvSpPr>
          <p:spPr>
            <a:xfrm>
              <a:off x="5429256" y="3294062"/>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2" name="TextBox 11"/>
            <p:cNvSpPr txBox="1"/>
            <p:nvPr/>
          </p:nvSpPr>
          <p:spPr>
            <a:xfrm>
              <a:off x="6143636" y="3201986"/>
              <a:ext cx="2571768" cy="46544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空间性能分析</a:t>
              </a:r>
            </a:p>
          </p:txBody>
        </p:sp>
      </p:grpSp>
      <p:sp>
        <p:nvSpPr>
          <p:cNvPr id="15" name="TextBox 14"/>
          <p:cNvSpPr txBox="1"/>
          <p:nvPr/>
        </p:nvSpPr>
        <p:spPr>
          <a:xfrm>
            <a:off x="500034" y="4214818"/>
            <a:ext cx="7715304" cy="498598"/>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dirty="0">
                <a:solidFill>
                  <a:srgbClr val="C00000"/>
                </a:solidFill>
                <a:ea typeface="楷体" pitchFamily="49" charset="-122"/>
                <a:cs typeface="Times New Roman" pitchFamily="18" charset="0"/>
              </a:rPr>
              <a:t>算法分析目的：</a:t>
            </a:r>
            <a:r>
              <a:rPr lang="zh-CN" altLang="en-US" dirty="0">
                <a:solidFill>
                  <a:srgbClr val="0000FF"/>
                </a:solidFill>
                <a:ea typeface="楷体" pitchFamily="49" charset="-122"/>
                <a:cs typeface="Times New Roman" pitchFamily="18" charset="0"/>
              </a:rPr>
              <a:t>分析算法的时空</a:t>
            </a:r>
            <a:r>
              <a:rPr lang="zh-CN" altLang="en-US">
                <a:solidFill>
                  <a:srgbClr val="0000FF"/>
                </a:solidFill>
                <a:ea typeface="楷体" pitchFamily="49" charset="-122"/>
                <a:cs typeface="Times New Roman" pitchFamily="18" charset="0"/>
              </a:rPr>
              <a:t>效率以便改进算法性能。</a:t>
            </a:r>
            <a:endParaRPr lang="zh-CN" altLang="en-US" dirty="0">
              <a:solidFill>
                <a:srgbClr val="0000FF"/>
              </a:solidFill>
              <a:ea typeface="楷体" pitchFamily="49" charset="-122"/>
              <a:cs typeface="Times New Roman" pitchFamily="18" charset="0"/>
            </a:endParaRP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80</a:t>
            </a:fld>
            <a:r>
              <a:rPr lang="en-US" altLang="zh-CN"/>
              <a:t>/23</a:t>
            </a:r>
          </a:p>
        </p:txBody>
      </p:sp>
    </p:spTree>
    <p:extLst>
      <p:ext uri="{BB962C8B-B14F-4D97-AF65-F5344CB8AC3E}">
        <p14:creationId xmlns:p14="http://schemas.microsoft.com/office/powerpoint/2010/main" val="7349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1255713"/>
            <a:ext cx="7783513" cy="1612749"/>
          </a:xfrm>
          <a:prstGeom prst="rect">
            <a:avLst/>
          </a:prstGeom>
          <a:noFill/>
          <a:ln w="9525">
            <a:noFill/>
            <a:miter lim="800000"/>
            <a:headEnd/>
            <a:tailEnd/>
          </a:ln>
          <a:effectLst/>
        </p:spPr>
        <p:txBody>
          <a:bodyPr>
            <a:spAutoFit/>
          </a:bodyPr>
          <a:lstStyle/>
          <a:p>
            <a:pPr algn="just">
              <a:lnSpc>
                <a:spcPct val="130000"/>
              </a:lnSpc>
            </a:pPr>
            <a:r>
              <a:rPr lang="en-US" altLang="zh-CN" sz="2800" dirty="0">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一个算法是由控制结构（顺序、分支和循环三种）和</a:t>
            </a:r>
            <a:r>
              <a:rPr lang="zh-CN" altLang="en-US">
                <a:solidFill>
                  <a:srgbClr val="0000FF"/>
                </a:solidFill>
                <a:ea typeface="楷体" pitchFamily="49" charset="-122"/>
                <a:cs typeface="Times New Roman" pitchFamily="18" charset="0"/>
              </a:rPr>
              <a:t>原操作（指固有数据类型的操作，如</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latin typeface="+mj-ea"/>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和</a:t>
            </a:r>
            <a:r>
              <a:rPr lang="en-US" altLang="zh-CN">
                <a:solidFill>
                  <a:srgbClr val="0000FF"/>
                </a:solidFill>
                <a:latin typeface="+mn-ea"/>
                <a:cs typeface="Times New Roman" pitchFamily="18" charset="0"/>
              </a:rPr>
              <a:t>--</a:t>
            </a:r>
            <a:r>
              <a:rPr lang="zh-CN" altLang="en-US">
                <a:solidFill>
                  <a:srgbClr val="0000FF"/>
                </a:solidFill>
                <a:ea typeface="楷体" pitchFamily="49" charset="-122"/>
                <a:cs typeface="Times New Roman" pitchFamily="18" charset="0"/>
              </a:rPr>
              <a:t>等）构成</a:t>
            </a:r>
            <a:r>
              <a:rPr lang="zh-CN" altLang="en-US" dirty="0">
                <a:solidFill>
                  <a:srgbClr val="0000FF"/>
                </a:solidFill>
                <a:ea typeface="楷体" pitchFamily="49" charset="-122"/>
                <a:cs typeface="Times New Roman" pitchFamily="18" charset="0"/>
              </a:rPr>
              <a:t>的</a:t>
            </a:r>
            <a:r>
              <a:rPr lang="zh-CN" altLang="en-US">
                <a:solidFill>
                  <a:srgbClr val="0000FF"/>
                </a:solidFill>
                <a:ea typeface="楷体" pitchFamily="49" charset="-122"/>
                <a:cs typeface="Times New Roman" pitchFamily="18" charset="0"/>
              </a:rPr>
              <a:t>。算法执行时间</a:t>
            </a:r>
            <a:r>
              <a:rPr lang="zh-CN" altLang="en-US" dirty="0">
                <a:solidFill>
                  <a:srgbClr val="0000FF"/>
                </a:solidFill>
                <a:ea typeface="楷体" pitchFamily="49" charset="-122"/>
                <a:cs typeface="Times New Roman" pitchFamily="18" charset="0"/>
              </a:rPr>
              <a:t>取决于两者的综合效果。</a:t>
            </a:r>
          </a:p>
        </p:txBody>
      </p:sp>
      <p:sp>
        <p:nvSpPr>
          <p:cNvPr id="26628" name="Rectangle 4" descr="信纸">
            <a:hlinkClick r:id="rId3" action="ppaction://hlinksldjump"/>
          </p:cNvPr>
          <p:cNvSpPr>
            <a:spLocks noChangeArrowheads="1"/>
          </p:cNvSpPr>
          <p:nvPr/>
        </p:nvSpPr>
        <p:spPr bwMode="auto">
          <a:xfrm>
            <a:off x="755650" y="403225"/>
            <a:ext cx="4848225" cy="523220"/>
          </a:xfrm>
          <a:prstGeom prst="rect">
            <a:avLst/>
          </a:prstGeom>
          <a:blipFill dpi="0" rotWithShape="1">
            <a:blip r:embed="rId4"/>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1.3.1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算法时间复杂度分析</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sp>
        <p:nvSpPr>
          <p:cNvPr id="90116" name="Text Box 4"/>
          <p:cNvSpPr txBox="1">
            <a:spLocks noChangeArrowheads="1"/>
          </p:cNvSpPr>
          <p:nvPr/>
        </p:nvSpPr>
        <p:spPr bwMode="auto">
          <a:xfrm>
            <a:off x="1357290" y="3143248"/>
            <a:ext cx="3529013" cy="465448"/>
          </a:xfrm>
          <a:prstGeom prst="rect">
            <a:avLst/>
          </a:prstGeom>
          <a:noFill/>
          <a:ln w="19050" algn="ctr">
            <a:noFill/>
            <a:miter lim="800000"/>
            <a:headEnd/>
            <a:tailEnd/>
          </a:ln>
          <a:effectLst/>
        </p:spPr>
        <p:txBody>
          <a:bodyPr>
            <a:spAutoFit/>
          </a:bodyPr>
          <a:lstStyle/>
          <a:p>
            <a:pPr algn="l"/>
            <a:r>
              <a:rPr lang="zh-CN" altLang="en-US" dirty="0">
                <a:solidFill>
                  <a:srgbClr val="0000FF"/>
                </a:solidFill>
                <a:ea typeface="楷体" pitchFamily="49" charset="-122"/>
                <a:cs typeface="Times New Roman" pitchFamily="18" charset="0"/>
              </a:rPr>
              <a:t>一个算法的基本构成：</a:t>
            </a:r>
          </a:p>
        </p:txBody>
      </p:sp>
      <p:grpSp>
        <p:nvGrpSpPr>
          <p:cNvPr id="11" name="组合 10"/>
          <p:cNvGrpSpPr/>
          <p:nvPr/>
        </p:nvGrpSpPr>
        <p:grpSpPr>
          <a:xfrm>
            <a:off x="1665288" y="4005263"/>
            <a:ext cx="6219825" cy="914400"/>
            <a:chOff x="1665288" y="4005263"/>
            <a:chExt cx="6219825" cy="914400"/>
          </a:xfrm>
        </p:grpSpPr>
        <p:sp>
          <p:nvSpPr>
            <p:cNvPr id="26630" name="Rectangle 6"/>
            <p:cNvSpPr>
              <a:spLocks noChangeArrowheads="1"/>
            </p:cNvSpPr>
            <p:nvPr/>
          </p:nvSpPr>
          <p:spPr bwMode="auto">
            <a:xfrm>
              <a:off x="1665288"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dirty="0">
                  <a:solidFill>
                    <a:srgbClr val="808000"/>
                  </a:solidFill>
                  <a:latin typeface="Times New Roman" pitchFamily="18" charset="0"/>
                  <a:ea typeface="仿宋" pitchFamily="49" charset="-122"/>
                  <a:cs typeface="Times New Roman" pitchFamily="18" charset="0"/>
                </a:rPr>
                <a:t>1</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sp>
          <p:nvSpPr>
            <p:cNvPr id="26631" name="Rectangle 7"/>
            <p:cNvSpPr>
              <a:spLocks noChangeArrowheads="1"/>
            </p:cNvSpPr>
            <p:nvPr/>
          </p:nvSpPr>
          <p:spPr bwMode="auto">
            <a:xfrm>
              <a:off x="636111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i="1" dirty="0">
                  <a:solidFill>
                    <a:srgbClr val="808000"/>
                  </a:solidFill>
                  <a:latin typeface="Times New Roman" pitchFamily="18" charset="0"/>
                  <a:ea typeface="仿宋" pitchFamily="49" charset="-122"/>
                  <a:cs typeface="Times New Roman" pitchFamily="18" charset="0"/>
                </a:rPr>
                <a:t>n</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sp>
          <p:nvSpPr>
            <p:cNvPr id="26632" name="Text Box 8"/>
            <p:cNvSpPr txBox="1">
              <a:spLocks noChangeArrowheads="1"/>
            </p:cNvSpPr>
            <p:nvPr/>
          </p:nvSpPr>
          <p:spPr bwMode="auto">
            <a:xfrm>
              <a:off x="5370513" y="4081463"/>
              <a:ext cx="685800" cy="579437"/>
            </a:xfrm>
            <a:prstGeom prst="rect">
              <a:avLst/>
            </a:prstGeom>
            <a:noFill/>
            <a:ln w="9525">
              <a:noFill/>
              <a:miter lim="800000"/>
              <a:headEnd/>
              <a:tailEnd/>
            </a:ln>
            <a:effectLst/>
          </p:spPr>
          <p:txBody>
            <a:bodyPr>
              <a:spAutoFit/>
            </a:bodyPr>
            <a:lstStyle/>
            <a:p>
              <a:pPr algn="l">
                <a:lnSpc>
                  <a:spcPct val="100000"/>
                </a:lnSpc>
              </a:pPr>
              <a:r>
                <a:rPr lang="en-US" altLang="zh-CN" sz="3200">
                  <a:solidFill>
                    <a:schemeClr val="tx1"/>
                  </a:solidFill>
                  <a:ea typeface="宋体" pitchFamily="2" charset="-122"/>
                  <a:cs typeface="Times New Roman" pitchFamily="18" charset="0"/>
                </a:rPr>
                <a:t>…</a:t>
              </a:r>
              <a:endParaRPr lang="en-US" altLang="zh-CN" sz="3200">
                <a:solidFill>
                  <a:schemeClr val="tx1"/>
                </a:solidFill>
                <a:ea typeface="宋体" pitchFamily="2" charset="-122"/>
              </a:endParaRPr>
            </a:p>
          </p:txBody>
        </p:sp>
        <p:sp>
          <p:nvSpPr>
            <p:cNvPr id="90117" name="Rectangle 5"/>
            <p:cNvSpPr>
              <a:spLocks noChangeArrowheads="1"/>
            </p:cNvSpPr>
            <p:nvPr/>
          </p:nvSpPr>
          <p:spPr bwMode="auto">
            <a:xfrm>
              <a:off x="362426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dirty="0">
                  <a:solidFill>
                    <a:srgbClr val="808000"/>
                  </a:solidFill>
                  <a:latin typeface="Times New Roman" pitchFamily="18" charset="0"/>
                  <a:ea typeface="仿宋" pitchFamily="49" charset="-122"/>
                  <a:cs typeface="Times New Roman" pitchFamily="18" charset="0"/>
                </a:rPr>
                <a:t>2</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grpSp>
      <p:sp>
        <p:nvSpPr>
          <p:cNvPr id="10" name="灯片编号占位符 9"/>
          <p:cNvSpPr>
            <a:spLocks noGrp="1"/>
          </p:cNvSpPr>
          <p:nvPr>
            <p:ph type="sldNum" sz="quarter" idx="12"/>
          </p:nvPr>
        </p:nvSpPr>
        <p:spPr/>
        <p:txBody>
          <a:bodyPr/>
          <a:lstStyle/>
          <a:p>
            <a:fld id="{36E68863-33C2-4D6D-B9FA-F4917E910219}" type="slidenum">
              <a:rPr lang="en-US" altLang="zh-CN" smtClean="0"/>
              <a:pPr/>
              <a:t>81</a:t>
            </a:fld>
            <a:r>
              <a:rPr lang="en-US" altLang="zh-CN"/>
              <a:t>/23</a:t>
            </a:r>
          </a:p>
        </p:txBody>
      </p:sp>
    </p:spTree>
    <p:extLst>
      <p:ext uri="{BB962C8B-B14F-4D97-AF65-F5344CB8AC3E}">
        <p14:creationId xmlns:p14="http://schemas.microsoft.com/office/powerpoint/2010/main" val="13501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468313" y="333375"/>
            <a:ext cx="1727200" cy="448969"/>
          </a:xfrm>
          <a:prstGeom prst="rect">
            <a:avLst/>
          </a:prstGeom>
          <a:noFill/>
          <a:ln w="9525" algn="ctr">
            <a:noFill/>
            <a:miter lim="800000"/>
            <a:headEnd/>
            <a:tailEnd/>
          </a:ln>
          <a:effectLst/>
        </p:spPr>
        <p:txBody>
          <a:bodyPr>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例如：</a:t>
            </a:r>
          </a:p>
        </p:txBody>
      </p:sp>
      <p:sp>
        <p:nvSpPr>
          <p:cNvPr id="18" name="灯片编号占位符 1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
        <p:nvSpPr>
          <p:cNvPr id="186373" name="Text Box 5"/>
          <p:cNvSpPr txBox="1">
            <a:spLocks noChangeArrowheads="1"/>
          </p:cNvSpPr>
          <p:nvPr/>
        </p:nvSpPr>
        <p:spPr bwMode="auto">
          <a:xfrm>
            <a:off x="857224" y="1063608"/>
            <a:ext cx="4000528" cy="38779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void </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fun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n)</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]=2*</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for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printf("%d"</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printf("\n");</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endParaRPr>
          </a:p>
          <a:p>
            <a:pPr marL="457200" marR="0" lvl="0" indent="-457200" algn="just"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t>
            </a:r>
          </a:p>
        </p:txBody>
      </p:sp>
      <p:grpSp>
        <p:nvGrpSpPr>
          <p:cNvPr id="29" name="组合 28"/>
          <p:cNvGrpSpPr/>
          <p:nvPr/>
        </p:nvGrpSpPr>
        <p:grpSpPr>
          <a:xfrm>
            <a:off x="1214414" y="1571612"/>
            <a:ext cx="6143668" cy="2895620"/>
            <a:chOff x="1214414" y="1571612"/>
            <a:chExt cx="6143668" cy="2895620"/>
          </a:xfrm>
        </p:grpSpPr>
        <p:sp>
          <p:nvSpPr>
            <p:cNvPr id="16" name="矩形 15"/>
            <p:cNvSpPr/>
            <p:nvPr/>
          </p:nvSpPr>
          <p:spPr>
            <a:xfrm>
              <a:off x="1643042" y="3500438"/>
              <a:ext cx="2428892" cy="428628"/>
            </a:xfrm>
            <a:prstGeom prst="rect">
              <a:avLst/>
            </a:prstGeom>
            <a:solidFill>
              <a:srgbClr val="6600CC">
                <a:alpha val="22000"/>
              </a:srgbClr>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1643042" y="2551106"/>
              <a:ext cx="1500198" cy="428628"/>
            </a:xfrm>
            <a:prstGeom prst="rect">
              <a:avLst/>
            </a:prstGeom>
            <a:solidFill>
              <a:srgbClr val="6600CC">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矩形 16"/>
            <p:cNvSpPr/>
            <p:nvPr/>
          </p:nvSpPr>
          <p:spPr>
            <a:xfrm>
              <a:off x="1214414" y="4038604"/>
              <a:ext cx="2214578" cy="428628"/>
            </a:xfrm>
            <a:prstGeom prst="rect">
              <a:avLst/>
            </a:prstGeom>
            <a:solidFill>
              <a:srgbClr val="6600CC">
                <a:alpha val="21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1285852" y="1571612"/>
              <a:ext cx="1357322" cy="428628"/>
            </a:xfrm>
            <a:prstGeom prst="rect">
              <a:avLst/>
            </a:prstGeom>
            <a:solidFill>
              <a:srgbClr val="6600CC">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6383" name="Text Box 15"/>
            <p:cNvSpPr txBox="1">
              <a:spLocks noChangeArrowheads="1"/>
            </p:cNvSpPr>
            <p:nvPr/>
          </p:nvSpPr>
          <p:spPr bwMode="auto">
            <a:xfrm>
              <a:off x="5845194" y="2816042"/>
              <a:ext cx="1512888" cy="419282"/>
            </a:xfrm>
            <a:prstGeom prst="rect">
              <a:avLst/>
            </a:prstGeom>
            <a:noFill/>
            <a:ln w="19050" algn="ctr">
              <a:noFill/>
              <a:miter lim="800000"/>
              <a:headEnd/>
              <a:tailEn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原操作</a:t>
              </a:r>
            </a:p>
          </p:txBody>
        </p:sp>
        <p:cxnSp>
          <p:nvCxnSpPr>
            <p:cNvPr id="19" name="直接箭头连接符 18"/>
            <p:cNvCxnSpPr/>
            <p:nvPr/>
          </p:nvCxnSpPr>
          <p:spPr>
            <a:xfrm rot="10800000">
              <a:off x="2643174" y="1806564"/>
              <a:ext cx="3571900" cy="10715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5" idx="3"/>
            </p:cNvCxnSpPr>
            <p:nvPr/>
          </p:nvCxnSpPr>
          <p:spPr>
            <a:xfrm rot="10800000">
              <a:off x="3143240" y="2765420"/>
              <a:ext cx="3000396" cy="18415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3"/>
            </p:cNvCxnSpPr>
            <p:nvPr/>
          </p:nvCxnSpPr>
          <p:spPr>
            <a:xfrm rot="10800000" flipV="1">
              <a:off x="4071934" y="3092448"/>
              <a:ext cx="2071702" cy="62230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3"/>
            </p:cNvCxnSpPr>
            <p:nvPr/>
          </p:nvCxnSpPr>
          <p:spPr>
            <a:xfrm rot="10800000" flipV="1">
              <a:off x="3428992" y="3209924"/>
              <a:ext cx="2786082" cy="10429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23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285728"/>
            <a:ext cx="2786082" cy="44896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算法分析方式：</a:t>
            </a:r>
          </a:p>
        </p:txBody>
      </p:sp>
      <p:sp>
        <p:nvSpPr>
          <p:cNvPr id="9" name="TextBox 8"/>
          <p:cNvSpPr txBox="1"/>
          <p:nvPr/>
        </p:nvSpPr>
        <p:spPr>
          <a:xfrm>
            <a:off x="500034" y="1073014"/>
            <a:ext cx="8429684"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事后分析统计方法</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：编写算法对应程序，统计其执行时间。</a:t>
            </a:r>
          </a:p>
        </p:txBody>
      </p:sp>
      <p:sp>
        <p:nvSpPr>
          <p:cNvPr id="11" name="Text Box 2"/>
          <p:cNvSpPr txBox="1">
            <a:spLocks noChangeArrowheads="1"/>
          </p:cNvSpPr>
          <p:nvPr/>
        </p:nvSpPr>
        <p:spPr bwMode="auto">
          <a:xfrm>
            <a:off x="642910" y="1939424"/>
            <a:ext cx="3500462" cy="15481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marR="0" lvl="0" indent="-457200" algn="just"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a:ln>
                  <a:noFill/>
                </a:ln>
                <a:solidFill>
                  <a:srgbClr val="0000FF"/>
                </a:solidFill>
                <a:effectLst/>
                <a:uLnTx/>
                <a:uFillTx/>
                <a:latin typeface="Calibri"/>
                <a:ea typeface="楷体" pitchFamily="49" charset="-122"/>
                <a:cs typeface="Times New Roman" pitchFamily="18" charset="0"/>
              </a:rPr>
              <a:t>编写程序的</a:t>
            </a:r>
            <a:r>
              <a:rPr kumimoji="1" lang="zh-CN" altLang="en-US" sz="2200" b="1" i="0" u="none" strike="noStrike" kern="1200" cap="none" spc="0" normalizeH="0" baseline="0" noProof="0" dirty="0">
                <a:ln>
                  <a:noFill/>
                </a:ln>
                <a:solidFill>
                  <a:srgbClr val="0000FF"/>
                </a:solidFill>
                <a:effectLst/>
                <a:uLnTx/>
                <a:uFillTx/>
                <a:latin typeface="Calibri"/>
                <a:ea typeface="楷体" pitchFamily="49" charset="-122"/>
                <a:cs typeface="Times New Roman" pitchFamily="18" charset="0"/>
              </a:rPr>
              <a:t>语言不同</a:t>
            </a:r>
          </a:p>
          <a:p>
            <a:pPr marL="457200" marR="0" lvl="0" indent="-457200" algn="just"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a:ln>
                  <a:noFill/>
                </a:ln>
                <a:solidFill>
                  <a:srgbClr val="0000FF"/>
                </a:solidFill>
                <a:effectLst/>
                <a:uLnTx/>
                <a:uFillTx/>
                <a:latin typeface="Calibri"/>
                <a:ea typeface="楷体" pitchFamily="49" charset="-122"/>
                <a:cs typeface="Times New Roman" pitchFamily="18" charset="0"/>
              </a:rPr>
              <a:t>执行程序的</a:t>
            </a:r>
            <a:r>
              <a:rPr kumimoji="1" lang="zh-CN" altLang="en-US" sz="2200" b="1" i="0" u="none" strike="noStrike" kern="1200" cap="none" spc="0" normalizeH="0" baseline="0" noProof="0" dirty="0">
                <a:ln>
                  <a:noFill/>
                </a:ln>
                <a:solidFill>
                  <a:srgbClr val="0000FF"/>
                </a:solidFill>
                <a:effectLst/>
                <a:uLnTx/>
                <a:uFillTx/>
                <a:latin typeface="Calibri"/>
                <a:ea typeface="楷体" pitchFamily="49" charset="-122"/>
                <a:cs typeface="Times New Roman" pitchFamily="18" charset="0"/>
              </a:rPr>
              <a:t>环境不同</a:t>
            </a:r>
          </a:p>
          <a:p>
            <a:pPr marL="457200" marR="0" lvl="0" indent="-457200" algn="just"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a:ln>
                  <a:noFill/>
                </a:ln>
                <a:solidFill>
                  <a:srgbClr val="0000FF"/>
                </a:solidFill>
                <a:effectLst/>
                <a:uLnTx/>
                <a:uFillTx/>
                <a:latin typeface="Calibri"/>
                <a:ea typeface="楷体" pitchFamily="49" charset="-122"/>
                <a:cs typeface="Times New Roman" pitchFamily="18" charset="0"/>
              </a:rPr>
              <a:t>其他因素</a:t>
            </a:r>
            <a:endParaRPr kumimoji="1" lang="zh-CN" altLang="en-US" sz="2200" b="1" i="0" u="none" strike="noStrike" kern="1200" cap="none" spc="0" normalizeH="0" baseline="0" noProof="0" dirty="0">
              <a:ln>
                <a:noFill/>
              </a:ln>
              <a:solidFill>
                <a:srgbClr val="0000FF"/>
              </a:solidFill>
              <a:effectLst/>
              <a:uLnTx/>
              <a:uFillTx/>
              <a:latin typeface="Calibri"/>
              <a:ea typeface="楷体" pitchFamily="49" charset="-122"/>
              <a:cs typeface="Times New Roman" pitchFamily="18" charset="0"/>
            </a:endParaRPr>
          </a:p>
        </p:txBody>
      </p:sp>
      <p:sp>
        <p:nvSpPr>
          <p:cNvPr id="12" name="TextBox 11"/>
          <p:cNvSpPr txBox="1"/>
          <p:nvPr/>
        </p:nvSpPr>
        <p:spPr>
          <a:xfrm>
            <a:off x="500034" y="4082564"/>
            <a:ext cx="8358246" cy="918072"/>
          </a:xfrm>
          <a:prstGeom prst="rect">
            <a:avLst/>
          </a:prstGeom>
          <a:noFill/>
        </p:spPr>
        <p:txBody>
          <a:bodyPr wrap="square" rtlCol="0">
            <a:spAutoFit/>
          </a:bodyPr>
          <a:lstStyle/>
          <a:p>
            <a:pPr marL="457200" marR="0" lvl="0" indent="-457200" algn="l" defTabSz="914400" rtl="0" eaLnBrk="1" fontAlgn="base" latinLnBrk="0" hangingPunct="1">
              <a:lnSpc>
                <a:spcPts val="32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事前估算分析方法</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：撇开上述因素，认为算法的执行时间是问题规模</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的函数。 </a:t>
            </a:r>
            <a:r>
              <a:rPr kumimoji="1" lang="zh-CN" altLang="en-US" sz="36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sym typeface="Wingdings"/>
              </a:rPr>
              <a:t></a:t>
            </a:r>
            <a:endParaRPr kumimoji="1" lang="zh-CN" altLang="en-US" sz="3600" b="1" i="0" u="none" strike="noStrike" kern="1200" cap="none" spc="0" normalizeH="0" baseline="0" noProof="0">
              <a:ln>
                <a:noFill/>
              </a:ln>
              <a:solidFill>
                <a:srgbClr val="0070C0"/>
              </a:solidFill>
              <a:effectLst/>
              <a:uLnTx/>
              <a:uFillTx/>
              <a:latin typeface="Times New Roman" pitchFamily="18" charset="0"/>
              <a:ea typeface="楷体" pitchFamily="49" charset="-122"/>
              <a:cs typeface="Times New Roman" pitchFamily="18" charset="0"/>
            </a:endParaRPr>
          </a:p>
        </p:txBody>
      </p:sp>
      <p:sp>
        <p:nvSpPr>
          <p:cNvPr id="13" name="TextBox 12"/>
          <p:cNvSpPr txBox="1"/>
          <p:nvPr/>
        </p:nvSpPr>
        <p:spPr>
          <a:xfrm>
            <a:off x="4643438" y="2368052"/>
            <a:ext cx="2428892" cy="769441"/>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所以不能用绝对执行时间进行比较。</a:t>
            </a:r>
          </a:p>
        </p:txBody>
      </p:sp>
      <p:sp>
        <p:nvSpPr>
          <p:cNvPr id="14" name="右大括号 13"/>
          <p:cNvSpPr/>
          <p:nvPr/>
        </p:nvSpPr>
        <p:spPr>
          <a:xfrm>
            <a:off x="4286248" y="2153738"/>
            <a:ext cx="285752" cy="1285884"/>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灯片编号占位符 1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38050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646145" y="1192283"/>
            <a:ext cx="8140697" cy="2292935"/>
          </a:xfrm>
          <a:prstGeom prst="rect">
            <a:avLst/>
          </a:prstGeom>
          <a:noFill/>
          <a:ln w="19050" algn="ctr">
            <a:noFill/>
            <a:miter lim="800000"/>
            <a:headEnd/>
            <a:tailEnd/>
          </a:ln>
          <a:effectLst/>
        </p:spPr>
        <p:txBody>
          <a:bodyPr wrap="square">
            <a:spAutoFit/>
          </a:bodyPr>
          <a:lstStyle/>
          <a:p>
            <a:pPr marL="457200" marR="0" lvl="0" indent="-457200" algn="l"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求出算法所有原操作的执行次数（也称为</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频度</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，它是</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问题规模</a:t>
            </a:r>
            <a:r>
              <a:rPr kumimoji="1" lang="en-US" altLang="zh-CN" sz="22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的函数，用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表示。</a:t>
            </a:r>
          </a:p>
          <a:p>
            <a:pPr marL="457200" marR="0" lvl="0" indent="-457200" algn="l"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算法执行时间大致 </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原操作所需的时间</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。所以</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与算法的执行时间成正比 </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。为此用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表示算法的执行时间。</a:t>
            </a:r>
          </a:p>
          <a:p>
            <a:pPr marL="457200" marR="0" lvl="0" indent="-457200" algn="l" defTabSz="914400" rtl="0" eaLnBrk="1" fontAlgn="base" latinLnBrk="0" hangingPunct="1">
              <a:lnSpc>
                <a:spcPct val="11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比较不同算法的</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大小得出算法执行时间的好坏。</a:t>
            </a:r>
          </a:p>
        </p:txBody>
      </p:sp>
      <p:grpSp>
        <p:nvGrpSpPr>
          <p:cNvPr id="6" name="组合 5"/>
          <p:cNvGrpSpPr/>
          <p:nvPr/>
        </p:nvGrpSpPr>
        <p:grpSpPr>
          <a:xfrm>
            <a:off x="-149292" y="1340768"/>
            <a:ext cx="7889644" cy="2766404"/>
            <a:chOff x="428596" y="2168516"/>
            <a:chExt cx="7889644" cy="2766404"/>
          </a:xfrm>
        </p:grpSpPr>
        <p:sp>
          <p:nvSpPr>
            <p:cNvPr id="3" name="TextBox 2"/>
            <p:cNvSpPr txBox="1"/>
            <p:nvPr/>
          </p:nvSpPr>
          <p:spPr>
            <a:xfrm>
              <a:off x="428596" y="4500570"/>
              <a:ext cx="7889644" cy="434350"/>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         用于表示求解问题大小的正整数，如</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2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个记录排序</a:t>
              </a:r>
            </a:p>
          </p:txBody>
        </p:sp>
        <p:cxnSp>
          <p:nvCxnSpPr>
            <p:cNvPr id="5" name="直接箭头连接符 4"/>
            <p:cNvCxnSpPr/>
            <p:nvPr/>
          </p:nvCxnSpPr>
          <p:spPr>
            <a:xfrm rot="5400000" flipH="1" flipV="1">
              <a:off x="510353" y="3347243"/>
              <a:ext cx="2357454" cy="0"/>
            </a:xfrm>
            <a:prstGeom prst="straightConnector1">
              <a:avLst/>
            </a:prstGeom>
            <a:ln w="28575">
              <a:solidFill>
                <a:srgbClr val="808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785786" y="500042"/>
            <a:ext cx="3714776" cy="49859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Calibri"/>
                <a:ea typeface="楷体" pitchFamily="49" charset="-122"/>
                <a:cs typeface="Times New Roman" pitchFamily="18" charset="0"/>
                <a:sym typeface="Wingdings"/>
              </a:rPr>
              <a:t>  </a:t>
            </a:r>
            <a:r>
              <a:rPr kumimoji="1" lang="zh-CN" altLang="en-US" sz="2400" b="1" i="0" u="none" strike="noStrike" kern="1200" cap="none" spc="0" normalizeH="0" baseline="0" noProof="0" dirty="0">
                <a:ln>
                  <a:noFill/>
                </a:ln>
                <a:solidFill>
                  <a:srgbClr val="FF3300"/>
                </a:solidFill>
                <a:effectLst/>
                <a:uLnTx/>
                <a:uFillTx/>
                <a:latin typeface="Calibri"/>
                <a:ea typeface="楷体" pitchFamily="49" charset="-122"/>
                <a:cs typeface="Times New Roman" pitchFamily="18" charset="0"/>
              </a:rPr>
              <a:t>分析算法的执行时间</a:t>
            </a:r>
            <a:endParaRPr kumimoji="1" lang="zh-CN" altLang="en-US" sz="2400" b="1" i="0" u="none" strike="noStrike" kern="1200" cap="none" spc="0" normalizeH="0" baseline="0" noProof="0" dirty="0">
              <a:ln>
                <a:noFill/>
              </a:ln>
              <a:solidFill>
                <a:srgbClr val="FF3300"/>
              </a:solidFill>
              <a:effectLst/>
              <a:uLnTx/>
              <a:uFillTx/>
              <a:latin typeface="Calibri"/>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384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rot="21050288">
            <a:off x="857224" y="1814600"/>
            <a:ext cx="7429552" cy="375754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isometricOffAxis2Left"/>
            <a:lightRig rig="threePt" dir="t"/>
          </a:scene3d>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#define MAX   20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定义最大的方阶</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matrixadd</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(int n</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int A[MAX][MAX]</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int B[MAX][MAX]</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C[MAX][MAX])</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int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j;</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//①</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(j=</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//②</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C[</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][j]=A[</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][j]+B[</a:t>
            </a:r>
            <a:r>
              <a:rPr kumimoji="1" lang="en-US" altLang="zh-CN" sz="20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][j];	//③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  }</a:t>
            </a:r>
          </a:p>
        </p:txBody>
      </p:sp>
      <p:sp>
        <p:nvSpPr>
          <p:cNvPr id="208899" name="Text Box 3"/>
          <p:cNvSpPr txBox="1">
            <a:spLocks noChangeArrowheads="1"/>
          </p:cNvSpPr>
          <p:nvPr/>
        </p:nvSpPr>
        <p:spPr bwMode="auto">
          <a:xfrm rot="279624">
            <a:off x="468313" y="543336"/>
            <a:ext cx="8135937" cy="892552"/>
          </a:xfrm>
          <a:prstGeom prst="rect">
            <a:avLst/>
          </a:prstGeom>
          <a:noFill/>
          <a:ln w="381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1-6】</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求两个</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阶方阵的相加</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C</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算法如下，分析</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其时间复杂度。</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4071577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4282" y="168279"/>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#define MAX   20    //</a:t>
            </a:r>
            <a:r>
              <a:rPr kumimoji="1" lang="zh-CN" altLang="en-US"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定义最大的方阶</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18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matrixadd</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n</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A[MAX][</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int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B[MAX][</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C[MAX][MAX])</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18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a:t>
            </a:r>
            <a:r>
              <a:rPr kumimoji="1" lang="zh-CN" altLang="en-US"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0;i</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①</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(j=</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0;j</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18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n;j</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②</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C[</a:t>
            </a:r>
            <a:r>
              <a:rPr kumimoji="1" lang="en-US" altLang="zh-CN" sz="18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][j]=A[</a:t>
            </a:r>
            <a:r>
              <a:rPr kumimoji="1" lang="en-US" altLang="zh-CN" sz="18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][j]+B[</a:t>
            </a:r>
            <a:r>
              <a:rPr kumimoji="1" lang="en-US" altLang="zh-CN" sz="1800" b="1" i="0" u="none" strike="noStrike" kern="1200" cap="none" spc="0" normalizeH="0" baseline="0" noProof="0" dirty="0" err="1">
                <a:ln>
                  <a:noFill/>
                </a:ln>
                <a:solidFill>
                  <a:srgbClr val="C00000"/>
                </a:solidFill>
                <a:effectLst/>
                <a:uLnTx/>
                <a:uFillTx/>
                <a:latin typeface="Times New Roman" pitchFamily="18" charset="0"/>
                <a:ea typeface="楷体" pitchFamily="49" charset="-122"/>
                <a:cs typeface="Times New Roman" pitchFamily="18" charset="0"/>
              </a:rPr>
              <a:t>i</a:t>
            </a:r>
            <a:r>
              <a:rPr kumimoji="1" lang="en-US" altLang="zh-CN"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a:t>
            </a:r>
            <a:r>
              <a:rPr kumimoji="1" lang="en-US" altLang="zh-CN" sz="18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j];  //</a:t>
            </a:r>
            <a:r>
              <a:rPr kumimoji="1" lang="en-US" altLang="zh-CN" sz="18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rPr>
              <a:t>③ </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p:txBody>
      </p:sp>
      <p:sp>
        <p:nvSpPr>
          <p:cNvPr id="10" name="TextBox 9"/>
          <p:cNvSpPr txBox="1"/>
          <p:nvPr/>
        </p:nvSpPr>
        <p:spPr>
          <a:xfrm>
            <a:off x="5500694" y="857232"/>
            <a:ext cx="3500462" cy="1209562"/>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解：</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除变量定义语句外，该算法包括</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3</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个可执行语句①、②和③。</a:t>
            </a:r>
            <a:endParaRPr kumimoji="1" lang="zh-CN" altLang="en-US" sz="22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nvGrpSpPr>
          <p:cNvPr id="19" name="组合 18"/>
          <p:cNvGrpSpPr/>
          <p:nvPr/>
        </p:nvGrpSpPr>
        <p:grpSpPr>
          <a:xfrm>
            <a:off x="4929190" y="2454244"/>
            <a:ext cx="4143404" cy="430887"/>
            <a:chOff x="4929190" y="2454244"/>
            <a:chExt cx="4143404" cy="430887"/>
          </a:xfrm>
        </p:grpSpPr>
        <p:sp>
          <p:nvSpPr>
            <p:cNvPr id="11" name="TextBox 10"/>
            <p:cNvSpPr txBox="1"/>
            <p:nvPr/>
          </p:nvSpPr>
          <p:spPr>
            <a:xfrm>
              <a:off x="5572132" y="2454244"/>
              <a:ext cx="3500462"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频度为</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，循环体执行</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次</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929190" y="2993351"/>
            <a:ext cx="2714644" cy="430887"/>
            <a:chOff x="4929190" y="2993351"/>
            <a:chExt cx="2714644" cy="430887"/>
          </a:xfrm>
        </p:grpSpPr>
        <p:sp>
          <p:nvSpPr>
            <p:cNvPr id="12" name="TextBox 11"/>
            <p:cNvSpPr txBox="1"/>
            <p:nvPr/>
          </p:nvSpPr>
          <p:spPr>
            <a:xfrm>
              <a:off x="5572132" y="2993351"/>
              <a:ext cx="2071702"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频度为</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929190" y="3564855"/>
            <a:ext cx="2286016" cy="430887"/>
            <a:chOff x="4929190" y="3564855"/>
            <a:chExt cx="2286016" cy="430887"/>
          </a:xfrm>
        </p:grpSpPr>
        <p:sp>
          <p:nvSpPr>
            <p:cNvPr id="13" name="TextBox 12"/>
            <p:cNvSpPr txBox="1"/>
            <p:nvPr/>
          </p:nvSpPr>
          <p:spPr>
            <a:xfrm>
              <a:off x="5572132" y="3564855"/>
              <a:ext cx="1643074" cy="43088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频度为</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30000" noProof="0">
                  <a:ln>
                    <a:noFill/>
                  </a:ln>
                  <a:solidFill>
                    <a:srgbClr val="0000FF"/>
                  </a:solidFill>
                  <a:effectLst/>
                  <a:uLnTx/>
                  <a:uFillTx/>
                  <a:latin typeface="Times New Roman" pitchFamily="18" charset="0"/>
                  <a:ea typeface="楷体" pitchFamily="49" charset="-122"/>
                  <a:cs typeface="Times New Roman" pitchFamily="18" charset="0"/>
                </a:rPr>
                <a:t>2</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429256" y="3929066"/>
            <a:ext cx="3571900" cy="2020171"/>
            <a:chOff x="5429256" y="3929066"/>
            <a:chExt cx="3571900" cy="2020171"/>
          </a:xfrm>
        </p:grpSpPr>
        <p:sp>
          <p:nvSpPr>
            <p:cNvPr id="5" name="TextBox 4"/>
            <p:cNvSpPr txBox="1"/>
            <p:nvPr/>
          </p:nvSpPr>
          <p:spPr>
            <a:xfrm>
              <a:off x="5429256" y="4572008"/>
              <a:ext cx="2714644" cy="464743"/>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所有语句频度之和为：</a:t>
              </a:r>
              <a:endParaRPr kumimoji="1" lang="zh-CN" altLang="en-US" sz="22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6" name="TextBox 5"/>
            <p:cNvSpPr txBox="1"/>
            <p:nvPr/>
          </p:nvSpPr>
          <p:spPr>
            <a:xfrm>
              <a:off x="5572132" y="5072074"/>
              <a:ext cx="3429024" cy="877163"/>
            </a:xfrm>
            <a:prstGeom prst="rect">
              <a:avLst/>
            </a:prstGeom>
            <a:noFill/>
          </p:spPr>
          <p:txBody>
            <a:bodyPr wrap="square" rtlCol="0">
              <a:spAutoFit/>
            </a:bodyPr>
            <a:lstStyle/>
            <a:p>
              <a:pPr marL="0" marR="0" lvl="0" indent="0" algn="l" defTabSz="914400" rtl="0" eaLnBrk="1" fontAlgn="base" latinLnBrk="0" hangingPunct="1">
                <a:lnSpc>
                  <a:spcPts val="24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T(</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 = </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 n</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+1+</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+1)+</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30000" noProof="0">
                  <a:ln>
                    <a:noFill/>
                  </a:ln>
                  <a:solidFill>
                    <a:srgbClr val="FF00FF"/>
                  </a:solidFill>
                  <a:effectLst/>
                  <a:uLnTx/>
                  <a:uFillTx/>
                  <a:latin typeface="Times New Roman" pitchFamily="18" charset="0"/>
                  <a:ea typeface="楷体" pitchFamily="49" charset="-122"/>
                  <a:cs typeface="Times New Roman" pitchFamily="18" charset="0"/>
                </a:rPr>
                <a:t>2 </a:t>
              </a:r>
            </a:p>
            <a:p>
              <a:pPr marL="0" marR="0" lvl="0" indent="0" algn="l" defTabSz="914400" rtl="0" eaLnBrk="1" fontAlgn="base" latinLnBrk="0" hangingPunct="1">
                <a:lnSpc>
                  <a:spcPts val="24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         =  2</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30000" noProof="0">
                  <a:ln>
                    <a:noFill/>
                  </a:ln>
                  <a:solidFill>
                    <a:srgbClr val="FF00FF"/>
                  </a:solidFill>
                  <a:effectLst/>
                  <a:uLnTx/>
                  <a:uFillTx/>
                  <a:latin typeface="Times New Roman" pitchFamily="18" charset="0"/>
                  <a:ea typeface="楷体" pitchFamily="49" charset="-122"/>
                  <a:cs typeface="Times New Roman" pitchFamily="18" charset="0"/>
                </a:rPr>
                <a:t>2</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+2</a:t>
              </a:r>
              <a:r>
                <a:rPr kumimoji="1" lang="en-US" altLang="zh-CN" sz="2200" b="1" i="1"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+1</a:t>
              </a:r>
              <a:endParaRPr kumimoji="1" lang="zh-CN" altLang="en-US" sz="22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18" name="下箭头 17"/>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 name="灯片编号占位符 2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36452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09572" y="1000108"/>
            <a:ext cx="7848600" cy="1089529"/>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算法中执行时间</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是问题规模</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的某个函数</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，记作：</a:t>
            </a:r>
          </a:p>
          <a:p>
            <a:pPr marL="0" marR="0" lvl="0" indent="0" algn="just"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 O(</a:t>
            </a:r>
            <a:r>
              <a:rPr kumimoji="1" lang="en-US" altLang="zh-CN" sz="2400" b="1" i="1"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f</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p>
        </p:txBody>
      </p:sp>
      <p:sp>
        <p:nvSpPr>
          <p:cNvPr id="214021" name="Text Box 5"/>
          <p:cNvSpPr txBox="1">
            <a:spLocks noChangeArrowheads="1"/>
          </p:cNvSpPr>
          <p:nvPr/>
        </p:nvSpPr>
        <p:spPr bwMode="auto">
          <a:xfrm>
            <a:off x="611188" y="285728"/>
            <a:ext cx="5746762" cy="47230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Calibri"/>
                <a:ea typeface="楷体" pitchFamily="49" charset="-122"/>
                <a:cs typeface="Times New Roman" pitchFamily="18" charset="0"/>
                <a:sym typeface="Wingdings"/>
              </a:rPr>
              <a:t>  </a:t>
            </a:r>
            <a:r>
              <a:rPr kumimoji="1" lang="zh-CN" altLang="en-US" sz="2400" b="1" i="0" u="none" strike="noStrike" kern="1200" cap="none" spc="0" normalizeH="0" baseline="0" noProof="0" dirty="0">
                <a:ln>
                  <a:noFill/>
                </a:ln>
                <a:solidFill>
                  <a:srgbClr val="FF3300"/>
                </a:solidFill>
                <a:effectLst/>
                <a:uLnTx/>
                <a:uFillTx/>
                <a:latin typeface="Calibri"/>
                <a:ea typeface="楷体" pitchFamily="49" charset="-122"/>
                <a:cs typeface="Times New Roman" pitchFamily="18" charset="0"/>
              </a:rPr>
              <a:t>算法的执行时间用时间复杂度来表示</a:t>
            </a:r>
          </a:p>
        </p:txBody>
      </p:sp>
      <p:sp>
        <p:nvSpPr>
          <p:cNvPr id="4" name="Text Box 2"/>
          <p:cNvSpPr txBox="1">
            <a:spLocks noChangeArrowheads="1"/>
          </p:cNvSpPr>
          <p:nvPr/>
        </p:nvSpPr>
        <p:spPr bwMode="auto">
          <a:xfrm>
            <a:off x="395288" y="2169375"/>
            <a:ext cx="8305800" cy="830997"/>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记号“</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”读作“</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大</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O</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”，它表示随问题规模</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的增大算法执行时间的增长率和</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增长率相同</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6600CC"/>
                </a:solidFill>
                <a:effectLst>
                  <a:outerShdw blurRad="38100" dist="38100" dir="2700000" algn="tl">
                    <a:srgbClr val="000000">
                      <a:alpha val="43137"/>
                    </a:srgbClr>
                  </a:outerShdw>
                </a:effectLst>
                <a:uLnTx/>
                <a:uFillTx/>
                <a:latin typeface="Times New Roman" pitchFamily="18" charset="0"/>
                <a:ea typeface="楷体" pitchFamily="49" charset="-122"/>
                <a:cs typeface="Times New Roman" pitchFamily="18" charset="0"/>
                <a:sym typeface="Wingdings"/>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sym typeface="Wingdings"/>
              </a:rPr>
              <a:t>  </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sym typeface="Wingdings"/>
              </a:rPr>
              <a:t>趋势分析</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endParaRPr>
          </a:p>
        </p:txBody>
      </p:sp>
      <p:grpSp>
        <p:nvGrpSpPr>
          <p:cNvPr id="16" name="组合 15"/>
          <p:cNvGrpSpPr/>
          <p:nvPr/>
        </p:nvGrpSpPr>
        <p:grpSpPr>
          <a:xfrm>
            <a:off x="1714480" y="3175000"/>
            <a:ext cx="6357982" cy="2897206"/>
            <a:chOff x="1714480" y="3175000"/>
            <a:chExt cx="6357982" cy="2897206"/>
          </a:xfrm>
        </p:grpSpPr>
        <p:cxnSp>
          <p:nvCxnSpPr>
            <p:cNvPr id="8" name="直接箭头连接符 7"/>
            <p:cNvCxnSpPr/>
            <p:nvPr/>
          </p:nvCxnSpPr>
          <p:spPr>
            <a:xfrm flipV="1">
              <a:off x="1714480" y="5715016"/>
              <a:ext cx="585791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678629" y="4679165"/>
              <a:ext cx="278608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9322" y="4214818"/>
              <a:ext cx="714380" cy="430887"/>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T(</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12" name="TextBox 11"/>
            <p:cNvSpPr txBox="1"/>
            <p:nvPr/>
          </p:nvSpPr>
          <p:spPr>
            <a:xfrm>
              <a:off x="7572396" y="5498443"/>
              <a:ext cx="500066" cy="430887"/>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n</a:t>
              </a:r>
              <a:endPar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13" name="任意多边形 12"/>
            <p:cNvSpPr/>
            <p:nvPr/>
          </p:nvSpPr>
          <p:spPr>
            <a:xfrm>
              <a:off x="1879600" y="3175000"/>
              <a:ext cx="4660900" cy="2247900"/>
            </a:xfrm>
            <a:custGeom>
              <a:avLst/>
              <a:gdLst>
                <a:gd name="connsiteX0" fmla="*/ 0 w 4660900"/>
                <a:gd name="connsiteY0" fmla="*/ 2247900 h 2247900"/>
                <a:gd name="connsiteX1" fmla="*/ 1587500 w 4660900"/>
                <a:gd name="connsiteY1" fmla="*/ 2032000 h 2247900"/>
                <a:gd name="connsiteX2" fmla="*/ 2794000 w 4660900"/>
                <a:gd name="connsiteY2" fmla="*/ 1358900 h 2247900"/>
                <a:gd name="connsiteX3" fmla="*/ 4025900 w 4660900"/>
                <a:gd name="connsiteY3" fmla="*/ 635000 h 2247900"/>
                <a:gd name="connsiteX4" fmla="*/ 4660900 w 4660900"/>
                <a:gd name="connsiteY4" fmla="*/ 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900" h="2247900">
                  <a:moveTo>
                    <a:pt x="0" y="2247900"/>
                  </a:moveTo>
                  <a:cubicBezTo>
                    <a:pt x="560916" y="2214033"/>
                    <a:pt x="1121833" y="2180167"/>
                    <a:pt x="1587500" y="2032000"/>
                  </a:cubicBezTo>
                  <a:cubicBezTo>
                    <a:pt x="2053167" y="1883833"/>
                    <a:pt x="2387600" y="1591733"/>
                    <a:pt x="2794000" y="1358900"/>
                  </a:cubicBezTo>
                  <a:cubicBezTo>
                    <a:pt x="3200400" y="1126067"/>
                    <a:pt x="3714750" y="861483"/>
                    <a:pt x="4025900" y="635000"/>
                  </a:cubicBezTo>
                  <a:cubicBezTo>
                    <a:pt x="4337050" y="408517"/>
                    <a:pt x="4498975" y="204258"/>
                    <a:pt x="4660900" y="0"/>
                  </a:cubicBezTo>
                </a:path>
              </a:pathLst>
            </a:custGeom>
            <a:ln w="28575">
              <a:solidFill>
                <a:srgbClr val="808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任意多边形 13"/>
            <p:cNvSpPr/>
            <p:nvPr/>
          </p:nvSpPr>
          <p:spPr>
            <a:xfrm>
              <a:off x="1879600" y="3771900"/>
              <a:ext cx="4978400" cy="1841500"/>
            </a:xfrm>
            <a:custGeom>
              <a:avLst/>
              <a:gdLst>
                <a:gd name="connsiteX0" fmla="*/ 0 w 4978400"/>
                <a:gd name="connsiteY0" fmla="*/ 1841500 h 1841500"/>
                <a:gd name="connsiteX1" fmla="*/ 1168400 w 4978400"/>
                <a:gd name="connsiteY1" fmla="*/ 1689100 h 1841500"/>
                <a:gd name="connsiteX2" fmla="*/ 2400300 w 4978400"/>
                <a:gd name="connsiteY2" fmla="*/ 1384300 h 1841500"/>
                <a:gd name="connsiteX3" fmla="*/ 3619500 w 4978400"/>
                <a:gd name="connsiteY3" fmla="*/ 698500 h 1841500"/>
                <a:gd name="connsiteX4" fmla="*/ 4978400 w 4978400"/>
                <a:gd name="connsiteY4" fmla="*/ 0 h 184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400" h="1841500">
                  <a:moveTo>
                    <a:pt x="0" y="1841500"/>
                  </a:moveTo>
                  <a:cubicBezTo>
                    <a:pt x="384175" y="1803400"/>
                    <a:pt x="768350" y="1765300"/>
                    <a:pt x="1168400" y="1689100"/>
                  </a:cubicBezTo>
                  <a:cubicBezTo>
                    <a:pt x="1568450" y="1612900"/>
                    <a:pt x="1991783" y="1549400"/>
                    <a:pt x="2400300" y="1384300"/>
                  </a:cubicBezTo>
                  <a:cubicBezTo>
                    <a:pt x="2808817" y="1219200"/>
                    <a:pt x="3189817" y="929217"/>
                    <a:pt x="3619500" y="698500"/>
                  </a:cubicBezTo>
                  <a:cubicBezTo>
                    <a:pt x="4049183" y="467783"/>
                    <a:pt x="4513791" y="233891"/>
                    <a:pt x="4978400" y="0"/>
                  </a:cubicBezTo>
                </a:path>
              </a:pathLst>
            </a:custGeom>
            <a:ln w="28575">
              <a:solidFill>
                <a:srgbClr val="0000FF"/>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TextBox 14"/>
            <p:cNvSpPr txBox="1"/>
            <p:nvPr/>
          </p:nvSpPr>
          <p:spPr>
            <a:xfrm>
              <a:off x="5143504" y="3500438"/>
              <a:ext cx="714380" cy="406330"/>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dirty="0">
                  <a:ln>
                    <a:noFill/>
                  </a:ln>
                  <a:solidFill>
                    <a:srgbClr val="808000"/>
                  </a:solidFill>
                  <a:effectLst/>
                  <a:uLnTx/>
                  <a:uFillTx/>
                  <a:latin typeface="Times New Roman" pitchFamily="18" charset="0"/>
                  <a:ea typeface="楷体_GB2312" pitchFamily="49" charset="-122"/>
                  <a:cs typeface="+mn-cs"/>
                </a:rPr>
                <a:t>f</a:t>
              </a:r>
              <a:r>
                <a:rPr kumimoji="1" lang="en-US" altLang="zh-CN" sz="2000" b="1" i="0" u="none" strike="noStrike" kern="1200" cap="none" spc="0" normalizeH="0" baseline="0" noProof="0" dirty="0">
                  <a:ln>
                    <a:noFill/>
                  </a:ln>
                  <a:solidFill>
                    <a:srgbClr val="808000"/>
                  </a:solidFill>
                  <a:effectLst/>
                  <a:uLnTx/>
                  <a:uFillTx/>
                  <a:latin typeface="Times New Roman" pitchFamily="18" charset="0"/>
                  <a:ea typeface="楷体_GB2312" pitchFamily="49" charset="-122"/>
                  <a:cs typeface="+mn-cs"/>
                </a:rPr>
                <a:t>(</a:t>
              </a:r>
              <a:r>
                <a:rPr kumimoji="1" lang="en-US" altLang="zh-CN" sz="2000" b="1" i="1" u="none" strike="noStrike" kern="1200" cap="none" spc="0" normalizeH="0" baseline="0" noProof="0" dirty="0">
                  <a:ln>
                    <a:noFill/>
                  </a:ln>
                  <a:solidFill>
                    <a:srgbClr val="808000"/>
                  </a:solidFill>
                  <a:effectLst/>
                  <a:uLnTx/>
                  <a:uFillTx/>
                  <a:latin typeface="Times New Roman" pitchFamily="18" charset="0"/>
                  <a:ea typeface="楷体_GB2312" pitchFamily="49" charset="-122"/>
                  <a:cs typeface="+mn-cs"/>
                </a:rPr>
                <a:t>n</a:t>
              </a:r>
              <a:r>
                <a:rPr kumimoji="1" lang="en-US" altLang="zh-CN" sz="2000" b="1" i="0" u="none" strike="noStrike" kern="1200" cap="none" spc="0" normalizeH="0" baseline="0" noProof="0" dirty="0">
                  <a:ln>
                    <a:noFill/>
                  </a:ln>
                  <a:solidFill>
                    <a:srgbClr val="808000"/>
                  </a:solidFill>
                  <a:effectLst/>
                  <a:uLnTx/>
                  <a:uFillTx/>
                  <a:latin typeface="Times New Roman" pitchFamily="18" charset="0"/>
                  <a:ea typeface="楷体_GB2312" pitchFamily="49" charset="-122"/>
                  <a:cs typeface="+mn-cs"/>
                </a:rPr>
                <a:t>)</a:t>
              </a:r>
              <a:endParaRPr kumimoji="1" lang="zh-CN" altLang="en-US" sz="2000" b="1" i="0" u="none" strike="noStrike" kern="1200" cap="none" spc="0" normalizeH="0" baseline="0" noProof="0" dirty="0">
                <a:ln>
                  <a:noFill/>
                </a:ln>
                <a:solidFill>
                  <a:srgbClr val="808000"/>
                </a:solidFill>
                <a:effectLst/>
                <a:uLnTx/>
                <a:uFillTx/>
                <a:latin typeface="Times New Roman" pitchFamily="18" charset="0"/>
                <a:ea typeface="楷体_GB2312" pitchFamily="49" charset="-122"/>
                <a:cs typeface="+mn-cs"/>
              </a:endParaRPr>
            </a:p>
          </p:txBody>
        </p:sp>
      </p:grpSp>
      <p:sp>
        <p:nvSpPr>
          <p:cNvPr id="17" name="灯片编号占位符 1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331202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95288" y="357166"/>
            <a:ext cx="8305800" cy="22057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just" defTabSz="914400" rtl="0" eaLnBrk="1" fontAlgn="base" latinLnBrk="0" hangingPunct="1">
              <a:lnSpc>
                <a:spcPts val="34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O</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”的形式定义为：</a:t>
            </a:r>
          </a:p>
          <a:p>
            <a:pPr marL="0" marR="0" lvl="0" indent="0" algn="just" defTabSz="914400" rtl="0" eaLnBrk="1" fontAlgn="base" latinLnBrk="0" hangingPunct="1">
              <a:lnSpc>
                <a:spcPts val="34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 = O(</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f</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表示存在一个正的常数</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M</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，使得当</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时都满足：</a:t>
            </a:r>
          </a:p>
          <a:p>
            <a:pPr marL="0" marR="0" lvl="0" indent="0" algn="just" defTabSz="914400" rtl="0" eaLnBrk="1" fontAlgn="base" latinLnBrk="0" hangingPunct="1">
              <a:lnSpc>
                <a:spcPts val="34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f</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p:txBody>
      </p:sp>
      <p:sp>
        <p:nvSpPr>
          <p:cNvPr id="5" name="Line 7"/>
          <p:cNvSpPr>
            <a:spLocks noChangeShapeType="1"/>
          </p:cNvSpPr>
          <p:nvPr/>
        </p:nvSpPr>
        <p:spPr bwMode="auto">
          <a:xfrm flipV="1">
            <a:off x="4300563" y="2571744"/>
            <a:ext cx="0" cy="360363"/>
          </a:xfrm>
          <a:prstGeom prst="line">
            <a:avLst/>
          </a:prstGeom>
          <a:noFill/>
          <a:ln w="38100">
            <a:solidFill>
              <a:srgbClr val="C00000"/>
            </a:solidFill>
            <a:round/>
            <a:headEnd/>
            <a:tailEnd type="triangle" w="med" len="me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6" name="Text Box 8"/>
          <p:cNvSpPr txBox="1">
            <a:spLocks noChangeArrowheads="1"/>
          </p:cNvSpPr>
          <p:nvPr/>
        </p:nvSpPr>
        <p:spPr bwMode="auto">
          <a:xfrm>
            <a:off x="3189300" y="2978145"/>
            <a:ext cx="2382832" cy="430887"/>
          </a:xfrm>
          <a:prstGeom prst="rect">
            <a:avLst/>
          </a:prstGeom>
          <a:noFill/>
          <a:ln w="19050" algn="ctr">
            <a:noFill/>
            <a:miter lim="800000"/>
            <a:headEnd/>
            <a:tailEnd/>
          </a:ln>
          <a:effectLst/>
        </p:spPr>
        <p:txBody>
          <a:bodyPr wrap="square">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f</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是</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0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上界</a:t>
            </a:r>
          </a:p>
        </p:txBody>
      </p:sp>
      <p:sp>
        <p:nvSpPr>
          <p:cNvPr id="8" name="Line 7"/>
          <p:cNvSpPr>
            <a:spLocks noChangeShapeType="1"/>
          </p:cNvSpPr>
          <p:nvPr/>
        </p:nvSpPr>
        <p:spPr bwMode="auto">
          <a:xfrm flipV="1">
            <a:off x="3586183" y="3347449"/>
            <a:ext cx="0" cy="360363"/>
          </a:xfrm>
          <a:prstGeom prst="line">
            <a:avLst/>
          </a:prstGeom>
          <a:noFill/>
          <a:ln w="38100">
            <a:solidFill>
              <a:srgbClr val="C00000"/>
            </a:solidFill>
            <a:round/>
            <a:headEnd/>
            <a:tailEnd type="triangle" w="med" len="med"/>
          </a:ln>
          <a:effectLst/>
        </p:spPr>
        <p:txBody>
          <a:bodyPr wrap="none" anchor="ct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9" name="Text Box 8"/>
          <p:cNvSpPr txBox="1">
            <a:spLocks noChangeArrowheads="1"/>
          </p:cNvSpPr>
          <p:nvPr/>
        </p:nvSpPr>
        <p:spPr bwMode="auto">
          <a:xfrm>
            <a:off x="1928794" y="3753850"/>
            <a:ext cx="3597278" cy="769441"/>
          </a:xfrm>
          <a:prstGeom prst="rect">
            <a:avLst/>
          </a:prstGeom>
          <a:noFill/>
          <a:ln w="19050" algn="ctr">
            <a:noFill/>
            <a:miter lim="800000"/>
            <a:headEnd/>
            <a:tailEnd/>
          </a:ln>
          <a:effectLst/>
        </p:spPr>
        <p:txBody>
          <a:bodyPr wrap="square">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这种上界可能很多，通常取最接近的上界，即</a:t>
            </a:r>
            <a:r>
              <a:rPr kumimoji="1" lang="zh-CN" altLang="en-US" sz="20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紧凑上界</a:t>
            </a:r>
          </a:p>
        </p:txBody>
      </p:sp>
      <p:grpSp>
        <p:nvGrpSpPr>
          <p:cNvPr id="19" name="组合 18"/>
          <p:cNvGrpSpPr/>
          <p:nvPr/>
        </p:nvGrpSpPr>
        <p:grpSpPr>
          <a:xfrm>
            <a:off x="1285852" y="4857760"/>
            <a:ext cx="4500594" cy="1049207"/>
            <a:chOff x="714348" y="4857760"/>
            <a:chExt cx="4500594" cy="1049207"/>
          </a:xfrm>
        </p:grpSpPr>
        <p:sp>
          <p:nvSpPr>
            <p:cNvPr id="10" name="TextBox 9"/>
            <p:cNvSpPr txBox="1"/>
            <p:nvPr/>
          </p:nvSpPr>
          <p:spPr>
            <a:xfrm>
              <a:off x="714348" y="4857760"/>
              <a:ext cx="1928826"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大致情况：</a:t>
              </a:r>
            </a:p>
          </p:txBody>
        </p:sp>
        <p:sp>
          <p:nvSpPr>
            <p:cNvPr id="11" name="TextBox 10"/>
            <p:cNvSpPr txBox="1"/>
            <p:nvPr/>
          </p:nvSpPr>
          <p:spPr>
            <a:xfrm>
              <a:off x="2571736" y="5143512"/>
              <a:ext cx="857256" cy="406265"/>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lim</a:t>
              </a:r>
              <a:endPar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12" name="TextBox 11"/>
            <p:cNvSpPr txBox="1"/>
            <p:nvPr/>
          </p:nvSpPr>
          <p:spPr>
            <a:xfrm>
              <a:off x="2786050" y="5523065"/>
              <a:ext cx="571504" cy="270843"/>
            </a:xfrm>
            <a:prstGeom prst="rect">
              <a:avLst/>
            </a:prstGeom>
            <a:noFill/>
          </p:spPr>
          <p:txBody>
            <a:bodyPr wrap="square" lIns="0" tIns="0" rIns="0" bIns="0"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16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zh-CN" altLang="en-US" sz="16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 </a:t>
              </a:r>
            </a:p>
          </p:txBody>
        </p:sp>
        <p:sp>
          <p:nvSpPr>
            <p:cNvPr id="14" name="TextBox 13"/>
            <p:cNvSpPr txBox="1"/>
            <p:nvPr/>
          </p:nvSpPr>
          <p:spPr>
            <a:xfrm>
              <a:off x="3357554" y="4980992"/>
              <a:ext cx="857256" cy="376834"/>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T</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endPar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15" name="TextBox 14"/>
            <p:cNvSpPr txBox="1"/>
            <p:nvPr/>
          </p:nvSpPr>
          <p:spPr>
            <a:xfrm>
              <a:off x="3357554" y="5500702"/>
              <a:ext cx="857256" cy="406265"/>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f</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endPar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cxnSp>
          <p:nvCxnSpPr>
            <p:cNvPr id="17" name="直接连接符 16"/>
            <p:cNvCxnSpPr/>
            <p:nvPr/>
          </p:nvCxnSpPr>
          <p:spPr>
            <a:xfrm>
              <a:off x="3500430" y="5429264"/>
              <a:ext cx="57150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71934" y="5214950"/>
              <a:ext cx="1143008" cy="376834"/>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  M</a:t>
              </a:r>
              <a:endPar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grpSp>
      <p:sp>
        <p:nvSpPr>
          <p:cNvPr id="16" name="灯片编号占位符 1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427405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571472" y="1857364"/>
            <a:ext cx="8001056" cy="1532727"/>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也就是只求出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的最高阶，忽略其低阶项和常系数，这样既可简化</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的计算，又能比较客观地反映出当</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很大时算法的时间性能。     </a:t>
            </a:r>
            <a:endParaRPr kumimoji="1" lang="en-US" altLang="zh-CN" sz="2400" b="1" i="0" u="none" strike="noStrike" kern="1200" cap="none" spc="0" normalizeH="0" baseline="0" noProof="0" dirty="0">
              <a:ln>
                <a:noFill/>
              </a:ln>
              <a:solidFill>
                <a:srgbClr val="C00000"/>
              </a:solidFill>
              <a:effectLst/>
              <a:uLnTx/>
              <a:uFillTx/>
              <a:latin typeface="Times New Roman" pitchFamily="18" charset="0"/>
              <a:ea typeface="楷体" pitchFamily="49" charset="-122"/>
              <a:cs typeface="Times New Roman" pitchFamily="18" charset="0"/>
            </a:endParaRPr>
          </a:p>
        </p:txBody>
      </p:sp>
      <p:sp>
        <p:nvSpPr>
          <p:cNvPr id="211971" name="AutoShape 3"/>
          <p:cNvSpPr>
            <a:spLocks noChangeArrowheads="1"/>
          </p:cNvSpPr>
          <p:nvPr/>
        </p:nvSpPr>
        <p:spPr bwMode="auto">
          <a:xfrm>
            <a:off x="5357818" y="636574"/>
            <a:ext cx="2643206" cy="863600"/>
          </a:xfrm>
          <a:prstGeom prst="wedgeRectCallout">
            <a:avLst>
              <a:gd name="adj1" fmla="val -64643"/>
              <a:gd name="adj2" fmla="val 101288"/>
            </a:avLst>
          </a:prstGeom>
          <a:ln>
            <a:headEnd/>
            <a:tailEnd/>
          </a:ln>
        </p:spPr>
        <p:style>
          <a:lnRef idx="1">
            <a:schemeClr val="accent5"/>
          </a:lnRef>
          <a:fillRef idx="2">
            <a:schemeClr val="accent5"/>
          </a:fillRef>
          <a:effectRef idx="1">
            <a:schemeClr val="accent5"/>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本质</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上讲，是一种</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T(</a:t>
            </a:r>
            <a:r>
              <a:rPr kumimoji="1" lang="en-US" altLang="zh-CN" sz="2000" b="1" i="1"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r>
              <a:rPr kumimoji="1" lang="zh-CN" altLang="en-US" sz="2000" b="1" i="0" u="none" strike="noStrike" kern="1200" cap="none" spc="0" normalizeH="0" baseline="0" noProof="0">
                <a:ln>
                  <a:noFill/>
                </a:ln>
                <a:solidFill>
                  <a:srgbClr val="C00000"/>
                </a:solidFill>
                <a:effectLst/>
                <a:uLnTx/>
                <a:uFillTx/>
                <a:latin typeface="楷体" pitchFamily="49" charset="-122"/>
                <a:ea typeface="楷体" pitchFamily="49" charset="-122"/>
                <a:cs typeface="+mn-cs"/>
              </a:rPr>
              <a:t>最高</a:t>
            </a:r>
            <a:r>
              <a:rPr kumimoji="1" lang="zh-CN" altLang="en-US" sz="2000" b="1"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数量级的比较</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89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
        <p:nvSpPr>
          <p:cNvPr id="6" name="TextBox 5"/>
          <p:cNvSpPr txBox="1"/>
          <p:nvPr/>
        </p:nvSpPr>
        <p:spPr>
          <a:xfrm>
            <a:off x="1214414" y="3857628"/>
            <a:ext cx="5143536"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例如 ：</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a:ln>
                  <a:noFill/>
                </a:ln>
                <a:solidFill>
                  <a:srgbClr val="C00000"/>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+1 = O(</a:t>
            </a:r>
            <a:r>
              <a:rPr kumimoji="1" lang="en-US" altLang="zh-CN" sz="2400" b="1" i="1"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a:ln>
                  <a:noFill/>
                </a:ln>
                <a:solidFill>
                  <a:srgbClr val="C00000"/>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a:ln>
                  <a:noFill/>
                </a:ln>
                <a:solidFill>
                  <a:srgbClr val="C00000"/>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323759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523987"/>
            <a:ext cx="7858180"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a:t>
            </a:r>
            <a:r>
              <a:rPr lang="zh-CN" altLang="en-US" b="1">
                <a:solidFill>
                  <a:srgbClr val="3333CC"/>
                </a:solidFill>
                <a:latin typeface="Times New Roman" pitchFamily="18" charset="0"/>
                <a:ea typeface="楷体" pitchFamily="49" charset="-122"/>
                <a:cs typeface="Times New Roman" pitchFamily="18" charset="0"/>
              </a:rPr>
              <a:t>掌握</a:t>
            </a:r>
            <a:r>
              <a:rPr lang="zh-CN" altLang="en-US" b="1" dirty="0">
                <a:solidFill>
                  <a:srgbClr val="3333CC"/>
                </a:solidFill>
                <a:latin typeface="Times New Roman" pitchFamily="18" charset="0"/>
                <a:ea typeface="楷体" pitchFamily="49" charset="-122"/>
                <a:cs typeface="Times New Roman" pitchFamily="18" charset="0"/>
              </a:rPr>
              <a:t>数据结构的基本概念、基本原理和基本</a:t>
            </a:r>
            <a:r>
              <a:rPr lang="zh-CN" altLang="en-US" b="1">
                <a:solidFill>
                  <a:srgbClr val="3333CC"/>
                </a:solidFill>
                <a:latin typeface="Times New Roman" pitchFamily="18" charset="0"/>
                <a:ea typeface="楷体" pitchFamily="49" charset="-122"/>
                <a:cs typeface="Times New Roman" pitchFamily="18" charset="0"/>
              </a:rPr>
              <a:t>方法。</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4" name="Oval 8"/>
          <p:cNvSpPr>
            <a:spLocks noChangeAspect="1" noChangeArrowheads="1"/>
          </p:cNvSpPr>
          <p:nvPr/>
        </p:nvSpPr>
        <p:spPr bwMode="auto">
          <a:xfrm>
            <a:off x="42859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47942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6" name="Text Box 12"/>
          <p:cNvSpPr txBox="1">
            <a:spLocks noChangeArrowheads="1"/>
          </p:cNvSpPr>
          <p:nvPr/>
        </p:nvSpPr>
        <p:spPr bwMode="auto">
          <a:xfrm>
            <a:off x="1500166" y="567177"/>
            <a:ext cx="3857652" cy="461665"/>
          </a:xfrm>
          <a:prstGeom prst="rect">
            <a:avLst/>
          </a:prstGeom>
          <a:solidFill>
            <a:srgbClr val="6600CC"/>
          </a:solidFill>
          <a:ln w="9525">
            <a:noFill/>
            <a:miter lim="800000"/>
            <a:headEnd/>
            <a:tailEnd/>
          </a:ln>
          <a:effectLst/>
        </p:spPr>
        <p:txBody>
          <a:bodyPr wrap="square">
            <a:spAutoFit/>
          </a:bodyPr>
          <a:lstStyle/>
          <a:p>
            <a:pPr>
              <a:lnSpc>
                <a:spcPct val="100000"/>
              </a:lnSpc>
            </a:pPr>
            <a:r>
              <a:rPr lang="zh-CN" altLang="en-US">
                <a:solidFill>
                  <a:schemeClr val="bg1"/>
                </a:solidFill>
                <a:latin typeface="黑体" pitchFamily="49" charset="-122"/>
                <a:ea typeface="黑体" pitchFamily="49" charset="-122"/>
              </a:rPr>
              <a:t>“数据结构”的</a:t>
            </a:r>
            <a:r>
              <a:rPr lang="zh-CN" altLang="en-US" b="1">
                <a:solidFill>
                  <a:schemeClr val="bg1"/>
                </a:solidFill>
                <a:latin typeface="黑体" pitchFamily="49" charset="-122"/>
                <a:ea typeface="黑体" pitchFamily="49" charset="-122"/>
                <a:cs typeface="Times New Roman" pitchFamily="18" charset="0"/>
              </a:rPr>
              <a:t>学习</a:t>
            </a:r>
            <a:r>
              <a:rPr lang="zh-CN" altLang="en-US" b="1" dirty="0">
                <a:solidFill>
                  <a:schemeClr val="bg1"/>
                </a:solidFill>
                <a:latin typeface="黑体" pitchFamily="49" charset="-122"/>
                <a:ea typeface="黑体" pitchFamily="49" charset="-122"/>
                <a:cs typeface="Times New Roman" pitchFamily="18" charset="0"/>
              </a:rPr>
              <a:t>目标</a:t>
            </a:r>
          </a:p>
        </p:txBody>
      </p:sp>
      <p:sp>
        <p:nvSpPr>
          <p:cNvPr id="7" name="棱台 6"/>
          <p:cNvSpPr/>
          <p:nvPr/>
        </p:nvSpPr>
        <p:spPr>
          <a:xfrm>
            <a:off x="3857620" y="2357430"/>
            <a:ext cx="1285884" cy="642942"/>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a:solidFill>
                  <a:srgbClr val="FF0000"/>
                </a:solidFill>
                <a:latin typeface="楷体" pitchFamily="49" charset="-122"/>
                <a:ea typeface="楷体" pitchFamily="49" charset="-122"/>
              </a:rPr>
              <a:t>学科</a:t>
            </a:r>
          </a:p>
        </p:txBody>
      </p:sp>
      <p:sp>
        <p:nvSpPr>
          <p:cNvPr id="9" name="圆角矩形 8"/>
          <p:cNvSpPr/>
          <p:nvPr/>
        </p:nvSpPr>
        <p:spPr>
          <a:xfrm>
            <a:off x="207167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基本概念</a:t>
            </a:r>
            <a:endParaRPr lang="zh-CN" altLang="en-US" sz="2000"/>
          </a:p>
        </p:txBody>
      </p:sp>
      <p:sp>
        <p:nvSpPr>
          <p:cNvPr id="10" name="圆角矩形 9"/>
          <p:cNvSpPr/>
          <p:nvPr/>
        </p:nvSpPr>
        <p:spPr>
          <a:xfrm>
            <a:off x="385762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基本原理</a:t>
            </a:r>
            <a:endParaRPr lang="zh-CN" altLang="en-US" sz="2000"/>
          </a:p>
        </p:txBody>
      </p:sp>
      <p:sp>
        <p:nvSpPr>
          <p:cNvPr id="11" name="圆角矩形 10"/>
          <p:cNvSpPr/>
          <p:nvPr/>
        </p:nvSpPr>
        <p:spPr>
          <a:xfrm>
            <a:off x="5786446"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基本方法</a:t>
            </a:r>
            <a:endParaRPr lang="zh-CN" altLang="en-US" sz="2000"/>
          </a:p>
        </p:txBody>
      </p:sp>
      <p:cxnSp>
        <p:nvCxnSpPr>
          <p:cNvPr id="13" name="直接箭头连接符 12"/>
          <p:cNvCxnSpPr/>
          <p:nvPr/>
        </p:nvCxnSpPr>
        <p:spPr>
          <a:xfrm rot="10800000" flipV="1">
            <a:off x="3143240" y="3000372"/>
            <a:ext cx="928694"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0" idx="0"/>
          </p:cNvCxnSpPr>
          <p:nvPr/>
        </p:nvCxnSpPr>
        <p:spPr>
          <a:xfrm rot="5400000">
            <a:off x="4250529" y="3250405"/>
            <a:ext cx="500066" cy="1588"/>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29190" y="3000372"/>
            <a:ext cx="1071570"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4429124" y="4214818"/>
            <a:ext cx="214314" cy="5715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9" name="TextBox 18"/>
          <p:cNvSpPr txBox="1"/>
          <p:nvPr/>
        </p:nvSpPr>
        <p:spPr>
          <a:xfrm>
            <a:off x="3857620" y="4929198"/>
            <a:ext cx="1428760" cy="363176"/>
          </a:xfrm>
          <a:prstGeom prst="rect">
            <a:avLst/>
          </a:prstGeom>
          <a:noFill/>
        </p:spPr>
        <p:txBody>
          <a:bodyPr wrap="square" rtlCol="0">
            <a:spAutoFit/>
          </a:bodyPr>
          <a:lstStyle/>
          <a:p>
            <a:pPr algn="l"/>
            <a:r>
              <a:rPr lang="zh-CN" altLang="en-US" sz="2200">
                <a:latin typeface="楷体" pitchFamily="49" charset="-122"/>
                <a:ea typeface="楷体" pitchFamily="49" charset="-122"/>
              </a:rPr>
              <a:t>求解问题</a:t>
            </a: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9</a:t>
            </a:fld>
            <a:r>
              <a:rPr lang="en-US" altLang="zh-CN"/>
              <a:t>/14</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15931" y="1000108"/>
            <a:ext cx="8785225" cy="3477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一个没有循环的算法的执行时间与问题规模</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无关，记作</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，也称作</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常数阶</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一个只有一重循环的算法的执行时间与问题规模</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的增长呈线性增大关系，记作</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，也称</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线性阶</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457200" marR="0" lvl="0" indent="-457200" algn="l" defTabSz="914400" rtl="0" eaLnBrk="1" fontAlgn="base" latinLnBrk="0" hangingPunct="1">
              <a:lnSpc>
                <a:spcPct val="150000"/>
              </a:lnSpc>
              <a:spcBef>
                <a:spcPct val="50000"/>
              </a:spcBef>
              <a:spcAft>
                <a:spcPct val="0"/>
              </a:spcAft>
              <a:buClrTx/>
              <a:buSzTx/>
              <a:buFontTx/>
              <a:buBlip>
                <a:blip r:embed="rId3"/>
              </a:buBlip>
              <a:tabLst/>
              <a:defRPr/>
            </a:pP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其余常用的算法时间复杂度还有</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平方阶</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2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立方阶</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2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3</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对数阶</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2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log</a:t>
            </a:r>
            <a:r>
              <a:rPr kumimoji="1" lang="en-US" altLang="zh-CN" sz="22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2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指数阶</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2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200" b="1" i="1"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等。</a:t>
            </a:r>
          </a:p>
        </p:txBody>
      </p:sp>
      <p:sp>
        <p:nvSpPr>
          <p:cNvPr id="4" name="TextBox 3"/>
          <p:cNvSpPr txBox="1"/>
          <p:nvPr/>
        </p:nvSpPr>
        <p:spPr>
          <a:xfrm>
            <a:off x="428596" y="357166"/>
            <a:ext cx="1285884" cy="47025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rPr>
              <a:t>一般地：</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90</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182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12994">
                                            <p:txEl>
                                              <p:pRg st="0" end="0"/>
                                            </p:txEl>
                                          </p:spTgt>
                                        </p:tgtEl>
                                        <p:attrNameLst>
                                          <p:attrName>style.visibility</p:attrName>
                                        </p:attrNameLst>
                                      </p:cBhvr>
                                      <p:to>
                                        <p:strVal val="visible"/>
                                      </p:to>
                                    </p:set>
                                    <p:anim calcmode="discrete" valueType="clr">
                                      <p:cBhvr override="childStyle">
                                        <p:cTn id="7" dur="80"/>
                                        <p:tgtEl>
                                          <p:spTgt spid="21299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2994">
                                            <p:txEl>
                                              <p:pRg st="1" end="1"/>
                                            </p:txEl>
                                          </p:spTgt>
                                        </p:tgtEl>
                                        <p:attrNameLst>
                                          <p:attrName>style.visibility</p:attrName>
                                        </p:attrNameLst>
                                      </p:cBhvr>
                                      <p:to>
                                        <p:strVal val="visible"/>
                                      </p:to>
                                    </p:set>
                                    <p:anim calcmode="discrete" valueType="clr">
                                      <p:cBhvr override="childStyle">
                                        <p:cTn id="14" dur="80"/>
                                        <p:tgtEl>
                                          <p:spTgt spid="21299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299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299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12994">
                                            <p:txEl>
                                              <p:pRg st="2" end="2"/>
                                            </p:txEl>
                                          </p:spTgt>
                                        </p:tgtEl>
                                        <p:attrNameLst>
                                          <p:attrName>style.visibility</p:attrName>
                                        </p:attrNameLst>
                                      </p:cBhvr>
                                      <p:to>
                                        <p:strVal val="visible"/>
                                      </p:to>
                                    </p:set>
                                    <p:anim calcmode="discrete" valueType="clr">
                                      <p:cBhvr override="childStyle">
                                        <p:cTn id="21" dur="80"/>
                                        <p:tgtEl>
                                          <p:spTgt spid="21299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299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299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620713"/>
            <a:ext cx="8382000" cy="101566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各种不同算法时间复杂度的比较关系如下：</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O(1)&lt;O(</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log</a:t>
            </a:r>
            <a:r>
              <a:rPr kumimoji="1" lang="en-US" altLang="zh-CN" sz="20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0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log</a:t>
            </a:r>
            <a:r>
              <a:rPr kumimoji="1" lang="en-US" altLang="zh-CN" sz="20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0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3</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000" b="1" i="1"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)&lt;O(</a:t>
            </a:r>
            <a:r>
              <a:rPr kumimoji="1" lang="en-US" altLang="zh-CN" sz="20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000" b="0"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137218" name="Text Box 2"/>
          <p:cNvSpPr txBox="1">
            <a:spLocks noChangeArrowheads="1"/>
          </p:cNvSpPr>
          <p:nvPr/>
        </p:nvSpPr>
        <p:spPr bwMode="auto">
          <a:xfrm>
            <a:off x="571472" y="4000504"/>
            <a:ext cx="8143932" cy="1902059"/>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算法时间性能比较：</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假如</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求同一问题有两个算法：</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和</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，如果</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的平均时间</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复杂度为</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，而</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的平均时间</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复杂度为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一般</a:t>
            </a:r>
            <a:r>
              <a:rPr kumimoji="1" lang="zh-CN" altLang="en-US" sz="24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情况下</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，认为</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的时间性能好比算法</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pSp>
        <p:nvGrpSpPr>
          <p:cNvPr id="12" name="组合 11"/>
          <p:cNvGrpSpPr/>
          <p:nvPr/>
        </p:nvGrpSpPr>
        <p:grpSpPr>
          <a:xfrm>
            <a:off x="6715140" y="1701788"/>
            <a:ext cx="1071570" cy="968820"/>
            <a:chOff x="6715140" y="1701788"/>
            <a:chExt cx="1071570" cy="968820"/>
          </a:xfrm>
        </p:grpSpPr>
        <p:sp>
          <p:nvSpPr>
            <p:cNvPr id="5" name="右大括号 4"/>
            <p:cNvSpPr/>
            <p:nvPr/>
          </p:nvSpPr>
          <p:spPr>
            <a:xfrm rot="5400000">
              <a:off x="7108049" y="1308879"/>
              <a:ext cx="142876" cy="928694"/>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nvSpPr>
          <p:spPr>
            <a:xfrm>
              <a:off x="6715140" y="1928802"/>
              <a:ext cx="1071570" cy="741806"/>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00FF"/>
                  </a:solidFill>
                  <a:effectLst/>
                  <a:uLnTx/>
                  <a:uFillTx/>
                  <a:latin typeface="楷体" pitchFamily="49" charset="-122"/>
                  <a:ea typeface="楷体" pitchFamily="49" charset="-122"/>
                  <a:cs typeface="+mn-cs"/>
                </a:rPr>
                <a:t>指数</a:t>
              </a:r>
              <a:r>
                <a:rPr kumimoji="1" lang="zh-CN" altLang="en-US" sz="2000" b="1" i="0" u="none" strike="noStrike" kern="1200" cap="none" spc="0" normalizeH="0" baseline="0" noProof="0">
                  <a:ln>
                    <a:noFill/>
                  </a:ln>
                  <a:solidFill>
                    <a:srgbClr val="FF00FF"/>
                  </a:solidFill>
                  <a:effectLst/>
                  <a:uLnTx/>
                  <a:uFillTx/>
                  <a:latin typeface="楷体" pitchFamily="49" charset="-122"/>
                  <a:ea typeface="楷体" pitchFamily="49" charset="-122"/>
                  <a:cs typeface="Times New Roman" pitchFamily="18" charset="0"/>
                </a:rPr>
                <a:t>阶：</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NP</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问题</a:t>
              </a:r>
              <a:endParaRPr kumimoji="1" lang="zh-CN" altLang="en-US" sz="2000" b="1" i="0" u="none" strike="noStrike" kern="1200" cap="none" spc="0" normalizeH="0" baseline="0" noProof="0">
                <a:ln>
                  <a:noFill/>
                </a:ln>
                <a:solidFill>
                  <a:srgbClr val="FF00FF"/>
                </a:solidFill>
                <a:effectLst/>
                <a:uLnTx/>
                <a:uFillTx/>
                <a:latin typeface="楷体" pitchFamily="49" charset="-122"/>
                <a:ea typeface="楷体" pitchFamily="49" charset="-122"/>
                <a:cs typeface="+mn-cs"/>
              </a:endParaRPr>
            </a:p>
          </p:txBody>
        </p:sp>
      </p:grpSp>
      <p:grpSp>
        <p:nvGrpSpPr>
          <p:cNvPr id="11" name="组合 10"/>
          <p:cNvGrpSpPr/>
          <p:nvPr/>
        </p:nvGrpSpPr>
        <p:grpSpPr>
          <a:xfrm>
            <a:off x="1571604" y="1714488"/>
            <a:ext cx="4572032" cy="983755"/>
            <a:chOff x="1571604" y="1714488"/>
            <a:chExt cx="4572032" cy="983755"/>
          </a:xfrm>
        </p:grpSpPr>
        <p:sp>
          <p:nvSpPr>
            <p:cNvPr id="7" name="右大括号 6"/>
            <p:cNvSpPr/>
            <p:nvPr/>
          </p:nvSpPr>
          <p:spPr>
            <a:xfrm rot="5400000">
              <a:off x="3786182" y="-500090"/>
              <a:ext cx="142876" cy="4572032"/>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Box 8"/>
            <p:cNvSpPr txBox="1"/>
            <p:nvPr/>
          </p:nvSpPr>
          <p:spPr>
            <a:xfrm>
              <a:off x="3214678" y="1928802"/>
              <a:ext cx="1357322" cy="769441"/>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FF"/>
                  </a:solidFill>
                  <a:effectLst/>
                  <a:uLnTx/>
                  <a:uFillTx/>
                  <a:latin typeface="楷体" pitchFamily="49" charset="-122"/>
                  <a:ea typeface="楷体" pitchFamily="49" charset="-122"/>
                  <a:cs typeface="+mn-cs"/>
                </a:rPr>
                <a:t>多项式</a:t>
              </a:r>
              <a:r>
                <a:rPr kumimoji="1" lang="zh-CN" altLang="en-US" sz="2000" b="1" i="0" u="none" strike="noStrike" kern="1200" cap="none" spc="0" normalizeH="0" baseline="0" noProof="0" dirty="0">
                  <a:ln>
                    <a:noFill/>
                  </a:ln>
                  <a:solidFill>
                    <a:srgbClr val="FF00FF"/>
                  </a:solidFill>
                  <a:effectLst/>
                  <a:uLnTx/>
                  <a:uFillTx/>
                  <a:latin typeface="楷体" pitchFamily="49" charset="-122"/>
                  <a:ea typeface="楷体" pitchFamily="49" charset="-122"/>
                  <a:cs typeface="Times New Roman" pitchFamily="18" charset="0"/>
                </a:rPr>
                <a:t>阶：</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P</a:t>
              </a:r>
              <a:r>
                <a:rPr kumimoji="1" lang="zh-CN" altLang="en-US"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问题</a:t>
              </a:r>
            </a:p>
          </p:txBody>
        </p:sp>
      </p:grpSp>
      <p:sp>
        <p:nvSpPr>
          <p:cNvPr id="10" name="TextBox 9"/>
          <p:cNvSpPr txBox="1"/>
          <p:nvPr/>
        </p:nvSpPr>
        <p:spPr>
          <a:xfrm>
            <a:off x="4000496" y="2786058"/>
            <a:ext cx="3143272" cy="837152"/>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NP = P</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？是目前计算机科学的难题之一</a:t>
            </a:r>
          </a:p>
        </p:txBody>
      </p:sp>
      <p:sp>
        <p:nvSpPr>
          <p:cNvPr id="13" name="灯片编号占位符 12"/>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91</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78531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37218"/>
                                        </p:tgtEl>
                                        <p:attrNameLst>
                                          <p:attrName>style.visibility</p:attrName>
                                        </p:attrNameLst>
                                      </p:cBhvr>
                                      <p:to>
                                        <p:strVal val="visible"/>
                                      </p:to>
                                    </p:set>
                                    <p:anim calcmode="discrete" valueType="clr">
                                      <p:cBhvr override="childStyle">
                                        <p:cTn id="17" dur="80"/>
                                        <p:tgtEl>
                                          <p:spTgt spid="1372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37218"/>
                                        </p:tgtEl>
                                        <p:attrNameLst>
                                          <p:attrName>fillcolor</p:attrName>
                                        </p:attrNameLst>
                                      </p:cBhvr>
                                      <p:tavLst>
                                        <p:tav tm="0">
                                          <p:val>
                                            <p:clrVal>
                                              <a:schemeClr val="accent2"/>
                                            </p:clrVal>
                                          </p:val>
                                        </p:tav>
                                        <p:tav tm="50000">
                                          <p:val>
                                            <p:clrVal>
                                              <a:schemeClr val="hlink"/>
                                            </p:clrVal>
                                          </p:val>
                                        </p:tav>
                                      </p:tavLst>
                                    </p:anim>
                                    <p:set>
                                      <p:cBhvr>
                                        <p:cTn id="19" dur="80"/>
                                        <p:tgtEl>
                                          <p:spTgt spid="1372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026"/>
          <p:cNvSpPr txBox="1">
            <a:spLocks noChangeArrowheads="1"/>
          </p:cNvSpPr>
          <p:nvPr/>
        </p:nvSpPr>
        <p:spPr bwMode="auto">
          <a:xfrm>
            <a:off x="642910" y="1228539"/>
            <a:ext cx="8143932" cy="1200329"/>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ts val="36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算法中的</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基本操作</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一般是最深层循环内的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原操作</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ts val="36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算法执行时间大致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基本操作所需的时间 </a:t>
            </a: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其运算次数。</a:t>
            </a: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30723" name="Text Box 3"/>
          <p:cNvSpPr txBox="1">
            <a:spLocks noChangeArrowheads="1"/>
          </p:cNvSpPr>
          <p:nvPr/>
        </p:nvSpPr>
        <p:spPr bwMode="auto">
          <a:xfrm>
            <a:off x="684213" y="408263"/>
            <a:ext cx="4530729" cy="46391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sym typeface="Wingdings"/>
              </a:rPr>
              <a:t> </a:t>
            </a:r>
            <a:r>
              <a:rPr kumimoji="1" lang="zh-CN" altLang="en-US" sz="2400" b="1" i="0" u="none" strike="noStrike" kern="1200" cap="none" spc="0" normalizeH="0" baseline="0" noProof="0">
                <a:ln>
                  <a:noFill/>
                </a:ln>
                <a:solidFill>
                  <a:srgbClr val="FF0000"/>
                </a:solidFill>
                <a:effectLst/>
                <a:uLnTx/>
                <a:uFillTx/>
                <a:latin typeface="楷体" pitchFamily="49" charset="-122"/>
                <a:ea typeface="楷体" pitchFamily="49" charset="-122"/>
                <a:cs typeface="+mn-cs"/>
              </a:rPr>
              <a:t>简化</a:t>
            </a:r>
            <a:r>
              <a:rPr kumimoji="1" lang="zh-CN" altLang="en-US" sz="2400" b="1"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的算法时间复杂度分析</a:t>
            </a:r>
          </a:p>
        </p:txBody>
      </p:sp>
      <p:grpSp>
        <p:nvGrpSpPr>
          <p:cNvPr id="9" name="组合 8"/>
          <p:cNvGrpSpPr/>
          <p:nvPr/>
        </p:nvGrpSpPr>
        <p:grpSpPr>
          <a:xfrm>
            <a:off x="571472" y="2571744"/>
            <a:ext cx="8143932" cy="1212978"/>
            <a:chOff x="571472" y="2571744"/>
            <a:chExt cx="8143932" cy="1212978"/>
          </a:xfrm>
        </p:grpSpPr>
        <p:sp>
          <p:nvSpPr>
            <p:cNvPr id="5" name="TextBox 4"/>
            <p:cNvSpPr txBox="1"/>
            <p:nvPr/>
          </p:nvSpPr>
          <p:spPr>
            <a:xfrm>
              <a:off x="571472" y="3286124"/>
              <a:ext cx="8143932"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在算法分析时，计算</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时仅仅考虑基本操作的运算次数。</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
          <p:nvSpPr>
            <p:cNvPr id="6" name="下箭头 5"/>
            <p:cNvSpPr/>
            <p:nvPr/>
          </p:nvSpPr>
          <p:spPr>
            <a:xfrm>
              <a:off x="3857620" y="2571744"/>
              <a:ext cx="214314" cy="57150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TextBox 6"/>
            <p:cNvSpPr txBox="1"/>
            <p:nvPr/>
          </p:nvSpPr>
          <p:spPr>
            <a:xfrm>
              <a:off x="4214810" y="2668558"/>
              <a:ext cx="1000132" cy="403252"/>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转化</a:t>
              </a:r>
            </a:p>
          </p:txBody>
        </p:sp>
      </p:grpSp>
      <p:sp>
        <p:nvSpPr>
          <p:cNvPr id="10" name="灯片编号占位符 9"/>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92</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47538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0114">
                                            <p:txEl>
                                              <p:pRg st="1" end="1"/>
                                            </p:txEl>
                                          </p:spTgt>
                                        </p:tgtEl>
                                        <p:attrNameLst>
                                          <p:attrName>style.visibility</p:attrName>
                                        </p:attrNameLst>
                                      </p:cBhvr>
                                      <p:to>
                                        <p:strVal val="visible"/>
                                      </p:to>
                                    </p:set>
                                    <p:anim calcmode="discrete" valueType="clr">
                                      <p:cBhvr override="childStyle">
                                        <p:cTn id="7" dur="80"/>
                                        <p:tgtEl>
                                          <p:spTgt spid="901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011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011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5650" y="1500174"/>
            <a:ext cx="7959754" cy="3597275"/>
          </a:xfrm>
          <a:prstGeom prst="rect">
            <a:avLst/>
          </a:prstGeom>
          <a:ln>
            <a:headEnd/>
            <a:tailEnd/>
          </a:ln>
          <a:scene3d>
            <a:camera prst="perspectiveContrastingRightFacing"/>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#define MAX   20    //</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定义最大的方阶</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matrixadd</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n</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A[MAX][</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int </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B[MAX][</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MAX]</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C[MAX][MAX])</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 (j=</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0;j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C[</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][j]=A[</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][j]+B[</a:t>
            </a:r>
            <a:r>
              <a:rPr kumimoji="1" lang="en-US" altLang="zh-CN" sz="20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][j];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136194" name="Text Box 2"/>
          <p:cNvSpPr txBox="1">
            <a:spLocks noChangeArrowheads="1"/>
          </p:cNvSpPr>
          <p:nvPr/>
        </p:nvSpPr>
        <p:spPr bwMode="auto">
          <a:xfrm>
            <a:off x="520907" y="204811"/>
            <a:ext cx="8247091" cy="892552"/>
          </a:xfrm>
          <a:prstGeom prst="rect">
            <a:avLst/>
          </a:prstGeom>
          <a:no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1-6】</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求两个</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阶方阵的相加</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C</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B</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的算法如下，分析其时间复杂度。</a:t>
            </a:r>
          </a:p>
        </p:txBody>
      </p:sp>
      <p:sp>
        <p:nvSpPr>
          <p:cNvPr id="136195" name="AutoShape 3"/>
          <p:cNvSpPr>
            <a:spLocks/>
          </p:cNvSpPr>
          <p:nvPr/>
        </p:nvSpPr>
        <p:spPr bwMode="auto">
          <a:xfrm>
            <a:off x="4859338" y="5243499"/>
            <a:ext cx="1570050" cy="484205"/>
          </a:xfrm>
          <a:prstGeom prst="borderCallout2">
            <a:avLst>
              <a:gd name="adj1" fmla="val 21556"/>
              <a:gd name="adj2" fmla="val -4597"/>
              <a:gd name="adj3" fmla="val 21556"/>
              <a:gd name="adj4" fmla="val -4597"/>
              <a:gd name="adj5" fmla="val -123056"/>
              <a:gd name="adj6" fmla="val -17625"/>
            </a:avLst>
          </a:prstGeom>
          <a:ln w="38100">
            <a:solidFill>
              <a:srgbClr val="92D050"/>
            </a:solidFill>
            <a:headEnd/>
            <a:tailEnd/>
          </a:ln>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基本操作</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93</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2803676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38150" y="546101"/>
            <a:ext cx="8382000" cy="2456057"/>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0"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该算法中的基本操作是两重循环中最深层的语句</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C[</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][j]=A[</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][j]+B[</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][j]</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，分析它的频度，即：</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5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O(</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dirty="0">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aphicFrame>
        <p:nvGraphicFramePr>
          <p:cNvPr id="31747" name="Object 3"/>
          <p:cNvGraphicFramePr>
            <a:graphicFrameLocks noChangeAspect="1"/>
          </p:cNvGraphicFramePr>
          <p:nvPr/>
        </p:nvGraphicFramePr>
        <p:xfrm>
          <a:off x="1963738" y="1538288"/>
          <a:ext cx="3763962" cy="798512"/>
        </p:xfrm>
        <a:graphic>
          <a:graphicData uri="http://schemas.openxmlformats.org/presentationml/2006/ole">
            <mc:AlternateContent xmlns:mc="http://schemas.openxmlformats.org/markup-compatibility/2006">
              <mc:Choice xmlns:v="urn:schemas-microsoft-com:vml" Requires="v">
                <p:oleObj spid="_x0000_s3100" name="公式" r:id="rId3" imgW="2095200" imgH="444240" progId="">
                  <p:embed/>
                </p:oleObj>
              </mc:Choice>
              <mc:Fallback>
                <p:oleObj name="公式" r:id="rId3" imgW="2095200" imgH="444240" progId="">
                  <p:embed/>
                  <p:pic>
                    <p:nvPicPr>
                      <p:cNvPr id="317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1538288"/>
                        <a:ext cx="3763962"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4514850" y="2384425"/>
          <a:ext cx="114300" cy="215900"/>
        </p:xfrm>
        <a:graphic>
          <a:graphicData uri="http://schemas.openxmlformats.org/presentationml/2006/ole">
            <mc:AlternateContent xmlns:mc="http://schemas.openxmlformats.org/markup-compatibility/2006">
              <mc:Choice xmlns:v="urn:schemas-microsoft-com:vml" Requires="v">
                <p:oleObj spid="_x0000_s3101" name="公式" r:id="rId5" imgW="114120" imgH="215640" progId="">
                  <p:embed/>
                </p:oleObj>
              </mc:Choice>
              <mc:Fallback>
                <p:oleObj name="公式" r:id="rId5" imgW="114120" imgH="215640" progId="">
                  <p:embed/>
                  <p:pic>
                    <p:nvPicPr>
                      <p:cNvPr id="317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384425"/>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2053"/>
          <p:cNvSpPr txBox="1">
            <a:spLocks noChangeArrowheads="1"/>
          </p:cNvSpPr>
          <p:nvPr/>
        </p:nvSpPr>
        <p:spPr bwMode="auto">
          <a:xfrm>
            <a:off x="571472" y="3214686"/>
            <a:ext cx="7920037" cy="904863"/>
          </a:xfrm>
          <a:prstGeom prst="rect">
            <a:avLst/>
          </a:prstGeom>
          <a:noFill/>
          <a:ln w="19050" algn="ctr">
            <a:noFill/>
            <a:miter lim="800000"/>
            <a:headEnd/>
            <a:tailEnd/>
          </a:ln>
          <a:effectLst/>
        </p:spPr>
        <p:txBody>
          <a:bodyPr>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这种简化的时间复杂度分析方法得到的</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结果相同</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，但分析过程更简单。</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94</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40768478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6286544" cy="1089529"/>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rPr>
              <a:t>思考题</a:t>
            </a:r>
            <a:endParaRPr kumimoji="1" lang="en-US" altLang="zh-CN"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下列程序段的时间复杂度是</a:t>
            </a:r>
            <a:r>
              <a:rPr kumimoji="1" lang="zh-CN" altLang="en-US" sz="2400" b="1" i="0" u="sng"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3" name="TextBox 2"/>
          <p:cNvSpPr txBox="1"/>
          <p:nvPr/>
        </p:nvSpPr>
        <p:spPr>
          <a:xfrm>
            <a:off x="642910" y="3859096"/>
            <a:ext cx="7500990" cy="46916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A.O</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log</a:t>
            </a:r>
            <a:r>
              <a:rPr kumimoji="1" lang="en-US" altLang="zh-CN" sz="2400" b="1" i="0" u="none" strike="noStrike" kern="1200" cap="none" spc="0" normalizeH="0" baseline="-25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B.O</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C.O</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log</a:t>
            </a:r>
            <a:r>
              <a:rPr kumimoji="1" lang="en-US" altLang="zh-CN" sz="2400" b="1" i="0" u="none" strike="noStrike" kern="1200" cap="none" spc="0" normalizeH="0" baseline="-25000" noProof="0" dirty="0" err="1">
                <a:ln>
                  <a:noFill/>
                </a:ln>
                <a:solidFill>
                  <a:srgbClr val="FF00FF"/>
                </a:solidFill>
                <a:effectLst/>
                <a:uLnTx/>
                <a:uFillTx/>
                <a:latin typeface="Times New Roman" pitchFamily="18" charset="0"/>
                <a:ea typeface="楷体" pitchFamily="49" charset="-122"/>
                <a:cs typeface="Times New Roman" pitchFamily="18" charset="0"/>
              </a:rPr>
              <a:t>2</a:t>
            </a:r>
            <a:r>
              <a:rPr kumimoji="1" lang="en-US" altLang="zh-CN" sz="2400" b="1" i="1" u="none" strike="noStrike" kern="1200" cap="none" spc="0" normalizeH="0" baseline="0" noProof="0" dirty="0" err="1">
                <a:ln>
                  <a:noFill/>
                </a:ln>
                <a:solidFill>
                  <a:srgbClr val="FF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D.O</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30000" noProof="0" dirty="0" err="1">
                <a:ln>
                  <a:noFill/>
                </a:ln>
                <a:solidFill>
                  <a:srgbClr val="0000FF"/>
                </a:solidFill>
                <a:effectLst/>
                <a:uLnTx/>
                <a:uFillTx/>
                <a:latin typeface="Times New Roman" pitchFamily="18" charset="0"/>
                <a:ea typeface="楷体" pitchFamily="49" charset="-122"/>
                <a:cs typeface="Times New Roman" pitchFamily="18" charset="0"/>
              </a:rPr>
              <a:t>2</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
        <p:nvSpPr>
          <p:cNvPr id="4" name="TextBox 3"/>
          <p:cNvSpPr txBox="1"/>
          <p:nvPr/>
        </p:nvSpPr>
        <p:spPr>
          <a:xfrm>
            <a:off x="1571604" y="1573080"/>
            <a:ext cx="3286148" cy="1883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count=0;</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for(k=</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1;k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*=2)</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for(j=</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1;j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n;j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count++;</a:t>
            </a:r>
            <a:endParaRPr kumimoji="1" lang="zh-CN" altLang="en-US" sz="2000" b="1" i="0" u="none" strike="noStrike" kern="1200" cap="none" spc="0" normalizeH="0" baseline="0" noProof="0" dirty="0">
              <a:ln>
                <a:noFill/>
              </a:ln>
              <a:solidFill>
                <a:srgbClr val="FF00FF"/>
              </a:solidFill>
              <a:effectLst/>
              <a:uLnTx/>
              <a:uFillTx/>
              <a:latin typeface="Times New Roman" pitchFamily="18" charset="0"/>
              <a:ea typeface="宋体" panose="02010600030101010101" pitchFamily="2" charset="-122"/>
              <a:cs typeface="Times New Roman" pitchFamily="18" charset="0"/>
            </a:endParaRPr>
          </a:p>
        </p:txBody>
      </p:sp>
      <p:sp>
        <p:nvSpPr>
          <p:cNvPr id="6" name="Text Box 3"/>
          <p:cNvSpPr txBox="1">
            <a:spLocks noChangeArrowheads="1"/>
          </p:cNvSpPr>
          <p:nvPr/>
        </p:nvSpPr>
        <p:spPr bwMode="auto">
          <a:xfrm>
            <a:off x="1357290" y="4573476"/>
            <a:ext cx="5184775" cy="498598"/>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说明：本题为</a:t>
            </a: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2014</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年全国考研题 </a:t>
            </a:r>
          </a:p>
        </p:txBody>
      </p:sp>
      <p:sp>
        <p:nvSpPr>
          <p:cNvPr id="8" name="AutoShape 3"/>
          <p:cNvSpPr>
            <a:spLocks/>
          </p:cNvSpPr>
          <p:nvPr/>
        </p:nvSpPr>
        <p:spPr bwMode="auto">
          <a:xfrm>
            <a:off x="5216528" y="3230547"/>
            <a:ext cx="1570050" cy="484205"/>
          </a:xfrm>
          <a:prstGeom prst="borderCallout2">
            <a:avLst>
              <a:gd name="adj1" fmla="val 21556"/>
              <a:gd name="adj2" fmla="val -4597"/>
              <a:gd name="adj3" fmla="val 21556"/>
              <a:gd name="adj4" fmla="val -4597"/>
              <a:gd name="adj5" fmla="val 8087"/>
              <a:gd name="adj6" fmla="val -106603"/>
            </a:avLst>
          </a:prstGeom>
          <a:ln>
            <a:headEnd/>
            <a:tailEnd/>
          </a:ln>
        </p:spPr>
        <p:style>
          <a:lnRef idx="1">
            <a:schemeClr val="accent5"/>
          </a:lnRef>
          <a:fillRef idx="2">
            <a:schemeClr val="accent5"/>
          </a:fillRef>
          <a:effectRef idx="1">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基本操作</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95</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16333539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476375" y="1341438"/>
            <a:ext cx="3024187" cy="314007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void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楷体" pitchFamily="49" charset="-122"/>
                <a:cs typeface="Times New Roman" pitchFamily="18" charset="0"/>
              </a:rPr>
              <a:t>func</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n)</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楷体" pitchFamily="49" charset="-122"/>
                <a:cs typeface="Times New Roman" pitchFamily="18" charset="0"/>
              </a:rPr>
              <a:t>int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i=0</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s=0</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while (s&lt;n)</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s=</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s+i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91140" name="Text Box 4"/>
          <p:cNvSpPr txBox="1">
            <a:spLocks noChangeArrowheads="1"/>
          </p:cNvSpPr>
          <p:nvPr/>
        </p:nvSpPr>
        <p:spPr bwMode="auto">
          <a:xfrm>
            <a:off x="4857752" y="2889249"/>
            <a:ext cx="16002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基本操作</a:t>
            </a:r>
          </a:p>
        </p:txBody>
      </p:sp>
      <p:sp>
        <p:nvSpPr>
          <p:cNvPr id="135170" name="Text Box 2"/>
          <p:cNvSpPr txBox="1">
            <a:spLocks noChangeArrowheads="1"/>
          </p:cNvSpPr>
          <p:nvPr/>
        </p:nvSpPr>
        <p:spPr bwMode="auto">
          <a:xfrm>
            <a:off x="971550" y="620713"/>
            <a:ext cx="6553200" cy="457200"/>
          </a:xfrm>
          <a:prstGeom prst="rect">
            <a:avLst/>
          </a:prstGeom>
          <a:noFill/>
          <a:ln w="38100" algn="ctr">
            <a:noFill/>
            <a:miter lim="800000"/>
            <a:headEnd/>
            <a:tailEnd/>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例</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1-5】</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分析以下算法的时间复杂度。</a:t>
            </a:r>
          </a:p>
        </p:txBody>
      </p:sp>
      <p:sp>
        <p:nvSpPr>
          <p:cNvPr id="6" name="右大括号 5"/>
          <p:cNvSpPr/>
          <p:nvPr/>
        </p:nvSpPr>
        <p:spPr>
          <a:xfrm>
            <a:off x="4572000" y="2714620"/>
            <a:ext cx="142876" cy="857256"/>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96</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33738865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785786" y="857232"/>
            <a:ext cx="7543800" cy="964367"/>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ts val="34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对于</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while</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循环语句，设</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执行的次数</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为</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，变量</a:t>
            </a:r>
            <a:r>
              <a:rPr kumimoji="1" lang="en-US" altLang="zh-CN" sz="2400" b="1" i="1" u="none" strike="noStrike" kern="1200" cap="none" spc="0" normalizeH="0" baseline="0" noProof="0" dirty="0" err="1">
                <a:ln>
                  <a:noFill/>
                </a:ln>
                <a:solidFill>
                  <a:srgbClr val="0000FF"/>
                </a:solidFill>
                <a:effectLst/>
                <a:uLnTx/>
                <a:uFillTx/>
                <a:latin typeface="Times New Roman" pitchFamily="18" charset="0"/>
                <a:ea typeface="楷体" pitchFamily="49" charset="-122"/>
                <a:cs typeface="Times New Roman" pitchFamily="18" charset="0"/>
              </a:rPr>
              <a:t>i</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从</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0</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开始</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递增</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，直到</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为止，有</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graphicFrame>
        <p:nvGraphicFramePr>
          <p:cNvPr id="205826" name="Object 2"/>
          <p:cNvGraphicFramePr>
            <a:graphicFrameLocks noChangeAspect="1"/>
          </p:cNvGraphicFramePr>
          <p:nvPr/>
        </p:nvGraphicFramePr>
        <p:xfrm>
          <a:off x="4521200" y="5198956"/>
          <a:ext cx="101600" cy="177800"/>
        </p:xfrm>
        <a:graphic>
          <a:graphicData uri="http://schemas.openxmlformats.org/presentationml/2006/ole">
            <mc:AlternateContent xmlns:mc="http://schemas.openxmlformats.org/markup-compatibility/2006">
              <mc:Choice xmlns:v="urn:schemas-microsoft-com:vml" Requires="v">
                <p:oleObj spid="_x0000_s4111" name="Equation" r:id="rId3" imgW="101520" imgH="177480" progId="">
                  <p:embed/>
                </p:oleObj>
              </mc:Choice>
              <mc:Fallback>
                <p:oleObj name="Equation" r:id="rId3" imgW="101520" imgH="177480" progId="">
                  <p:embed/>
                  <p:pic>
                    <p:nvPicPr>
                      <p:cNvPr id="2058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5198956"/>
                        <a:ext cx="101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5" name="Rectangle 5"/>
          <p:cNvSpPr>
            <a:spLocks noChangeArrowheads="1"/>
          </p:cNvSpPr>
          <p:nvPr/>
        </p:nvSpPr>
        <p:spPr bwMode="auto">
          <a:xfrm>
            <a:off x="4462463" y="3328988"/>
            <a:ext cx="9144000" cy="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sp>
        <p:nvSpPr>
          <p:cNvPr id="34" name="TextBox 33"/>
          <p:cNvSpPr txBox="1"/>
          <p:nvPr/>
        </p:nvSpPr>
        <p:spPr>
          <a:xfrm>
            <a:off x="1071538" y="1928802"/>
            <a:ext cx="742955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循环结束：</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s</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1)/2</a:t>
            </a:r>
            <a:r>
              <a:rPr kumimoji="1" lang="en-US" altLang="zh-CN" sz="24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，或者</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1)/2+</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k</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nvGrpSpPr>
          <p:cNvPr id="40" name="组合 39"/>
          <p:cNvGrpSpPr/>
          <p:nvPr/>
        </p:nvGrpSpPr>
        <p:grpSpPr>
          <a:xfrm>
            <a:off x="1357290" y="4502038"/>
            <a:ext cx="2571768" cy="461665"/>
            <a:chOff x="1357290" y="2895897"/>
            <a:chExt cx="2571768" cy="461665"/>
          </a:xfrm>
        </p:grpSpPr>
        <p:grpSp>
          <p:nvGrpSpPr>
            <p:cNvPr id="19" name="组合 18"/>
            <p:cNvGrpSpPr/>
            <p:nvPr/>
          </p:nvGrpSpPr>
          <p:grpSpPr>
            <a:xfrm>
              <a:off x="3038317" y="3012083"/>
              <a:ext cx="462113" cy="345479"/>
              <a:chOff x="6005523" y="4329116"/>
              <a:chExt cx="462113" cy="345479"/>
            </a:xfrm>
          </p:grpSpPr>
          <p:cxnSp>
            <p:nvCxnSpPr>
              <p:cNvPr id="20" name="直接连接符 1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3636" y="4329116"/>
                <a:ext cx="324000" cy="345479"/>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n</a:t>
                </a:r>
                <a:endParaRPr kumimoji="1" lang="zh-CN" altLang="en-US" sz="22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cxnSp>
            <p:nvCxnSpPr>
              <p:cNvPr id="22" name="直接连接符 2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357290" y="2895897"/>
              <a:ext cx="25717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T(</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O</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grpSp>
        <p:nvGrpSpPr>
          <p:cNvPr id="37" name="组合 36"/>
          <p:cNvGrpSpPr/>
          <p:nvPr/>
        </p:nvGrpSpPr>
        <p:grpSpPr>
          <a:xfrm>
            <a:off x="1357290" y="5216418"/>
            <a:ext cx="5715040" cy="498598"/>
            <a:chOff x="1071538" y="4786322"/>
            <a:chExt cx="5715040" cy="498598"/>
          </a:xfrm>
        </p:grpSpPr>
        <p:grpSp>
          <p:nvGrpSpPr>
            <p:cNvPr id="29" name="组合 28"/>
            <p:cNvGrpSpPr/>
            <p:nvPr/>
          </p:nvGrpSpPr>
          <p:grpSpPr>
            <a:xfrm>
              <a:off x="5572132" y="4857760"/>
              <a:ext cx="462113" cy="345479"/>
              <a:chOff x="6005523" y="4329116"/>
              <a:chExt cx="462113" cy="345479"/>
            </a:xfrm>
          </p:grpSpPr>
          <p:cxnSp>
            <p:nvCxnSpPr>
              <p:cNvPr id="30" name="直接连接符 2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43636" y="4329116"/>
                <a:ext cx="324000" cy="345479"/>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n</a:t>
                </a:r>
                <a:endParaRPr kumimoji="1" lang="zh-CN" altLang="en-US" sz="22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cxnSp>
            <p:nvCxnSpPr>
              <p:cNvPr id="32" name="直接连接符 3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071538" y="4786322"/>
              <a:ext cx="5715040" cy="498598"/>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所以，该</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算法的时间复杂度为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sp>
        <p:nvSpPr>
          <p:cNvPr id="26" name="TextBox 25"/>
          <p:cNvSpPr txBox="1"/>
          <p:nvPr/>
        </p:nvSpPr>
        <p:spPr>
          <a:xfrm>
            <a:off x="1285852" y="3038773"/>
            <a:ext cx="92869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 则：       </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grpSp>
        <p:nvGrpSpPr>
          <p:cNvPr id="48" name="组合 47"/>
          <p:cNvGrpSpPr/>
          <p:nvPr/>
        </p:nvGrpSpPr>
        <p:grpSpPr>
          <a:xfrm>
            <a:off x="6169036" y="2344730"/>
            <a:ext cx="2143140" cy="687982"/>
            <a:chOff x="6429388" y="2344730"/>
            <a:chExt cx="2143140" cy="687982"/>
          </a:xfrm>
        </p:grpSpPr>
        <p:cxnSp>
          <p:nvCxnSpPr>
            <p:cNvPr id="28" name="直接箭头连接符 27"/>
            <p:cNvCxnSpPr/>
            <p:nvPr/>
          </p:nvCxnSpPr>
          <p:spPr>
            <a:xfrm rot="5400000" flipH="1" flipV="1">
              <a:off x="7331888" y="2486812"/>
              <a:ext cx="285752" cy="15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29388" y="2643182"/>
              <a:ext cx="2143140" cy="389530"/>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 pitchFamily="49" charset="-122"/>
                  <a:ea typeface="楷体" pitchFamily="49" charset="-122"/>
                  <a:cs typeface="+mn-cs"/>
                </a:rPr>
                <a:t>用于修正的常量</a:t>
              </a:r>
            </a:p>
          </p:txBody>
        </p:sp>
      </p:grpSp>
      <p:grpSp>
        <p:nvGrpSpPr>
          <p:cNvPr id="47" name="组合 46"/>
          <p:cNvGrpSpPr/>
          <p:nvPr/>
        </p:nvGrpSpPr>
        <p:grpSpPr>
          <a:xfrm>
            <a:off x="1357290" y="3587049"/>
            <a:ext cx="2714644" cy="830372"/>
            <a:chOff x="1357290" y="3587049"/>
            <a:chExt cx="2714644" cy="830372"/>
          </a:xfrm>
        </p:grpSpPr>
        <p:cxnSp>
          <p:nvCxnSpPr>
            <p:cNvPr id="10" name="直接连接符 9"/>
            <p:cNvCxnSpPr/>
            <p:nvPr/>
          </p:nvCxnSpPr>
          <p:spPr>
            <a:xfrm flipV="1">
              <a:off x="2620948" y="3597276"/>
              <a:ext cx="12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35" y="3628094"/>
              <a:ext cx="1433523" cy="342017"/>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8</a:t>
              </a:r>
              <a:r>
                <a:rPr kumimoji="1" lang="en-US" altLang="zh-CN" sz="22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n+</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1</a:t>
              </a:r>
              <a:r>
                <a:rPr kumimoji="1" lang="en-US" altLang="zh-CN" sz="2200" b="1" i="1"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mn-cs"/>
                </a:rPr>
                <a:t>- </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8</a:t>
              </a:r>
              <a:r>
                <a:rPr kumimoji="1" lang="en-US" altLang="zh-CN" sz="22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k</a:t>
              </a:r>
              <a:endParaRPr kumimoji="1" lang="zh-CN" altLang="en-US" sz="22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cxnSp>
          <p:nvCxnSpPr>
            <p:cNvPr id="13" name="直接连接符 12"/>
            <p:cNvCxnSpPr/>
            <p:nvPr/>
          </p:nvCxnSpPr>
          <p:spPr>
            <a:xfrm rot="5400000">
              <a:off x="2447116" y="370761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482835" y="381476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57290" y="3752852"/>
              <a:ext cx="785818" cy="469167"/>
            </a:xfrm>
            <a:prstGeom prst="rect">
              <a:avLst/>
            </a:prstGeom>
            <a:noFill/>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m</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endParaRPr kumimoji="1"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43" name="TextBox 42"/>
            <p:cNvSpPr txBox="1"/>
            <p:nvPr/>
          </p:nvSpPr>
          <p:spPr>
            <a:xfrm>
              <a:off x="1928795" y="3587049"/>
              <a:ext cx="642941" cy="342017"/>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1"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mn-cs"/>
                </a:rPr>
                <a:t>-</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1+</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Times New Roman" pitchFamily="18" charset="0"/>
              </a:endParaRPr>
            </a:p>
          </p:txBody>
        </p:sp>
        <p:sp>
          <p:nvSpPr>
            <p:cNvPr id="44" name="TextBox 43"/>
            <p:cNvSpPr txBox="1"/>
            <p:nvPr/>
          </p:nvSpPr>
          <p:spPr>
            <a:xfrm>
              <a:off x="2714612" y="4071942"/>
              <a:ext cx="500066" cy="345479"/>
            </a:xfrm>
            <a:prstGeom prst="rect">
              <a:avLst/>
            </a:prstGeom>
            <a:noFill/>
          </p:spPr>
          <p:txBody>
            <a:bodyPr wrap="square" lIns="0" tIns="0" rIns="0" bIns="0"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Times New Roman" pitchFamily="18" charset="0"/>
                </a:rPr>
                <a:t>2</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Times New Roman" pitchFamily="18" charset="0"/>
              </a:endParaRPr>
            </a:p>
          </p:txBody>
        </p:sp>
        <p:cxnSp>
          <p:nvCxnSpPr>
            <p:cNvPr id="46" name="直接连接符 45"/>
            <p:cNvCxnSpPr/>
            <p:nvPr/>
          </p:nvCxnSpPr>
          <p:spPr>
            <a:xfrm flipV="1">
              <a:off x="2000232" y="4016319"/>
              <a:ext cx="2071702"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9" name="灯片编号占位符 3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97</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33690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28600" y="1371600"/>
            <a:ext cx="8686800" cy="223445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3300"/>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楷体" pitchFamily="49" charset="-122"/>
                <a:cs typeface="Times New Roman" pitchFamily="18" charset="0"/>
              </a:rPr>
              <a:t>空间复杂度</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：用于量度一个算法在运行过程中</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临时占用的存储空间</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大小。</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一般也作为问题规模</a:t>
            </a:r>
            <a:r>
              <a:rPr kumimoji="1" lang="en-US" altLang="zh-CN" sz="2400" b="1" i="1"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的函数，采用数量级形式描述，记作：</a:t>
            </a:r>
          </a:p>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         </a:t>
            </a:r>
            <a:r>
              <a:rPr kumimoji="1" lang="en-US" altLang="zh-CN" sz="2400" b="1" i="0" u="none" strike="noStrike" kern="1200" cap="none" spc="0" normalizeH="0" baseline="0" noProof="0" dirty="0">
                <a:ln>
                  <a:noFill/>
                </a:ln>
                <a:solidFill>
                  <a:srgbClr val="808000"/>
                </a:solidFill>
                <a:effectLst/>
                <a:uLnTx/>
                <a:uFillTx/>
                <a:latin typeface="Times New Roman" pitchFamily="18" charset="0"/>
                <a:ea typeface="楷体" pitchFamily="49" charset="-122"/>
                <a:cs typeface="Times New Roman" pitchFamily="18" charset="0"/>
              </a:rPr>
              <a:t>S(</a:t>
            </a:r>
            <a:r>
              <a:rPr kumimoji="1" lang="en-US" altLang="zh-CN" sz="2400" b="1" i="1" u="none" strike="noStrike" kern="1200" cap="none" spc="0" normalizeH="0" baseline="0" noProof="0" dirty="0">
                <a:ln>
                  <a:noFill/>
                </a:ln>
                <a:solidFill>
                  <a:srgbClr val="808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808000"/>
                </a:solidFill>
                <a:effectLst/>
                <a:uLnTx/>
                <a:uFillTx/>
                <a:latin typeface="Times New Roman" pitchFamily="18" charset="0"/>
                <a:ea typeface="楷体" pitchFamily="49" charset="-122"/>
                <a:cs typeface="Times New Roman" pitchFamily="18" charset="0"/>
              </a:rPr>
              <a:t>) = O(g(</a:t>
            </a:r>
            <a:r>
              <a:rPr kumimoji="1" lang="en-US" altLang="zh-CN" sz="2400" b="1" i="1" u="none" strike="noStrike" kern="1200" cap="none" spc="0" normalizeH="0" baseline="0" noProof="0" dirty="0">
                <a:ln>
                  <a:noFill/>
                </a:ln>
                <a:solidFill>
                  <a:srgbClr val="808000"/>
                </a:solidFill>
                <a:effectLst/>
                <a:uLnTx/>
                <a:uFillTx/>
                <a:latin typeface="Times New Roman" pitchFamily="18" charset="0"/>
                <a:ea typeface="楷体" pitchFamily="49" charset="-122"/>
                <a:cs typeface="Times New Roman" pitchFamily="18" charset="0"/>
              </a:rPr>
              <a:t>n</a:t>
            </a:r>
            <a:r>
              <a:rPr kumimoji="1" lang="en-US" altLang="zh-CN" sz="2400" b="1" i="0" u="none" strike="noStrike" kern="1200" cap="none" spc="0" normalizeH="0" baseline="0" noProof="0" dirty="0">
                <a:ln>
                  <a:noFill/>
                </a:ln>
                <a:solidFill>
                  <a:srgbClr val="808000"/>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dirty="0">
                <a:ln>
                  <a:noFill/>
                </a:ln>
                <a:solidFill>
                  <a:prstClr val="black"/>
                </a:solidFill>
                <a:effectLst/>
                <a:uLnTx/>
                <a:uFillTx/>
                <a:latin typeface="Times New Roman" pitchFamily="18" charset="0"/>
                <a:ea typeface="楷体" pitchFamily="49" charset="-122"/>
                <a:cs typeface="Times New Roman" pitchFamily="18" charset="0"/>
              </a:rPr>
              <a:t>       </a:t>
            </a:r>
            <a:endPar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endParaRPr>
          </a:p>
        </p:txBody>
      </p:sp>
      <p:sp>
        <p:nvSpPr>
          <p:cNvPr id="32771" name="Rectangle 3" descr="信纸">
            <a:hlinkClick r:id="rId2" action="ppaction://hlinksldjump"/>
          </p:cNvPr>
          <p:cNvSpPr>
            <a:spLocks noChangeArrowheads="1"/>
          </p:cNvSpPr>
          <p:nvPr/>
        </p:nvSpPr>
        <p:spPr bwMode="auto">
          <a:xfrm>
            <a:off x="714348" y="428604"/>
            <a:ext cx="4786346" cy="579438"/>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1.3.2  </a:t>
            </a:r>
            <a:r>
              <a:rPr kumimoji="1" lang="zh-CN" altLang="en-US" sz="28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算法空间复杂度分析</a:t>
            </a:r>
            <a:r>
              <a:rPr kumimoji="1" lang="zh-CN" altLang="en-US" sz="32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Times New Roman" pitchFamily="18" charset="0"/>
                <a:ea typeface="隶书" pitchFamily="49" charset="-122"/>
                <a:cs typeface="+mn-cs"/>
              </a:rPr>
              <a:t> </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98</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
        <p:nvSpPr>
          <p:cNvPr id="6" name="TextBox 5"/>
          <p:cNvSpPr txBox="1"/>
          <p:nvPr/>
        </p:nvSpPr>
        <p:spPr>
          <a:xfrm>
            <a:off x="285720" y="3786190"/>
            <a:ext cx="8572560" cy="9048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若一个算法的空间复杂度为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，则称此算法为</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原地工作</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或</a:t>
            </a:r>
            <a:r>
              <a:rPr kumimoji="1" lang="zh-CN" altLang="en-US" sz="2400" b="1" i="0" u="none" strike="noStrike" kern="1200" cap="none" spc="0" normalizeH="0" baseline="0" noProof="0" dirty="0">
                <a:ln>
                  <a:noFill/>
                </a:ln>
                <a:solidFill>
                  <a:srgbClr val="FF00FF"/>
                </a:solidFill>
                <a:effectLst/>
                <a:uLnTx/>
                <a:uFillTx/>
                <a:latin typeface="Times New Roman" pitchFamily="18" charset="0"/>
                <a:ea typeface="楷体" pitchFamily="49" charset="-122"/>
                <a:cs typeface="Times New Roman" pitchFamily="18" charset="0"/>
              </a:rPr>
              <a:t>就地工作算法</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32943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9750" y="404813"/>
            <a:ext cx="7032646" cy="523220"/>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 </a:t>
            </a: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例（补充）</a:t>
            </a:r>
            <a:r>
              <a:rPr kumimoji="1" lang="en-US" altLang="zh-CN" sz="2800" b="1" i="0" u="none" strike="noStrike" kern="1200" cap="none" spc="0" normalizeH="0" baseline="0" noProof="0">
                <a:ln>
                  <a:noFill/>
                </a:ln>
                <a:solidFill>
                  <a:srgbClr val="FF0000"/>
                </a:solidFill>
                <a:effectLst/>
                <a:uLnTx/>
                <a:uFillTx/>
                <a:latin typeface="Times New Roman" pitchFamily="18" charset="0"/>
                <a:ea typeface="楷体" pitchFamily="49" charset="-122"/>
                <a:cs typeface="Times New Roman" pitchFamily="18" charset="0"/>
              </a:rPr>
              <a:t>】</a:t>
            </a:r>
            <a:r>
              <a:rPr kumimoji="1" lang="en-US" altLang="zh-CN"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分析如下算法的</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空间复杂度。      </a:t>
            </a:r>
          </a:p>
        </p:txBody>
      </p:sp>
      <p:sp>
        <p:nvSpPr>
          <p:cNvPr id="72709" name="Text Box 5"/>
          <p:cNvSpPr txBox="1">
            <a:spLocks noChangeArrowheads="1"/>
          </p:cNvSpPr>
          <p:nvPr/>
        </p:nvSpPr>
        <p:spPr bwMode="auto">
          <a:xfrm>
            <a:off x="428596" y="5000636"/>
            <a:ext cx="8286808" cy="1052596"/>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400" b="1" i="0" u="none" strike="noStrike" kern="1200" cap="none" spc="0" normalizeH="0" baseline="0" noProof="0">
                <a:ln>
                  <a:noFill/>
                </a:ln>
                <a:solidFill>
                  <a:srgbClr val="0033CC"/>
                </a:solidFill>
                <a:effectLst/>
                <a:uLnTx/>
                <a:uFillTx/>
                <a:latin typeface="Times New Roman" pitchFamily="18" charset="0"/>
                <a:ea typeface="楷体" pitchFamily="49" charset="-122"/>
                <a:cs typeface="Times New Roman" pitchFamily="18" charset="0"/>
              </a:rPr>
              <a:t>　</a:t>
            </a:r>
            <a:r>
              <a:rPr kumimoji="1" lang="zh-CN" altLang="en-US" sz="2800" b="1" i="0" u="none" strike="noStrike" kern="1200" cap="none" spc="0" normalizeH="0" baseline="0" noProof="0">
                <a:ln>
                  <a:noFill/>
                </a:ln>
                <a:solidFill>
                  <a:srgbClr val="FF3300"/>
                </a:solidFill>
                <a:effectLst/>
                <a:uLnTx/>
                <a:uFillTx/>
                <a:latin typeface="Times New Roman" pitchFamily="18" charset="0"/>
                <a:ea typeface="楷体" pitchFamily="49" charset="-122"/>
                <a:cs typeface="Times New Roman" pitchFamily="18" charset="0"/>
              </a:rPr>
              <a:t>解：</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算法中临时分配的变量个数</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与问题规模</a:t>
            </a:r>
            <a:r>
              <a:rPr kumimoji="1" lang="en-US" altLang="zh-CN" sz="2400" b="1" i="1"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n</a:t>
            </a:r>
            <a:r>
              <a:rPr kumimoji="1" lang="zh-CN" altLang="en-US" sz="24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无关，所以</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空间复杂度均为</a:t>
            </a:r>
            <a:r>
              <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O(1)</a:t>
            </a:r>
            <a:r>
              <a:rPr kumimoji="1" lang="zh-CN" altLang="en-US" sz="2400" b="1" i="0" u="none" strike="noStrike" kern="1200" cap="none" spc="0" normalizeH="0" baseline="0" noProof="0" dirty="0">
                <a:ln>
                  <a:noFill/>
                </a:ln>
                <a:solidFill>
                  <a:srgbClr val="0000FF"/>
                </a:solidFill>
                <a:effectLst/>
                <a:uLnTx/>
                <a:uFillTx/>
                <a:latin typeface="Times New Roman" pitchFamily="18" charset="0"/>
                <a:ea typeface="楷体" pitchFamily="49" charset="-122"/>
                <a:cs typeface="Times New Roman" pitchFamily="18" charset="0"/>
              </a:rPr>
              <a:t>。</a:t>
            </a:r>
          </a:p>
        </p:txBody>
      </p:sp>
      <p:sp>
        <p:nvSpPr>
          <p:cNvPr id="72710" name="Text Box 6"/>
          <p:cNvSpPr txBox="1">
            <a:spLocks noChangeArrowheads="1"/>
          </p:cNvSpPr>
          <p:nvPr/>
        </p:nvSpPr>
        <p:spPr bwMode="auto">
          <a:xfrm>
            <a:off x="928662" y="1071546"/>
            <a:ext cx="3913189" cy="357187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fun(</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int</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n)</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err="1">
                <a:ln>
                  <a:noFill/>
                </a:ln>
                <a:solidFill>
                  <a:srgbClr val="FF00FF"/>
                </a:solidFill>
                <a:effectLst/>
                <a:uLnTx/>
                <a:uFillTx/>
                <a:latin typeface="Times New Roman" pitchFamily="18" charset="0"/>
                <a:ea typeface="宋体" pitchFamily="2" charset="-122"/>
                <a:cs typeface="Times New Roman" pitchFamily="18" charset="0"/>
              </a:rPr>
              <a:t>int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 i</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 j</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 k</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a:ln>
                  <a:noFill/>
                </a:ln>
                <a:solidFill>
                  <a:srgbClr val="FF00FF"/>
                </a:solidFill>
                <a:effectLst/>
                <a:uLnTx/>
                <a:uFillTx/>
                <a:latin typeface="Times New Roman" pitchFamily="18" charset="0"/>
                <a:ea typeface="宋体" pitchFamily="2" charset="-122"/>
                <a:cs typeface="Times New Roman" pitchFamily="18" charset="0"/>
              </a:rPr>
              <a:t> s</a:t>
            </a:r>
            <a:r>
              <a:rPr kumimoji="1" lang="en-US" altLang="zh-CN" sz="2000" b="1" i="0" u="none" strike="noStrike" kern="1200" cap="none" spc="0" normalizeH="0" baseline="0" noProof="0" dirty="0">
                <a:ln>
                  <a:noFill/>
                </a:ln>
                <a:solidFill>
                  <a:srgbClr val="FF00FF"/>
                </a:solidFill>
                <a:effectLst/>
                <a:uLnTx/>
                <a:uFillTx/>
                <a:latin typeface="Times New Roman" pitchFamily="18" charset="0"/>
                <a:ea typeface="宋体" pitchFamily="2"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s=0;</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for (</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0;i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n;i</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for (j=</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0;j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i;j</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for (k=</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0;k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&lt;=</a:t>
            </a:r>
            <a:r>
              <a:rPr kumimoji="1"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j;k</a:t>
            </a: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s++; </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return(s);</a:t>
            </a:r>
          </a:p>
          <a:p>
            <a:pPr marL="0" marR="0" lvl="0" indent="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t>
            </a:r>
          </a:p>
        </p:txBody>
      </p:sp>
      <p:grpSp>
        <p:nvGrpSpPr>
          <p:cNvPr id="8" name="组合 7"/>
          <p:cNvGrpSpPr/>
          <p:nvPr/>
        </p:nvGrpSpPr>
        <p:grpSpPr>
          <a:xfrm>
            <a:off x="4984726" y="1728762"/>
            <a:ext cx="1801851" cy="2357454"/>
            <a:chOff x="4984727" y="1728762"/>
            <a:chExt cx="1491488" cy="2357454"/>
          </a:xfrm>
        </p:grpSpPr>
        <p:sp>
          <p:nvSpPr>
            <p:cNvPr id="6" name="右大括号 5"/>
            <p:cNvSpPr/>
            <p:nvPr/>
          </p:nvSpPr>
          <p:spPr>
            <a:xfrm>
              <a:off x="4984727" y="172876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10000"/>
                </a:lnSpc>
                <a:spcBef>
                  <a:spcPct val="5000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TextBox 6"/>
            <p:cNvSpPr txBox="1"/>
            <p:nvPr/>
          </p:nvSpPr>
          <p:spPr>
            <a:xfrm>
              <a:off x="5199039" y="2143116"/>
              <a:ext cx="1277176" cy="1446550"/>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 pitchFamily="49" charset="-122"/>
                  <a:cs typeface="Times New Roman" pitchFamily="18" charset="0"/>
                </a:rPr>
                <a:t>临时占用的存储空间：</a:t>
              </a:r>
              <a:r>
                <a:rPr kumimoji="1" lang="zh-CN" altLang="en-US" sz="2000" b="1" i="0" u="none" strike="noStrike" kern="1200" cap="none" spc="0" normalizeH="0" baseline="0" noProof="0">
                  <a:ln>
                    <a:noFill/>
                  </a:ln>
                  <a:solidFill>
                    <a:srgbClr val="FF00FF"/>
                  </a:solidFill>
                  <a:effectLst/>
                  <a:uLnTx/>
                  <a:uFillTx/>
                  <a:latin typeface="Times New Roman" pitchFamily="18" charset="0"/>
                  <a:ea typeface="楷体" pitchFamily="49" charset="-122"/>
                  <a:cs typeface="Times New Roman" pitchFamily="18" charset="0"/>
                </a:rPr>
                <a:t>函数体内分配的空间</a:t>
              </a:r>
              <a:endParaRPr kumimoji="1" lang="zh-CN" altLang="en-US" sz="2000" b="1" i="0" u="none" strike="noStrike" kern="1200" cap="none" spc="0" normalizeH="0" baseline="0" noProof="0">
                <a:ln>
                  <a:noFill/>
                </a:ln>
                <a:solidFill>
                  <a:srgbClr val="0033CC"/>
                </a:solidFill>
                <a:effectLst/>
                <a:uLnTx/>
                <a:uFillTx/>
                <a:latin typeface="Times New Roman" pitchFamily="18" charset="0"/>
                <a:ea typeface="楷体_GB2312" pitchFamily="49" charset="-122"/>
                <a:cs typeface="+mn-cs"/>
              </a:endParaRPr>
            </a:p>
          </p:txBody>
        </p:sp>
      </p:gr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10000"/>
              </a:lnSpc>
              <a:spcBef>
                <a:spcPct val="50000"/>
              </a:spcBef>
              <a:spcAft>
                <a:spcPct val="0"/>
              </a:spcAft>
              <a:buClrTx/>
              <a:buSzTx/>
              <a:buFontTx/>
              <a:buNone/>
              <a:tabLst/>
              <a:defRPr/>
            </a:pPr>
            <a:fld id="{36E68863-33C2-4D6D-B9FA-F4917E910219}" type="slidenum">
              <a:rPr kumimoji="1"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10000"/>
                </a:lnSpc>
                <a:spcBef>
                  <a:spcPct val="50000"/>
                </a:spcBef>
                <a:spcAft>
                  <a:spcPct val="0"/>
                </a:spcAft>
                <a:buClrTx/>
                <a:buSzTx/>
                <a:buFontTx/>
                <a:buNone/>
                <a:tabLst/>
                <a:defRPr/>
              </a:pPr>
              <a:t>99</a:t>
            </a:fld>
            <a:r>
              <a:rPr kumimoji="1"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/23</a:t>
            </a:r>
          </a:p>
        </p:txBody>
      </p:sp>
    </p:spTree>
    <p:extLst>
      <p:ext uri="{BB962C8B-B14F-4D97-AF65-F5344CB8AC3E}">
        <p14:creationId xmlns:p14="http://schemas.microsoft.com/office/powerpoint/2010/main" val="15836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72709"/>
                                        </p:tgtEl>
                                        <p:attrNameLst>
                                          <p:attrName>style.visibility</p:attrName>
                                        </p:attrNameLst>
                                      </p:cBhvr>
                                      <p:to>
                                        <p:strVal val="visible"/>
                                      </p:to>
                                    </p:set>
                                    <p:anim calcmode="discrete" valueType="clr">
                                      <p:cBhvr override="childStyle">
                                        <p:cTn id="11" dur="80"/>
                                        <p:tgtEl>
                                          <p:spTgt spid="7270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72709"/>
                                        </p:tgtEl>
                                        <p:attrNameLst>
                                          <p:attrName>fillcolor</p:attrName>
                                        </p:attrNameLst>
                                      </p:cBhvr>
                                      <p:tavLst>
                                        <p:tav tm="0">
                                          <p:val>
                                            <p:clrVal>
                                              <a:schemeClr val="accent2"/>
                                            </p:clrVal>
                                          </p:val>
                                        </p:tav>
                                        <p:tav tm="50000">
                                          <p:val>
                                            <p:clrVal>
                                              <a:schemeClr val="hlink"/>
                                            </p:clrVal>
                                          </p:val>
                                        </p:tav>
                                      </p:tavLst>
                                    </p:anim>
                                    <p:set>
                                      <p:cBhvr>
                                        <p:cTn id="13" dur="80"/>
                                        <p:tgtEl>
                                          <p:spTgt spid="727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5473</TotalTime>
  <Words>7512</Words>
  <Application>Microsoft Office PowerPoint</Application>
  <PresentationFormat>全屏显示(4:3)</PresentationFormat>
  <Paragraphs>1534</Paragraphs>
  <Slides>137</Slides>
  <Notes>64</Notes>
  <HiddenSlides>0</HiddenSlides>
  <MMClips>0</MMClips>
  <ScaleCrop>false</ScaleCrop>
  <HeadingPairs>
    <vt:vector size="8" baseType="variant">
      <vt:variant>
        <vt:lpstr>已用的字体</vt:lpstr>
      </vt:variant>
      <vt:variant>
        <vt:i4>14</vt:i4>
      </vt:variant>
      <vt:variant>
        <vt:lpstr>主题</vt:lpstr>
      </vt:variant>
      <vt:variant>
        <vt:i4>5</vt:i4>
      </vt:variant>
      <vt:variant>
        <vt:lpstr>嵌入 OLE 服务器</vt:lpstr>
      </vt:variant>
      <vt:variant>
        <vt:i4>2</vt:i4>
      </vt:variant>
      <vt:variant>
        <vt:lpstr>幻灯片标题</vt:lpstr>
      </vt:variant>
      <vt:variant>
        <vt:i4>137</vt:i4>
      </vt:variant>
    </vt:vector>
  </HeadingPairs>
  <TitlesOfParts>
    <vt:vector size="158" baseType="lpstr">
      <vt:lpstr>Arial Unicode MS</vt:lpstr>
      <vt:lpstr>仿宋</vt:lpstr>
      <vt:lpstr>黑体</vt:lpstr>
      <vt:lpstr>楷体</vt:lpstr>
      <vt:lpstr>楷体_GB2312</vt:lpstr>
      <vt:lpstr>隶书</vt:lpstr>
      <vt:lpstr>宋体</vt:lpstr>
      <vt:lpstr>微软雅黑</vt:lpstr>
      <vt:lpstr>Arial</vt:lpstr>
      <vt:lpstr>Calibri</vt:lpstr>
      <vt:lpstr>Symbol</vt:lpstr>
      <vt:lpstr>Tahoma</vt:lpstr>
      <vt:lpstr>Times New Roman</vt:lpstr>
      <vt:lpstr>Wingdings</vt:lpstr>
      <vt:lpstr>Office 主题</vt:lpstr>
      <vt:lpstr>自定义设计方案</vt:lpstr>
      <vt:lpstr>1_Office 主题</vt:lpstr>
      <vt:lpstr>2_Office 主题</vt:lpstr>
      <vt:lpstr>3_Office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姜 林</cp:lastModifiedBy>
  <cp:revision>902</cp:revision>
  <dcterms:created xsi:type="dcterms:W3CDTF">2004-03-31T23:50:14Z</dcterms:created>
  <dcterms:modified xsi:type="dcterms:W3CDTF">2018-09-12T03:37:18Z</dcterms:modified>
</cp:coreProperties>
</file>