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346" r:id="rId4"/>
    <p:sldId id="348" r:id="rId5"/>
    <p:sldId id="349" r:id="rId6"/>
    <p:sldId id="356" r:id="rId7"/>
    <p:sldId id="352" r:id="rId8"/>
    <p:sldId id="351" r:id="rId9"/>
    <p:sldId id="354" r:id="rId10"/>
    <p:sldId id="357" r:id="rId11"/>
    <p:sldId id="258" r:id="rId12"/>
    <p:sldId id="355" r:id="rId13"/>
    <p:sldId id="344" r:id="rId14"/>
    <p:sldId id="259" r:id="rId15"/>
    <p:sldId id="345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E4"/>
    <a:srgbClr val="FF00FF"/>
    <a:srgbClr val="008000"/>
    <a:srgbClr val="690764"/>
    <a:srgbClr val="FF3300"/>
    <a:srgbClr val="DDDDDD"/>
    <a:srgbClr val="01000C"/>
    <a:srgbClr val="03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82" autoAdjust="0"/>
  </p:normalViewPr>
  <p:slideViewPr>
    <p:cSldViewPr>
      <p:cViewPr varScale="1">
        <p:scale>
          <a:sx n="69" d="100"/>
          <a:sy n="69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D87E-2008-41DA-89E1-6A8D68FAFD4A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8E2E-14FE-4927-92BD-502A005B3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665B-0ABB-4FB2-9319-8A77224299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7706-C749-4B4F-8E30-5DD1EE55A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30E3-43D3-4420-878D-3AA9DFBA20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5BE2-7E65-4C0E-9B0C-FE9BDC89EC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3C9B-022B-4CBD-B0E0-8FB0CB7C20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E931-82A7-4364-B58A-2883019AD8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440-BE86-4970-BBE9-4E38238A9C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8780-C70A-4BB6-A1C9-1FE0468B5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3F3E-5186-4A7E-A232-E39D86B63F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8F05-FAF8-4FF9-B0D0-5909286004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C927-6A7A-4293-88F2-BF9D94C0DE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33600" y="357166"/>
            <a:ext cx="422435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10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内 排 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055" name="Text Box 7" descr="信纸"/>
          <p:cNvSpPr txBox="1">
            <a:spLocks noChangeArrowheads="1"/>
          </p:cNvSpPr>
          <p:nvPr/>
        </p:nvSpPr>
        <p:spPr bwMode="auto">
          <a:xfrm>
            <a:off x="2435636" y="1428736"/>
            <a:ext cx="3708000" cy="522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排序的概念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35636" y="2143116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5" name="Text Box 14" descr="信纸"/>
          <p:cNvSpPr txBox="1">
            <a:spLocks noChangeArrowheads="1"/>
          </p:cNvSpPr>
          <p:nvPr/>
        </p:nvSpPr>
        <p:spPr bwMode="auto">
          <a:xfrm>
            <a:off x="2435635" y="283434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435635" y="352332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10.4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7" name="Text Box 14" descr="信纸"/>
          <p:cNvSpPr txBox="1">
            <a:spLocks noChangeArrowheads="1"/>
          </p:cNvSpPr>
          <p:nvPr/>
        </p:nvSpPr>
        <p:spPr bwMode="auto">
          <a:xfrm>
            <a:off x="2435635" y="426310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8" name="Text Box 14" descr="信纸"/>
          <p:cNvSpPr txBox="1">
            <a:spLocks noChangeArrowheads="1"/>
          </p:cNvSpPr>
          <p:nvPr/>
        </p:nvSpPr>
        <p:spPr bwMode="auto">
          <a:xfrm>
            <a:off x="2435635" y="497748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</a:t>
            </a:fld>
            <a:r>
              <a:rPr lang="en-US" altLang="zh-CN"/>
              <a:t>/15</a:t>
            </a:r>
          </a:p>
        </p:txBody>
      </p: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214546" y="5691862"/>
            <a:ext cx="457203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8072494" cy="230832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lang="en-US" altLang="zh-CN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个记录按某个关键字排序，你能够采用基于比较的方法设计出平均时间复杂度好于为</a:t>
            </a: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的排序算法吗？</a:t>
            </a:r>
            <a:endParaRPr lang="zh-CN" altLang="en-US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10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282" y="1376272"/>
            <a:ext cx="8382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当待排序记录的关键字均不相同时，排序的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结果是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的。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、内排序算法的稳定性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55742" y="2500306"/>
            <a:ext cx="2916258" cy="2830512"/>
            <a:chOff x="1655742" y="2500306"/>
            <a:chExt cx="2916258" cy="2830512"/>
          </a:xfrm>
        </p:grpSpPr>
        <p:sp>
          <p:nvSpPr>
            <p:cNvPr id="24" name="矩形 23"/>
            <p:cNvSpPr/>
            <p:nvPr/>
          </p:nvSpPr>
          <p:spPr>
            <a:xfrm>
              <a:off x="3198606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0204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6857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55742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11306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1474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55808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8127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68442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4480" y="3181649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2    4     3     1     5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181781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1    2     3     4     5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786050" y="3681715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7180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5221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李四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9374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王五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8856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刘六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81619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陈七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3908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张三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2653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李四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1912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王五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4480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刘六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6857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陈七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38200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如果待排序的表中，存在有多个关键字相同的记录，经过排序后这些具有相同关键字的记录之间的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相对次序保持不变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，则称这种排序方法是</a:t>
            </a:r>
            <a:r>
              <a:rPr kumimoji="1" lang="zh-CN" altLang="en-US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稳定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的。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3404" y="3447974"/>
            <a:ext cx="8382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反之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，若具有相同关键字的记录之间的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相对次序发生变化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，则称这种排序方法是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不稳定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 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4480" y="1714488"/>
            <a:ext cx="2857520" cy="1461797"/>
            <a:chOff x="1714480" y="1714488"/>
            <a:chExt cx="2857520" cy="1461797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714488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3</a:t>
              </a:r>
              <a:r>
                <a:rPr lang="en-US" altLang="zh-CN"/>
                <a:t>    4    </a:t>
              </a:r>
              <a:r>
                <a:rPr lang="en-US" altLang="zh-CN">
                  <a:solidFill>
                    <a:srgbClr val="008000"/>
                  </a:solidFill>
                </a:rPr>
                <a:t>3</a:t>
              </a:r>
              <a:r>
                <a:rPr lang="en-US" altLang="zh-CN"/>
                <a:t>     1     5</a:t>
              </a: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2714620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1    2    </a:t>
              </a:r>
              <a:r>
                <a:rPr lang="en-US" altLang="zh-CN">
                  <a:solidFill>
                    <a:srgbClr val="C00000"/>
                  </a:solidFill>
                </a:rPr>
                <a:t>3</a:t>
              </a:r>
              <a:r>
                <a:rPr lang="en-US" altLang="zh-CN"/>
                <a:t>     </a:t>
              </a:r>
              <a:r>
                <a:rPr lang="en-US" altLang="zh-CN">
                  <a:solidFill>
                    <a:srgbClr val="008000"/>
                  </a:solidFill>
                </a:rPr>
                <a:t>3</a:t>
              </a:r>
              <a:r>
                <a:rPr lang="en-US" altLang="zh-CN"/>
                <a:t>     5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714612" y="2214554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14480" y="4643446"/>
            <a:ext cx="2857520" cy="1461797"/>
            <a:chOff x="1714480" y="4643446"/>
            <a:chExt cx="2857520" cy="1461797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4643446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3</a:t>
              </a:r>
              <a:r>
                <a:rPr lang="en-US" altLang="zh-CN"/>
                <a:t>    4    </a:t>
              </a:r>
              <a:r>
                <a:rPr lang="en-US" altLang="zh-CN">
                  <a:solidFill>
                    <a:srgbClr val="008000"/>
                  </a:solidFill>
                </a:rPr>
                <a:t>3</a:t>
              </a:r>
              <a:r>
                <a:rPr lang="en-US" altLang="zh-CN"/>
                <a:t>     1     5</a:t>
              </a: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5643578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1    2    </a:t>
              </a:r>
              <a:r>
                <a:rPr lang="en-US" altLang="zh-CN">
                  <a:solidFill>
                    <a:srgbClr val="008000"/>
                  </a:solidFill>
                </a:rPr>
                <a:t>3</a:t>
              </a:r>
              <a:r>
                <a:rPr lang="en-US" altLang="zh-CN"/>
                <a:t>    </a:t>
              </a:r>
              <a:r>
                <a:rPr lang="en-US" altLang="zh-CN">
                  <a:solidFill>
                    <a:srgbClr val="C00000"/>
                  </a:solidFill>
                </a:rPr>
                <a:t> 3</a:t>
              </a:r>
              <a:r>
                <a:rPr lang="en-US" altLang="zh-CN"/>
                <a:t>     5</a:t>
              </a:r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5143512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95288" y="1428736"/>
            <a:ext cx="82804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若待排序的表中元素已按关键字排好序，称此表中元素为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正序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反之，若待排序的表中元素的关键字顺序正好和排好序的顺序相反，称此表中元素为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反序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39750" y="571480"/>
            <a:ext cx="2808288" cy="4979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、正序和反序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714752"/>
            <a:ext cx="800105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有一些排序算法与初始序列的正序或反序有关，另一些排序算法与初始序列的情况无关。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68378" y="2205038"/>
            <a:ext cx="6961208" cy="2517952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定义关键字类型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key;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其他数据项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   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排序的记录类型定义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 rot="21302467">
            <a:off x="468313" y="1484313"/>
            <a:ext cx="770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待排序的顺序表的数据元素类型定义如下：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49275"/>
            <a:ext cx="3384550" cy="493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内排序数据的组织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4322763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119811" name="Picture 3" descr="u=333467763,3274053476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981075"/>
            <a:ext cx="2306638" cy="2952750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42910" y="4786322"/>
            <a:ext cx="770255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说明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排序数据中可以存在相同关键字的记录。本章仅考虑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排序。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1472" y="1000108"/>
            <a:ext cx="29527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、排序的定义</a:t>
            </a:r>
          </a:p>
        </p:txBody>
      </p:sp>
      <p:sp>
        <p:nvSpPr>
          <p:cNvPr id="5" name="Text Box 7" descr="信纸"/>
          <p:cNvSpPr txBox="1">
            <a:spLocks noChangeArrowheads="1"/>
          </p:cNvSpPr>
          <p:nvPr/>
        </p:nvSpPr>
        <p:spPr bwMode="auto">
          <a:xfrm>
            <a:off x="2500298" y="214290"/>
            <a:ext cx="404812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571612"/>
            <a:ext cx="8429684" cy="91307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2800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所谓排序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，是整理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表中的记录，使之按关键字递增（或递减）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有序排列：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28860" y="2357430"/>
            <a:ext cx="6000792" cy="2136646"/>
            <a:chOff x="2428860" y="2357430"/>
            <a:chExt cx="6000792" cy="2136646"/>
          </a:xfrm>
        </p:grpSpPr>
        <p:sp>
          <p:nvSpPr>
            <p:cNvPr id="9" name="圆角矩形 8"/>
            <p:cNvSpPr/>
            <p:nvPr/>
          </p:nvSpPr>
          <p:spPr>
            <a:xfrm>
              <a:off x="2428860" y="3143248"/>
              <a:ext cx="1285884" cy="64294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楷体" pitchFamily="49" charset="-122"/>
                  <a:ea typeface="楷体" pitchFamily="49" charset="-122"/>
                </a:rPr>
                <a:t>排序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928926" y="2500306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928926" y="3857628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357430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个记录，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baseline="-30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baseline="-30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,…,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3000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3000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，其相应的关键字分别为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baseline="-30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baseline="-30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,…,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3000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3000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3786190"/>
              <a:ext cx="52864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,0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,…,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，使得递增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,0</a:t>
              </a:r>
              <a:r>
                <a:rPr kumimoji="1" lang="en-US" altLang="zh-CN" sz="2000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en-US" altLang="zh-CN" sz="2000">
                  <a:latin typeface="+mj-ea"/>
                  <a:cs typeface="Times New Roman" pitchFamily="18" charset="0"/>
                </a:rPr>
                <a:t>≤</a:t>
              </a:r>
              <a:r>
                <a:rPr kumimoji="1" lang="en-US" altLang="zh-CN" sz="2000">
                  <a:latin typeface="宋体"/>
                  <a:ea typeface="宋体"/>
                  <a:cs typeface="Times New Roman" pitchFamily="18" charset="0"/>
                </a:rPr>
                <a:t>…</a:t>
              </a:r>
              <a:r>
                <a:rPr kumimoji="1" lang="en-US" altLang="zh-CN" sz="2000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en-US" altLang="zh-CN" sz="2000" b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（或递减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,0</a:t>
              </a:r>
              <a:r>
                <a:rPr kumimoji="1" lang="en-US" altLang="zh-CN" sz="2000">
                  <a:latin typeface="+mj-ea"/>
                  <a:cs typeface="Times New Roman" pitchFamily="18" charset="0"/>
                </a:rPr>
                <a:t>≥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en-US" altLang="zh-CN" sz="2000">
                  <a:latin typeface="+mj-ea"/>
                  <a:cs typeface="Times New Roman" pitchFamily="18" charset="0"/>
                </a:rPr>
                <a:t>≥</a:t>
              </a:r>
              <a:r>
                <a:rPr kumimoji="1" lang="en-US" altLang="zh-CN" sz="2000">
                  <a:latin typeface="宋体"/>
                  <a:ea typeface="宋体"/>
                  <a:cs typeface="Times New Roman" pitchFamily="18" charset="0"/>
                </a:rPr>
                <a:t> …</a:t>
              </a:r>
              <a:r>
                <a:rPr kumimoji="1" lang="en-US" altLang="zh-CN" sz="2000">
                  <a:latin typeface="+mj-ea"/>
                  <a:cs typeface="Times New Roman" pitchFamily="18" charset="0"/>
                </a:rPr>
                <a:t>≥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baseline="-2500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2500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366838"/>
            <a:ext cx="8280400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在排序过程中，若整个表都是放在内存中处理，排序时不涉及数据的内、外存交换，则称之为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内排序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反之，若排序过程中要进行数据的内、外存交换，则称之为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外排序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33845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、内排序和外排序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57422" y="3929066"/>
            <a:ext cx="1143008" cy="2000264"/>
            <a:chOff x="3929058" y="3571876"/>
            <a:chExt cx="1143008" cy="2000264"/>
          </a:xfrm>
        </p:grpSpPr>
        <p:sp>
          <p:nvSpPr>
            <p:cNvPr id="4" name="圆柱形 3"/>
            <p:cNvSpPr/>
            <p:nvPr/>
          </p:nvSpPr>
          <p:spPr>
            <a:xfrm>
              <a:off x="4000496" y="4857760"/>
              <a:ext cx="1071570" cy="714380"/>
            </a:xfrm>
            <a:prstGeom prst="can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1000E4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9058" y="3571876"/>
              <a:ext cx="1143008" cy="785818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内存</a:t>
              </a: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4429124" y="4365632"/>
              <a:ext cx="142876" cy="500066"/>
            </a:xfrm>
            <a:prstGeom prst="up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弧形箭头 7"/>
          <p:cNvSpPr/>
          <p:nvPr/>
        </p:nvSpPr>
        <p:spPr>
          <a:xfrm>
            <a:off x="1785918" y="3571876"/>
            <a:ext cx="357190" cy="1214446"/>
          </a:xfrm>
          <a:prstGeom prst="curved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71472" y="500042"/>
            <a:ext cx="3095625" cy="4702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、内排序的分类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50030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内排序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178592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基于比较的排序算法</a:t>
            </a: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14686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不基于比较的排序算法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1357298"/>
            <a:ext cx="178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插入排序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交换排序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选择排序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归并排序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3214686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基数排序</a:t>
            </a:r>
            <a:endParaRPr lang="zh-CN" altLang="en-US" sz="2200" dirty="0"/>
          </a:p>
        </p:txBody>
      </p:sp>
      <p:sp>
        <p:nvSpPr>
          <p:cNvPr id="10" name="左大括号 9"/>
          <p:cNvSpPr/>
          <p:nvPr/>
        </p:nvSpPr>
        <p:spPr>
          <a:xfrm>
            <a:off x="1622404" y="2071678"/>
            <a:ext cx="142876" cy="1357322"/>
          </a:xfrm>
          <a:prstGeom prst="leftBrace">
            <a:avLst/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8313" y="214290"/>
            <a:ext cx="553244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基于比较的内排序算法最快有多快 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85786" y="952461"/>
            <a:ext cx="76771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假设有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个记录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，对应的关键字为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初始数据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序列有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3! = 6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种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情况：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2024031"/>
            <a:ext cx="1785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1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1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442913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</a:t>
            </a:r>
            <a:r>
              <a:rPr lang="en-US" altLang="zh-CN" i="1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个记录，初始数据序列有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!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种情况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00034" y="142852"/>
            <a:ext cx="7677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 =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2,3,1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）为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例，</a:t>
            </a:r>
            <a:r>
              <a:rPr lang="zh-CN" altLang="en-US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一种基于</a:t>
            </a:r>
            <a:r>
              <a:rPr lang="zh-CN" altLang="en-US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比较的排序方法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86050" y="642918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1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2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1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786050" y="1426477"/>
            <a:ext cx="3214710" cy="1333322"/>
            <a:chOff x="2786050" y="1426477"/>
            <a:chExt cx="3214710" cy="1333322"/>
          </a:xfrm>
        </p:grpSpPr>
        <p:sp>
          <p:nvSpPr>
            <p:cNvPr id="9" name="下箭头 8"/>
            <p:cNvSpPr/>
            <p:nvPr/>
          </p:nvSpPr>
          <p:spPr>
            <a:xfrm>
              <a:off x="3286116" y="1500174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0430" y="1426477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Wingdings"/>
                </a:rPr>
                <a:t>&lt;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真，不交换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1928802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 </a:t>
              </a:r>
              <a:endParaRPr lang="en-US" altLang="zh-CN" sz="2200"/>
            </a:p>
            <a:p>
              <a:r>
                <a:rPr lang="en-US" altLang="zh-CN"/>
                <a:t>2   </a:t>
              </a:r>
              <a:r>
                <a:rPr lang="en-US" altLang="zh-CN" dirty="0">
                  <a:solidFill>
                    <a:srgbClr val="FF0000"/>
                  </a:solidFill>
                </a:rPr>
                <a:t>3   1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86050" y="2786058"/>
            <a:ext cx="4143404" cy="1331063"/>
            <a:chOff x="2786050" y="2786058"/>
            <a:chExt cx="4143404" cy="1331063"/>
          </a:xfrm>
        </p:grpSpPr>
        <p:sp>
          <p:nvSpPr>
            <p:cNvPr id="12" name="下箭头 11"/>
            <p:cNvSpPr/>
            <p:nvPr/>
          </p:nvSpPr>
          <p:spPr>
            <a:xfrm>
              <a:off x="3286116" y="2859755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2786058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Wingdings"/>
                </a:rPr>
                <a:t>&lt;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为假，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Wingdings"/>
                </a:rPr>
                <a:t>、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交换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3286124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/>
                <a:t>2   </a:t>
              </a:r>
              <a:r>
                <a:rPr lang="en-US" altLang="zh-CN" dirty="0">
                  <a:solidFill>
                    <a:srgbClr val="C00000"/>
                  </a:solidFill>
                </a:rPr>
                <a:t>1   3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6050" y="3957584"/>
            <a:ext cx="4214842" cy="1379347"/>
            <a:chOff x="2786050" y="3957584"/>
            <a:chExt cx="4214842" cy="1379347"/>
          </a:xfrm>
        </p:grpSpPr>
        <p:sp>
          <p:nvSpPr>
            <p:cNvPr id="15" name="下箭头 14"/>
            <p:cNvSpPr/>
            <p:nvPr/>
          </p:nvSpPr>
          <p:spPr>
            <a:xfrm>
              <a:off x="3286116" y="4110343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3957584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Wingdings"/>
                </a:rPr>
                <a:t>&lt;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为假，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Wingdings"/>
                </a:rPr>
                <a:t>、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交换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4505934"/>
              <a:ext cx="1285884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200" i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200" i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200" i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 3</a:t>
              </a:r>
              <a:endParaRPr lang="zh-CN" altLang="en-US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5984" y="550070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总共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次关键字比较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6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642910" y="1000108"/>
            <a:ext cx="8286808" cy="4214842"/>
            <a:chOff x="642910" y="1000108"/>
            <a:chExt cx="8286808" cy="4214842"/>
          </a:xfrm>
        </p:grpSpPr>
        <p:sp>
          <p:nvSpPr>
            <p:cNvPr id="6" name="矩形 5"/>
            <p:cNvSpPr/>
            <p:nvPr/>
          </p:nvSpPr>
          <p:spPr>
            <a:xfrm>
              <a:off x="3786182" y="135729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 err="1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1000108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err="1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0166" y="2214554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2910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910" y="3937819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612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 err="1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143248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35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②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5918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③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744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 flipV="1">
              <a:off x="2500298" y="1811326"/>
              <a:ext cx="1500198" cy="76041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0364" y="192880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</a:p>
          </p:txBody>
        </p: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rot="10800000" flipV="1">
              <a:off x="1107258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</a:p>
          </p:txBody>
        </p:sp>
        <p:cxnSp>
          <p:nvCxnSpPr>
            <p:cNvPr id="30" name="直接箭头连接符 29"/>
            <p:cNvCxnSpPr>
              <a:endCxn id="14" idx="0"/>
            </p:cNvCxnSpPr>
            <p:nvPr/>
          </p:nvCxnSpPr>
          <p:spPr>
            <a:xfrm>
              <a:off x="2285984" y="3013072"/>
              <a:ext cx="892975" cy="4873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6050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</a:p>
          </p:txBody>
        </p:sp>
        <p:cxnSp>
          <p:nvCxnSpPr>
            <p:cNvPr id="32" name="直接箭头连接符 31"/>
            <p:cNvCxnSpPr>
              <a:endCxn id="16" idx="0"/>
            </p:cNvCxnSpPr>
            <p:nvPr/>
          </p:nvCxnSpPr>
          <p:spPr>
            <a:xfrm rot="10800000" flipV="1">
              <a:off x="2321703" y="3949704"/>
              <a:ext cx="609606" cy="4794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392906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</a:p>
          </p:txBody>
        </p:sp>
        <p:cxnSp>
          <p:nvCxnSpPr>
            <p:cNvPr id="34" name="直接箭头连接符 33"/>
            <p:cNvCxnSpPr>
              <a:endCxn id="18" idx="0"/>
            </p:cNvCxnSpPr>
            <p:nvPr/>
          </p:nvCxnSpPr>
          <p:spPr>
            <a:xfrm>
              <a:off x="3500430" y="3957641"/>
              <a:ext cx="678661" cy="47149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57620" y="392906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000760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 err="1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9322" y="2214554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72066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④ 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009257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929454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err="1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8082" y="315200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84911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⑤ 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4911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92958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⑥ 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58148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/>
                <a:t>(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 err="1"/>
                <a:t>,</a:t>
              </a:r>
              <a:r>
                <a:rPr lang="en-US" altLang="zh-CN" sz="1800" i="1" dirty="0" err="1"/>
                <a:t>R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)</a:t>
              </a:r>
              <a:endParaRPr lang="zh-CN" altLang="en-US" sz="1800" dirty="0"/>
            </a:p>
          </p:txBody>
        </p:sp>
        <p:cxnSp>
          <p:nvCxnSpPr>
            <p:cNvPr id="46" name="直接箭头连接符 45"/>
            <p:cNvCxnSpPr>
              <a:endCxn id="38" idx="0"/>
            </p:cNvCxnSpPr>
            <p:nvPr/>
          </p:nvCxnSpPr>
          <p:spPr>
            <a:xfrm rot="10800000" flipV="1">
              <a:off x="5536414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832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</a:p>
          </p:txBody>
        </p:sp>
        <p:cxnSp>
          <p:nvCxnSpPr>
            <p:cNvPr id="48" name="直接箭头连接符 47"/>
            <p:cNvCxnSpPr>
              <a:endCxn id="40" idx="0"/>
            </p:cNvCxnSpPr>
            <p:nvPr/>
          </p:nvCxnSpPr>
          <p:spPr>
            <a:xfrm>
              <a:off x="6669102" y="3008310"/>
              <a:ext cx="724699" cy="4921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51692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0800000" flipV="1">
              <a:off x="6649258" y="3975104"/>
              <a:ext cx="523086" cy="4540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18302" y="394970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</a:p>
          </p:txBody>
        </p:sp>
        <p:cxnSp>
          <p:nvCxnSpPr>
            <p:cNvPr id="52" name="直接箭头连接符 51"/>
            <p:cNvCxnSpPr>
              <a:endCxn id="44" idx="0"/>
            </p:cNvCxnSpPr>
            <p:nvPr/>
          </p:nvCxnSpPr>
          <p:spPr>
            <a:xfrm>
              <a:off x="7631134" y="3967166"/>
              <a:ext cx="762799" cy="4619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26424" y="392430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559300" y="1819264"/>
              <a:ext cx="1441460" cy="7524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57818" y="197484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8596" y="214290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所有可能的初始序列的排序过程构成一个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决策树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5715016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决策树是一棵有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个叶结点的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二叉树。</a:t>
            </a:r>
            <a:endParaRPr lang="zh-CN" altLang="en-US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7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767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决策树可以近似看成是一颗高度为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，叶结点个数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满二叉树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571604" y="1071546"/>
            <a:ext cx="7143800" cy="2543250"/>
            <a:chOff x="1571604" y="1071546"/>
            <a:chExt cx="7143800" cy="2543250"/>
          </a:xfrm>
        </p:grpSpPr>
        <p:sp>
          <p:nvSpPr>
            <p:cNvPr id="4" name="椭圆 3"/>
            <p:cNvSpPr/>
            <p:nvPr/>
          </p:nvSpPr>
          <p:spPr>
            <a:xfrm>
              <a:off x="3929058" y="114298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46722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5762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rot="5400000">
              <a:off x="3733873" y="1437403"/>
              <a:ext cx="247494" cy="268418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288708" y="1454072"/>
              <a:ext cx="247494" cy="235080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5400000">
              <a:off x="3121499" y="1997469"/>
              <a:ext cx="299803" cy="238985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8" idx="1"/>
            </p:cNvCxnSpPr>
            <p:nvPr/>
          </p:nvCxnSpPr>
          <p:spPr>
            <a:xfrm rot="16200000" flipH="1">
              <a:off x="3657283" y="2003754"/>
              <a:ext cx="299803" cy="226413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5742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2899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802" y="2714620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481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8638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321468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叶结点层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!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2071670" y="1071546"/>
              <a:ext cx="142876" cy="2286016"/>
            </a:xfrm>
            <a:prstGeom prst="leftBrac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1604" y="200024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h</a:t>
              </a:r>
              <a:endParaRPr lang="zh-CN" altLang="en-US" sz="2000" i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2976" y="3786190"/>
            <a:ext cx="750099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叶结点个数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!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总结点个数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!</a:t>
            </a:r>
            <a:r>
              <a:rPr lang="en-US" altLang="zh-CN" sz="22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总结点个数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+1)=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!) ≈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endParaRPr lang="en-US" altLang="zh-CN" sz="2200" i="1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平均关键字比较次数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移动次数也是同样的数量级，即这样的算法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最坏时间复杂度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同样可以证明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平均时间复杂度也为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8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77880" y="1214422"/>
            <a:ext cx="82804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个记录采用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基于比较的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排序方法：</a:t>
            </a:r>
            <a:endParaRPr lang="en-US" altLang="zh-CN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最好的平均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最好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情况是排序序列正序，此时的时间复杂度为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结论：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9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829</Words>
  <Application>Microsoft Office PowerPoint</Application>
  <PresentationFormat>全屏显示(4:3)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381</cp:revision>
  <dcterms:created xsi:type="dcterms:W3CDTF">2004-11-02T05:48:03Z</dcterms:created>
  <dcterms:modified xsi:type="dcterms:W3CDTF">2018-10-15T02:27:41Z</dcterms:modified>
</cp:coreProperties>
</file>