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60" r:id="rId2"/>
    <p:sldId id="334" r:id="rId3"/>
    <p:sldId id="306" r:id="rId4"/>
    <p:sldId id="359" r:id="rId5"/>
    <p:sldId id="360" r:id="rId6"/>
    <p:sldId id="262" r:id="rId7"/>
    <p:sldId id="307" r:id="rId8"/>
    <p:sldId id="335" r:id="rId9"/>
    <p:sldId id="356" r:id="rId10"/>
    <p:sldId id="354" r:id="rId11"/>
    <p:sldId id="357" r:id="rId12"/>
    <p:sldId id="264" r:id="rId13"/>
    <p:sldId id="308" r:id="rId14"/>
    <p:sldId id="309" r:id="rId15"/>
    <p:sldId id="265" r:id="rId16"/>
    <p:sldId id="343" r:id="rId17"/>
    <p:sldId id="353" r:id="rId18"/>
    <p:sldId id="358" r:id="rId19"/>
    <p:sldId id="337" r:id="rId20"/>
    <p:sldId id="355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1000E4"/>
    <a:srgbClr val="993366"/>
    <a:srgbClr val="008000"/>
    <a:srgbClr val="DDDDDD"/>
    <a:srgbClr val="01000C"/>
    <a:srgbClr val="03000C"/>
    <a:srgbClr val="05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70E19-2097-4104-90B2-BED77E643E8D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9872A-08DF-4613-A0AA-AD237BB28E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13AD-A588-4680-9F36-BF66A3E57F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609E-2488-4376-B7C4-24E9406919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E4E3-BF9B-479B-B7EF-FC14F212DA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375F-5963-49E3-84B7-523628ACC11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A7C0-3D1E-4821-950C-F28D742C3D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064-4D4B-43F4-9167-A6EA91A8852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FD37-61B9-4361-AE3B-1F7A95A728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81D-9F20-495D-BFCE-4163BC074A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D11D131-F1BD-43A2-BAC4-C683D13A8025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1461" y="-19621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7D9-2A1F-4DFE-9A31-AA95CBF68A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0C98-F943-4894-9BB4-439D69848D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8DB8-875F-44C3-AFCD-3F2F2CBD5F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357290" y="4238676"/>
            <a:ext cx="4357718" cy="22621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主要的插入排序方法：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）直接插入排序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）折半插入排序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）希尔排序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1142976" y="1743006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85918" y="231451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有序区</a:t>
            </a:r>
          </a:p>
        </p:txBody>
      </p:sp>
      <p:sp>
        <p:nvSpPr>
          <p:cNvPr id="5" name="矩形 4"/>
          <p:cNvSpPr/>
          <p:nvPr/>
        </p:nvSpPr>
        <p:spPr>
          <a:xfrm>
            <a:off x="4357686" y="1743006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6380" y="231451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无序区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643306" y="2314510"/>
            <a:ext cx="1357322" cy="1059838"/>
            <a:chOff x="3857620" y="2528826"/>
            <a:chExt cx="1071570" cy="1290733"/>
          </a:xfrm>
        </p:grpSpPr>
        <p:sp>
          <p:nvSpPr>
            <p:cNvPr id="7" name="右弧形箭头 6"/>
            <p:cNvSpPr/>
            <p:nvPr/>
          </p:nvSpPr>
          <p:spPr>
            <a:xfrm rot="5400000">
              <a:off x="4174190" y="2355132"/>
              <a:ext cx="438429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2957455"/>
              <a:ext cx="1071570" cy="86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一个一个地插入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Text Box 14" descr="信纸"/>
          <p:cNvSpPr txBox="1">
            <a:spLocks noChangeArrowheads="1"/>
          </p:cNvSpPr>
          <p:nvPr/>
        </p:nvSpPr>
        <p:spPr bwMode="auto">
          <a:xfrm>
            <a:off x="2143108" y="285728"/>
            <a:ext cx="3883029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插入排序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107154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14414" y="2786057"/>
            <a:ext cx="5500726" cy="1279391"/>
            <a:chOff x="1214414" y="2786057"/>
            <a:chExt cx="5500726" cy="1279391"/>
          </a:xfrm>
        </p:grpSpPr>
        <p:sp>
          <p:nvSpPr>
            <p:cNvPr id="13" name="TextBox 12"/>
            <p:cNvSpPr txBox="1"/>
            <p:nvPr/>
          </p:nvSpPr>
          <p:spPr>
            <a:xfrm>
              <a:off x="1214414" y="3357562"/>
              <a:ext cx="55007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不一定是全局有序（整体有序）  </a:t>
              </a:r>
              <a:r>
                <a: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全局有序区</a:t>
              </a: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的元素在后面排序中不再发生位置的改变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6200000" flipV="1">
              <a:off x="2214547" y="3071809"/>
              <a:ext cx="571504" cy="0"/>
            </a:xfrm>
            <a:prstGeom prst="straightConnector1">
              <a:avLst/>
            </a:prstGeom>
            <a:ln w="38100">
              <a:solidFill>
                <a:srgbClr val="9933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57158" y="1000108"/>
            <a:ext cx="8351838" cy="2405086"/>
            <a:chOff x="357158" y="1911327"/>
            <a:chExt cx="8351838" cy="2405086"/>
          </a:xfrm>
        </p:grpSpPr>
        <p:sp>
          <p:nvSpPr>
            <p:cNvPr id="115716" name="Text Box 4"/>
            <p:cNvSpPr txBox="1">
              <a:spLocks noChangeArrowheads="1"/>
            </p:cNvSpPr>
            <p:nvPr/>
          </p:nvSpPr>
          <p:spPr bwMode="auto">
            <a:xfrm>
              <a:off x="357158" y="1911327"/>
              <a:ext cx="8351838" cy="1532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　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　折半插入排序：在</a:t>
              </a:r>
              <a:r>
                <a:rPr lang="en-US" altLang="zh-CN" i="1" dirty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0..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1]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中查找插入</a:t>
              </a:r>
              <a:r>
                <a:rPr lang="en-US" altLang="zh-CN" i="1" dirty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的位置，折半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查找的平均关键字比较次数为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log</a:t>
              </a:r>
              <a:r>
                <a:rPr lang="en-US" altLang="zh-CN" baseline="-25000" dirty="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dirty="0" err="1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，平均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移动元素的次数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lang="en-US" altLang="zh-CN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/2+2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，所以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平均时间复杂度为：</a:t>
              </a:r>
            </a:p>
          </p:txBody>
        </p:sp>
        <p:graphicFrame>
          <p:nvGraphicFramePr>
            <p:cNvPr id="115717" name="Object 5"/>
            <p:cNvGraphicFramePr>
              <a:graphicFrameLocks noChangeAspect="1"/>
            </p:cNvGraphicFramePr>
            <p:nvPr/>
          </p:nvGraphicFramePr>
          <p:xfrm>
            <a:off x="2379663" y="3427413"/>
            <a:ext cx="3652837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19" name="公式" r:id="rId3" imgW="1803400" imgH="444500" progId="">
                    <p:embed/>
                  </p:oleObj>
                </mc:Choice>
                <mc:Fallback>
                  <p:oleObj name="公式" r:id="rId3" imgW="1803400" imgH="4445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663" y="3427413"/>
                          <a:ext cx="3652837" cy="889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92D37"/>
                </a:solidFill>
                <a:latin typeface="楷体" pitchFamily="49" charset="-122"/>
                <a:ea typeface="楷体" pitchFamily="49" charset="-122"/>
              </a:rPr>
              <a:t>算法分析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3643314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折半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插入排序采用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折半查找，查找效率提高。但元素移动次数不变，仅仅将分散移动改为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集合移动。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10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14480" y="4357694"/>
            <a:ext cx="45720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2012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642918"/>
            <a:ext cx="807249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对同一待排序序列分别进行折半插入排序和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直接插入排序，两者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之间可能的不同之处是</a:t>
            </a:r>
            <a:r>
              <a:rPr lang="en-US" u="sng" dirty="0"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ea typeface="楷体" pitchFamily="49" charset="-122"/>
                <a:cs typeface="Times New Roman" pitchFamily="18" charset="0"/>
              </a:rPr>
              <a:t>     A.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排序的总趟数</a:t>
            </a:r>
            <a:r>
              <a:rPr lang="pt-BR" dirty="0">
                <a:ea typeface="楷体" pitchFamily="49" charset="-122"/>
                <a:cs typeface="Times New Roman" pitchFamily="18" charset="0"/>
              </a:rPr>
              <a:t>						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ea typeface="楷体" pitchFamily="49" charset="-122"/>
                <a:cs typeface="Times New Roman" pitchFamily="18" charset="0"/>
              </a:rPr>
              <a:t>     B.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元素的移动次数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ea typeface="楷体" pitchFamily="49" charset="-122"/>
                <a:cs typeface="Times New Roman" pitchFamily="18" charset="0"/>
              </a:rPr>
              <a:t>     C.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使用辅助空间的数量</a:t>
            </a:r>
            <a:r>
              <a:rPr lang="pt-BR" dirty="0">
                <a:ea typeface="楷体" pitchFamily="49" charset="-122"/>
                <a:cs typeface="Times New Roman" pitchFamily="18" charset="0"/>
              </a:rPr>
              <a:t>				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ea typeface="楷体" pitchFamily="49" charset="-122"/>
                <a:cs typeface="Times New Roman" pitchFamily="18" charset="0"/>
              </a:rPr>
              <a:t>     </a:t>
            </a:r>
            <a:r>
              <a:rPr lang="pt-BR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元素之间的比较次数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11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42910" y="2143116"/>
            <a:ext cx="8143932" cy="158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/2</a:t>
            </a: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将排序序列分为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个组，在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各组内进行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直接插入排序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递减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/2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，重复② ，直到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=1</a:t>
            </a:r>
          </a:p>
        </p:txBody>
      </p:sp>
      <p:sp>
        <p:nvSpPr>
          <p:cNvPr id="12291" name="Text Box 3" descr="羊皮纸"/>
          <p:cNvSpPr txBox="1">
            <a:spLocks noChangeArrowheads="1"/>
          </p:cNvSpPr>
          <p:nvPr/>
        </p:nvSpPr>
        <p:spPr bwMode="auto">
          <a:xfrm>
            <a:off x="250825" y="333375"/>
            <a:ext cx="3529013" cy="52758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10.2.3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希尔排序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57224" y="3929066"/>
            <a:ext cx="7358114" cy="1413136"/>
            <a:chOff x="857224" y="3929066"/>
            <a:chExt cx="7358114" cy="1413136"/>
          </a:xfrm>
        </p:grpSpPr>
        <p:sp>
          <p:nvSpPr>
            <p:cNvPr id="7" name="下箭头 6"/>
            <p:cNvSpPr/>
            <p:nvPr/>
          </p:nvSpPr>
          <p:spPr>
            <a:xfrm>
              <a:off x="3643306" y="3929066"/>
              <a:ext cx="214314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7224" y="4429132"/>
              <a:ext cx="7358114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       算法最后一趟对所有数据进行了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直接插入排序，所以结果一定是正确的。</a:t>
              </a: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12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7000" y="847725"/>
            <a:ext cx="89154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将记录序列分成若干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子序列，分别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对每个子序列进行直接插入排序。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684213" y="2781300"/>
            <a:ext cx="677140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dirty="0"/>
              <a:t>  { </a:t>
            </a:r>
            <a:r>
              <a:rPr kumimoji="1" lang="en-US" altLang="zh-CN" i="1"/>
              <a:t>R</a:t>
            </a:r>
            <a:r>
              <a:rPr kumimoji="1" lang="en-US" altLang="zh-CN"/>
              <a:t>[0]</a:t>
            </a:r>
            <a:r>
              <a:rPr kumimoji="1" lang="zh-CN" altLang="en-US"/>
              <a:t>，   </a:t>
            </a:r>
            <a:r>
              <a:rPr kumimoji="1" lang="en-US" altLang="zh-CN" i="1"/>
              <a:t>R</a:t>
            </a:r>
            <a:r>
              <a:rPr kumimoji="1" lang="en-US" altLang="zh-CN"/>
              <a:t>[</a:t>
            </a:r>
            <a:r>
              <a:rPr kumimoji="1" lang="en-US" altLang="zh-CN" i="1"/>
              <a:t>d</a:t>
            </a:r>
            <a:r>
              <a:rPr kumimoji="1" lang="en-US" altLang="zh-CN"/>
              <a:t>]</a:t>
            </a:r>
            <a:r>
              <a:rPr kumimoji="1" lang="zh-CN" altLang="en-US"/>
              <a:t>，        </a:t>
            </a:r>
            <a:r>
              <a:rPr kumimoji="1" lang="en-US" altLang="zh-CN" i="1"/>
              <a:t>R</a:t>
            </a:r>
            <a:r>
              <a:rPr kumimoji="1" lang="en-US" altLang="zh-CN"/>
              <a:t>[</a:t>
            </a:r>
            <a:r>
              <a:rPr kumimoji="1" lang="en-US" altLang="zh-CN" err="1"/>
              <a:t>2</a:t>
            </a:r>
            <a:r>
              <a:rPr kumimoji="1" lang="en-US" altLang="zh-CN" i="1" err="1"/>
              <a:t>d</a:t>
            </a:r>
            <a:r>
              <a:rPr kumimoji="1" lang="en-US" altLang="zh-CN"/>
              <a:t>]</a:t>
            </a:r>
            <a:r>
              <a:rPr kumimoji="1" lang="zh-CN" altLang="en-US"/>
              <a:t>，</a:t>
            </a:r>
            <a:r>
              <a:rPr kumimoji="1" lang="en-US" altLang="zh-CN"/>
              <a:t>…</a:t>
            </a:r>
            <a:r>
              <a:rPr kumimoji="1" lang="zh-CN" altLang="en-US"/>
              <a:t>，     </a:t>
            </a:r>
            <a:r>
              <a:rPr kumimoji="1" lang="en-US" altLang="zh-CN" i="1" dirty="0"/>
              <a:t>R</a:t>
            </a:r>
            <a:r>
              <a:rPr kumimoji="1" lang="en-US" altLang="zh-CN" dirty="0"/>
              <a:t>[</a:t>
            </a:r>
            <a:r>
              <a:rPr kumimoji="1" lang="en-US" altLang="zh-CN" i="1" dirty="0" err="1"/>
              <a:t>kd</a:t>
            </a:r>
            <a:r>
              <a:rPr kumimoji="1" lang="en-US" altLang="zh-CN" dirty="0"/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dirty="0"/>
              <a:t>  { </a:t>
            </a:r>
            <a:r>
              <a:rPr kumimoji="1" lang="en-US" altLang="zh-CN" i="1"/>
              <a:t>R</a:t>
            </a:r>
            <a:r>
              <a:rPr kumimoji="1" lang="en-US" altLang="zh-CN"/>
              <a:t>[1]</a:t>
            </a:r>
            <a:r>
              <a:rPr kumimoji="1" lang="zh-CN" altLang="en-US"/>
              <a:t>，   </a:t>
            </a:r>
            <a:r>
              <a:rPr kumimoji="1" lang="en-US" altLang="zh-CN" i="1"/>
              <a:t>R</a:t>
            </a:r>
            <a:r>
              <a:rPr kumimoji="1" lang="en-US" altLang="zh-CN"/>
              <a:t>[</a:t>
            </a:r>
            <a:r>
              <a:rPr kumimoji="1" lang="en-US" altLang="zh-CN" err="1"/>
              <a:t>1+</a:t>
            </a:r>
            <a:r>
              <a:rPr kumimoji="1" lang="en-US" altLang="zh-CN" i="1" err="1"/>
              <a:t>d</a:t>
            </a:r>
            <a:r>
              <a:rPr kumimoji="1" lang="en-US" altLang="zh-CN"/>
              <a:t>]</a:t>
            </a:r>
            <a:r>
              <a:rPr kumimoji="1" lang="zh-CN" altLang="en-US"/>
              <a:t>，    </a:t>
            </a:r>
            <a:r>
              <a:rPr kumimoji="1" lang="en-US" altLang="zh-CN" i="1"/>
              <a:t>R</a:t>
            </a:r>
            <a:r>
              <a:rPr kumimoji="1" lang="en-US" altLang="zh-CN"/>
              <a:t>[</a:t>
            </a:r>
            <a:r>
              <a:rPr kumimoji="1" lang="en-US" altLang="zh-CN" err="1"/>
              <a:t>1+2</a:t>
            </a:r>
            <a:r>
              <a:rPr kumimoji="1" lang="en-US" altLang="zh-CN" i="1" err="1"/>
              <a:t>d</a:t>
            </a:r>
            <a:r>
              <a:rPr kumimoji="1" lang="en-US" altLang="zh-CN"/>
              <a:t>]</a:t>
            </a:r>
            <a:r>
              <a:rPr kumimoji="1" lang="zh-CN" altLang="en-US"/>
              <a:t>，</a:t>
            </a:r>
            <a:r>
              <a:rPr kumimoji="1" lang="en-US" altLang="zh-CN"/>
              <a:t>…</a:t>
            </a:r>
            <a:r>
              <a:rPr kumimoji="1" lang="zh-CN" altLang="en-US"/>
              <a:t>，</a:t>
            </a:r>
            <a:r>
              <a:rPr kumimoji="1" lang="en-US" altLang="zh-CN" i="1"/>
              <a:t>R</a:t>
            </a:r>
            <a:r>
              <a:rPr kumimoji="1" lang="en-US" altLang="zh-CN"/>
              <a:t>[1+</a:t>
            </a:r>
            <a:r>
              <a:rPr kumimoji="1" lang="en-US" altLang="zh-CN" i="1"/>
              <a:t>kd</a:t>
            </a:r>
            <a:r>
              <a:rPr kumimoji="1" lang="en-US" altLang="zh-CN" dirty="0"/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dirty="0"/>
              <a:t>    …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dirty="0"/>
              <a:t>  { </a:t>
            </a:r>
            <a:r>
              <a:rPr kumimoji="1" lang="en-US" altLang="zh-CN" i="1"/>
              <a:t>R</a:t>
            </a:r>
            <a:r>
              <a:rPr kumimoji="1" lang="en-US" altLang="zh-CN"/>
              <a:t>[</a:t>
            </a:r>
            <a:r>
              <a:rPr kumimoji="1" lang="en-US" altLang="zh-CN" i="1"/>
              <a:t>d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kumimoji="1" lang="en-US" altLang="zh-CN"/>
              <a:t>1]</a:t>
            </a:r>
            <a:r>
              <a:rPr kumimoji="1" lang="zh-CN" altLang="en-US"/>
              <a:t>，</a:t>
            </a:r>
            <a:r>
              <a:rPr kumimoji="1" lang="en-US" altLang="zh-CN" i="1"/>
              <a:t>R</a:t>
            </a:r>
            <a:r>
              <a:rPr kumimoji="1" lang="en-US" altLang="zh-CN"/>
              <a:t>[2</a:t>
            </a:r>
            <a:r>
              <a:rPr kumimoji="1" lang="en-US" altLang="zh-CN" i="1"/>
              <a:t>d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kumimoji="1" lang="en-US" altLang="zh-CN"/>
              <a:t>1]</a:t>
            </a:r>
            <a:r>
              <a:rPr kumimoji="1" lang="zh-CN" altLang="en-US"/>
              <a:t>，</a:t>
            </a:r>
            <a:r>
              <a:rPr kumimoji="1" lang="en-US" altLang="zh-CN" i="1"/>
              <a:t>R</a:t>
            </a:r>
            <a:r>
              <a:rPr kumimoji="1" lang="en-US" altLang="zh-CN"/>
              <a:t>[3</a:t>
            </a:r>
            <a:r>
              <a:rPr kumimoji="1" lang="en-US" altLang="zh-CN" i="1"/>
              <a:t>d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kumimoji="1" lang="en-US" altLang="zh-CN"/>
              <a:t>1]</a:t>
            </a:r>
            <a:r>
              <a:rPr kumimoji="1" lang="zh-CN" altLang="en-US"/>
              <a:t>，</a:t>
            </a:r>
            <a:r>
              <a:rPr kumimoji="1" lang="en-US" altLang="zh-CN"/>
              <a:t>…</a:t>
            </a:r>
            <a:r>
              <a:rPr kumimoji="1" lang="zh-CN" altLang="en-US"/>
              <a:t>，</a:t>
            </a:r>
            <a:r>
              <a:rPr kumimoji="1" lang="en-US" altLang="zh-CN" i="1"/>
              <a:t>R</a:t>
            </a:r>
            <a:r>
              <a:rPr kumimoji="1" lang="en-US" altLang="zh-CN" dirty="0"/>
              <a:t>[(</a:t>
            </a:r>
            <a:r>
              <a:rPr kumimoji="1" lang="en-US" altLang="zh-CN" i="1" dirty="0" err="1"/>
              <a:t>k</a:t>
            </a:r>
            <a:r>
              <a:rPr kumimoji="1" lang="en-US" altLang="zh-CN" dirty="0" err="1"/>
              <a:t>+1</a:t>
            </a:r>
            <a:r>
              <a:rPr kumimoji="1" lang="en-US" altLang="zh-CN" dirty="0"/>
              <a:t>)</a:t>
            </a:r>
            <a:r>
              <a:rPr kumimoji="1" lang="en-US" altLang="zh-CN" i="1" dirty="0"/>
              <a:t>d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-</a:t>
            </a:r>
            <a:r>
              <a:rPr kumimoji="1" lang="en-US" altLang="zh-CN" dirty="0"/>
              <a:t>1] }</a:t>
            </a:r>
            <a:endParaRPr kumimoji="1" lang="en-US" altLang="zh-CN" dirty="0">
              <a:ea typeface="宋体" pitchFamily="2" charset="-122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39750" y="188913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一趟希尔排序过程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4213" y="2106613"/>
            <a:ext cx="6480175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例如：将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个记录分成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个子序列：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1258888" y="2781300"/>
            <a:ext cx="4752975" cy="1803400"/>
            <a:chOff x="793" y="1752"/>
            <a:chExt cx="2994" cy="1136"/>
          </a:xfrm>
        </p:grpSpPr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793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flipV="1">
              <a:off x="793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1565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0" name="Freeform 12"/>
            <p:cNvSpPr>
              <a:spLocks/>
            </p:cNvSpPr>
            <p:nvPr/>
          </p:nvSpPr>
          <p:spPr bwMode="auto">
            <a:xfrm>
              <a:off x="1584" y="1752"/>
              <a:ext cx="933" cy="1136"/>
            </a:xfrm>
            <a:custGeom>
              <a:avLst/>
              <a:gdLst/>
              <a:ahLst/>
              <a:cxnLst>
                <a:cxn ang="0">
                  <a:pos x="0" y="1136"/>
                </a:cxn>
                <a:cxn ang="0">
                  <a:pos x="933" y="0"/>
                </a:cxn>
              </a:cxnLst>
              <a:rect l="0" t="0" r="r" b="b"/>
              <a:pathLst>
                <a:path w="933" h="1136">
                  <a:moveTo>
                    <a:pt x="0" y="1136"/>
                  </a:moveTo>
                  <a:lnTo>
                    <a:pt x="933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flipV="1">
              <a:off x="3015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3787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71604" y="4857760"/>
            <a:ext cx="4286280" cy="828738"/>
            <a:chOff x="1571604" y="4857760"/>
            <a:chExt cx="4286280" cy="828738"/>
          </a:xfrm>
        </p:grpSpPr>
        <p:sp>
          <p:nvSpPr>
            <p:cNvPr id="16" name="上箭头 15"/>
            <p:cNvSpPr/>
            <p:nvPr/>
          </p:nvSpPr>
          <p:spPr>
            <a:xfrm>
              <a:off x="3571868" y="4857760"/>
              <a:ext cx="285752" cy="357190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71604" y="5286388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相距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个位置的记录分为一组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64392" y="2857496"/>
            <a:ext cx="1793888" cy="1757432"/>
            <a:chOff x="7064392" y="2857496"/>
            <a:chExt cx="1793888" cy="1757432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064392" y="3084510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072462" y="285749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一组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64392" y="3541656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072462" y="331464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一组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412058" y="4429132"/>
              <a:ext cx="72390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72462" y="4214818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一组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13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85720" y="181253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-2】</a:t>
            </a:r>
            <a:endParaRPr lang="zh-CN" altLang="en-US" sz="2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28794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/>
              <a:t>9</a:t>
            </a:r>
            <a:endParaRPr lang="zh-CN" altLang="en-US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43174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/>
              <a:t>8</a:t>
            </a:r>
            <a:endParaRPr lang="zh-CN" altLang="en-US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86116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/>
              <a:t>7</a:t>
            </a:r>
            <a:endParaRPr lang="zh-CN" alt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392905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/>
              <a:t>6</a:t>
            </a:r>
            <a:endParaRPr lang="zh-CN" altLang="en-US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464343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/>
              <a:t>5</a:t>
            </a:r>
            <a:endParaRPr lang="zh-CN" alt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528638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/>
              <a:t>4</a:t>
            </a:r>
            <a:endParaRPr lang="zh-CN" alt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607219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/>
              <a:t>3</a:t>
            </a:r>
            <a:endParaRPr lang="zh-CN" alt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678657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/>
              <a:t>2</a:t>
            </a:r>
            <a:endParaRPr lang="zh-CN" alt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742952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/>
              <a:t>1</a:t>
            </a:r>
            <a:endParaRPr lang="zh-CN" alt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814390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/>
              <a:t>0</a:t>
            </a:r>
            <a:endParaRPr lang="zh-CN" alt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500066" y="792288"/>
            <a:ext cx="1428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初始序列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43174" y="143523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86116" y="143523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9058" y="143523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3438" y="143523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28794" y="143523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86380" y="143523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72198" y="143523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86578" y="143523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29520" y="143523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43900" y="143523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910" y="143523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d</a:t>
            </a:r>
            <a:r>
              <a:rPr lang="en-US" altLang="zh-CN" sz="2000" dirty="0"/>
              <a:t>=5</a:t>
            </a:r>
            <a:endParaRPr lang="zh-CN" alt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71472" y="2013228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直接插入排序</a:t>
            </a:r>
            <a:endParaRPr lang="zh-CN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928794" y="214961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43174" y="214961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86116" y="214961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9058" y="214961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43438" y="214961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86380" y="214961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72198" y="214961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86578" y="214961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29520" y="214961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43900" y="214961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1472" y="3006866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/>
              <a:t>d</a:t>
            </a:r>
            <a:r>
              <a:rPr lang="en-US" altLang="zh-CN" sz="2000" dirty="0"/>
              <a:t>=</a:t>
            </a:r>
            <a:r>
              <a:rPr lang="en-US" altLang="zh-CN" sz="2000" i="1" dirty="0"/>
              <a:t>d</a:t>
            </a:r>
            <a:r>
              <a:rPr lang="en-US" altLang="zh-CN" sz="2000" dirty="0"/>
              <a:t>/2=2</a:t>
            </a:r>
            <a:endParaRPr lang="zh-CN" alt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1928794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3174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86116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29058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3438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86380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72198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86578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29520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43900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28794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43174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86116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29058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43438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86380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72198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86578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29520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143900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1472" y="3584864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直接插入排序</a:t>
            </a:r>
            <a:endParaRPr lang="zh-CN" alt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71472" y="450706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/>
              <a:t>d</a:t>
            </a:r>
            <a:r>
              <a:rPr lang="en-US" altLang="zh-CN" sz="2000" dirty="0"/>
              <a:t>=</a:t>
            </a:r>
            <a:r>
              <a:rPr lang="en-US" altLang="zh-CN" sz="2000" i="1" dirty="0"/>
              <a:t>d</a:t>
            </a:r>
            <a:r>
              <a:rPr lang="en-US" altLang="zh-CN" sz="2000" dirty="0"/>
              <a:t>/2=1</a:t>
            </a:r>
            <a:endParaRPr lang="zh-CN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1928794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74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86116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2905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4343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8638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7219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8657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2952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4390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10" y="4935692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直接插入排序</a:t>
            </a:r>
            <a:endParaRPr lang="zh-CN" alt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28794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43174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86116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2905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4343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8638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7219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8657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2952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4390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4348" y="5857892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注意：对于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的一趟，排序前的数据已将近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正序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！</a:t>
            </a:r>
          </a:p>
        </p:txBody>
      </p:sp>
      <p:sp>
        <p:nvSpPr>
          <p:cNvPr id="118" name="灯片编号占位符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14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49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8" y="892175"/>
            <a:ext cx="5832475" cy="5578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ShellSort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R[]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d=n/2;	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增量置初值</a:t>
            </a:r>
          </a:p>
          <a:p>
            <a:pPr algn="l"/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d&gt;0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   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对相隔</a:t>
            </a:r>
            <a:r>
              <a:rPr kumimoji="1"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位置的元素组直接插入排序</a:t>
            </a:r>
          </a:p>
          <a:p>
            <a:pPr algn="l"/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j=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while (j&gt;=0&amp;&amp;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tmp.key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&lt;R[j].key)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{    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j=j-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}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d=d/2;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减小增量</a:t>
            </a:r>
          </a:p>
          <a:p>
            <a:pPr algn="l"/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554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希尔排序算法：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156325" y="2544917"/>
            <a:ext cx="2879725" cy="3170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j=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while (j&gt;=0 &amp;&amp;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tmp.key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&lt;R[j].key) 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   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j=j-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372225" y="1952625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直接插入排序：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215074" y="857232"/>
            <a:ext cx="2571768" cy="1214446"/>
            <a:chOff x="6215074" y="857232"/>
            <a:chExt cx="2571768" cy="1214446"/>
          </a:xfrm>
        </p:grpSpPr>
        <p:sp>
          <p:nvSpPr>
            <p:cNvPr id="8" name="环形箭头 7"/>
            <p:cNvSpPr/>
            <p:nvPr/>
          </p:nvSpPr>
          <p:spPr>
            <a:xfrm>
              <a:off x="6215074" y="1428736"/>
              <a:ext cx="1000132" cy="642942"/>
            </a:xfrm>
            <a:prstGeom prst="circular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43702" y="857232"/>
              <a:ext cx="2143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循环：每个记录都参加排序了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15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597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希尔排序的时间复杂度约为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1.3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13338" y="1989138"/>
            <a:ext cx="208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希尔排序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07950" y="2636838"/>
            <a:ext cx="251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直接插入排序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4925" y="3355975"/>
            <a:ext cx="23939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大约时间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=10</a:t>
            </a:r>
            <a:r>
              <a:rPr lang="en-US" altLang="zh-CN" sz="2000" baseline="30000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=100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3671889" y="2708275"/>
            <a:ext cx="4257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d=5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：分为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组，时间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约为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5×2</a:t>
            </a:r>
            <a:r>
              <a:rPr lang="en-US" altLang="zh-CN" sz="2000" baseline="30000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20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3671889" y="3429000"/>
            <a:ext cx="4257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d=2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：分为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组，时间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约为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2×5</a:t>
            </a:r>
            <a:r>
              <a:rPr lang="en-US" altLang="zh-CN" sz="2000" baseline="30000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50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3238502" y="4195763"/>
            <a:ext cx="47625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d=1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：分为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组，几乎有序，时间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约为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10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358082" y="3068638"/>
            <a:ext cx="1008063" cy="1984435"/>
            <a:chOff x="7956550" y="3068638"/>
            <a:chExt cx="1008063" cy="1984435"/>
          </a:xfrm>
        </p:grpSpPr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7956550" y="30686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</a:rPr>
                <a:t>＋</a:t>
              </a:r>
            </a:p>
          </p:txBody>
        </p:sp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7956550" y="376396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FF00FF"/>
                  </a:solidFill>
                </a:rPr>
                <a:t>＋</a:t>
              </a:r>
            </a:p>
          </p:txBody>
        </p:sp>
        <p:sp>
          <p:nvSpPr>
            <p:cNvPr id="104461" name="Text Box 13"/>
            <p:cNvSpPr txBox="1">
              <a:spLocks noChangeArrowheads="1"/>
            </p:cNvSpPr>
            <p:nvPr/>
          </p:nvSpPr>
          <p:spPr bwMode="auto">
            <a:xfrm>
              <a:off x="8027988" y="4652963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</a:rPr>
                <a:t>＝ </a:t>
              </a:r>
              <a:r>
                <a:rPr lang="en-US" altLang="zh-CN" sz="2000"/>
                <a:t>80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7158" y="857232"/>
            <a:ext cx="5929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为什么希尔排序比直接插入排序好？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例如：有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个元素要排序。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16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55" grpId="0"/>
      <p:bldP spid="104456" grpId="0"/>
      <p:bldP spid="104457" grpId="0"/>
      <p:bldP spid="10445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640763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　　希尔排序算法不稳定的反例：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希尔排序法是一种不稳定的排序算法。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546225" y="1700213"/>
            <a:ext cx="5473700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3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395288" y="2133600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d</a:t>
            </a:r>
            <a:r>
              <a:rPr lang="en-US" altLang="zh-CN"/>
              <a:t>=5</a:t>
            </a:r>
          </a:p>
        </p:txBody>
      </p:sp>
      <p:grpSp>
        <p:nvGrpSpPr>
          <p:cNvPr id="114703" name="Group 15"/>
          <p:cNvGrpSpPr>
            <a:grpSpLocks/>
          </p:cNvGrpSpPr>
          <p:nvPr/>
        </p:nvGrpSpPr>
        <p:grpSpPr bwMode="auto">
          <a:xfrm>
            <a:off x="1474788" y="2420938"/>
            <a:ext cx="5473700" cy="1152525"/>
            <a:chOff x="929" y="1525"/>
            <a:chExt cx="3448" cy="726"/>
          </a:xfrm>
        </p:grpSpPr>
        <p:sp>
          <p:nvSpPr>
            <p:cNvPr id="114695" name="Rectangle 7"/>
            <p:cNvSpPr>
              <a:spLocks noChangeArrowheads="1"/>
            </p:cNvSpPr>
            <p:nvPr/>
          </p:nvSpPr>
          <p:spPr bwMode="auto">
            <a:xfrm>
              <a:off x="929" y="1888"/>
              <a:ext cx="3448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 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 </a:t>
              </a:r>
              <a:r>
                <a:rPr lang="en-US" altLang="zh-CN" sz="32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lang="en-US" altLang="zh-CN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4697" name="AutoShape 9"/>
            <p:cNvSpPr>
              <a:spLocks noChangeArrowheads="1"/>
            </p:cNvSpPr>
            <p:nvPr/>
          </p:nvSpPr>
          <p:spPr bwMode="auto">
            <a:xfrm>
              <a:off x="2426" y="1525"/>
              <a:ext cx="227" cy="272"/>
            </a:xfrm>
            <a:prstGeom prst="downArrow">
              <a:avLst>
                <a:gd name="adj1" fmla="val 50000"/>
                <a:gd name="adj2" fmla="val 29956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4704" name="Group 16"/>
          <p:cNvGrpSpPr>
            <a:grpSpLocks/>
          </p:cNvGrpSpPr>
          <p:nvPr/>
        </p:nvGrpSpPr>
        <p:grpSpPr bwMode="auto">
          <a:xfrm>
            <a:off x="3635375" y="3625850"/>
            <a:ext cx="3384550" cy="1001713"/>
            <a:chOff x="2290" y="2284"/>
            <a:chExt cx="2132" cy="631"/>
          </a:xfrm>
        </p:grpSpPr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 flipH="1" flipV="1">
              <a:off x="2472" y="2296"/>
              <a:ext cx="408" cy="318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4699" name="Freeform 11"/>
            <p:cNvSpPr>
              <a:spLocks/>
            </p:cNvSpPr>
            <p:nvPr/>
          </p:nvSpPr>
          <p:spPr bwMode="auto">
            <a:xfrm>
              <a:off x="3744" y="2284"/>
              <a:ext cx="403" cy="324"/>
            </a:xfrm>
            <a:custGeom>
              <a:avLst/>
              <a:gdLst/>
              <a:ahLst/>
              <a:cxnLst>
                <a:cxn ang="0">
                  <a:pos x="0" y="324"/>
                </a:cxn>
                <a:cxn ang="0">
                  <a:pos x="403" y="0"/>
                </a:cxn>
              </a:cxnLst>
              <a:rect l="0" t="0" r="r" b="b"/>
              <a:pathLst>
                <a:path w="403" h="324">
                  <a:moveTo>
                    <a:pt x="0" y="324"/>
                  </a:moveTo>
                  <a:lnTo>
                    <a:pt x="403" y="0"/>
                  </a:lnTo>
                </a:path>
              </a:pathLst>
            </a:custGeom>
            <a:noFill/>
            <a:ln w="38100" cap="flat" cmpd="sng">
              <a:solidFill>
                <a:srgbClr val="9933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4700" name="Text Box 12"/>
            <p:cNvSpPr txBox="1">
              <a:spLocks noChangeArrowheads="1"/>
            </p:cNvSpPr>
            <p:nvPr/>
          </p:nvSpPr>
          <p:spPr bwMode="auto">
            <a:xfrm>
              <a:off x="2290" y="2627"/>
              <a:ext cx="213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相对位置发生改变</a:t>
              </a:r>
            </a:p>
          </p:txBody>
        </p:sp>
      </p:grpSp>
      <p:grpSp>
        <p:nvGrpSpPr>
          <p:cNvPr id="114705" name="Group 17"/>
          <p:cNvGrpSpPr>
            <a:grpSpLocks/>
          </p:cNvGrpSpPr>
          <p:nvPr/>
        </p:nvGrpSpPr>
        <p:grpSpPr bwMode="auto">
          <a:xfrm>
            <a:off x="3851275" y="4868863"/>
            <a:ext cx="3241675" cy="1008062"/>
            <a:chOff x="2426" y="3067"/>
            <a:chExt cx="2042" cy="635"/>
          </a:xfrm>
        </p:grpSpPr>
        <p:sp>
          <p:nvSpPr>
            <p:cNvPr id="114701" name="AutoShape 13"/>
            <p:cNvSpPr>
              <a:spLocks noChangeArrowheads="1"/>
            </p:cNvSpPr>
            <p:nvPr/>
          </p:nvSpPr>
          <p:spPr bwMode="auto">
            <a:xfrm>
              <a:off x="3243" y="3067"/>
              <a:ext cx="272" cy="27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2426" y="3414"/>
              <a:ext cx="2042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希尔排序是不稳定的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17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571480"/>
            <a:ext cx="742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【</a:t>
            </a: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10-1】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希尔排序的组内排序采用的是</a:t>
            </a:r>
            <a:r>
              <a:rPr lang="zh-CN" altLang="en-US" u="sng"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A.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直接插入排序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		B.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折半插入排序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C.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			D.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归并排序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43042" y="2786058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</a:t>
            </a: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2015</a:t>
            </a: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全国考研题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18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12" name="Picture 8" descr="u=4164191742,2128357998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765175"/>
            <a:ext cx="2103437" cy="2160588"/>
          </a:xfrm>
          <a:prstGeom prst="rect">
            <a:avLst/>
          </a:prstGeom>
          <a:noFill/>
        </p:spPr>
      </p:pic>
      <p:grpSp>
        <p:nvGrpSpPr>
          <p:cNvPr id="9" name="组合 8"/>
          <p:cNvGrpSpPr/>
          <p:nvPr/>
        </p:nvGrpSpPr>
        <p:grpSpPr>
          <a:xfrm>
            <a:off x="750891" y="2852738"/>
            <a:ext cx="7393009" cy="1762190"/>
            <a:chOff x="250825" y="2852738"/>
            <a:chExt cx="7393009" cy="1762190"/>
          </a:xfrm>
          <a:scene3d>
            <a:camera prst="perspectiveAbove"/>
            <a:lightRig rig="threePt" dir="t"/>
          </a:scene3d>
        </p:grpSpPr>
        <p:sp>
          <p:nvSpPr>
            <p:cNvPr id="98308" name="Text Box 4"/>
            <p:cNvSpPr txBox="1">
              <a:spLocks noChangeArrowheads="1"/>
            </p:cNvSpPr>
            <p:nvPr/>
          </p:nvSpPr>
          <p:spPr bwMode="auto">
            <a:xfrm>
              <a:off x="250825" y="2852738"/>
              <a:ext cx="7393009" cy="108952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92D37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思考题：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　　</a:t>
              </a:r>
              <a:r>
                <a:rPr kumimoji="1" lang="zh-CN" altLang="en-US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插入排序中每趟产生的</a:t>
              </a:r>
              <a:r>
                <a:rPr kumimoji="1" lang="zh-CN" altLang="en-US" dirty="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有序区是</a:t>
              </a:r>
              <a:r>
                <a:rPr kumimoji="1"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全局有序</a:t>
              </a:r>
              <a:r>
                <a:rPr kumimoji="1" lang="zh-CN" altLang="en-US" dirty="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吗？</a:t>
              </a:r>
              <a:endParaRPr lang="zh-CN" altLang="en-US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357686" y="3929066"/>
              <a:ext cx="3286148" cy="685862"/>
              <a:chOff x="4357686" y="3929066"/>
              <a:chExt cx="3286148" cy="6858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357686" y="4214818"/>
                <a:ext cx="328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楷体" pitchFamily="49" charset="-122"/>
                    <a:ea typeface="楷体" pitchFamily="49" charset="-122"/>
                  </a:rPr>
                  <a:t>该</a:t>
                </a:r>
                <a:r>
                  <a:rPr lang="zh-CN" altLang="en-US" sz="2000">
                    <a:latin typeface="楷体" pitchFamily="49" charset="-122"/>
                    <a:ea typeface="楷体" pitchFamily="49" charset="-122"/>
                  </a:rPr>
                  <a:t>区域的元素位置</a:t>
                </a:r>
                <a:r>
                  <a:rPr lang="zh-CN" altLang="en-US" sz="2000" dirty="0">
                    <a:latin typeface="楷体" pitchFamily="49" charset="-122"/>
                    <a:ea typeface="楷体" pitchFamily="49" charset="-122"/>
                  </a:rPr>
                  <a:t>不再改变</a:t>
                </a:r>
              </a:p>
            </p:txBody>
          </p:sp>
          <p:sp>
            <p:nvSpPr>
              <p:cNvPr id="5" name="上箭头 4"/>
              <p:cNvSpPr/>
              <p:nvPr/>
            </p:nvSpPr>
            <p:spPr>
              <a:xfrm>
                <a:off x="5857884" y="3929066"/>
                <a:ext cx="142876" cy="357190"/>
              </a:xfrm>
              <a:prstGeom prst="up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19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3571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457474" y="1568735"/>
            <a:ext cx="1150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有序区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449411" y="2030770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[0]      …… 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481661" y="1568735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无序区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4760936" y="2030770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……  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449411" y="3759557"/>
            <a:ext cx="6408738" cy="966852"/>
            <a:chOff x="971550" y="3505200"/>
            <a:chExt cx="6408738" cy="966852"/>
          </a:xfrm>
        </p:grpSpPr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1979613" y="4071942"/>
              <a:ext cx="11509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有序区</a:t>
              </a:r>
            </a:p>
          </p:txBody>
        </p: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971550" y="3505200"/>
              <a:ext cx="36718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2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[0]    ……      </a:t>
              </a:r>
              <a:r>
                <a:rPr lang="en-US" altLang="zh-CN" sz="22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200" i="1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dirty="0">
                  <a:solidFill>
                    <a:srgbClr val="1000E4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1]   </a:t>
              </a:r>
              <a:r>
                <a:rPr lang="en-US" altLang="zh-CN" sz="2200" i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200" i="1" dirty="0" err="1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</a:t>
              </a:r>
            </a:p>
          </p:txBody>
        </p:sp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5003800" y="4071942"/>
              <a:ext cx="11509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无序区</a:t>
              </a: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4787900" y="3505200"/>
              <a:ext cx="25923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22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200" i="1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 dirty="0" err="1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 …… </a:t>
              </a:r>
              <a:r>
                <a:rPr lang="en-US" altLang="zh-CN" sz="22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lang="en-US" altLang="zh-CN" sz="2200" i="1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200" dirty="0">
                  <a:solidFill>
                    <a:srgbClr val="1000E4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1]</a:t>
              </a:r>
            </a:p>
          </p:txBody>
        </p:sp>
      </p:grpSp>
      <p:grpSp>
        <p:nvGrpSpPr>
          <p:cNvPr id="93204" name="Group 20"/>
          <p:cNvGrpSpPr>
            <a:grpSpLocks/>
          </p:cNvGrpSpPr>
          <p:nvPr/>
        </p:nvGrpSpPr>
        <p:grpSpPr bwMode="auto">
          <a:xfrm>
            <a:off x="4184674" y="2678470"/>
            <a:ext cx="2808287" cy="792162"/>
            <a:chOff x="2335" y="1527"/>
            <a:chExt cx="1769" cy="499"/>
          </a:xfrm>
        </p:grpSpPr>
        <p:sp>
          <p:nvSpPr>
            <p:cNvPr id="93194" name="AutoShape 10"/>
            <p:cNvSpPr>
              <a:spLocks noChangeArrowheads="1"/>
            </p:cNvSpPr>
            <p:nvPr/>
          </p:nvSpPr>
          <p:spPr bwMode="auto">
            <a:xfrm rot="5400000">
              <a:off x="2539" y="1323"/>
              <a:ext cx="91" cy="499"/>
            </a:xfrm>
            <a:prstGeom prst="curvedLeftArrow">
              <a:avLst>
                <a:gd name="adj1" fmla="val 109670"/>
                <a:gd name="adj2" fmla="val 21934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195" name="AutoShape 11"/>
            <p:cNvSpPr>
              <a:spLocks noChangeArrowheads="1"/>
            </p:cNvSpPr>
            <p:nvPr/>
          </p:nvSpPr>
          <p:spPr bwMode="auto">
            <a:xfrm>
              <a:off x="2517" y="1709"/>
              <a:ext cx="226" cy="317"/>
            </a:xfrm>
            <a:prstGeom prst="downArrow">
              <a:avLst>
                <a:gd name="adj1" fmla="val 50000"/>
                <a:gd name="adj2" fmla="val 3506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2925" y="1709"/>
              <a:ext cx="11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一趟排序</a:t>
              </a:r>
            </a:p>
          </p:txBody>
        </p:sp>
      </p:grp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097111" y="5270857"/>
            <a:ext cx="49688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初始时，有序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区只有一个元素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[0]</a:t>
            </a:r>
          </a:p>
          <a:p>
            <a:pPr algn="l">
              <a:spcBef>
                <a:spcPct val="50000"/>
              </a:spcBef>
            </a:pP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1~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，共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经过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趟排序</a:t>
            </a:r>
          </a:p>
        </p:txBody>
      </p:sp>
      <p:sp>
        <p:nvSpPr>
          <p:cNvPr id="18" name="Text Box 3" descr="纸莎草纸"/>
          <p:cNvSpPr txBox="1">
            <a:spLocks noChangeArrowheads="1"/>
          </p:cNvSpPr>
          <p:nvPr/>
        </p:nvSpPr>
        <p:spPr bwMode="auto">
          <a:xfrm>
            <a:off x="395288" y="333375"/>
            <a:ext cx="3960812" cy="559897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10.2.1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直接插入排序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2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20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 descr="大棋盘"/>
          <p:cNvSpPr>
            <a:spLocks noChangeArrowheads="1"/>
          </p:cNvSpPr>
          <p:nvPr/>
        </p:nvSpPr>
        <p:spPr bwMode="auto">
          <a:xfrm>
            <a:off x="1676400" y="2514600"/>
            <a:ext cx="3124200" cy="432000"/>
          </a:xfrm>
          <a:prstGeom prst="rect">
            <a:avLst/>
          </a:prstGeom>
          <a:pattFill prst="lgCheck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352800" y="2952752"/>
            <a:ext cx="609600" cy="762000"/>
            <a:chOff x="3352800" y="2952752"/>
            <a:chExt cx="609600" cy="762000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33528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375025" y="3105152"/>
              <a:ext cx="5873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i="1" dirty="0">
                  <a:solidFill>
                    <a:srgbClr val="F92D37"/>
                  </a:solidFill>
                  <a:ea typeface="宋体" pitchFamily="2" charset="-122"/>
                </a:rPr>
                <a:t>j</a:t>
              </a:r>
            </a:p>
          </p:txBody>
        </p:sp>
      </p:grpSp>
      <p:sp>
        <p:nvSpPr>
          <p:cNvPr id="56328" name="Rectangle 8" descr="60%"/>
          <p:cNvSpPr>
            <a:spLocks noChangeArrowheads="1"/>
          </p:cNvSpPr>
          <p:nvPr/>
        </p:nvSpPr>
        <p:spPr bwMode="auto">
          <a:xfrm>
            <a:off x="3505200" y="2514600"/>
            <a:ext cx="1295400" cy="432000"/>
          </a:xfrm>
          <a:prstGeom prst="rect">
            <a:avLst/>
          </a:prstGeom>
          <a:pattFill prst="pct60">
            <a:fgClr>
              <a:srgbClr val="FF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800600" y="2514600"/>
            <a:ext cx="3429000" cy="43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800600" y="2514600"/>
            <a:ext cx="304800" cy="432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4572000" y="1981200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i="1" dirty="0">
                <a:solidFill>
                  <a:srgbClr val="F92D37"/>
                </a:solidFill>
                <a:ea typeface="宋体" pitchFamily="2" charset="-122"/>
              </a:rPr>
              <a:t>R</a:t>
            </a:r>
            <a:r>
              <a:rPr kumimoji="1" lang="en-US" altLang="zh-CN" dirty="0">
                <a:solidFill>
                  <a:srgbClr val="F92D37"/>
                </a:solidFill>
                <a:ea typeface="宋体" pitchFamily="2" charset="-122"/>
              </a:rPr>
              <a:t>[</a:t>
            </a:r>
            <a:r>
              <a:rPr kumimoji="1" lang="en-US" altLang="zh-CN" i="1" dirty="0" err="1">
                <a:solidFill>
                  <a:srgbClr val="F92D37"/>
                </a:solidFill>
                <a:ea typeface="宋体" pitchFamily="2" charset="-122"/>
              </a:rPr>
              <a:t>i</a:t>
            </a:r>
            <a:r>
              <a:rPr kumimoji="1" lang="en-US" altLang="zh-CN" dirty="0">
                <a:solidFill>
                  <a:srgbClr val="F92D37"/>
                </a:solidFill>
                <a:ea typeface="宋体" pitchFamily="2" charset="-122"/>
              </a:rPr>
              <a:t>]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48200" y="2952752"/>
            <a:ext cx="1044575" cy="762000"/>
            <a:chOff x="4648200" y="2952752"/>
            <a:chExt cx="1044575" cy="762000"/>
          </a:xfrm>
        </p:grpSpPr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46482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4724400" y="3124200"/>
              <a:ext cx="96837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 i="1" dirty="0">
                  <a:ea typeface="宋体" pitchFamily="2" charset="-122"/>
                </a:rPr>
                <a:t>j</a:t>
              </a:r>
              <a:r>
                <a:rPr kumimoji="1" lang="en-US" altLang="zh-CN" sz="2200" dirty="0">
                  <a:ea typeface="宋体" pitchFamily="2" charset="-122"/>
                </a:rPr>
                <a:t>=</a:t>
              </a:r>
              <a:r>
                <a:rPr kumimoji="1" lang="en-US" altLang="zh-CN" sz="2200" i="1" dirty="0" err="1">
                  <a:ea typeface="宋体" pitchFamily="2" charset="-122"/>
                </a:rPr>
                <a:t>i</a:t>
              </a:r>
              <a:r>
                <a:rPr kumimoji="1" lang="en-US" altLang="zh-CN" sz="2200" dirty="0">
                  <a:latin typeface="宋体" pitchFamily="2" charset="-122"/>
                  <a:ea typeface="宋体" pitchFamily="2" charset="-122"/>
                </a:rPr>
                <a:t>-</a:t>
              </a:r>
              <a:r>
                <a:rPr kumimoji="1" lang="en-US" altLang="zh-CN" sz="2200" dirty="0"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56333" name="AutoShape 13"/>
          <p:cNvSpPr>
            <a:spLocks noChangeArrowheads="1"/>
          </p:cNvSpPr>
          <p:nvPr/>
        </p:nvSpPr>
        <p:spPr bwMode="auto">
          <a:xfrm>
            <a:off x="4071934" y="3286124"/>
            <a:ext cx="1243010" cy="385762"/>
          </a:xfrm>
          <a:prstGeom prst="wedgeRoundRectCallout">
            <a:avLst>
              <a:gd name="adj1" fmla="val -80653"/>
              <a:gd name="adj2" fmla="val -129861"/>
              <a:gd name="adj3" fmla="val 16667"/>
            </a:avLst>
          </a:prstGeom>
          <a:solidFill>
            <a:srgbClr val="FFFF99">
              <a:alpha val="50000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2200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插入位置</a:t>
            </a:r>
            <a:endParaRPr kumimoji="1" lang="zh-CN" altLang="en-US" sz="2200" b="0" dirty="0">
              <a:solidFill>
                <a:srgbClr val="F92D37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9750" y="836613"/>
            <a:ext cx="676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一趟直接插入排序：在有序区中插入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的过程。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2143108" y="1636713"/>
            <a:ext cx="21431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有序区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1]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500826" y="3000372"/>
            <a:ext cx="24193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无序区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..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1]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6339" name="AutoShape 19"/>
          <p:cNvSpPr>
            <a:spLocks/>
          </p:cNvSpPr>
          <p:nvPr/>
        </p:nvSpPr>
        <p:spPr bwMode="auto">
          <a:xfrm rot="5400000">
            <a:off x="3060700" y="765175"/>
            <a:ext cx="287338" cy="3024188"/>
          </a:xfrm>
          <a:prstGeom prst="leftBrace">
            <a:avLst>
              <a:gd name="adj1" fmla="val 87707"/>
              <a:gd name="adj2" fmla="val 50000"/>
            </a:avLst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411413" y="3795385"/>
            <a:ext cx="1946273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2200" i="1"/>
              <a:t>R</a:t>
            </a:r>
            <a:r>
              <a:rPr lang="en-US" altLang="zh-CN" sz="2200"/>
              <a:t>[</a:t>
            </a:r>
            <a:r>
              <a:rPr lang="en-US" altLang="zh-CN" sz="2200" i="1"/>
              <a:t>j</a:t>
            </a:r>
            <a:r>
              <a:rPr lang="en-US" altLang="zh-CN" sz="2200"/>
              <a:t>+1</a:t>
            </a:r>
            <a:r>
              <a:rPr lang="en-US" altLang="zh-CN" sz="2200" dirty="0"/>
              <a:t>]=</a:t>
            </a:r>
            <a:r>
              <a:rPr lang="en-US" altLang="zh-CN" sz="2200" dirty="0" err="1"/>
              <a:t>tmp</a:t>
            </a:r>
            <a:endParaRPr lang="en-US" altLang="zh-CN" sz="2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953000" y="2890838"/>
            <a:ext cx="2008188" cy="457200"/>
            <a:chOff x="4953000" y="2890838"/>
            <a:chExt cx="2008188" cy="457200"/>
          </a:xfrm>
        </p:grpSpPr>
        <p:sp>
          <p:nvSpPr>
            <p:cNvPr id="56343" name="Text Box 23"/>
            <p:cNvSpPr txBox="1">
              <a:spLocks noChangeArrowheads="1"/>
            </p:cNvSpPr>
            <p:nvPr/>
          </p:nvSpPr>
          <p:spPr bwMode="auto">
            <a:xfrm>
              <a:off x="5810250" y="2890838"/>
              <a:ext cx="1150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 err="1"/>
                <a:t>tmp</a:t>
              </a:r>
              <a:endParaRPr lang="en-US" altLang="zh-CN" dirty="0"/>
            </a:p>
          </p:txBody>
        </p:sp>
        <p:cxnSp>
          <p:nvCxnSpPr>
            <p:cNvPr id="23" name="直接箭头连接符 22"/>
            <p:cNvCxnSpPr>
              <a:stCxn id="56330" idx="2"/>
              <a:endCxn id="56343" idx="1"/>
            </p:cNvCxnSpPr>
            <p:nvPr/>
          </p:nvCxnSpPr>
          <p:spPr>
            <a:xfrm rot="16200000" flipH="1">
              <a:off x="5295206" y="2604394"/>
              <a:ext cx="172838" cy="85725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285984" y="4286256"/>
            <a:ext cx="4143404" cy="890293"/>
            <a:chOff x="2285984" y="4572008"/>
            <a:chExt cx="3786214" cy="890293"/>
          </a:xfrm>
        </p:grpSpPr>
        <p:sp>
          <p:nvSpPr>
            <p:cNvPr id="24" name="TextBox 23"/>
            <p:cNvSpPr txBox="1"/>
            <p:nvPr/>
          </p:nvSpPr>
          <p:spPr>
            <a:xfrm>
              <a:off x="2285984" y="5000636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ea typeface="楷体" pitchFamily="49" charset="-122"/>
                  <a:cs typeface="Times New Roman" pitchFamily="18" charset="0"/>
                </a:rPr>
                <a:t>使</a:t>
              </a:r>
              <a:r>
                <a:rPr lang="en-US" altLang="zh-CN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[0..</a:t>
              </a:r>
              <a:r>
                <a:rPr lang="en-US" altLang="zh-CN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]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有序 </a:t>
              </a:r>
              <a:r>
                <a:rPr lang="zh-CN" altLang="en-US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lang="zh-CN" altLang="en-US">
                  <a:ea typeface="楷体" pitchFamily="49" charset="-122"/>
                  <a:cs typeface="Times New Roman" pitchFamily="18" charset="0"/>
                  <a:sym typeface="Wingdings"/>
                </a:rPr>
                <a:t> 扩大有序区 </a:t>
              </a: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3214678" y="457200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29058" y="3429000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  R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大时便后移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5153021" y="1997981"/>
            <a:ext cx="320519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].key&lt;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1].key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时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3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7083 -2.22222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3" grpId="0" animBg="1"/>
      <p:bldP spid="56340" grpId="0"/>
      <p:bldP spid="31" grpId="0"/>
      <p:bldP spid="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80724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-</a:t>
            </a:r>
            <a:r>
              <a:rPr 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设待排序的表有</a:t>
            </a:r>
            <a:r>
              <a:rPr lang="en-US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个元素，其关键字分别为（</a:t>
            </a:r>
            <a:r>
              <a:rPr lang="en-US"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）。说明采用直接插入排序方法进行排序的过程。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4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64291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初始：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7356" y="1181385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48" y="1181385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ea typeface="楷体" pitchFamily="49" charset="-122"/>
                <a:cs typeface="Times New Roman" pitchFamily="18" charset="0"/>
              </a:rPr>
              <a:t>i=1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7356" y="1752889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348" y="175288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ea typeface="楷体" pitchFamily="49" charset="-122"/>
                <a:cs typeface="Times New Roman" pitchFamily="18" charset="0"/>
              </a:rPr>
              <a:t>i=2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356" y="2252955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4348" y="2252955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ea typeface="楷体" pitchFamily="49" charset="-122"/>
                <a:cs typeface="Times New Roman" pitchFamily="18" charset="0"/>
              </a:rPr>
              <a:t>i=3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7356" y="2824459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4348" y="282445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ea typeface="楷体" pitchFamily="49" charset="-122"/>
                <a:cs typeface="Times New Roman" pitchFamily="18" charset="0"/>
              </a:rPr>
              <a:t>i=4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7356" y="3395963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4348" y="3395963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ea typeface="楷体" pitchFamily="49" charset="-122"/>
                <a:cs typeface="Times New Roman" pitchFamily="18" charset="0"/>
              </a:rPr>
              <a:t>i=5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356" y="3967467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4348" y="3967467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ea typeface="楷体" pitchFamily="49" charset="-122"/>
                <a:cs typeface="Times New Roman" pitchFamily="18" charset="0"/>
              </a:rPr>
              <a:t>i=6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57356" y="4538971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4348" y="4538971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ea typeface="楷体" pitchFamily="49" charset="-122"/>
                <a:cs typeface="Times New Roman" pitchFamily="18" charset="0"/>
              </a:rPr>
              <a:t>i=7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57356" y="5110475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14348" y="5110475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ea typeface="楷体" pitchFamily="49" charset="-122"/>
                <a:cs typeface="Times New Roman" pitchFamily="18" charset="0"/>
              </a:rPr>
              <a:t>i=8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57356" y="5610541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4348" y="5610541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ea typeface="楷体" pitchFamily="49" charset="-122"/>
                <a:cs typeface="Times New Roman" pitchFamily="18" charset="0"/>
              </a:rPr>
              <a:t>i=9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5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472" y="833836"/>
            <a:ext cx="8215370" cy="545268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InsertSort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R[]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 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j;   RecType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</a:t>
            </a:r>
            <a:r>
              <a:rPr kumimoji="1" lang="en-US" altLang="zh-CN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R[i].key&lt;R[i-1].key]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反序时</a:t>
            </a:r>
            <a:endParaRPr kumimoji="1" lang="en-US" altLang="zh-CN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{      tmp=R[i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-1; </a:t>
            </a:r>
            <a:endParaRPr kumimoji="1" lang="zh-CN" altLang="en-US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	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的插入位置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将关键字大于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].key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的记录后移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j-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}  while  (j&gt;=0 &amp;&amp; R[j].key&gt;tmp.key)</a:t>
            </a:r>
            <a:endParaRPr kumimoji="1"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R[j+1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处插入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}</a:t>
            </a: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 rot="252626">
            <a:off x="357158" y="115188"/>
            <a:ext cx="392909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直接插入排序的算法：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6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92D37"/>
                </a:solidFill>
                <a:latin typeface="楷体" pitchFamily="49" charset="-122"/>
                <a:ea typeface="楷体" pitchFamily="49" charset="-122"/>
              </a:rPr>
              <a:t>算法分析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95313" y="1011238"/>
            <a:ext cx="600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最好的情况（关键字在记录序列中正序）</a:t>
            </a:r>
            <a:r>
              <a:rPr kumimoji="1" lang="zh-CN" altLang="en-US" dirty="0">
                <a:solidFill>
                  <a:srgbClr val="000080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0034" y="2946400"/>
            <a:ext cx="600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最坏的情况（关键字在记录序列中反序）：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39775" y="1560513"/>
            <a:ext cx="2371725" cy="1271587"/>
            <a:chOff x="739775" y="1560513"/>
            <a:chExt cx="2371725" cy="1271587"/>
          </a:xfrm>
        </p:grpSpPr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739775" y="1560513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比较”的次数：</a:t>
              </a:r>
            </a:p>
          </p:txBody>
        </p:sp>
        <p:graphicFrame>
          <p:nvGraphicFramePr>
            <p:cNvPr id="57351" name="Object 7"/>
            <p:cNvGraphicFramePr>
              <a:graphicFrameLocks noChangeAspect="1"/>
            </p:cNvGraphicFramePr>
            <p:nvPr/>
          </p:nvGraphicFramePr>
          <p:xfrm>
            <a:off x="1322388" y="1968500"/>
            <a:ext cx="1789112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5" name="公式" r:id="rId3" imgW="685800" imgH="431640" progId="">
                    <p:embed/>
                  </p:oleObj>
                </mc:Choice>
                <mc:Fallback>
                  <p:oleObj name="公式" r:id="rId3" imgW="685800" imgH="43164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388" y="1968500"/>
                          <a:ext cx="1789112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4071934" y="1557338"/>
            <a:ext cx="2311851" cy="1033462"/>
            <a:chOff x="4778375" y="1557338"/>
            <a:chExt cx="2311851" cy="1033462"/>
          </a:xfrm>
        </p:grpSpPr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5219700" y="2133600"/>
              <a:ext cx="10953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>
                  <a:solidFill>
                    <a:srgbClr val="FF0000"/>
                  </a:solidFill>
                  <a:ea typeface="宋体" pitchFamily="2" charset="-122"/>
                </a:rPr>
                <a:t>0</a:t>
              </a:r>
              <a:endParaRPr kumimoji="1" lang="en-US" altLang="zh-CN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778375" y="1557338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移动”的次数：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3575" y="3409950"/>
            <a:ext cx="2479665" cy="1387475"/>
            <a:chOff x="663575" y="3409950"/>
            <a:chExt cx="2479665" cy="1387475"/>
          </a:xfrm>
        </p:grpSpPr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663575" y="3409950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比较”的次数：</a:t>
              </a:r>
            </a:p>
          </p:txBody>
        </p:sp>
        <p:graphicFrame>
          <p:nvGraphicFramePr>
            <p:cNvPr id="57357" name="Object 13"/>
            <p:cNvGraphicFramePr>
              <a:graphicFrameLocks noChangeAspect="1"/>
            </p:cNvGraphicFramePr>
            <p:nvPr/>
          </p:nvGraphicFramePr>
          <p:xfrm>
            <a:off x="1444625" y="3935413"/>
            <a:ext cx="1698615" cy="862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6" name="公式" r:id="rId5" imgW="901440" imgH="431640" progId="">
                    <p:embed/>
                  </p:oleObj>
                </mc:Choice>
                <mc:Fallback>
                  <p:oleObj name="公式" r:id="rId5" imgW="901440" imgH="43164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625" y="3935413"/>
                          <a:ext cx="1698615" cy="862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4148134" y="3409950"/>
            <a:ext cx="2717821" cy="1365250"/>
            <a:chOff x="4854575" y="3409950"/>
            <a:chExt cx="2717821" cy="1365250"/>
          </a:xfrm>
        </p:grpSpPr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4854575" y="3409950"/>
              <a:ext cx="23118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移动”的次数：</a:t>
              </a:r>
            </a:p>
          </p:txBody>
        </p:sp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4887912" y="3913188"/>
            <a:ext cx="2684484" cy="862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7" name="公式" r:id="rId7" imgW="1523880" imgH="431640" progId="">
                    <p:embed/>
                  </p:oleObj>
                </mc:Choice>
                <mc:Fallback>
                  <p:oleObj name="公式" r:id="rId7" imgW="1523880" imgH="43164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7912" y="3913188"/>
                          <a:ext cx="2684484" cy="862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755650" y="4868863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总的平均比较和移动次数约为 </a:t>
            </a:r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1547813" y="5516563"/>
          <a:ext cx="51847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公式" r:id="rId9" imgW="3035160" imgH="431640" progId="">
                  <p:embed/>
                </p:oleObj>
              </mc:Choice>
              <mc:Fallback>
                <p:oleObj name="公式" r:id="rId9" imgW="3035160" imgH="43164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16563"/>
                        <a:ext cx="5184775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7215206" y="2143116"/>
            <a:ext cx="1643074" cy="3714776"/>
            <a:chOff x="7215206" y="2143116"/>
            <a:chExt cx="1643074" cy="3714776"/>
          </a:xfrm>
        </p:grpSpPr>
        <p:sp>
          <p:nvSpPr>
            <p:cNvPr id="20" name="TextBox 19"/>
            <p:cNvSpPr txBox="1"/>
            <p:nvPr/>
          </p:nvSpPr>
          <p:spPr>
            <a:xfrm>
              <a:off x="7215206" y="2143116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最好：</a:t>
              </a:r>
              <a:r>
                <a:rPr lang="en-US" altLang="zh-CN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5206" y="410046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最坏：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30000" dirty="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15206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平均：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 err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baseline="30000" dirty="0" err="1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7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9" grpId="0"/>
      <p:bldP spid="573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 descr="纸莎草纸"/>
          <p:cNvSpPr txBox="1">
            <a:spLocks noChangeArrowheads="1"/>
          </p:cNvSpPr>
          <p:nvPr/>
        </p:nvSpPr>
        <p:spPr bwMode="auto">
          <a:xfrm>
            <a:off x="179388" y="333375"/>
            <a:ext cx="4103687" cy="51911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10.2.2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折半插入排序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63566" y="2071678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查找采用折半查找方法，称为二分插入排序或折半插入排序。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1979613" y="2886068"/>
            <a:ext cx="1150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有序区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971550" y="3425882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[0]       ……  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1000E4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003800" y="2886068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ea typeface="楷体" pitchFamily="49" charset="-122"/>
                <a:cs typeface="Times New Roman" pitchFamily="18" charset="0"/>
              </a:rPr>
              <a:t>无序区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4283075" y="3425882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…… 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1000E4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4000559"/>
            <a:ext cx="2879725" cy="1065075"/>
            <a:chOff x="2786050" y="3400483"/>
            <a:chExt cx="2879725" cy="1065075"/>
          </a:xfrm>
        </p:grpSpPr>
        <p:sp>
          <p:nvSpPr>
            <p:cNvPr id="95249" name="Text Box 17"/>
            <p:cNvSpPr txBox="1">
              <a:spLocks noChangeArrowheads="1"/>
            </p:cNvSpPr>
            <p:nvPr/>
          </p:nvSpPr>
          <p:spPr bwMode="auto">
            <a:xfrm>
              <a:off x="2786050" y="3757672"/>
              <a:ext cx="287972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采用</a:t>
              </a:r>
              <a:r>
                <a:rPr lang="zh-CN" altLang="en-US" sz="20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折半查找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在有序区找到插入的位置</a:t>
              </a:r>
            </a:p>
          </p:txBody>
        </p:sp>
        <p:sp>
          <p:nvSpPr>
            <p:cNvPr id="11" name="右弧形箭头 10"/>
            <p:cNvSpPr/>
            <p:nvPr/>
          </p:nvSpPr>
          <p:spPr>
            <a:xfrm rot="5400000">
              <a:off x="3929058" y="3186169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8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644558" y="863088"/>
            <a:ext cx="8713788" cy="520911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BinInsertSort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(RecType R[]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low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high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mid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(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</a:t>
            </a:r>
          </a:p>
          <a:p>
            <a:pPr algn="l">
              <a:lnSpc>
                <a:spcPts val="2100"/>
              </a:lnSpc>
            </a:pP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R[i].key&lt;R[i-1].key]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反序时</a:t>
            </a:r>
            <a:endParaRPr lang="en-US" altLang="zh-CN" sz="20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{     tmp=R[i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	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保存到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>
              <a:lnSpc>
                <a:spcPts val="2100"/>
              </a:lnSpc>
            </a:pP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low=0;  high=i-1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100"/>
              </a:lnSpc>
            </a:pP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while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(low&lt;=high)	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R[low..high]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中查找插入的位置</a:t>
            </a:r>
          </a:p>
          <a:p>
            <a:pPr algn="l">
              <a:lnSpc>
                <a:spcPts val="2100"/>
              </a:lnSpc>
            </a:pP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mid=(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low+high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)/2;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取中间位置</a:t>
            </a:r>
          </a:p>
          <a:p>
            <a:pPr algn="l">
              <a:lnSpc>
                <a:spcPts val="21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tmp.key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&lt;R[mid].key)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high=mid-1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插入点在左半区</a:t>
            </a:r>
          </a:p>
          <a:p>
            <a:pPr algn="l">
              <a:lnSpc>
                <a:spcPts val="21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  <a:endParaRPr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low=mid+1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插入点在右半区</a:t>
            </a:r>
          </a:p>
          <a:p>
            <a:pPr algn="l">
              <a:lnSpc>
                <a:spcPts val="2100"/>
              </a:lnSpc>
            </a:pP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                                                  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找位置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</a:t>
            </a:r>
            <a:endParaRPr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for 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i-1;j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high+1;j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--)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后移</a:t>
            </a:r>
          </a:p>
          <a:p>
            <a:pPr algn="l">
              <a:lnSpc>
                <a:spcPts val="2100"/>
              </a:lnSpc>
            </a:pP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R[j+1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</a:t>
            </a:r>
          </a:p>
          <a:p>
            <a:pPr algn="l">
              <a:lnSpc>
                <a:spcPts val="2100"/>
              </a:lnSpc>
            </a:pP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R[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high+1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100"/>
              </a:lnSpc>
            </a:pP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ts val="2100"/>
              </a:lnSpc>
            </a:pP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 rot="287135">
            <a:off x="285720" y="71414"/>
            <a:ext cx="31051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折半插入排序算法：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9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1375</Words>
  <Application>Microsoft Office PowerPoint</Application>
  <PresentationFormat>全屏显示(4:3)</PresentationFormat>
  <Paragraphs>293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 Unicode MS</vt:lpstr>
      <vt:lpstr>黑体</vt:lpstr>
      <vt:lpstr>楷体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434</cp:revision>
  <dcterms:created xsi:type="dcterms:W3CDTF">2004-11-02T05:48:03Z</dcterms:created>
  <dcterms:modified xsi:type="dcterms:W3CDTF">2018-10-15T02:27:30Z</dcterms:modified>
</cp:coreProperties>
</file>