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sldIdLst>
    <p:sldId id="267" r:id="rId2"/>
    <p:sldId id="310" r:id="rId3"/>
    <p:sldId id="269" r:id="rId4"/>
    <p:sldId id="344" r:id="rId5"/>
    <p:sldId id="271" r:id="rId6"/>
    <p:sldId id="311" r:id="rId7"/>
    <p:sldId id="314" r:id="rId8"/>
    <p:sldId id="346" r:id="rId9"/>
    <p:sldId id="273" r:id="rId10"/>
    <p:sldId id="274" r:id="rId11"/>
    <p:sldId id="342" r:id="rId12"/>
    <p:sldId id="347" r:id="rId13"/>
    <p:sldId id="348" r:id="rId14"/>
    <p:sldId id="343" r:id="rId15"/>
    <p:sldId id="345" r:id="rId16"/>
    <p:sldId id="317" r:id="rId17"/>
    <p:sldId id="349" r:id="rId18"/>
    <p:sldId id="339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008000"/>
    <a:srgbClr val="FF3300"/>
    <a:srgbClr val="DDDDDD"/>
    <a:srgbClr val="01000C"/>
    <a:srgbClr val="03000C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73F-1F58-4960-97AE-EE174AF91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E4A-0813-4980-A19B-E6ABFEEF87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52EE-1467-411C-BB64-000C186148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551C-1D3C-4454-9374-F350C030CC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C75-F51F-41B4-86B6-E64CB1BEE2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592-D018-4194-B37F-EC8274AE21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3511-6A62-4A9B-AC89-956B9D405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8E9-090A-4561-9810-DFE3ABE2F7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/>
              <a:t>/18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1375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9FEE-4CE9-4FD7-A36F-641BD71333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94BE-0898-4400-9312-28DCCC2F91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4572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常见的交换排序方法：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）冒泡排序（或起泡排序）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latin typeface="楷体" pitchFamily="49" charset="-122"/>
                  <a:ea typeface="楷体" pitchFamily="49" charset="-122"/>
                </a:rPr>
                <a:t>两个记录反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序时进行交换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10-4】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个记录，其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分别为（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）。说明采用快速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10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51113" y="582613"/>
            <a:ext cx="31686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   8   7   9   0   1   3   2   4   5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492338" y="942975"/>
            <a:ext cx="3671888" cy="792163"/>
            <a:chOff x="3603625" y="942975"/>
            <a:chExt cx="3671888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603625" y="1374775"/>
              <a:ext cx="18002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4   2   3   0  1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863600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7   8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55713" y="1735138"/>
            <a:ext cx="2663825" cy="792162"/>
            <a:chOff x="2667000" y="1735138"/>
            <a:chExt cx="2663825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667000" y="2166938"/>
              <a:ext cx="165735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4   2   3   0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将递归树看成一颗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叉树，每个分支结点对应一次递归调用。这里递归次数：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7</a:t>
            </a: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左右分区处理的顺序无关</a:t>
            </a:r>
            <a:endParaRPr lang="zh-CN" altLang="en-US" sz="220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4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采用递归方式对顺序表进行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快速排序，下列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关于递归次数的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叙述中，正确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的是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A.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B.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每次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划分后，先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C.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每次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划分后，先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递归次数与每次划分后得到的分区处理顺序无关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28728" y="4071942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为实现快速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排序法，待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排序序列宜采用存储方式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顺序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B.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散列存储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>
                <a:ea typeface="楷体" pitchFamily="49" charset="-122"/>
                <a:cs typeface="Times New Roman" pitchFamily="18" charset="0"/>
              </a:rPr>
              <a:t>     C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链式存储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	D.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索引存储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5852" y="3571876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最好情况：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此时时间复杂度为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nlog</a:t>
            </a:r>
            <a:r>
              <a:rPr lang="en-US" altLang="zh-CN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最坏情况：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此时时间复杂度为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249863"/>
            <a:ext cx="81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快速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排序的平均时间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2500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 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5780088"/>
            <a:ext cx="4249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平均所需栈空间为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906588" y="3871913"/>
            <a:ext cx="1944687" cy="777875"/>
            <a:chOff x="1906588" y="3871913"/>
            <a:chExt cx="1944687" cy="777875"/>
          </a:xfrm>
        </p:grpSpPr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2049463" y="3871913"/>
              <a:ext cx="128587" cy="403225"/>
            </a:xfrm>
            <a:custGeom>
              <a:avLst/>
              <a:gdLst/>
              <a:ahLst/>
              <a:cxnLst>
                <a:cxn ang="0">
                  <a:pos x="81" y="254"/>
                </a:cxn>
                <a:cxn ang="0">
                  <a:pos x="0" y="0"/>
                </a:cxn>
              </a:cxnLst>
              <a:rect l="0" t="0" r="r" b="b"/>
              <a:pathLst>
                <a:path w="81" h="254">
                  <a:moveTo>
                    <a:pt x="81" y="25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1906588" y="4252913"/>
              <a:ext cx="1944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次划分的时间</a:t>
              </a:r>
            </a:p>
          </p:txBody>
        </p:sp>
      </p:grp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2625" y="469582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则可得结果：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avg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836613"/>
            <a:ext cx="2663825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1590675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1628775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i="1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000240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k</a:t>
            </a:r>
            <a:r>
              <a:rPr lang="zh-CN" altLang="en-US" sz="2000"/>
              <a:t>：</a:t>
            </a:r>
            <a:r>
              <a:rPr lang="en-US" altLang="zh-CN" sz="2000"/>
              <a:t>1</a:t>
            </a:r>
            <a:r>
              <a:rPr lang="en-US" altLang="zh-CN" sz="2000">
                <a:cs typeface="Times New Roman" pitchFamily="18" charset="0"/>
              </a:rPr>
              <a:t>~</a:t>
            </a:r>
            <a:r>
              <a:rPr lang="en-US" altLang="zh-CN" sz="2000" i="1">
                <a:cs typeface="Times New Roman" pitchFamily="18" charset="0"/>
              </a:rPr>
              <a:t>n</a:t>
            </a:r>
            <a:r>
              <a:rPr lang="zh-CN" altLang="en-US" sz="2000" i="1">
                <a:cs typeface="Times New Roman" pitchFamily="18" charset="0"/>
              </a:rPr>
              <a:t>，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种情况</a:t>
            </a:r>
            <a:endParaRPr lang="en-US" altLang="zh-CN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2428868"/>
            <a:ext cx="5753498" cy="1714512"/>
            <a:chOff x="642910" y="2500306"/>
            <a:chExt cx="5753498" cy="1714512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725460" y="3351218"/>
            <a:ext cx="5359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" name="公式" r:id="rId3" imgW="2666880" imgH="431640" progId="">
                    <p:embed/>
                  </p:oleObj>
                </mc:Choice>
                <mc:Fallback>
                  <p:oleObj name="公式" r:id="rId3" imgW="2666880" imgH="43164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460" y="3351218"/>
                          <a:ext cx="53594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75349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dirty="0">
                  <a:latin typeface="楷体" pitchFamily="49" charset="-122"/>
                  <a:ea typeface="楷体" pitchFamily="49" charset="-122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8891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平均情况：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27538" y="765175"/>
            <a:ext cx="2520950" cy="396875"/>
            <a:chOff x="4427538" y="765175"/>
            <a:chExt cx="2520950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划分时间为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2000232" y="1181084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15885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184259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16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  <p:bldP spid="676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01056" cy="19528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快速排序的最坏时间复杂度为</a:t>
            </a:r>
            <a:r>
              <a:rPr kumimoji="1"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30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，与冒泡排序相同。为什么快速排序更好？</a:t>
            </a:r>
            <a:endParaRPr lang="zh-CN" altLang="en-US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18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36223" y="1057275"/>
            <a:ext cx="1743390" cy="4032250"/>
            <a:chOff x="236223" y="1057275"/>
            <a:chExt cx="1743390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0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3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0" cy="3957638"/>
            <a:chOff x="2484438" y="1057275"/>
            <a:chExt cx="3671890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5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8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初始有序区为空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，共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14327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10.3.1  </a:t>
            </a:r>
            <a:r>
              <a:rPr kumimoji="1" lang="zh-CN" altLang="en-US" sz="28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冒泡排序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69441"/>
            <a:chOff x="6000760" y="5500702"/>
            <a:chExt cx="2357454" cy="769441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有序区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总是全局有序的</a:t>
              </a: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/>
      <p:bldP spid="604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933060"/>
            <a:ext cx="8135938" cy="44962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BubbleSort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for 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(R[j].key&lt;R[j-1].key)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	 temp=R[j];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R[j-1]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R[j]=R[j-1];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 rot="291222">
            <a:off x="357158" y="33269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冒泡排序算法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692948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采用前面的冒泡排序方法对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进行排序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283845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=0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=1</a:t>
              </a:r>
              <a:endParaRPr lang="zh-CN" altLang="en-US" sz="2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=2</a:t>
              </a:r>
              <a:endParaRPr lang="zh-CN" altLang="en-US" sz="20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=3</a:t>
              </a:r>
              <a:endParaRPr lang="zh-CN" altLang="en-US" sz="20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已经全部有序了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一旦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某一趟比较时不出现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记录交换，说明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已排好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可以结束本算法。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如何提高效率？</a:t>
            </a: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15953" y="571480"/>
            <a:ext cx="8228013" cy="492709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BubbleSort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exchange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for (j=n-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比较，找出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(R[j].key&lt;R[j-1].key)   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temp=R[j];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R[j]=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R[j-1];  R[j-1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exchange=true;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exchange==false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return;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969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改进冒泡排序算法：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90693" y="878635"/>
            <a:ext cx="8253273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最好的情况（关键字在记录序列中正序）：只需进行一趟冒泡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8775" y="2997200"/>
            <a:ext cx="849950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最坏的情况（关键字在记录序列中反序）：需进行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趟冒泡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876800" y="1860550"/>
            <a:ext cx="2311851" cy="1022053"/>
            <a:chOff x="4876800" y="1860550"/>
            <a:chExt cx="2311851" cy="1022053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4876800" y="18605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8188" y="1844675"/>
            <a:ext cx="2311851" cy="950615"/>
            <a:chOff x="738188" y="1844675"/>
            <a:chExt cx="2311851" cy="950615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738188" y="1844675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655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  <a:ea typeface="宋体" pitchFamily="2" charset="-122"/>
                </a:rPr>
                <a:t>n</a:t>
              </a:r>
              <a:r>
                <a:rPr kumimoji="1" lang="en-US" altLang="zh-CN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1" lang="en-US" altLang="zh-CN" dirty="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5" name="Equation" r:id="rId3" imgW="1282680" imgH="482400" progId="">
                    <p:embed/>
                  </p:oleObj>
                </mc:Choice>
                <mc:Fallback>
                  <p:oleObj name="Equation" r:id="rId3" imgW="1282680" imgH="4824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87" y="4462477"/>
                          <a:ext cx="2570163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  <a:endParaRPr kumimoji="1" lang="zh-CN" altLang="en-US" sz="2200" b="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6" name="Equation" r:id="rId5" imgW="1409400" imgH="482400" progId="">
                    <p:embed/>
                  </p:oleObj>
                </mc:Choice>
                <mc:Fallback>
                  <p:oleObj name="Equation" r:id="rId5" imgW="1409400" imgH="4824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362" y="4462477"/>
                          <a:ext cx="2832100" cy="966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所以冒泡排序最好时间复杂度为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，最坏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和平均为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6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无 序 的 记 录 序 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无序子序列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699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无序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子序列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endParaRPr kumimoji="1" lang="en-US" altLang="zh-CN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454518" cy="968382"/>
            <a:chOff x="3071802" y="3532188"/>
            <a:chExt cx="2454518" cy="968382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45451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每趟使表的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个元素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放入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适当位置（归位），将表一分为二，对子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表按递归方式继续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这种划分，</a:t>
            </a:r>
            <a:r>
              <a:rPr kumimoji="1" lang="zh-CN" alt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直至</a:t>
            </a:r>
            <a:r>
              <a:rPr kumimoji="1" lang="zh-CN" altLang="en-US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划分的子表长为</a:t>
            </a:r>
            <a:r>
              <a:rPr kumimoji="1"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递归出口）。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14327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10.3.2  </a:t>
            </a:r>
            <a:r>
              <a:rPr kumimoji="1" lang="zh-CN" altLang="en-US" sz="28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快速排序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回顾划分：示例</a:t>
            </a:r>
            <a:endParaRPr kumimoji="1"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tmp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i</a:t>
              </a:r>
              <a:endParaRPr lang="zh-CN" altLang="en-US" sz="2000" i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j</a:t>
              </a:r>
              <a:endParaRPr lang="zh-CN" altLang="en-US" sz="2000" i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i="1" dirty="0"/>
              <a:t>j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：区间处理完毕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划分完毕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整个区间：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612165"/>
            <a:chOff x="500034" y="2857496"/>
            <a:chExt cx="2428892" cy="612165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左区间：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[s..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1]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612165"/>
            <a:chOff x="500034" y="2857496"/>
            <a:chExt cx="2428892" cy="612165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右区间：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+1..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8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691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s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R[s]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R[t]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i=s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(s&lt;t)       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区间内至少存在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=R[s];	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用区间的第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!=j)  	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两端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交替向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中间扫描，直至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while (j&gt;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R[j].key&gt;=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&lt;j &amp;&amp;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].key&lt;=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R[j]=R[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i-1);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QuickSort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t);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递归出口：不需要任何操作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66189">
            <a:off x="500034" y="21335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快速排序算法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43116"/>
            <a:ext cx="7000924" cy="4614952"/>
            <a:chOff x="1428728" y="2143116"/>
            <a:chExt cx="7000924" cy="4614952"/>
          </a:xfrm>
          <a:scene3d>
            <a:camera prst="perspectiveRight"/>
            <a:lightRig rig="threePt" dir="t"/>
          </a:scene3d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一次划分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9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1024</Words>
  <Application>Microsoft Office PowerPoint</Application>
  <PresentationFormat>全屏显示(4:3)</PresentationFormat>
  <Paragraphs>233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444</cp:revision>
  <dcterms:created xsi:type="dcterms:W3CDTF">2004-11-02T05:48:03Z</dcterms:created>
  <dcterms:modified xsi:type="dcterms:W3CDTF">2018-10-15T02:27:20Z</dcterms:modified>
</cp:coreProperties>
</file>