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93" r:id="rId2"/>
    <p:sldId id="343" r:id="rId3"/>
    <p:sldId id="344" r:id="rId4"/>
    <p:sldId id="329" r:id="rId5"/>
    <p:sldId id="346" r:id="rId6"/>
    <p:sldId id="347" r:id="rId7"/>
    <p:sldId id="349" r:id="rId8"/>
    <p:sldId id="295" r:id="rId9"/>
    <p:sldId id="296" r:id="rId10"/>
    <p:sldId id="297" r:id="rId11"/>
    <p:sldId id="348" r:id="rId12"/>
    <p:sldId id="332" r:id="rId13"/>
    <p:sldId id="350" r:id="rId14"/>
    <p:sldId id="352" r:id="rId15"/>
    <p:sldId id="342" r:id="rId1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000E4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0E4"/>
    <a:srgbClr val="FF00FF"/>
    <a:srgbClr val="DDDDDD"/>
    <a:srgbClr val="008000"/>
    <a:srgbClr val="01000C"/>
    <a:srgbClr val="03000C"/>
    <a:srgbClr val="05050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2" autoAdjust="0"/>
  </p:normalViewPr>
  <p:slideViewPr>
    <p:cSldViewPr>
      <p:cViewPr varScale="1">
        <p:scale>
          <a:sx n="69" d="100"/>
          <a:sy n="69" d="100"/>
        </p:scale>
        <p:origin x="1410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762E5-8572-4547-8A78-62FA3D05504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AF2C0-92F8-4141-A77E-049BA1BB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319F-E2CA-4509-9F0F-99275B4183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AF1-A1A2-4876-8730-B2DDE3A4C1D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17BCF-DB3D-40DC-903F-1056E2F00F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D9ECC-C1B2-4512-8AE8-298A7DFD7C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40279-47FD-410B-9290-963E0C57CA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1DC7-3AB4-464F-A9B5-1C0EB35DF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7C3C-0B26-4BB1-BA61-DDB8B5FC3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276F-2748-4A22-8A7C-77A1A05FF5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0BED27F6-8F55-496A-9814-A70E19615AC8}" type="slidenum">
              <a:rPr lang="en-US" altLang="zh-CN" smtClean="0"/>
              <a:pPr/>
              <a:t>‹#›</a:t>
            </a:fld>
            <a:r>
              <a:rPr lang="en-US" altLang="zh-CN"/>
              <a:t>/15</a:t>
            </a:r>
          </a:p>
        </p:txBody>
      </p:sp>
      <p:pic>
        <p:nvPicPr>
          <p:cNvPr id="5" name="Picture 2" descr="C:\Users\P\Desktop\唐书记ppt\logo.png">
            <a:extLst>
              <a:ext uri="{FF2B5EF4-FFF2-40B4-BE49-F238E27FC236}">
                <a16:creationId xmlns:a16="http://schemas.microsoft.com/office/drawing/2014/main" id="{3F2697D7-8B65-4AA7-87D1-E0BE5D09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556" y="0"/>
            <a:ext cx="2523600" cy="6861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74D7-0723-4A05-B788-7406EECAA8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36EC-AACD-4BE2-82EB-3F01AAC2A1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45FB-A351-4713-85D7-097D8BF8F91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69978" y="2165352"/>
            <a:ext cx="4464050" cy="1549400"/>
            <a:chOff x="1227168" y="4594244"/>
            <a:chExt cx="4464050" cy="1549400"/>
          </a:xfrm>
        </p:grpSpPr>
        <p:sp>
          <p:nvSpPr>
            <p:cNvPr id="41987" name="Text Box 3"/>
            <p:cNvSpPr txBox="1">
              <a:spLocks noChangeArrowheads="1"/>
            </p:cNvSpPr>
            <p:nvPr/>
          </p:nvSpPr>
          <p:spPr bwMode="auto">
            <a:xfrm>
              <a:off x="2667030" y="4594244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41988" name="Text Box 4"/>
            <p:cNvSpPr txBox="1">
              <a:spLocks noChangeArrowheads="1"/>
            </p:cNvSpPr>
            <p:nvPr/>
          </p:nvSpPr>
          <p:spPr bwMode="auto">
            <a:xfrm>
              <a:off x="1227168" y="4738706"/>
              <a:ext cx="10080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示例：</a:t>
              </a:r>
            </a:p>
          </p:txBody>
        </p:sp>
        <p:sp>
          <p:nvSpPr>
            <p:cNvPr id="41989" name="Text Box 5"/>
            <p:cNvSpPr txBox="1">
              <a:spLocks noChangeArrowheads="1"/>
            </p:cNvSpPr>
            <p:nvPr/>
          </p:nvSpPr>
          <p:spPr bwMode="auto">
            <a:xfrm>
              <a:off x="1882805" y="5746769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百位</a:t>
              </a:r>
            </a:p>
          </p:txBody>
        </p:sp>
        <p:sp>
          <p:nvSpPr>
            <p:cNvPr id="41990" name="Text Box 6"/>
            <p:cNvSpPr txBox="1">
              <a:spLocks noChangeArrowheads="1"/>
            </p:cNvSpPr>
            <p:nvPr/>
          </p:nvSpPr>
          <p:spPr bwMode="auto">
            <a:xfrm>
              <a:off x="2954368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十位</a:t>
              </a:r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890993" y="5746769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个位</a:t>
              </a:r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2295555" y="5245119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 flipV="1">
              <a:off x="3306793" y="5243531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3819555" y="5245119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flipH="1">
              <a:off x="4106893" y="4989531"/>
              <a:ext cx="50482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4683155" y="4738706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/>
                <a:t>r</a:t>
              </a:r>
              <a:r>
                <a:rPr lang="en-US" altLang="zh-CN" sz="2000"/>
                <a:t>=10</a:t>
              </a:r>
            </a:p>
          </p:txBody>
        </p:sp>
      </p:grp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28596" y="92867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基数排序的概念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 Box 14" descr="信纸"/>
          <p:cNvSpPr txBox="1">
            <a:spLocks noChangeArrowheads="1"/>
          </p:cNvSpPr>
          <p:nvPr/>
        </p:nvSpPr>
        <p:spPr bwMode="auto">
          <a:xfrm>
            <a:off x="2643174" y="142852"/>
            <a:ext cx="3744913" cy="584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10.6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基数排序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224" y="1643050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基数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：对于二进制数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，对于十进制数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85720" y="3786190"/>
            <a:ext cx="7636243" cy="2428892"/>
            <a:chOff x="285720" y="3786190"/>
            <a:chExt cx="7636243" cy="2428892"/>
          </a:xfrm>
        </p:grpSpPr>
        <p:sp>
          <p:nvSpPr>
            <p:cNvPr id="41986" name="Text Box 2"/>
            <p:cNvSpPr txBox="1">
              <a:spLocks noChangeArrowheads="1"/>
            </p:cNvSpPr>
            <p:nvPr/>
          </p:nvSpPr>
          <p:spPr bwMode="auto">
            <a:xfrm>
              <a:off x="285720" y="4283620"/>
              <a:ext cx="6500858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54000" rIns="126000">
              <a:spAutoFit/>
            </a:bodyPr>
            <a:lstStyle/>
            <a:p>
              <a:pPr algn="l">
                <a:lnSpc>
                  <a:spcPts val="3200"/>
                </a:lnSpc>
                <a:spcBef>
                  <a:spcPct val="50000"/>
                </a:spcBef>
              </a:pP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记录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</a:t>
              </a:r>
              <a:r>
                <a:rPr kumimoji="1" lang="zh-CN" altLang="en-US" dirty="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kumimoji="1" lang="zh-CN" altLang="en-US">
                  <a:ea typeface="楷体" pitchFamily="49" charset="-122"/>
                  <a:cs typeface="Times New Roman" pitchFamily="18" charset="0"/>
                </a:rPr>
                <a:t>关键字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[</a:t>
              </a:r>
              <a:r>
                <a:rPr kumimoji="1" lang="en-US" altLang="zh-CN" i="1"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</a:rPr>
                <a:t>].key </a:t>
              </a:r>
              <a:r>
                <a:rPr kumimoji="1" lang="en-US" altLang="zh-CN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</a:t>
              </a:r>
              <a:r>
                <a:rPr kumimoji="1" lang="en-US" altLang="zh-CN">
                  <a:ea typeface="楷体" pitchFamily="49" charset="-122"/>
                  <a:cs typeface="Times New Roman" pitchFamily="18" charset="0"/>
                  <a:sym typeface="Wingdings"/>
                </a:rPr>
                <a:t>  </a:t>
              </a:r>
              <a:r>
                <a:rPr kumimoji="1" lang="en-US" altLang="zh-CN" sz="28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i="1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-1</a:t>
              </a:r>
              <a:r>
                <a:rPr kumimoji="1" lang="en-US" altLang="zh-CN" sz="28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i="1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en-US" altLang="zh-CN" sz="2800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-2</a:t>
              </a:r>
              <a:r>
                <a:rPr kumimoji="1" lang="en-US" altLang="zh-CN" sz="28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8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k</a:t>
              </a:r>
              <a:r>
                <a:rPr kumimoji="1" lang="en-US" altLang="zh-CN" sz="2800" i="1" baseline="-25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j</a:t>
              </a:r>
              <a:r>
                <a:rPr kumimoji="1" lang="en-US" altLang="zh-CN" sz="2800" baseline="3000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" name="下箭头 18"/>
            <p:cNvSpPr/>
            <p:nvPr/>
          </p:nvSpPr>
          <p:spPr>
            <a:xfrm>
              <a:off x="2857488" y="3786190"/>
              <a:ext cx="214314" cy="46800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9058" y="5072074"/>
              <a:ext cx="3429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d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位数字或字符组成</a:t>
              </a:r>
              <a:endParaRPr kumimoji="1" lang="en-US" altLang="zh-CN" sz="2000">
                <a:ea typeface="楷体" pitchFamily="49" charset="-122"/>
                <a:cs typeface="Times New Roman" pitchFamily="18" charset="0"/>
              </a:endParaRPr>
            </a:p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每一位的值都在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0</a:t>
              </a:r>
              <a:r>
                <a:rPr kumimoji="1" lang="zh-CN" altLang="en-US" sz="2000">
                  <a:latin typeface="宋体"/>
                  <a:ea typeface="宋体"/>
                  <a:cs typeface="Times New Roman" pitchFamily="18" charset="0"/>
                </a:rPr>
                <a:t>～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en-US" altLang="zh-CN" sz="200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kumimoji="1" lang="en-US" altLang="zh-CN" sz="200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范围内，其中</a:t>
              </a:r>
              <a:r>
                <a:rPr kumimoji="1" lang="en-US" altLang="zh-CN" sz="2000" i="1">
                  <a:ea typeface="楷体" pitchFamily="49" charset="-122"/>
                  <a:cs typeface="Times New Roman" pitchFamily="18" charset="0"/>
                </a:rPr>
                <a:t>r</a:t>
              </a:r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称为</a:t>
              </a:r>
              <a:r>
                <a:rPr kumimoji="1" lang="zh-CN" altLang="en-US" sz="2000">
                  <a:solidFill>
                    <a:srgbClr val="FF3300"/>
                  </a:solidFill>
                  <a:ea typeface="楷体" pitchFamily="49" charset="-122"/>
                  <a:cs typeface="Times New Roman" pitchFamily="18" charset="0"/>
                </a:rPr>
                <a:t>基数</a:t>
              </a:r>
              <a:endParaRPr kumimoji="1" lang="zh-CN" altLang="en-US" sz="200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3" name="右大括号 22"/>
            <p:cNvSpPr/>
            <p:nvPr/>
          </p:nvSpPr>
          <p:spPr>
            <a:xfrm rot="5400000">
              <a:off x="5214942" y="3929066"/>
              <a:ext cx="214314" cy="2071702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86116" y="3786190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一般地</a:t>
              </a:r>
              <a:endParaRPr lang="zh-CN" altLang="en-US" sz="20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3143240" y="4714884"/>
              <a:ext cx="1071570" cy="57150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65111" y="5214950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最高位</a:t>
              </a:r>
              <a:endParaRPr lang="zh-CN" alt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29520" y="5143512"/>
              <a:ext cx="492443" cy="10001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000">
                  <a:ea typeface="楷体" pitchFamily="49" charset="-122"/>
                  <a:cs typeface="Times New Roman" pitchFamily="18" charset="0"/>
                </a:rPr>
                <a:t>最低位</a:t>
              </a:r>
              <a:endParaRPr lang="zh-CN" altLang="en-US" sz="200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6357950" y="4714884"/>
              <a:ext cx="1143008" cy="5000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00034" y="142852"/>
            <a:ext cx="7072362" cy="5215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p=NULL;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for (j=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r;j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对于每一个链队循环进行收集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(head[j]!=NULL)  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{       if (p==NULL)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  p=head[j];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  t=tail[j];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else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{     t-&gt;next=head[j];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t=tail[j];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t-&gt;next=NULL;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最后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一个结点的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域置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NULL</a:t>
            </a:r>
          </a:p>
          <a:p>
            <a:pPr algn="just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}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} </a:t>
            </a: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785786" y="5572140"/>
            <a:ext cx="60007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排序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完成后，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指向的是一个有序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单链表。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25500" y="507980"/>
            <a:ext cx="7689904" cy="4033565"/>
            <a:chOff x="1025500" y="507980"/>
            <a:chExt cx="7689904" cy="4033565"/>
          </a:xfrm>
        </p:grpSpPr>
        <p:sp>
          <p:nvSpPr>
            <p:cNvPr id="46084" name="Text Box 4"/>
            <p:cNvSpPr txBox="1">
              <a:spLocks noChangeArrowheads="1"/>
            </p:cNvSpPr>
            <p:nvPr/>
          </p:nvSpPr>
          <p:spPr bwMode="auto">
            <a:xfrm>
              <a:off x="7786710" y="2285992"/>
              <a:ext cx="92869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</a:rPr>
                <a:t>收集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25500" y="507980"/>
              <a:ext cx="6286544" cy="4033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8" idx="3"/>
              <a:endCxn id="46084" idx="1"/>
            </p:cNvCxnSpPr>
            <p:nvPr/>
          </p:nvCxnSpPr>
          <p:spPr>
            <a:xfrm flipV="1">
              <a:off x="7312044" y="2501436"/>
              <a:ext cx="474666" cy="2332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10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5143536" cy="339887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C/C++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将数值转换为字符串：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71604" y="1225420"/>
            <a:ext cx="1571636" cy="2489332"/>
            <a:chOff x="1571604" y="1225420"/>
            <a:chExt cx="1571636" cy="2489332"/>
          </a:xfrm>
        </p:grpSpPr>
        <p:sp>
          <p:nvSpPr>
            <p:cNvPr id="3" name="TextBox 2"/>
            <p:cNvSpPr txBox="1"/>
            <p:nvPr/>
          </p:nvSpPr>
          <p:spPr>
            <a:xfrm>
              <a:off x="1571604" y="1554092"/>
              <a:ext cx="1571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sz="3200" dirty="0">
                  <a:ea typeface="楷体" pitchFamily="49" charset="-122"/>
                  <a:cs typeface="Times New Roman" pitchFamily="18" charset="0"/>
                </a:rPr>
                <a:t>1 2 3</a:t>
              </a:r>
              <a:endParaRPr lang="zh-CN" altLang="en-US" sz="3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643042" y="2768538"/>
              <a:ext cx="15001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“</a:t>
              </a:r>
              <a:r>
                <a:rPr lang="en-US" altLang="zh-CN" sz="3200" dirty="0"/>
                <a:t>3 2 1</a:t>
              </a:r>
              <a:r>
                <a:rPr lang="zh-CN" altLang="en-US" sz="3200" dirty="0"/>
                <a:t>”</a:t>
              </a:r>
            </a:p>
          </p:txBody>
        </p:sp>
        <p:sp>
          <p:nvSpPr>
            <p:cNvPr id="5" name="下箭头 4"/>
            <p:cNvSpPr/>
            <p:nvPr/>
          </p:nvSpPr>
          <p:spPr>
            <a:xfrm>
              <a:off x="2357422" y="2268472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68456" y="331464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FF"/>
                  </a:solidFill>
                </a:rPr>
                <a:t>2    1   0</a:t>
              </a:r>
              <a:endParaRPr lang="zh-CN" altLang="en-US" sz="2000" dirty="0">
                <a:solidFill>
                  <a:srgbClr val="FF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1318" y="1225420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FF"/>
                  </a:solidFill>
                </a:rPr>
                <a:t>2    1   0</a:t>
              </a:r>
              <a:endParaRPr lang="zh-CN" altLang="en-US" sz="2000" dirty="0">
                <a:solidFill>
                  <a:srgbClr val="FF00FF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71802" y="1671568"/>
            <a:ext cx="4143404" cy="1497080"/>
            <a:chOff x="3071802" y="1671568"/>
            <a:chExt cx="4143404" cy="1497080"/>
          </a:xfrm>
        </p:grpSpPr>
        <p:sp>
          <p:nvSpPr>
            <p:cNvPr id="6" name="TextBox 5"/>
            <p:cNvSpPr txBox="1"/>
            <p:nvPr/>
          </p:nvSpPr>
          <p:spPr>
            <a:xfrm>
              <a:off x="3214678" y="1671568"/>
              <a:ext cx="3429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应该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，即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Wingdings"/>
                </a:rPr>
                <a:t>低位到高位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71802" y="2768538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为了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从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</a:rPr>
                <a:t>3 </a:t>
              </a:r>
              <a:r>
                <a:rPr lang="en-US" altLang="zh-CN" sz="2000">
                  <a:solidFill>
                    <a:srgbClr val="FF0000"/>
                  </a:solidFill>
                  <a:ea typeface="楷体" pitchFamily="49" charset="-122"/>
                  <a:cs typeface="Times New Roman" pitchFamily="18" charset="0"/>
                  <a:sym typeface="Wingdings"/>
                </a:rPr>
                <a:t> </a:t>
              </a:r>
              <a:r>
                <a:rPr lang="en-US" altLang="zh-CN" sz="2000">
                  <a:ea typeface="楷体" pitchFamily="49" charset="-122"/>
                  <a:cs typeface="Times New Roman" pitchFamily="18" charset="0"/>
                  <a:sym typeface="Wingdings"/>
                </a:rPr>
                <a:t>1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  <a:sym typeface="Wingdings"/>
                </a:rPr>
                <a:t>，应该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  <a:sym typeface="Wingdings"/>
                </a:rPr>
                <a:t>高位到低位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0" name="右弧形箭头 9"/>
            <p:cNvSpPr/>
            <p:nvPr/>
          </p:nvSpPr>
          <p:spPr>
            <a:xfrm>
              <a:off x="6715140" y="2000240"/>
              <a:ext cx="500066" cy="1071570"/>
            </a:xfrm>
            <a:prstGeom prst="curved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11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9750" y="1268413"/>
            <a:ext cx="49343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时间复杂度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 err="1">
                <a:ea typeface="楷体" pitchFamily="49" charset="-122"/>
                <a:cs typeface="Times New Roman" pitchFamily="18" charset="0"/>
              </a:rPr>
              <a:t>+</a:t>
            </a:r>
            <a:r>
              <a:rPr kumimoji="1" lang="en-US" altLang="zh-CN" i="1" dirty="0" err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44538" y="1773238"/>
            <a:ext cx="4887877" cy="168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其中：分配为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  收集为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为“基数”）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　  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为“分配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-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收集”的趟数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68313" y="260350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dirty="0">
                <a:solidFill>
                  <a:schemeClr val="bg1"/>
                </a:solidFill>
                <a:ea typeface="楷体" pitchFamily="49" charset="-122"/>
                <a:cs typeface="Times New Roman" pitchFamily="18" charset="0"/>
              </a:rPr>
              <a:t>、基数排序算法分析</a:t>
            </a:r>
            <a:endParaRPr lang="zh-CN" altLang="en-US" dirty="0">
              <a:solidFill>
                <a:schemeClr val="bg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84213" y="4051300"/>
            <a:ext cx="43652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基数排序的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空间复杂度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O(</a:t>
            </a:r>
            <a:r>
              <a:rPr kumimoji="1" lang="en-US" altLang="zh-CN" i="1" dirty="0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642918"/>
            <a:ext cx="7929618" cy="2400657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【</a:t>
            </a:r>
            <a:r>
              <a:rPr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例（补充）</a:t>
            </a:r>
            <a:r>
              <a:rPr lang="en-US" altLang="zh-CN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】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以下排序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方法中，</a:t>
            </a:r>
            <a:r>
              <a:rPr lang="en-US" u="sng">
                <a:ea typeface="楷体" pitchFamily="49" charset="-122"/>
                <a:cs typeface="Times New Roman" pitchFamily="18" charset="0"/>
              </a:rPr>
              <a:t>    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不需要进行关键字的比较。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A.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快速排序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	B.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归并排序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C.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基数排序</a:t>
            </a:r>
            <a:r>
              <a:rPr 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	</a:t>
            </a:r>
            <a:r>
              <a:rPr lang="en-US" dirty="0">
                <a:ea typeface="楷体" pitchFamily="49" charset="-122"/>
                <a:cs typeface="Times New Roman" pitchFamily="18" charset="0"/>
              </a:rPr>
              <a:t>		D.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堆排序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8143932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>
              <a:solidFill>
                <a:srgbClr val="FF33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en-US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基数排序中为什么不需要进行关键字的比较？</a:t>
            </a:r>
            <a:endParaRPr lang="en-US" altLang="zh-CN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FF"/>
                </a:solidFill>
              </a:rPr>
              <a:t> </a:t>
            </a:r>
            <a:r>
              <a:rPr lang="en-US" altLang="zh-CN" sz="4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15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23850" y="1214422"/>
            <a:ext cx="817724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4000" rIns="1260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基数排序有两种：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最低位优先（</a:t>
            </a:r>
            <a:r>
              <a:rPr kumimoji="1" lang="en-US" altLang="zh-CN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LSD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最高位优先（</a:t>
            </a:r>
            <a:r>
              <a:rPr kumimoji="1" lang="en-US" altLang="zh-CN" dirty="0" err="1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MSD</a:t>
            </a:r>
            <a:r>
              <a:rPr kumimoji="1" lang="zh-CN" altLang="en-US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　　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3455987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、基数排序的分类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86050" y="2071678"/>
            <a:ext cx="3016250" cy="1549400"/>
            <a:chOff x="2786050" y="2786058"/>
            <a:chExt cx="3016250" cy="15494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70275" y="2786058"/>
              <a:ext cx="136842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4400" dirty="0"/>
                <a:t>2 3 9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786050" y="3938583"/>
              <a:ext cx="10080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百位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57613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十位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794238" y="3938583"/>
              <a:ext cx="10080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个位</a:t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198800" y="3436933"/>
              <a:ext cx="442913" cy="522287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279" y="0"/>
                </a:cxn>
              </a:cxnLst>
              <a:rect l="0" t="0" r="r" b="b"/>
              <a:pathLst>
                <a:path w="279" h="329">
                  <a:moveTo>
                    <a:pt x="0" y="329"/>
                  </a:moveTo>
                  <a:lnTo>
                    <a:pt x="279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4210038" y="343534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4722800" y="3436933"/>
              <a:ext cx="342900" cy="522287"/>
            </a:xfrm>
            <a:custGeom>
              <a:avLst/>
              <a:gdLst/>
              <a:ahLst/>
              <a:cxnLst>
                <a:cxn ang="0">
                  <a:pos x="216" y="329"/>
                </a:cxn>
                <a:cxn ang="0">
                  <a:pos x="0" y="0"/>
                </a:cxn>
              </a:cxnLst>
              <a:rect l="0" t="0" r="r" b="b"/>
              <a:pathLst>
                <a:path w="216" h="329">
                  <a:moveTo>
                    <a:pt x="216" y="32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000232" y="3857628"/>
            <a:ext cx="4572032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最低位优先：从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</a:t>
            </a:r>
            <a:endParaRPr kumimoji="1" lang="en-US" altLang="zh-CN" sz="220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最高位优先：从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 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</a:t>
            </a:r>
            <a:endParaRPr lang="zh-CN" altLang="en-US" sz="2200" dirty="0">
              <a:solidFill>
                <a:srgbClr val="FF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5143512"/>
            <a:ext cx="8143932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latin typeface="楷体" pitchFamily="49" charset="-122"/>
                <a:ea typeface="楷体" pitchFamily="49" charset="-122"/>
              </a:rPr>
              <a:t>    选择哪种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基数排序，需要根据数据的特点来定。例如，对整数序列递增排序，选择</a:t>
            </a:r>
            <a:r>
              <a:rPr kumimoji="1" lang="zh-CN" altLang="en-US">
                <a:solidFill>
                  <a:srgbClr val="F92D37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最低位优先，</a:t>
            </a:r>
            <a:r>
              <a:rPr kumimoji="1" lang="zh-CN" altLang="en-US">
                <a:latin typeface="楷体" pitchFamily="49" charset="-122"/>
                <a:ea typeface="楷体" pitchFamily="49" charset="-122"/>
                <a:cs typeface="Times New Roman" pitchFamily="18" charset="0"/>
              </a:rPr>
              <a:t>越重要的位越在后面排序。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2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368300" y="285728"/>
            <a:ext cx="8451850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最低位优先排序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过程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如下：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对</a:t>
            </a:r>
            <a:r>
              <a:rPr kumimoji="1" lang="en-US" altLang="zh-CN" i="1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= 0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latin typeface="+mj-ea"/>
                <a:ea typeface="+mj-ea"/>
                <a:cs typeface="Times New Roman" pitchFamily="18" charset="0"/>
              </a:rPr>
              <a:t>…</a:t>
            </a:r>
            <a:r>
              <a:rPr kumimoji="1" lang="zh-CN" altLang="en-US">
                <a:latin typeface="+mj-ea"/>
                <a:ea typeface="+mj-ea"/>
                <a:cs typeface="Times New Roman" pitchFamily="18" charset="0"/>
              </a:rPr>
              <a:t>，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，依次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做一次“分配”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和“收集”（使用</a:t>
            </a:r>
            <a:r>
              <a:rPr kumimoji="1"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个队列</a:t>
            </a:r>
            <a:r>
              <a:rPr kumimoji="1"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i="1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。 ）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884611"/>
            <a:ext cx="757242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分配：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开始时，把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各个队列置成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空队列，然后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依次考察线性表中的每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一个结点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=0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20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），如果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关键字</a:t>
            </a:r>
            <a:r>
              <a:rPr kumimoji="1" lang="en-US" altLang="zh-CN" sz="2200" i="1"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sz="2200" i="1" baseline="-25000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200" i="1" baseline="30000"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200"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200" i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，就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把</a:t>
            </a:r>
            <a:r>
              <a:rPr kumimoji="1" lang="en-US" altLang="zh-CN" sz="2200" i="1" dirty="0" err="1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200" i="1" baseline="-30000" dirty="0" err="1"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放进</a:t>
            </a:r>
            <a:r>
              <a:rPr kumimoji="1" lang="en-US" altLang="zh-CN" sz="22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 dirty="0" err="1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队列中。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643314"/>
            <a:ext cx="74295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2"/>
              </a:buBlip>
            </a:pPr>
            <a:r>
              <a:rPr kumimoji="1" lang="zh-CN" altLang="en-US" sz="2200">
                <a:solidFill>
                  <a:srgbClr val="F92D37"/>
                </a:solidFill>
                <a:ea typeface="楷体" pitchFamily="49" charset="-122"/>
                <a:cs typeface="Times New Roman" pitchFamily="18" charset="0"/>
              </a:rPr>
              <a:t>收集：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按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…</a:t>
            </a:r>
            <a:r>
              <a:rPr kumimoji="1" lang="zh-CN" altLang="en-US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itchFamily="18" charset="0"/>
              </a:rPr>
              <a:t>，</a:t>
            </a:r>
            <a:r>
              <a:rPr kumimoji="1" lang="en-US" altLang="zh-CN"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Q</a:t>
            </a:r>
            <a:r>
              <a:rPr kumimoji="1" lang="en-US" altLang="zh-CN" sz="2200" i="1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sz="2200" baseline="-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itchFamily="49" charset="-122"/>
                <a:cs typeface="Times New Roman" pitchFamily="18" charset="0"/>
              </a:rPr>
              <a:t>-1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顺序把各个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队列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中的结点首尾相接，得到新的结点序列，从而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组成新的线性表。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000636"/>
            <a:ext cx="8072494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楷体" pitchFamily="49" charset="-122"/>
                <a:ea typeface="楷体" pitchFamily="49" charset="-122"/>
              </a:rPr>
              <a:t>    由于数据需要放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入队列，又要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从队列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取出来，需要大量元素移动。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所以</a:t>
            </a:r>
            <a:r>
              <a:rPr lang="zh-CN" altLang="en-US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排序数据和队列均采用链表存储更好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3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571472" y="1324261"/>
            <a:ext cx="50720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ea typeface="楷体" pitchFamily="49" charset="-122"/>
                <a:cs typeface="Times New Roman" pitchFamily="18" charset="0"/>
              </a:rPr>
              <a:t>建立</a:t>
            </a:r>
            <a:r>
              <a:rPr lang="en-US" altLang="zh-CN" dirty="0">
                <a:ea typeface="楷体" pitchFamily="49" charset="-122"/>
                <a:cs typeface="Times New Roman" pitchFamily="18" charset="0"/>
              </a:rPr>
              <a:t>10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个队列，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f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队头，</a:t>
            </a:r>
            <a:r>
              <a:rPr lang="en-US" altLang="zh-CN" i="1">
                <a:ea typeface="楷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为队尾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571472" y="1785926"/>
            <a:ext cx="407196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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571472" y="4857760"/>
            <a:ext cx="219483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次收集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662" y="773652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43108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036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5762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487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00694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57950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15206" y="77365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1142976" y="2428868"/>
            <a:ext cx="4198812" cy="2143140"/>
            <a:chOff x="1142976" y="2571744"/>
            <a:chExt cx="4198812" cy="2143140"/>
          </a:xfrm>
        </p:grpSpPr>
        <p:sp>
          <p:nvSpPr>
            <p:cNvPr id="79878" name="Rectangle 6"/>
            <p:cNvSpPr>
              <a:spLocks noChangeArrowheads="1"/>
            </p:cNvSpPr>
            <p:nvPr/>
          </p:nvSpPr>
          <p:spPr bwMode="auto">
            <a:xfrm>
              <a:off x="1143000" y="257174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[0]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4293103" y="257174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[0]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1142976" y="3142288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[7]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4293103" y="3142288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[7]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42976" y="3643314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[8]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4293103" y="3643314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[8]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1142976" y="4142420"/>
              <a:ext cx="646331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i="1" dirty="0">
                  <a:solidFill>
                    <a:srgbClr val="006666"/>
                  </a:solidFill>
                </a:rPr>
                <a:t>f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[9]</a:t>
              </a: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293103" y="4142420"/>
              <a:ext cx="1048685" cy="572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en-US" altLang="zh-CN" dirty="0">
                  <a:solidFill>
                    <a:srgbClr val="006666"/>
                  </a:solidFill>
                </a:rPr>
                <a:t>← </a:t>
              </a:r>
              <a:r>
                <a:rPr kumimoji="1" lang="en-US" altLang="zh-CN" i="1" dirty="0">
                  <a:solidFill>
                    <a:srgbClr val="006666"/>
                  </a:solidFill>
                </a:rPr>
                <a:t>r</a:t>
              </a:r>
              <a:r>
                <a:rPr kumimoji="1" lang="en-US" altLang="zh-CN" dirty="0">
                  <a:solidFill>
                    <a:srgbClr val="006666"/>
                  </a:solidFill>
                </a:rPr>
                <a:t>[9]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714480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14480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71736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7554" y="3131106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71736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57554" y="41312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4480" y="363117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1448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1062" y="557214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2872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8598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4324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00496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857752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715008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572264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429520" y="557214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2876" y="181253"/>
            <a:ext cx="8858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例如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369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367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167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239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237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138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230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139)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  <a:sym typeface="Wingdings"/>
              </a:rPr>
              <a:t></a:t>
            </a:r>
            <a:r>
              <a:rPr kumimoji="1" lang="zh-CN" altLang="en-US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基数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排序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86050" y="607220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43240" y="4786322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分配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时是按一个一个元素进行的</a:t>
            </a:r>
            <a:endParaRPr lang="zh-CN" altLang="en-US" sz="2000"/>
          </a:p>
          <a:p>
            <a:pPr marL="457200" indent="-457200" algn="l">
              <a:buBlip>
                <a:blip r:embed="rId2"/>
              </a:buBlip>
            </a:pPr>
            <a:r>
              <a:rPr kumimoji="1" lang="zh-CN" altLang="en-US" sz="200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收集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时是按一个一个队列进行的</a:t>
            </a:r>
            <a:endParaRPr lang="zh-CN" altLang="en-US" sz="2000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4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00"/>
                            </p:stCondLst>
                            <p:childTnLst>
                              <p:par>
                                <p:cTn id="20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6" grpId="0"/>
      <p:bldP spid="79877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9" grpId="0"/>
      <p:bldP spid="39" grpId="1"/>
      <p:bldP spid="39" grpId="2"/>
      <p:bldP spid="40" grpId="0"/>
      <p:bldP spid="40" grpId="1"/>
      <p:bldP spid="40" grpId="2"/>
      <p:bldP spid="41" grpId="0"/>
      <p:bldP spid="41" grpId="1"/>
      <p:bldP spid="41" grpId="2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214422"/>
            <a:ext cx="414340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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拾位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85786" y="3143248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次收集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</a:rPr>
              <a:t>[3]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380835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</a:rPr>
              <a:t>[3]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</a:rPr>
              <a:t>[6]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6380835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</a:rPr>
              <a:t>[6]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43174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7186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5786" y="40598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928926" y="5000636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43174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7186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578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0056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4348" y="55933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6201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4783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71461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71868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429124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43636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00892" y="55933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048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0621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9084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6790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19534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404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91302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19996" y="40598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5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9" grpId="0"/>
      <p:bldP spid="29" grpId="1"/>
      <p:bldP spid="29" grpId="2"/>
      <p:bldP spid="30" grpId="0"/>
      <p:bldP spid="31" grpId="0"/>
      <p:bldP spid="32" grpId="0"/>
      <p:bldP spid="32" grpId="1"/>
      <p:bldP spid="32" grpId="2"/>
      <p:bldP spid="33" grpId="0"/>
      <p:bldP spid="33" grpId="1"/>
      <p:bldP spid="33" grpId="2"/>
      <p:bldP spid="34" grpId="0"/>
      <p:bldP spid="34" grpId="1"/>
      <p:bldP spid="34" grpId="2"/>
      <p:bldP spid="35" grpId="0"/>
      <p:bldP spid="35" grpId="1"/>
      <p:bldP spid="35" grpId="2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71472" y="1142984"/>
            <a:ext cx="457203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>
                <a:ea typeface="楷体" pitchFamily="49" charset="-122"/>
                <a:cs typeface="Times New Roman" pitchFamily="18" charset="0"/>
                <a:sym typeface="Wingdings"/>
              </a:rPr>
              <a:t> 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进行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分配：按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百位</a:t>
            </a:r>
            <a:endParaRPr kumimoji="1" lang="zh-CN" altLang="en-US" b="0" dirty="0">
              <a:solidFill>
                <a:srgbClr val="FF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43000" y="1857364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</a:rPr>
              <a:t>[1]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929190" y="1857364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</a:rPr>
              <a:t>[1]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142976" y="2427908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</a:rPr>
              <a:t>[2]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29190" y="2427908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</a:rPr>
              <a:t>[2]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142976" y="2975871"/>
            <a:ext cx="646331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i="1" dirty="0">
                <a:solidFill>
                  <a:srgbClr val="006666"/>
                </a:solidFill>
              </a:rPr>
              <a:t>f</a:t>
            </a:r>
            <a:r>
              <a:rPr kumimoji="1" lang="en-US" altLang="zh-CN" dirty="0">
                <a:solidFill>
                  <a:srgbClr val="006666"/>
                </a:solidFill>
              </a:rPr>
              <a:t>[3]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929190" y="2975871"/>
            <a:ext cx="1048685" cy="52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en-US" altLang="zh-CN" dirty="0">
                <a:solidFill>
                  <a:srgbClr val="006666"/>
                </a:solidFill>
              </a:rPr>
              <a:t>← </a:t>
            </a:r>
            <a:r>
              <a:rPr kumimoji="1" lang="en-US" altLang="zh-CN" i="1" dirty="0">
                <a:solidFill>
                  <a:srgbClr val="006666"/>
                </a:solidFill>
              </a:rPr>
              <a:t>r</a:t>
            </a:r>
            <a:r>
              <a:rPr kumimoji="1" lang="en-US" altLang="zh-CN" dirty="0">
                <a:solidFill>
                  <a:srgbClr val="006666"/>
                </a:solidFill>
              </a:rPr>
              <a:t>[3]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86182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5748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85918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86050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85918" y="2559602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57488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57356" y="307181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472" y="487900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05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478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7652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62476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05220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1973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76988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205682" y="48790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86182" y="1988098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2910" y="3929066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进行第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次收集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910" y="4845618"/>
            <a:ext cx="4286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86050" y="578645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趟排序完毕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023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→139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142976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→138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5748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→167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0069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→239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43438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→237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86182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→230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286644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→369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57950" y="4857760"/>
            <a:ext cx="10715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→367</a:t>
            </a:r>
            <a:endParaRPr lang="zh-CN" altLang="en-US" dirty="0"/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6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4" grpId="2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142984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        基数排序是通过“分配”和“收集”过程来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实现排序，</a:t>
            </a:r>
            <a:r>
              <a:rPr kumimoji="1"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不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需要关键字的比较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571480"/>
            <a:ext cx="1285884" cy="461665"/>
          </a:xfrm>
          <a:prstGeom prst="rect">
            <a:avLst/>
          </a:prstGeom>
          <a:solidFill>
            <a:srgbClr val="92D050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7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100138"/>
            <a:ext cx="8077200" cy="3295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MAXE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线性表中最多元素个数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基数的最大取值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8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关键字位数的最大取值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char data[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MAXD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记录的关键字定义的字符串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node *next;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　　　　　　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单链表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中每个结点的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类型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258888" y="4845050"/>
            <a:ext cx="6843712" cy="649288"/>
            <a:chOff x="1258888" y="4845050"/>
            <a:chExt cx="6843712" cy="649288"/>
          </a:xfrm>
        </p:grpSpPr>
        <p:sp>
          <p:nvSpPr>
            <p:cNvPr id="44035" name="Rectangle 3"/>
            <p:cNvSpPr>
              <a:spLocks noChangeArrowheads="1"/>
            </p:cNvSpPr>
            <p:nvPr/>
          </p:nvSpPr>
          <p:spPr bwMode="auto">
            <a:xfrm>
              <a:off x="19065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 dirty="0" err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aseline="-25000" dirty="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>
              <a:off x="1619250" y="5205413"/>
              <a:ext cx="298450" cy="84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" y="53"/>
                </a:cxn>
              </a:cxnLst>
              <a:rect l="0" t="0" r="r" b="b"/>
              <a:pathLst>
                <a:path w="188" h="53">
                  <a:moveTo>
                    <a:pt x="0" y="0"/>
                  </a:moveTo>
                  <a:lnTo>
                    <a:pt x="188" y="53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1258888" y="4845050"/>
              <a:ext cx="3603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24114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2035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70840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69875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4497388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5002213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sz="2000" baseline="-25000">
                <a:solidFill>
                  <a:srgbClr val="1000E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992563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7092950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i="1" baseline="-25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44048" name="Rectangle 16"/>
            <p:cNvSpPr>
              <a:spLocks noChangeArrowheads="1"/>
            </p:cNvSpPr>
            <p:nvPr/>
          </p:nvSpPr>
          <p:spPr bwMode="auto">
            <a:xfrm>
              <a:off x="7597775" y="5062538"/>
              <a:ext cx="50482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>
                  <a:solidFill>
                    <a:srgbClr val="1000E4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6588125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0" name="Line 18"/>
            <p:cNvSpPr>
              <a:spLocks noChangeShapeType="1"/>
            </p:cNvSpPr>
            <p:nvPr/>
          </p:nvSpPr>
          <p:spPr bwMode="auto">
            <a:xfrm>
              <a:off x="5219700" y="52784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51" name="Text Box 19"/>
            <p:cNvSpPr txBox="1">
              <a:spLocks noChangeArrowheads="1"/>
            </p:cNvSpPr>
            <p:nvPr/>
          </p:nvSpPr>
          <p:spPr bwMode="auto">
            <a:xfrm>
              <a:off x="5940425" y="491807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>
                  <a:cs typeface="Times New Roman" pitchFamily="18" charset="0"/>
                </a:rPr>
                <a:t>…</a:t>
              </a:r>
            </a:p>
          </p:txBody>
        </p:sp>
      </p:grp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2843213" y="5734050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基数排序数据的存储结构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2268538" y="3260725"/>
            <a:ext cx="0" cy="18002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2714611" y="3714752"/>
            <a:ext cx="57163" cy="1346198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468313" y="260350"/>
            <a:ext cx="3246431" cy="46166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基数排序算法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8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2" grpId="0"/>
      <p:bldP spid="44053" grpId="0" animBg="1"/>
      <p:bldP spid="440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50613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RadixSor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*&amp;p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r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d)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//p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为待排序序列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链表指针，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为基数，</a:t>
            </a:r>
            <a:r>
              <a:rPr kumimoji="1" lang="en-US" altLang="zh-CN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为关键字位数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RecType1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*tail[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MAXR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t;  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定义各链队的首尾指针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i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j</a:t>
            </a:r>
            <a:r>
              <a:rPr kumimoji="1" lang="zh-CN" altLang="en-US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k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for (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d;i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--)      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从低位到高位做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趟排序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 for (j=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r;j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初始化各链队首、尾指针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head[j]=tail[j]=NULL;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kumimoji="1" lang="en-US" altLang="zh-CN" sz="2000" dirty="0">
              <a:solidFill>
                <a:srgbClr val="1000E4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1000E4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 (p!=NULL)  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对于原链表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中每个结点循环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k=p-&gt;data[</a:t>
            </a:r>
            <a:r>
              <a:rPr kumimoji="1" lang="en-US" altLang="zh-CN" sz="2000" dirty="0" err="1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]-'0';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找第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个链队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(head[k]==NULL)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进行分配，即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采用尾插法建立单链表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head[k]=p;  tail[k]=p;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else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{    tail[k]-&gt;next=p;  tail[k]=p;   }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p=p-&gt;next;       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取下一个待</a:t>
            </a:r>
            <a:r>
              <a:rPr kumimoji="1" lang="zh-CN" altLang="en-US" sz="200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排序的结点</a:t>
            </a:r>
            <a:endParaRPr kumimoji="1" lang="zh-CN" altLang="en-US" sz="2000" dirty="0">
              <a:solidFill>
                <a:srgbClr val="00B0F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00100" y="2571744"/>
            <a:ext cx="7429552" cy="3431283"/>
            <a:chOff x="1000100" y="2571744"/>
            <a:chExt cx="7429552" cy="3431283"/>
          </a:xfrm>
        </p:grpSpPr>
        <p:sp>
          <p:nvSpPr>
            <p:cNvPr id="5" name="TextBox 4"/>
            <p:cNvSpPr txBox="1"/>
            <p:nvPr/>
          </p:nvSpPr>
          <p:spPr>
            <a:xfrm>
              <a:off x="4189410" y="5572140"/>
              <a:ext cx="1071570" cy="43088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200" dirty="0">
                  <a:latin typeface="微软雅黑" pitchFamily="34" charset="-122"/>
                  <a:ea typeface="微软雅黑" pitchFamily="34" charset="-122"/>
                </a:rPr>
                <a:t>分配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00100" y="2571744"/>
              <a:ext cx="7429552" cy="257176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6" idx="2"/>
              <a:endCxn id="5" idx="0"/>
            </p:cNvCxnSpPr>
            <p:nvPr/>
          </p:nvCxnSpPr>
          <p:spPr>
            <a:xfrm rot="16200000" flipH="1">
              <a:off x="4505721" y="5352666"/>
              <a:ext cx="428628" cy="103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D27F6-8F55-496A-9814-A70E19615AC8}" type="slidenum">
              <a:rPr lang="en-US" altLang="zh-CN" smtClean="0"/>
              <a:pPr/>
              <a:t>9</a:t>
            </a:fld>
            <a:r>
              <a:rPr lang="en-US" altLang="zh-CN"/>
              <a:t>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7030A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945</Words>
  <Application>Microsoft Office PowerPoint</Application>
  <PresentationFormat>全屏显示(4:3)</PresentationFormat>
  <Paragraphs>224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 Unicode MS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姜 林</cp:lastModifiedBy>
  <cp:revision>382</cp:revision>
  <dcterms:created xsi:type="dcterms:W3CDTF">2004-11-02T05:48:03Z</dcterms:created>
  <dcterms:modified xsi:type="dcterms:W3CDTF">2018-10-15T02:26:44Z</dcterms:modified>
</cp:coreProperties>
</file>