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6"/>
  </p:notesMasterIdLst>
  <p:sldIdLst>
    <p:sldId id="305" r:id="rId2"/>
    <p:sldId id="328" r:id="rId3"/>
    <p:sldId id="258" r:id="rId4"/>
    <p:sldId id="329" r:id="rId5"/>
    <p:sldId id="331" r:id="rId6"/>
    <p:sldId id="337" r:id="rId7"/>
    <p:sldId id="333" r:id="rId8"/>
    <p:sldId id="334" r:id="rId9"/>
    <p:sldId id="336" r:id="rId10"/>
    <p:sldId id="335" r:id="rId11"/>
    <p:sldId id="332" r:id="rId12"/>
    <p:sldId id="306" r:id="rId13"/>
    <p:sldId id="338" r:id="rId14"/>
    <p:sldId id="316" r:id="rId1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0099"/>
    <a:srgbClr val="FF00FF"/>
    <a:srgbClr val="9900FF"/>
    <a:srgbClr val="B2B2B2"/>
    <a:srgbClr val="CC00CC"/>
    <a:srgbClr val="FF3300"/>
    <a:srgbClr val="000000"/>
    <a:srgbClr val="3366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721" autoAdjust="0"/>
  </p:normalViewPr>
  <p:slideViewPr>
    <p:cSldViewPr>
      <p:cViewPr varScale="1">
        <p:scale>
          <a:sx n="69" d="100"/>
          <a:sy n="69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E734A-F49F-4F2A-943A-DB33FAE4DD65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88EFC-4BD6-460E-944F-05A8CF8E45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9FBE-3C13-4768-9A1D-D07D7F96CF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A313-D029-45D1-9808-BDC5615D43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79E2-68D7-4FD5-9D5D-0C02E9E3F9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7014-2176-4A74-80E0-101332793E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0C66-E904-4A17-9311-6BE11B34DD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54A6-AFA4-4B34-99FE-B6F28A2C445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2AAB-D8A9-46DA-8938-8246009EF3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243C-1512-4FFB-B0AC-4131719F0A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61B62B3A-2870-408C-9F18-2C674C90AA9B}" type="slidenum">
              <a:rPr lang="en-US" altLang="zh-CN" smtClean="0"/>
              <a:pPr/>
              <a:t>‹#›</a:t>
            </a:fld>
            <a:r>
              <a:rPr lang="en-US" altLang="zh-CN"/>
              <a:t>/14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6120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882B-E55D-46CF-B705-7AC09DC3D8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EC09-65E8-4201-AD3C-E62E83BBEC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09B0-98FD-4F1A-BF9E-F4A28845FA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4" descr="信纸"/>
          <p:cNvSpPr txBox="1">
            <a:spLocks noChangeArrowheads="1"/>
          </p:cNvSpPr>
          <p:nvPr/>
        </p:nvSpPr>
        <p:spPr bwMode="auto">
          <a:xfrm>
            <a:off x="2714612" y="2558473"/>
            <a:ext cx="3854499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11.1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外排序概述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71736" y="1201151"/>
            <a:ext cx="4114800" cy="6413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kumimoji="1" lang="en-US" altLang="zh-CN" sz="3600" dirty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11</a:t>
            </a:r>
            <a:r>
              <a:rPr kumimoji="1" lang="zh-CN" altLang="en-US" sz="3600" dirty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  外 排 序</a:t>
            </a:r>
            <a:endParaRPr kumimoji="1" lang="zh-CN" altLang="en-US" sz="3600" b="0" dirty="0">
              <a:solidFill>
                <a:srgbClr val="F92D37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 Box 8" descr="蓝色面巾纸"/>
          <p:cNvSpPr txBox="1">
            <a:spLocks noChangeArrowheads="1"/>
          </p:cNvSpPr>
          <p:nvPr/>
        </p:nvSpPr>
        <p:spPr bwMode="auto">
          <a:xfrm>
            <a:off x="2714612" y="3630043"/>
            <a:ext cx="3786214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11.2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磁盘排序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</a:t>
            </a:fld>
            <a:r>
              <a:rPr lang="en-US" altLang="zh-CN"/>
              <a:t>/14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57620" y="2671700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=2</a:t>
            </a:r>
            <a:endParaRPr lang="zh-CN" altLang="en-US" sz="200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500430" y="1643050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2000">
                <a:latin typeface="楷体" pitchFamily="49" charset="-122"/>
                <a:ea typeface="楷体" pitchFamily="49" charset="-122"/>
              </a:rPr>
              <a:t>内存</a:t>
            </a:r>
          </a:p>
        </p:txBody>
      </p:sp>
      <p:sp>
        <p:nvSpPr>
          <p:cNvPr id="13" name="圆柱形 12"/>
          <p:cNvSpPr/>
          <p:nvPr/>
        </p:nvSpPr>
        <p:spPr bwMode="auto">
          <a:xfrm>
            <a:off x="1714480" y="2428868"/>
            <a:ext cx="1285884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18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abc1234.dat</a:t>
            </a:r>
          </a:p>
          <a:p>
            <a:r>
              <a:rPr lang="en-US" altLang="zh-CN" sz="18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abc5.dat</a:t>
            </a:r>
            <a:endParaRPr lang="zh-CN" alt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圆角右箭头 13"/>
          <p:cNvSpPr/>
          <p:nvPr/>
        </p:nvSpPr>
        <p:spPr bwMode="auto">
          <a:xfrm>
            <a:off x="2643174" y="1928802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929322" y="2000240"/>
            <a:ext cx="3071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rgbClr val="3333CC"/>
                </a:solidFill>
              </a:rPr>
              <a:t>abc.dat</a:t>
            </a:r>
            <a:r>
              <a:rPr lang="zh-CN" altLang="en-US" sz="2000">
                <a:solidFill>
                  <a:srgbClr val="3333CC"/>
                </a:solidFill>
              </a:rPr>
              <a:t>：  </a:t>
            </a:r>
            <a:r>
              <a:rPr lang="en-US" altLang="zh-CN" sz="2000">
                <a:solidFill>
                  <a:srgbClr val="3333CC"/>
                </a:solidFill>
              </a:rPr>
              <a:t>1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2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3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4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endParaRPr lang="en-US" altLang="zh-CN" sz="2000">
              <a:solidFill>
                <a:srgbClr val="3333CC"/>
              </a:solidFill>
            </a:endParaRPr>
          </a:p>
          <a:p>
            <a:pPr algn="l"/>
            <a:r>
              <a:rPr lang="en-US" altLang="zh-CN" sz="2000">
                <a:solidFill>
                  <a:srgbClr val="3333CC"/>
                </a:solidFill>
              </a:rPr>
              <a:t>       5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6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7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8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9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16" name="右箭头 15"/>
          <p:cNvSpPr/>
          <p:nvPr/>
        </p:nvSpPr>
        <p:spPr bwMode="auto">
          <a:xfrm>
            <a:off x="5143504" y="2143116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2844" y="928670"/>
            <a:ext cx="3429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altLang="zh-CN" sz="2000">
                <a:solidFill>
                  <a:srgbClr val="3333CC"/>
                </a:solidFill>
              </a:rPr>
              <a:t>abc1234.dat</a:t>
            </a:r>
            <a:r>
              <a:rPr lang="zh-CN" altLang="en-US" sz="2000">
                <a:solidFill>
                  <a:srgbClr val="3333CC"/>
                </a:solidFill>
              </a:rPr>
              <a:t>：  </a:t>
            </a:r>
            <a:r>
              <a:rPr lang="en-US" altLang="zh-CN" sz="2000">
                <a:solidFill>
                  <a:srgbClr val="3333CC"/>
                </a:solidFill>
              </a:rPr>
              <a:t>1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3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4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endParaRPr lang="en-US" altLang="zh-CN" sz="2000">
              <a:solidFill>
                <a:srgbClr val="3333CC"/>
              </a:solidFill>
            </a:endParaRPr>
          </a:p>
          <a:p>
            <a:pPr marL="457200" indent="-457200" algn="l"/>
            <a:r>
              <a:rPr lang="en-US" altLang="zh-CN" sz="2000">
                <a:solidFill>
                  <a:srgbClr val="3333CC"/>
                </a:solidFill>
              </a:rPr>
              <a:t>                      5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6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7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8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9</a:t>
            </a:r>
          </a:p>
          <a:p>
            <a:pPr marL="457200" indent="-457200" algn="l">
              <a:buBlip>
                <a:blip r:embed="rId2"/>
              </a:buBlip>
            </a:pPr>
            <a:r>
              <a:rPr lang="en-US" altLang="zh-CN" sz="2000">
                <a:solidFill>
                  <a:srgbClr val="3333CC"/>
                </a:solidFill>
              </a:rPr>
              <a:t>abc5.dat</a:t>
            </a:r>
            <a:r>
              <a:rPr lang="zh-CN" altLang="en-US" sz="2000">
                <a:solidFill>
                  <a:srgbClr val="3333CC"/>
                </a:solidFill>
              </a:rPr>
              <a:t>：</a:t>
            </a:r>
            <a:r>
              <a:rPr lang="en-US" altLang="zh-CN" sz="2000">
                <a:solidFill>
                  <a:srgbClr val="3333CC"/>
                </a:solidFill>
              </a:rPr>
              <a:t>2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10</a:t>
            </a:fld>
            <a:r>
              <a:rPr lang="en-US" altLang="zh-CN"/>
              <a:t>/14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归并过程对应的归并树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500166" y="785794"/>
            <a:ext cx="7500990" cy="4071966"/>
            <a:chOff x="642910" y="785794"/>
            <a:chExt cx="7572428" cy="4186324"/>
          </a:xfrm>
        </p:grpSpPr>
        <p:sp>
          <p:nvSpPr>
            <p:cNvPr id="4" name="圆角矩形 3"/>
            <p:cNvSpPr/>
            <p:nvPr/>
          </p:nvSpPr>
          <p:spPr bwMode="auto">
            <a:xfrm>
              <a:off x="714348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zh-CN" altLang="en-US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2910" y="785794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/>
                <a:t>abc1.dat</a:t>
              </a:r>
              <a:endParaRPr lang="zh-CN" altLang="en-US" sz="2000"/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2285984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en-US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14546" y="785794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/>
                <a:t>abc2.dat</a:t>
              </a:r>
              <a:endParaRPr lang="zh-CN" altLang="en-US" sz="2000"/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1142976" y="2428868"/>
              <a:ext cx="178595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en-US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zh-CN" altLang="en-US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zh-CN" altLang="en-US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00166" y="2028758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/>
                <a:t>abc12.dat</a:t>
              </a:r>
              <a:endParaRPr lang="zh-CN" altLang="en-US" sz="1800"/>
            </a:p>
          </p:txBody>
        </p:sp>
        <p:cxnSp>
          <p:nvCxnSpPr>
            <p:cNvPr id="13" name="直接连接符 12"/>
            <p:cNvCxnSpPr>
              <a:stCxn id="4" idx="2"/>
            </p:cNvCxnSpPr>
            <p:nvPr/>
          </p:nvCxnSpPr>
          <p:spPr>
            <a:xfrm rot="16200000" flipH="1">
              <a:off x="1089397" y="1946661"/>
              <a:ext cx="642944" cy="321473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2"/>
            </p:cNvCxnSpPr>
            <p:nvPr/>
          </p:nvCxnSpPr>
          <p:spPr>
            <a:xfrm rot="5400000">
              <a:off x="2375281" y="1982382"/>
              <a:ext cx="642944" cy="250033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角矩形 17"/>
            <p:cNvSpPr/>
            <p:nvPr/>
          </p:nvSpPr>
          <p:spPr bwMode="auto">
            <a:xfrm>
              <a:off x="4000496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zh-CN" altLang="en-US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endParaRPr lang="zh-CN" altLang="en-US"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29058" y="785794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/>
                <a:t>abc3.dat</a:t>
              </a:r>
              <a:endParaRPr lang="zh-CN" altLang="en-US" sz="2000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5572132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00694" y="785794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/>
                <a:t>abc4.dat</a:t>
              </a:r>
              <a:endParaRPr lang="zh-CN" altLang="en-US" sz="2000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4429124" y="2428868"/>
              <a:ext cx="178595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zh-CN" altLang="en-US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zh-CN" altLang="en-US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endParaRPr lang="zh-CN" altLang="en-US"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86314" y="2028758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/>
                <a:t>abc34.dat</a:t>
              </a:r>
              <a:endParaRPr lang="zh-CN" altLang="en-US" sz="1800"/>
            </a:p>
          </p:txBody>
        </p:sp>
        <p:cxnSp>
          <p:nvCxnSpPr>
            <p:cNvPr id="24" name="直接连接符 23"/>
            <p:cNvCxnSpPr>
              <a:stCxn id="18" idx="2"/>
            </p:cNvCxnSpPr>
            <p:nvPr/>
          </p:nvCxnSpPr>
          <p:spPr>
            <a:xfrm rot="16200000" flipH="1">
              <a:off x="4375545" y="1946661"/>
              <a:ext cx="642944" cy="321473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20" idx="2"/>
            </p:cNvCxnSpPr>
            <p:nvPr/>
          </p:nvCxnSpPr>
          <p:spPr>
            <a:xfrm rot="5400000">
              <a:off x="5661429" y="1982382"/>
              <a:ext cx="642944" cy="250033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圆角矩形 25"/>
            <p:cNvSpPr/>
            <p:nvPr/>
          </p:nvSpPr>
          <p:spPr bwMode="auto">
            <a:xfrm>
              <a:off x="2000232" y="3400482"/>
              <a:ext cx="3643338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en-US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zh-CN" altLang="en-US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zh-CN" altLang="en-US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zh-CN" altLang="en-US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zh-CN" altLang="en-US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zh-CN" altLang="en-US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endParaRPr lang="zh-CN" altLang="en-US"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4678" y="3000372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/>
                <a:t>abc1234.dat</a:t>
              </a:r>
              <a:endParaRPr lang="zh-CN" altLang="en-US" sz="1800"/>
            </a:p>
          </p:txBody>
        </p:sp>
        <p:cxnSp>
          <p:nvCxnSpPr>
            <p:cNvPr id="28" name="直接连接符 27"/>
            <p:cNvCxnSpPr/>
            <p:nvPr/>
          </p:nvCxnSpPr>
          <p:spPr>
            <a:xfrm rot="16200000" flipH="1">
              <a:off x="2018092" y="3018231"/>
              <a:ext cx="500067" cy="321474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5036347" y="3036093"/>
              <a:ext cx="500066" cy="285752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圆角矩形 29"/>
            <p:cNvSpPr/>
            <p:nvPr/>
          </p:nvSpPr>
          <p:spPr bwMode="auto">
            <a:xfrm>
              <a:off x="3286116" y="4472052"/>
              <a:ext cx="4071966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en-US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zh-CN" altLang="en-US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zh-CN" altLang="en-US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zh-CN" altLang="en-US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zh-CN" altLang="en-US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zh-CN" altLang="en-US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zh-CN" altLang="en-US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endParaRPr lang="zh-CN" altLang="en-US"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72066" y="407194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/>
                <a:t>abc.dat</a:t>
              </a:r>
              <a:endParaRPr lang="zh-CN" altLang="en-US" sz="1800"/>
            </a:p>
          </p:txBody>
        </p:sp>
        <p:cxnSp>
          <p:nvCxnSpPr>
            <p:cNvPr id="32" name="直接连接符 31"/>
            <p:cNvCxnSpPr/>
            <p:nvPr/>
          </p:nvCxnSpPr>
          <p:spPr>
            <a:xfrm rot="16200000" flipH="1">
              <a:off x="3554008" y="4054081"/>
              <a:ext cx="571505" cy="321476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4" idx="2"/>
            </p:cNvCxnSpPr>
            <p:nvPr/>
          </p:nvCxnSpPr>
          <p:spPr>
            <a:xfrm rot="5400000">
              <a:off x="5840025" y="2661042"/>
              <a:ext cx="2714644" cy="964413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圆角矩形 33"/>
            <p:cNvSpPr/>
            <p:nvPr/>
          </p:nvSpPr>
          <p:spPr bwMode="auto">
            <a:xfrm>
              <a:off x="7143768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endParaRPr lang="zh-CN" altLang="en-US" sz="200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72330" y="785794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/>
                <a:t>abc5.dat</a:t>
              </a:r>
              <a:endParaRPr lang="zh-CN" altLang="en-US" sz="200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85720" y="4857760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归并过程</a:t>
            </a:r>
            <a:r>
              <a:rPr lang="zh-CN" altLang="en-US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的性能：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2910" y="5357826"/>
            <a:ext cx="5357850" cy="10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记录</a:t>
            </a:r>
            <a:r>
              <a:rPr lang="zh-CN" altLang="en-US" sz="220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读写次数。</a:t>
            </a:r>
            <a:endParaRPr lang="en-US" altLang="zh-CN" sz="2200">
              <a:solidFill>
                <a:srgbClr val="3333CC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内存中归并时需要关键字比较次数。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-32" y="2071678"/>
            <a:ext cx="2143140" cy="1478173"/>
            <a:chOff x="-32" y="2071678"/>
            <a:chExt cx="2143140" cy="1478173"/>
          </a:xfrm>
        </p:grpSpPr>
        <p:sp>
          <p:nvSpPr>
            <p:cNvPr id="44" name="TextBox 43"/>
            <p:cNvSpPr txBox="1"/>
            <p:nvPr/>
          </p:nvSpPr>
          <p:spPr>
            <a:xfrm>
              <a:off x="-32" y="2226412"/>
              <a:ext cx="178595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abc1.dat</a:t>
              </a:r>
              <a:r>
                <a:rPr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中每个记录读一次写一次（写入</a:t>
              </a:r>
              <a:r>
                <a:rPr lang="en-US" altLang="zh-CN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abc12.dat</a:t>
              </a:r>
              <a:r>
                <a:rPr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）</a:t>
              </a: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5400000" flipH="1" flipV="1">
              <a:off x="1607323" y="2107397"/>
              <a:ext cx="571504" cy="500066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11</a:t>
            </a:fld>
            <a:r>
              <a:rPr lang="en-US" altLang="zh-CN"/>
              <a:t>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500034" y="1428736"/>
            <a:ext cx="47863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外存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设备大体上可分为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两类：</a:t>
            </a:r>
            <a:endParaRPr kumimoji="1" lang="zh-CN" altLang="en-US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857232"/>
            <a:ext cx="607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外排序方法与各种外存设备的特征有关。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2910" y="2071678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顺序存取设备，例如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磁带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直接存取设备，例如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磁盘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。后面主要介绍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磁盘排序。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12</a:t>
            </a:fld>
            <a:r>
              <a:rPr lang="en-US" altLang="zh-CN"/>
              <a:t>/14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642918"/>
            <a:ext cx="8286808" cy="1754326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kumimoji="1" lang="en-US" altLang="zh-CN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  外排序为什么不能直接采用前面介绍的基本内排序方法，如快速排序方法？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13</a:t>
            </a:fld>
            <a:r>
              <a:rPr lang="en-US" altLang="zh-CN"/>
              <a:t>/14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14</a:t>
            </a:fld>
            <a:r>
              <a:rPr lang="en-US" altLang="zh-CN"/>
              <a:t>/14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642910" y="2071678"/>
            <a:ext cx="7848600" cy="87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外排序</a:t>
            </a: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是指数据存放在外存中，数据排序时涉及内、外存数据交换的排序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方法。　</a:t>
            </a:r>
            <a:endParaRPr kumimoji="1" lang="zh-CN" altLang="en-US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857224" y="1428736"/>
            <a:ext cx="2816218" cy="457200"/>
          </a:xfrm>
          <a:prstGeom prst="rect">
            <a:avLst/>
          </a:prstGeom>
          <a:solidFill>
            <a:srgbClr val="003399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、什么是外排序</a:t>
            </a:r>
          </a:p>
        </p:txBody>
      </p:sp>
      <p:sp>
        <p:nvSpPr>
          <p:cNvPr id="6" name="Text Box 14" descr="信纸"/>
          <p:cNvSpPr txBox="1">
            <a:spLocks noChangeArrowheads="1"/>
          </p:cNvSpPr>
          <p:nvPr/>
        </p:nvSpPr>
        <p:spPr bwMode="auto">
          <a:xfrm>
            <a:off x="2571736" y="500042"/>
            <a:ext cx="3744913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11.1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外排序概述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5786" y="5357826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存储在外存上的数据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以文件为基本单位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b="0"/>
          </a:p>
        </p:txBody>
      </p:sp>
      <p:grpSp>
        <p:nvGrpSpPr>
          <p:cNvPr id="13" name="组合 12"/>
          <p:cNvGrpSpPr/>
          <p:nvPr/>
        </p:nvGrpSpPr>
        <p:grpSpPr>
          <a:xfrm>
            <a:off x="2928926" y="3071810"/>
            <a:ext cx="2071702" cy="1928826"/>
            <a:chOff x="1571604" y="2571744"/>
            <a:chExt cx="2428892" cy="2786082"/>
          </a:xfrm>
        </p:grpSpPr>
        <p:sp>
          <p:nvSpPr>
            <p:cNvPr id="9" name="圆柱形 8"/>
            <p:cNvSpPr/>
            <p:nvPr/>
          </p:nvSpPr>
          <p:spPr bwMode="auto">
            <a:xfrm>
              <a:off x="1571604" y="4286256"/>
              <a:ext cx="1571636" cy="1071570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文件</a:t>
              </a: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1643042" y="2571744"/>
              <a:ext cx="1357322" cy="85725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内存</a:t>
              </a:r>
            </a:p>
          </p:txBody>
        </p:sp>
        <p:sp>
          <p:nvSpPr>
            <p:cNvPr id="11" name="上下箭头 10"/>
            <p:cNvSpPr/>
            <p:nvPr/>
          </p:nvSpPr>
          <p:spPr bwMode="auto">
            <a:xfrm>
              <a:off x="2214546" y="3500438"/>
              <a:ext cx="214314" cy="756000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00298" y="3643314"/>
              <a:ext cx="1500198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latin typeface="楷体" pitchFamily="49" charset="-122"/>
                  <a:ea typeface="楷体" pitchFamily="49" charset="-122"/>
                </a:rPr>
                <a:t>数据交换</a:t>
              </a: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2</a:t>
            </a:fld>
            <a:r>
              <a:rPr lang="en-US" altLang="zh-CN"/>
              <a:t>/14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95288" y="1412994"/>
            <a:ext cx="8382000" cy="2763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）生成若干初始归并段（顺串）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：这一过程也称为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文件预处理。一种常规的方法如下：</a:t>
            </a:r>
            <a:endParaRPr kumimoji="1" lang="zh-CN" altLang="en-US" sz="2200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把含有</a:t>
            </a:r>
            <a:r>
              <a:rPr kumimoji="1" lang="en-US" altLang="zh-CN" sz="2200" i="1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个记录的文件，按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内存大小</a:t>
            </a:r>
            <a:r>
              <a:rPr kumimoji="1" lang="en-US" altLang="zh-CN" sz="22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分成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若干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长度为</a:t>
            </a:r>
            <a:r>
              <a:rPr kumimoji="1" lang="en-US" altLang="zh-CN" sz="22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子文件（归并段）；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分别将各子文件（归并段）调入内存，采用有效的内排序方法排序后送回外存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 产生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/>
              </a:rPr>
              <a:t></a:t>
            </a:r>
            <a:r>
              <a:rPr kumimoji="1" lang="en-US" altLang="zh-CN" sz="22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/>
              </a:rPr>
              <a:t>n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/>
              </a:rPr>
              <a:t>/</a:t>
            </a:r>
            <a:r>
              <a:rPr kumimoji="1" lang="en-US" altLang="zh-CN" sz="22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/>
              </a:rPr>
              <a:t>w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Symbol"/>
              </a:rPr>
              <a:t>个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初始归并段。</a:t>
            </a:r>
            <a:endParaRPr kumimoji="1" lang="zh-CN" altLang="en-US" sz="2200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42910" y="857232"/>
            <a:ext cx="8143932" cy="49859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外排序的基本方法是归并排序法。它分为以下两个步骤：</a:t>
            </a:r>
            <a:endParaRPr lang="zh-CN" altLang="en-US" dirty="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95288" y="260350"/>
            <a:ext cx="3311525" cy="457200"/>
          </a:xfrm>
          <a:prstGeom prst="rect">
            <a:avLst/>
          </a:prstGeom>
          <a:solidFill>
            <a:srgbClr val="003399"/>
          </a:solidFill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、外排序的基本方法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59167" y="4789493"/>
            <a:ext cx="936625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内存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643042" y="4795843"/>
            <a:ext cx="1008062" cy="576263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abc.dat</a:t>
            </a:r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603854" y="4214818"/>
            <a:ext cx="1223963" cy="1800225"/>
          </a:xfrm>
          <a:prstGeom prst="can">
            <a:avLst>
              <a:gd name="adj" fmla="val 3677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abc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abc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800" dirty="0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</a:p>
          <a:p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abc</a:t>
            </a:r>
            <a:r>
              <a:rPr lang="en-US" altLang="zh-CN" sz="1800" i="1" baseline="-250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899254" y="4999043"/>
            <a:ext cx="1368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均有序</a:t>
            </a: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3286116" y="4286256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某内排序算法</a:t>
            </a:r>
          </a:p>
        </p:txBody>
      </p:sp>
      <p:sp>
        <p:nvSpPr>
          <p:cNvPr id="15" name="右箭头 14"/>
          <p:cNvSpPr/>
          <p:nvPr/>
        </p:nvSpPr>
        <p:spPr>
          <a:xfrm>
            <a:off x="2857488" y="4929198"/>
            <a:ext cx="571504" cy="21431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4857752" y="4967298"/>
            <a:ext cx="571504" cy="21431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3</a:t>
            </a:fld>
            <a:r>
              <a:rPr lang="en-US" altLang="zh-CN"/>
              <a:t>/14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28596" y="714356"/>
            <a:ext cx="8382000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4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）多路归并</a:t>
            </a:r>
            <a:r>
              <a:rPr kumimoji="1" lang="zh-CN" altLang="en-US" sz="2200" dirty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：对这些初始归并段进行多遍归并，使得有序的归并段逐渐扩大，最后在外存上形成整个文件的单一归并段，也就完成了这个文件的外排序。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995738" y="3357563"/>
            <a:ext cx="936625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内存</a:t>
            </a: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1692275" y="2781300"/>
            <a:ext cx="1223963" cy="1800225"/>
          </a:xfrm>
          <a:prstGeom prst="can">
            <a:avLst>
              <a:gd name="adj" fmla="val 3677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abc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abc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800" dirty="0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</a:p>
          <a:p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abc</a:t>
            </a:r>
            <a:r>
              <a:rPr lang="en-US" altLang="zh-CN" sz="1800" i="1" baseline="-250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1800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sz="1800" dirty="0">
              <a:solidFill>
                <a:srgbClr val="3333CC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6156325" y="3424242"/>
            <a:ext cx="1008063" cy="576262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abc.dat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7380288" y="3422650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有序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3714744" y="2857496"/>
            <a:ext cx="165259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采用归并算法</a:t>
            </a:r>
          </a:p>
        </p:txBody>
      </p:sp>
      <p:sp>
        <p:nvSpPr>
          <p:cNvPr id="15" name="右箭头 14"/>
          <p:cNvSpPr/>
          <p:nvPr/>
        </p:nvSpPr>
        <p:spPr>
          <a:xfrm>
            <a:off x="3214678" y="3571876"/>
            <a:ext cx="571504" cy="21431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286380" y="3571876"/>
            <a:ext cx="571504" cy="21431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4</a:t>
            </a:fld>
            <a:r>
              <a:rPr lang="en-US" altLang="zh-CN"/>
              <a:t>/14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71480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示例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324261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文件</a:t>
            </a:r>
            <a:r>
              <a:rPr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abc.dat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100" y="1967203"/>
            <a:ext cx="4572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>
                <a:solidFill>
                  <a:srgbClr val="3333CC"/>
                </a:solidFill>
              </a:rPr>
              <a:t>5</a:t>
            </a:r>
            <a:r>
              <a:rPr lang="zh-CN" altLang="en-US" sz="2200">
                <a:solidFill>
                  <a:srgbClr val="3333CC"/>
                </a:solidFill>
              </a:rPr>
              <a:t>，</a:t>
            </a:r>
            <a:r>
              <a:rPr lang="en-US" altLang="zh-CN" sz="2200">
                <a:solidFill>
                  <a:srgbClr val="3333CC"/>
                </a:solidFill>
              </a:rPr>
              <a:t>6</a:t>
            </a:r>
            <a:r>
              <a:rPr lang="zh-CN" altLang="en-US" sz="2200">
                <a:solidFill>
                  <a:srgbClr val="3333CC"/>
                </a:solidFill>
              </a:rPr>
              <a:t>，</a:t>
            </a:r>
            <a:r>
              <a:rPr lang="en-US" altLang="zh-CN" sz="2200">
                <a:solidFill>
                  <a:srgbClr val="3333CC"/>
                </a:solidFill>
              </a:rPr>
              <a:t>3</a:t>
            </a:r>
            <a:r>
              <a:rPr lang="zh-CN" altLang="en-US" sz="2200">
                <a:solidFill>
                  <a:srgbClr val="3333CC"/>
                </a:solidFill>
              </a:rPr>
              <a:t>，</a:t>
            </a:r>
            <a:r>
              <a:rPr lang="en-US" altLang="zh-CN" sz="2200">
                <a:solidFill>
                  <a:srgbClr val="3333CC"/>
                </a:solidFill>
              </a:rPr>
              <a:t>4</a:t>
            </a:r>
            <a:r>
              <a:rPr lang="zh-CN" altLang="en-US" sz="2200">
                <a:solidFill>
                  <a:srgbClr val="3333CC"/>
                </a:solidFill>
              </a:rPr>
              <a:t>，</a:t>
            </a:r>
            <a:r>
              <a:rPr lang="en-US" altLang="zh-CN" sz="2200">
                <a:solidFill>
                  <a:srgbClr val="3333CC"/>
                </a:solidFill>
              </a:rPr>
              <a:t>9</a:t>
            </a:r>
            <a:r>
              <a:rPr lang="zh-CN" altLang="en-US" sz="2200">
                <a:solidFill>
                  <a:srgbClr val="3333CC"/>
                </a:solidFill>
              </a:rPr>
              <a:t>，</a:t>
            </a:r>
            <a:r>
              <a:rPr lang="en-US" altLang="zh-CN" sz="2200">
                <a:solidFill>
                  <a:srgbClr val="3333CC"/>
                </a:solidFill>
              </a:rPr>
              <a:t>8</a:t>
            </a:r>
            <a:r>
              <a:rPr lang="zh-CN" altLang="en-US" sz="2200">
                <a:solidFill>
                  <a:srgbClr val="3333CC"/>
                </a:solidFill>
              </a:rPr>
              <a:t>，</a:t>
            </a:r>
            <a:r>
              <a:rPr lang="en-US" altLang="zh-CN" sz="2200">
                <a:solidFill>
                  <a:srgbClr val="3333CC"/>
                </a:solidFill>
              </a:rPr>
              <a:t>1</a:t>
            </a:r>
            <a:r>
              <a:rPr lang="zh-CN" altLang="en-US" sz="2200">
                <a:solidFill>
                  <a:srgbClr val="3333CC"/>
                </a:solidFill>
              </a:rPr>
              <a:t>，</a:t>
            </a:r>
            <a:r>
              <a:rPr lang="en-US" altLang="zh-CN" sz="2200">
                <a:solidFill>
                  <a:srgbClr val="3333CC"/>
                </a:solidFill>
              </a:rPr>
              <a:t>7</a:t>
            </a:r>
            <a:r>
              <a:rPr lang="zh-CN" altLang="en-US" sz="2200">
                <a:solidFill>
                  <a:srgbClr val="3333CC"/>
                </a:solidFill>
              </a:rPr>
              <a:t>，</a:t>
            </a:r>
            <a:r>
              <a:rPr lang="en-US" altLang="zh-CN" sz="2200">
                <a:solidFill>
                  <a:srgbClr val="3333CC"/>
                </a:solidFill>
              </a:rPr>
              <a:t>10</a:t>
            </a:r>
            <a:r>
              <a:rPr lang="zh-CN" altLang="en-US" sz="2200">
                <a:solidFill>
                  <a:srgbClr val="3333CC"/>
                </a:solidFill>
              </a:rPr>
              <a:t>，</a:t>
            </a:r>
            <a:r>
              <a:rPr lang="en-US" altLang="zh-CN" sz="2200">
                <a:solidFill>
                  <a:srgbClr val="3333CC"/>
                </a:solidFill>
              </a:rPr>
              <a:t>2</a:t>
            </a:r>
            <a:endParaRPr lang="zh-CN" altLang="en-US" sz="2200">
              <a:solidFill>
                <a:srgbClr val="3333CC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10800000" flipV="1">
            <a:off x="5429256" y="2181518"/>
            <a:ext cx="500066" cy="0"/>
          </a:xfrm>
          <a:prstGeom prst="straightConnector1">
            <a:avLst/>
          </a:prstGeom>
          <a:ln w="28575">
            <a:solidFill>
              <a:srgbClr val="CC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29322" y="1964944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递增排序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5786" y="2610145"/>
            <a:ext cx="52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应用程序可用的内存空间大小</a:t>
            </a:r>
            <a:r>
              <a:rPr lang="en-US" altLang="zh-CN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=2</a:t>
            </a:r>
            <a:r>
              <a:rPr lang="zh-CN" altLang="en-US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5</a:t>
            </a:fld>
            <a:r>
              <a:rPr lang="en-US" altLang="zh-CN"/>
              <a:t>/14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857628"/>
            <a:ext cx="44291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>
                <a:solidFill>
                  <a:srgbClr val="FF0000"/>
                </a:solidFill>
              </a:rPr>
              <a:t>5</a:t>
            </a:r>
            <a:r>
              <a:rPr lang="zh-CN" altLang="en-US" sz="2200">
                <a:solidFill>
                  <a:srgbClr val="FF0000"/>
                </a:solidFill>
              </a:rPr>
              <a:t>，</a:t>
            </a:r>
            <a:r>
              <a:rPr lang="en-US" altLang="zh-CN" sz="2200">
                <a:solidFill>
                  <a:srgbClr val="FF0000"/>
                </a:solidFill>
              </a:rPr>
              <a:t>6</a:t>
            </a:r>
            <a:r>
              <a:rPr lang="zh-CN" altLang="en-US" sz="2200">
                <a:solidFill>
                  <a:srgbClr val="FF0000"/>
                </a:solidFill>
              </a:rPr>
              <a:t>，</a:t>
            </a:r>
            <a:r>
              <a:rPr lang="en-US" altLang="zh-CN" sz="2200"/>
              <a:t>3</a:t>
            </a:r>
            <a:r>
              <a:rPr lang="zh-CN" altLang="en-US" sz="2200"/>
              <a:t>，</a:t>
            </a:r>
            <a:r>
              <a:rPr lang="en-US" altLang="zh-CN" sz="2200"/>
              <a:t>4</a:t>
            </a:r>
            <a:r>
              <a:rPr lang="zh-CN" altLang="en-US" sz="2200"/>
              <a:t>，</a:t>
            </a:r>
            <a:r>
              <a:rPr lang="en-US" altLang="zh-CN" sz="2200">
                <a:solidFill>
                  <a:srgbClr val="FF00FF"/>
                </a:solidFill>
              </a:rPr>
              <a:t>9</a:t>
            </a:r>
            <a:r>
              <a:rPr lang="zh-CN" altLang="en-US" sz="2200">
                <a:solidFill>
                  <a:srgbClr val="FF00FF"/>
                </a:solidFill>
              </a:rPr>
              <a:t>，</a:t>
            </a:r>
            <a:r>
              <a:rPr lang="en-US" altLang="zh-CN" sz="2200">
                <a:solidFill>
                  <a:srgbClr val="FF00FF"/>
                </a:solidFill>
              </a:rPr>
              <a:t>8</a:t>
            </a:r>
            <a:r>
              <a:rPr lang="zh-CN" altLang="en-US" sz="2200"/>
              <a:t>，</a:t>
            </a:r>
            <a:r>
              <a:rPr lang="en-US" altLang="zh-CN" sz="2200">
                <a:solidFill>
                  <a:srgbClr val="7030A0"/>
                </a:solidFill>
              </a:rPr>
              <a:t>1</a:t>
            </a:r>
            <a:r>
              <a:rPr lang="zh-CN" altLang="en-US" sz="2200">
                <a:solidFill>
                  <a:srgbClr val="7030A0"/>
                </a:solidFill>
              </a:rPr>
              <a:t>，</a:t>
            </a:r>
            <a:r>
              <a:rPr lang="en-US" altLang="zh-CN" sz="2200">
                <a:solidFill>
                  <a:srgbClr val="7030A0"/>
                </a:solidFill>
              </a:rPr>
              <a:t>7</a:t>
            </a:r>
            <a:r>
              <a:rPr lang="zh-CN" altLang="en-US" sz="2200">
                <a:solidFill>
                  <a:srgbClr val="7030A0"/>
                </a:solidFill>
              </a:rPr>
              <a:t>，</a:t>
            </a:r>
            <a:r>
              <a:rPr lang="en-US" altLang="zh-CN" sz="2200">
                <a:solidFill>
                  <a:srgbClr val="00B050"/>
                </a:solidFill>
              </a:rPr>
              <a:t>10</a:t>
            </a:r>
            <a:r>
              <a:rPr lang="zh-CN" altLang="en-US" sz="2200">
                <a:solidFill>
                  <a:srgbClr val="00B050"/>
                </a:solidFill>
              </a:rPr>
              <a:t>，</a:t>
            </a:r>
            <a:r>
              <a:rPr lang="en-US" altLang="zh-CN" sz="2200">
                <a:solidFill>
                  <a:srgbClr val="00B050"/>
                </a:solidFill>
              </a:rPr>
              <a:t>2</a:t>
            </a:r>
            <a:endParaRPr lang="zh-CN" altLang="en-US" sz="220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428604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外排序过程：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4678" y="1500174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=2</a:t>
            </a:r>
            <a:endParaRPr lang="zh-CN" altLang="en-US" sz="20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857488" y="2000240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2000">
                <a:latin typeface="楷体" pitchFamily="49" charset="-122"/>
                <a:ea typeface="楷体" pitchFamily="49" charset="-122"/>
              </a:rPr>
              <a:t>内存</a:t>
            </a:r>
          </a:p>
        </p:txBody>
      </p:sp>
      <p:sp>
        <p:nvSpPr>
          <p:cNvPr id="13" name="圆柱形 12"/>
          <p:cNvSpPr/>
          <p:nvPr/>
        </p:nvSpPr>
        <p:spPr bwMode="auto">
          <a:xfrm>
            <a:off x="1071538" y="2786058"/>
            <a:ext cx="1071570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20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abc.dat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圆角右箭头 13"/>
          <p:cNvSpPr/>
          <p:nvPr/>
        </p:nvSpPr>
        <p:spPr bwMode="auto">
          <a:xfrm>
            <a:off x="2000232" y="2285992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 bwMode="auto">
          <a:xfrm>
            <a:off x="4643438" y="2500306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00100" y="928670"/>
            <a:ext cx="4000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）生成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个初始归并段</a:t>
            </a:r>
            <a:endParaRPr lang="zh-CN" altLang="en-US" sz="2200">
              <a:solidFill>
                <a:srgbClr val="3333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29256" y="1857364"/>
            <a:ext cx="26432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lang="en-US" altLang="zh-CN" sz="2000">
                <a:solidFill>
                  <a:srgbClr val="3333CC"/>
                </a:solidFill>
              </a:rPr>
              <a:t>abc1.dat</a:t>
            </a:r>
            <a:r>
              <a:rPr lang="zh-CN" altLang="en-US" sz="2000">
                <a:solidFill>
                  <a:srgbClr val="3333CC"/>
                </a:solidFill>
              </a:rPr>
              <a:t>：</a:t>
            </a:r>
            <a:r>
              <a:rPr lang="en-US" altLang="zh-CN" sz="2000">
                <a:solidFill>
                  <a:srgbClr val="3333CC"/>
                </a:solidFill>
              </a:rPr>
              <a:t>5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6</a:t>
            </a: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000">
                <a:solidFill>
                  <a:srgbClr val="3333CC"/>
                </a:solidFill>
              </a:rPr>
              <a:t>abc2.dat</a:t>
            </a:r>
            <a:r>
              <a:rPr lang="zh-CN" altLang="en-US" sz="2000">
                <a:solidFill>
                  <a:srgbClr val="3333CC"/>
                </a:solidFill>
              </a:rPr>
              <a:t>：</a:t>
            </a:r>
            <a:r>
              <a:rPr lang="en-US" altLang="zh-CN" sz="2000">
                <a:solidFill>
                  <a:srgbClr val="3333CC"/>
                </a:solidFill>
              </a:rPr>
              <a:t>3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4</a:t>
            </a: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000">
                <a:solidFill>
                  <a:srgbClr val="3333CC"/>
                </a:solidFill>
              </a:rPr>
              <a:t>abc3.dat</a:t>
            </a:r>
            <a:r>
              <a:rPr lang="zh-CN" altLang="en-US" sz="2000">
                <a:solidFill>
                  <a:srgbClr val="3333CC"/>
                </a:solidFill>
              </a:rPr>
              <a:t>：</a:t>
            </a:r>
            <a:r>
              <a:rPr lang="en-US" altLang="zh-CN" sz="2000">
                <a:solidFill>
                  <a:srgbClr val="3333CC"/>
                </a:solidFill>
              </a:rPr>
              <a:t>8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9</a:t>
            </a: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000">
                <a:solidFill>
                  <a:srgbClr val="3333CC"/>
                </a:solidFill>
              </a:rPr>
              <a:t>abc4.dat</a:t>
            </a:r>
            <a:r>
              <a:rPr lang="zh-CN" altLang="en-US" sz="2000">
                <a:solidFill>
                  <a:srgbClr val="3333CC"/>
                </a:solidFill>
              </a:rPr>
              <a:t>：</a:t>
            </a:r>
            <a:r>
              <a:rPr lang="en-US" altLang="zh-CN" sz="2000">
                <a:solidFill>
                  <a:srgbClr val="3333CC"/>
                </a:solidFill>
              </a:rPr>
              <a:t>1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7</a:t>
            </a: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000">
                <a:solidFill>
                  <a:srgbClr val="3333CC"/>
                </a:solidFill>
              </a:rPr>
              <a:t>abc5.dat</a:t>
            </a:r>
            <a:r>
              <a:rPr lang="zh-CN" altLang="en-US" sz="2000">
                <a:solidFill>
                  <a:srgbClr val="3333CC"/>
                </a:solidFill>
              </a:rPr>
              <a:t>：</a:t>
            </a:r>
            <a:r>
              <a:rPr lang="en-US" altLang="zh-CN" sz="2000">
                <a:solidFill>
                  <a:srgbClr val="3333CC"/>
                </a:solidFill>
              </a:rPr>
              <a:t>2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6</a:t>
            </a:fld>
            <a:r>
              <a:rPr lang="en-US" altLang="zh-CN"/>
              <a:t>/14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 bwMode="auto">
          <a:xfrm>
            <a:off x="3890958" y="3886146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71414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外排序过程：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2571744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=2</a:t>
            </a:r>
            <a:endParaRPr lang="zh-CN" altLang="en-US" sz="20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500430" y="1571612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2000">
                <a:solidFill>
                  <a:srgbClr val="000099"/>
                </a:solidFill>
                <a:latin typeface="楷体" pitchFamily="49" charset="-122"/>
                <a:ea typeface="楷体" pitchFamily="49" charset="-122"/>
              </a:rPr>
              <a:t>内存</a:t>
            </a:r>
          </a:p>
        </p:txBody>
      </p:sp>
      <p:sp>
        <p:nvSpPr>
          <p:cNvPr id="13" name="圆柱形 12"/>
          <p:cNvSpPr/>
          <p:nvPr/>
        </p:nvSpPr>
        <p:spPr bwMode="auto">
          <a:xfrm>
            <a:off x="1714480" y="2357430"/>
            <a:ext cx="1071570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18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abc1.dat</a:t>
            </a:r>
          </a:p>
          <a:p>
            <a:r>
              <a:rPr lang="en-US" altLang="zh-CN" sz="18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abc2.dat</a:t>
            </a:r>
            <a:endParaRPr lang="zh-CN" alt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圆角右箭头 13"/>
          <p:cNvSpPr/>
          <p:nvPr/>
        </p:nvSpPr>
        <p:spPr bwMode="auto">
          <a:xfrm>
            <a:off x="2643174" y="1857364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57916" y="1957320"/>
            <a:ext cx="3071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rgbClr val="3333CC"/>
                </a:solidFill>
              </a:rPr>
              <a:t>abc12.dat</a:t>
            </a:r>
            <a:r>
              <a:rPr lang="zh-CN" altLang="en-US" sz="2000">
                <a:solidFill>
                  <a:srgbClr val="3333CC"/>
                </a:solidFill>
              </a:rPr>
              <a:t>：</a:t>
            </a:r>
            <a:r>
              <a:rPr lang="en-US" altLang="zh-CN" sz="2000">
                <a:solidFill>
                  <a:srgbClr val="3333CC"/>
                </a:solidFill>
              </a:rPr>
              <a:t>3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4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5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6                   </a:t>
            </a:r>
          </a:p>
        </p:txBody>
      </p:sp>
      <p:sp>
        <p:nvSpPr>
          <p:cNvPr id="16" name="右箭头 15"/>
          <p:cNvSpPr/>
          <p:nvPr/>
        </p:nvSpPr>
        <p:spPr bwMode="auto">
          <a:xfrm>
            <a:off x="5143504" y="2071678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28662" y="642918"/>
            <a:ext cx="49292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）多路归并：</a:t>
            </a:r>
            <a:r>
              <a:rPr kumimoji="1" lang="en-US" altLang="zh-CN" sz="22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=2 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Wingdings"/>
              </a:rPr>
              <a:t>2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Wingdings"/>
              </a:rPr>
              <a:t>路归并（</a:t>
            </a:r>
            <a:r>
              <a:rPr kumimoji="1" lang="en-US" altLang="zh-CN" sz="22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Wingdings"/>
              </a:rPr>
              <a:t>k</a:t>
            </a:r>
            <a:r>
              <a:rPr kumimoji="1"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Wingdings"/>
              </a:rPr>
              <a:t>=2</a:t>
            </a:r>
            <a:r>
              <a:rPr kumimoji="1" lang="zh-CN" altLang="en-US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  <a:sym typeface="Wingdings"/>
              </a:rPr>
              <a:t>）</a:t>
            </a:r>
            <a:endParaRPr lang="zh-CN" altLang="en-US" sz="2200">
              <a:solidFill>
                <a:srgbClr val="3333C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1285860"/>
            <a:ext cx="250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altLang="zh-CN" sz="2000">
                <a:solidFill>
                  <a:srgbClr val="3333CC"/>
                </a:solidFill>
              </a:rPr>
              <a:t>abc1.dat</a:t>
            </a:r>
            <a:r>
              <a:rPr lang="zh-CN" altLang="en-US" sz="2000">
                <a:solidFill>
                  <a:srgbClr val="3333CC"/>
                </a:solidFill>
              </a:rPr>
              <a:t>：</a:t>
            </a:r>
            <a:r>
              <a:rPr lang="en-US" altLang="zh-CN" sz="2000">
                <a:solidFill>
                  <a:srgbClr val="3333CC"/>
                </a:solidFill>
              </a:rPr>
              <a:t>5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6</a:t>
            </a:r>
          </a:p>
          <a:p>
            <a:pPr marL="457200" indent="-457200" algn="l">
              <a:buBlip>
                <a:blip r:embed="rId2"/>
              </a:buBlip>
            </a:pPr>
            <a:r>
              <a:rPr lang="en-US" altLang="zh-CN" sz="2000">
                <a:solidFill>
                  <a:srgbClr val="3333CC"/>
                </a:solidFill>
              </a:rPr>
              <a:t>abc2.dat</a:t>
            </a:r>
            <a:r>
              <a:rPr lang="zh-CN" altLang="en-US" sz="2000">
                <a:solidFill>
                  <a:srgbClr val="3333CC"/>
                </a:solidFill>
              </a:rPr>
              <a:t>：</a:t>
            </a:r>
            <a:r>
              <a:rPr lang="en-US" altLang="zh-CN" sz="2000">
                <a:solidFill>
                  <a:srgbClr val="3333CC"/>
                </a:solidFill>
              </a:rPr>
              <a:t>3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4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285720" y="1142984"/>
            <a:ext cx="8643998" cy="1588"/>
          </a:xfrm>
          <a:prstGeom prst="line">
            <a:avLst/>
          </a:prstGeom>
          <a:ln w="381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85720" y="3286124"/>
            <a:ext cx="8643998" cy="1588"/>
          </a:xfrm>
          <a:prstGeom prst="line">
            <a:avLst/>
          </a:prstGeom>
          <a:ln w="381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0034" y="3957584"/>
            <a:ext cx="178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altLang="zh-CN" sz="2000">
                <a:solidFill>
                  <a:srgbClr val="3333CC"/>
                </a:solidFill>
              </a:rPr>
              <a:t>abc1.dat</a:t>
            </a:r>
            <a:r>
              <a:rPr lang="zh-CN" altLang="en-US" sz="2000">
                <a:solidFill>
                  <a:srgbClr val="3333CC"/>
                </a:solidFill>
              </a:rPr>
              <a:t>：</a:t>
            </a:r>
            <a:endParaRPr lang="en-US" altLang="zh-CN" sz="2000">
              <a:solidFill>
                <a:srgbClr val="3333CC"/>
              </a:solidFill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en-US" altLang="zh-CN" sz="2000">
                <a:solidFill>
                  <a:srgbClr val="3333CC"/>
                </a:solidFill>
              </a:rPr>
              <a:t>abc2.dat</a:t>
            </a:r>
            <a:r>
              <a:rPr lang="zh-CN" altLang="en-US" sz="2000">
                <a:solidFill>
                  <a:srgbClr val="3333CC"/>
                </a:solidFill>
              </a:rPr>
              <a:t>：</a:t>
            </a:r>
            <a:endParaRPr lang="en-US" altLang="zh-CN" sz="2000">
              <a:solidFill>
                <a:srgbClr val="3333CC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43108" y="4029022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26" name="TextBox 25"/>
          <p:cNvSpPr txBox="1"/>
          <p:nvPr/>
        </p:nvSpPr>
        <p:spPr>
          <a:xfrm>
            <a:off x="2643174" y="4029022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/>
              <a:t>6</a:t>
            </a:r>
            <a:endParaRPr lang="zh-CN" altLang="en-US" sz="2000"/>
          </a:p>
        </p:txBody>
      </p:sp>
      <p:sp>
        <p:nvSpPr>
          <p:cNvPr id="28" name="TextBox 27"/>
          <p:cNvSpPr txBox="1"/>
          <p:nvPr/>
        </p:nvSpPr>
        <p:spPr>
          <a:xfrm>
            <a:off x="2143108" y="4364187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/>
              <a:t>3</a:t>
            </a:r>
            <a:endParaRPr lang="zh-CN" altLang="en-US" sz="2000"/>
          </a:p>
        </p:txBody>
      </p:sp>
      <p:sp>
        <p:nvSpPr>
          <p:cNvPr id="29" name="TextBox 28"/>
          <p:cNvSpPr txBox="1"/>
          <p:nvPr/>
        </p:nvSpPr>
        <p:spPr>
          <a:xfrm>
            <a:off x="2643174" y="4364187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/>
              <a:t>4</a:t>
            </a:r>
            <a:endParaRPr lang="zh-CN" altLang="en-US" sz="2000"/>
          </a:p>
        </p:txBody>
      </p:sp>
      <p:grpSp>
        <p:nvGrpSpPr>
          <p:cNvPr id="33" name="组合 32"/>
          <p:cNvGrpSpPr/>
          <p:nvPr/>
        </p:nvGrpSpPr>
        <p:grpSpPr>
          <a:xfrm>
            <a:off x="4286248" y="3935559"/>
            <a:ext cx="714380" cy="380803"/>
            <a:chOff x="5786446" y="4335669"/>
            <a:chExt cx="714380" cy="380803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5786446" y="4714884"/>
              <a:ext cx="71438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7884" y="4335669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比较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857884" y="4305192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rgbClr val="3333CC"/>
                </a:solidFill>
              </a:rPr>
              <a:t>abc12.dat</a:t>
            </a:r>
            <a:r>
              <a:rPr lang="zh-CN" altLang="en-US" sz="2000">
                <a:solidFill>
                  <a:srgbClr val="3333CC"/>
                </a:solidFill>
              </a:rPr>
              <a:t>：</a:t>
            </a:r>
            <a:endParaRPr lang="en-US" altLang="zh-CN" sz="2000">
              <a:solidFill>
                <a:srgbClr val="3333CC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43372" y="4814840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楷体" pitchFamily="49" charset="-122"/>
                <a:ea typeface="楷体" pitchFamily="49" charset="-122"/>
              </a:rPr>
              <a:t>内存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3240" y="4029022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/>
              <a:t>∞ </a:t>
            </a:r>
            <a:endParaRPr lang="zh-CN" altLang="en-US" sz="2000"/>
          </a:p>
        </p:txBody>
      </p:sp>
      <p:sp>
        <p:nvSpPr>
          <p:cNvPr id="37" name="TextBox 36"/>
          <p:cNvSpPr txBox="1"/>
          <p:nvPr/>
        </p:nvSpPr>
        <p:spPr>
          <a:xfrm>
            <a:off x="3143240" y="4364187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/>
              <a:t>∞ </a:t>
            </a:r>
            <a:endParaRPr lang="zh-CN" altLang="en-US" sz="2000"/>
          </a:p>
        </p:txBody>
      </p:sp>
      <p:grpSp>
        <p:nvGrpSpPr>
          <p:cNvPr id="44" name="组合 43"/>
          <p:cNvGrpSpPr/>
          <p:nvPr/>
        </p:nvGrpSpPr>
        <p:grpSpPr>
          <a:xfrm>
            <a:off x="428596" y="4857760"/>
            <a:ext cx="6072230" cy="1328370"/>
            <a:chOff x="428596" y="5143512"/>
            <a:chExt cx="6072230" cy="1328370"/>
          </a:xfrm>
        </p:grpSpPr>
        <p:sp>
          <p:nvSpPr>
            <p:cNvPr id="38" name="下箭头 37"/>
            <p:cNvSpPr/>
            <p:nvPr/>
          </p:nvSpPr>
          <p:spPr bwMode="auto">
            <a:xfrm>
              <a:off x="1357290" y="5143512"/>
              <a:ext cx="214314" cy="500066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solidFill>
                  <a:srgbClr val="3333CC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8596" y="5643578"/>
              <a:ext cx="6072230" cy="828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altLang="zh-CN" sz="2200" i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zh-CN" altLang="en-US" sz="22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200" i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en-US" altLang="zh-CN" sz="22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=4</a:t>
              </a:r>
              <a:r>
                <a:rPr lang="zh-CN" altLang="en-US" sz="22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）个记录需要进行</a:t>
              </a:r>
              <a:r>
                <a:rPr lang="en-US" altLang="zh-CN" sz="2200" i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en-US" altLang="zh-CN" sz="2200">
                  <a:solidFill>
                    <a:srgbClr val="3333CC"/>
                  </a:solidFill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2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次操作（不考虑</a:t>
              </a:r>
              <a:r>
                <a:rPr lang="en-US" altLang="zh-CN" sz="2000">
                  <a:solidFill>
                    <a:srgbClr val="3333CC"/>
                  </a:solidFill>
                </a:rPr>
                <a:t>∞ </a:t>
              </a:r>
              <a:r>
                <a:rPr lang="zh-CN" altLang="en-US" sz="22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）</a:t>
              </a:r>
              <a:endParaRPr lang="en-US" altLang="zh-CN" sz="22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endParaRPr>
            </a:p>
            <a:p>
              <a:pPr algn="l">
                <a:lnSpc>
                  <a:spcPts val="3000"/>
                </a:lnSpc>
              </a:pPr>
              <a:r>
                <a:rPr lang="en-US" altLang="zh-CN" sz="2200" i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zh-CN" altLang="en-US" sz="22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200" i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2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=2</a:t>
              </a:r>
              <a:r>
                <a:rPr lang="zh-CN" altLang="en-US" sz="22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）路归并每次需要</a:t>
              </a:r>
              <a:r>
                <a:rPr lang="en-US" altLang="zh-CN" sz="2200" i="1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200">
                  <a:solidFill>
                    <a:srgbClr val="3333CC"/>
                  </a:solidFill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2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次关键字比较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28728" y="5172030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大致分析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500826" y="5435758"/>
            <a:ext cx="2500330" cy="707886"/>
            <a:chOff x="6500826" y="5650072"/>
            <a:chExt cx="2500330" cy="707886"/>
          </a:xfrm>
        </p:grpSpPr>
        <p:sp>
          <p:nvSpPr>
            <p:cNvPr id="41" name="右大括号 40"/>
            <p:cNvSpPr/>
            <p:nvPr/>
          </p:nvSpPr>
          <p:spPr>
            <a:xfrm>
              <a:off x="6500826" y="5715016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333CC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43702" y="5650072"/>
              <a:ext cx="23574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总的关键字比较次数：</a:t>
              </a:r>
              <a:r>
                <a:rPr lang="en-US" altLang="zh-CN" sz="20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en-US" altLang="zh-CN" sz="2000" i="1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u</a:t>
              </a:r>
              <a:r>
                <a:rPr lang="en-US" altLang="zh-CN" sz="2000">
                  <a:solidFill>
                    <a:srgbClr val="C00000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1)(</a:t>
              </a:r>
              <a:r>
                <a:rPr lang="en-US" altLang="zh-CN" sz="2000" i="1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lang="en-US" altLang="zh-CN" sz="2000">
                  <a:solidFill>
                    <a:srgbClr val="C00000"/>
                  </a:solidFill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1)</a:t>
              </a:r>
              <a:endParaRPr lang="zh-CN" altLang="en-US" sz="20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cxnSp>
        <p:nvCxnSpPr>
          <p:cNvPr id="47" name="直接箭头连接符 46"/>
          <p:cNvCxnSpPr/>
          <p:nvPr/>
        </p:nvCxnSpPr>
        <p:spPr>
          <a:xfrm rot="5400000">
            <a:off x="3964777" y="3750471"/>
            <a:ext cx="214314" cy="158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57554" y="334542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段</a:t>
            </a:r>
            <a:r>
              <a:rPr lang="en-US" altLang="zh-CN" sz="18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18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记录</a:t>
            </a:r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5036347" y="3762613"/>
            <a:ext cx="214314" cy="158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43438" y="335756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段</a:t>
            </a:r>
            <a:r>
              <a:rPr lang="en-US" altLang="zh-CN" sz="18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18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记录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86446" y="398836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结果段</a:t>
            </a:r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7</a:t>
            </a:fld>
            <a:r>
              <a:rPr lang="en-US" altLang="zh-CN"/>
              <a:t>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2.96296E-6 C 5E-6 -0.00371 -0.00209 -0.00741 0.00226 -0.01667 C 0.0066 -0.02593 0.0066 -0.04815 0.02865 -0.05556 C 0.0507 -0.06297 0.10851 -0.07385 0.13421 -0.06111 C 0.1599 -0.04838 0.17292 0.00347 0.18299 0.0203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" y="-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3.7037E-7 C 0.02188 0.025 0.04167 0.05023 0.07726 0.05556 C 0.11285 0.06088 0.17882 0.04514 0.21615 0.03148 C 0.25348 0.01782 0.28334 -0.01458 0.30105 -0.02662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76 -0.01759 C 0.31198 -0.00093 0.33021 0.01597 0.35626 0.02685 C 0.3823 0.03773 0.42171 0.05162 0.4507 0.04722 C 0.47969 0.04282 0.50469 0.02176 0.52987 0.00093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3 0.01319 C 0.01025 0.02384 0.01407 0.03472 0.0342 0.04468 C 0.05434 0.05463 0.09219 0.08403 0.12726 0.07245 C 0.16233 0.06088 0.22049 -0.0044 0.24497 -0.02477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71 -0.01782 C 0.25313 0.00764 0.26354 0.0331 0.2941 0.04699 C 0.32466 0.06088 0.38976 0.07315 0.42604 0.06551 C 0.46233 0.05787 0.49375 0.01458 0.51163 0.00116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7 C -0.00868 0.00602 -0.01719 0.01204 5.55112E-17 0.01852 C 0.01719 0.025 0.07135 0.0463 0.10278 0.03889 C 0.1342 0.03148 0.17101 -0.01296 0.18889 -0.02662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" y="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06 0.01296 C 0.19306 0.00115 0.19323 -0.01042 0.21389 -0.01852 C 0.23455 -0.02662 0.27431 -0.03449 0.31667 -0.03519 C 0.35903 -0.03588 0.42136 -0.0294 0.46806 -0.02223 C 0.51476 -0.01505 0.57396 -0.00463 0.59723 0.0074 C 0.62049 0.01944 0.60573 0.0412 0.60799 0.05 " pathEditMode="relative" rAng="0" ptsTypes="aaaaaa"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C 0.01354 -0.00787 0.02709 -0.01574 0.04167 -0.01852 C 0.05625 -0.0213 0.07361 -0.02385 0.0875 -0.01667 C 0.10139 -0.00949 0.11771 0.01551 0.12552 0.02407 " pathEditMode="relative" rAng="0" ptsTypes="aaaa">
                                      <p:cBhvr>
                                        <p:cTn id="5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709 0.01111 C 0.1257 0.00115 0.12448 -0.00857 0.16042 -0.01667 C 0.19636 -0.02477 0.27969 -0.03704 0.34236 -0.03704 C 0.40504 -0.03704 0.49497 -0.03125 0.53681 -0.01667 C 0.57865 -0.00209 0.58177 0.03611 0.59358 0.05 " pathEditMode="relative" rAng="0" ptsTypes="aaaaa">
                                      <p:cBhvr>
                                        <p:cTn id="7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-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96296E-6 C 0.00938 -0.01505 0.01753 -0.02778 0.03056 -0.02408 C 0.04358 -0.02037 0.06788 0.0125 0.07778 0.02222 " pathEditMode="relative" rAng="0" ptsTypes="aaa">
                                      <p:cBhvr>
                                        <p:cTn id="7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28" grpId="0"/>
      <p:bldP spid="28" grpId="1"/>
      <p:bldP spid="29" grpId="0"/>
      <p:bldP spid="29" grpId="1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57620" y="202875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=2</a:t>
            </a:r>
            <a:endParaRPr lang="zh-CN" altLang="en-US" sz="200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500430" y="1071546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2000">
                <a:latin typeface="楷体" pitchFamily="49" charset="-122"/>
                <a:ea typeface="楷体" pitchFamily="49" charset="-122"/>
              </a:rPr>
              <a:t>内存</a:t>
            </a:r>
          </a:p>
        </p:txBody>
      </p:sp>
      <p:sp>
        <p:nvSpPr>
          <p:cNvPr id="13" name="圆柱形 12"/>
          <p:cNvSpPr/>
          <p:nvPr/>
        </p:nvSpPr>
        <p:spPr bwMode="auto">
          <a:xfrm>
            <a:off x="1714480" y="1857364"/>
            <a:ext cx="1071570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18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abc3.dat</a:t>
            </a:r>
          </a:p>
          <a:p>
            <a:r>
              <a:rPr lang="en-US" altLang="zh-CN" sz="18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abc4.dat</a:t>
            </a:r>
            <a:endParaRPr lang="zh-CN" alt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圆角右箭头 13"/>
          <p:cNvSpPr/>
          <p:nvPr/>
        </p:nvSpPr>
        <p:spPr bwMode="auto">
          <a:xfrm>
            <a:off x="2643174" y="1357298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929322" y="1500174"/>
            <a:ext cx="3071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rgbClr val="3333CC"/>
                </a:solidFill>
              </a:rPr>
              <a:t>abc34.dat</a:t>
            </a:r>
            <a:r>
              <a:rPr lang="zh-CN" altLang="en-US" sz="2000">
                <a:solidFill>
                  <a:srgbClr val="3333CC"/>
                </a:solidFill>
              </a:rPr>
              <a:t>：</a:t>
            </a:r>
            <a:r>
              <a:rPr lang="en-US" altLang="zh-CN" sz="2000">
                <a:solidFill>
                  <a:srgbClr val="3333CC"/>
                </a:solidFill>
              </a:rPr>
              <a:t>1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7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8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9</a:t>
            </a:r>
          </a:p>
        </p:txBody>
      </p:sp>
      <p:sp>
        <p:nvSpPr>
          <p:cNvPr id="16" name="右箭头 15"/>
          <p:cNvSpPr/>
          <p:nvPr/>
        </p:nvSpPr>
        <p:spPr bwMode="auto">
          <a:xfrm>
            <a:off x="5143504" y="1571612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4282" y="1087923"/>
            <a:ext cx="2357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altLang="zh-CN" sz="2000">
                <a:solidFill>
                  <a:srgbClr val="3333CC"/>
                </a:solidFill>
              </a:rPr>
              <a:t>abc3.dat</a:t>
            </a:r>
            <a:r>
              <a:rPr lang="zh-CN" altLang="en-US" sz="2000">
                <a:solidFill>
                  <a:srgbClr val="3333CC"/>
                </a:solidFill>
              </a:rPr>
              <a:t>：</a:t>
            </a:r>
            <a:r>
              <a:rPr lang="en-US" altLang="zh-CN" sz="2000">
                <a:solidFill>
                  <a:srgbClr val="3333CC"/>
                </a:solidFill>
              </a:rPr>
              <a:t>8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9</a:t>
            </a:r>
          </a:p>
          <a:p>
            <a:pPr marL="457200" indent="-457200" algn="l">
              <a:buBlip>
                <a:blip r:embed="rId2"/>
              </a:buBlip>
            </a:pPr>
            <a:r>
              <a:rPr lang="en-US" altLang="zh-CN" sz="2000">
                <a:solidFill>
                  <a:srgbClr val="3333CC"/>
                </a:solidFill>
              </a:rPr>
              <a:t>abc4.dat</a:t>
            </a:r>
            <a:r>
              <a:rPr lang="zh-CN" altLang="en-US" sz="2000">
                <a:solidFill>
                  <a:srgbClr val="3333CC"/>
                </a:solidFill>
              </a:rPr>
              <a:t>：</a:t>
            </a:r>
            <a:r>
              <a:rPr lang="en-US" altLang="zh-CN" sz="2000">
                <a:solidFill>
                  <a:srgbClr val="3333CC"/>
                </a:solidFill>
              </a:rPr>
              <a:t>1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7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8</a:t>
            </a:fld>
            <a:r>
              <a:rPr lang="en-US" altLang="zh-CN"/>
              <a:t>/14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57620" y="2357430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00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=2</a:t>
            </a:r>
            <a:endParaRPr lang="zh-CN" altLang="en-US" sz="2000">
              <a:solidFill>
                <a:srgbClr val="3333CC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500430" y="1357298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2000">
                <a:latin typeface="楷体" pitchFamily="49" charset="-122"/>
                <a:ea typeface="楷体" pitchFamily="49" charset="-122"/>
              </a:rPr>
              <a:t>内存</a:t>
            </a:r>
          </a:p>
        </p:txBody>
      </p:sp>
      <p:sp>
        <p:nvSpPr>
          <p:cNvPr id="13" name="圆柱形 12"/>
          <p:cNvSpPr/>
          <p:nvPr/>
        </p:nvSpPr>
        <p:spPr bwMode="auto">
          <a:xfrm>
            <a:off x="1714480" y="2143116"/>
            <a:ext cx="1071570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18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abc12.dat</a:t>
            </a:r>
          </a:p>
          <a:p>
            <a:r>
              <a:rPr lang="en-US" altLang="zh-CN" sz="18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abc34.dat</a:t>
            </a:r>
            <a:endParaRPr lang="zh-CN" alt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圆角右箭头 13"/>
          <p:cNvSpPr/>
          <p:nvPr/>
        </p:nvSpPr>
        <p:spPr bwMode="auto">
          <a:xfrm>
            <a:off x="2643174" y="1643050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929322" y="1714488"/>
            <a:ext cx="3071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rgbClr val="3333CC"/>
                </a:solidFill>
              </a:rPr>
              <a:t>abc1234.dat</a:t>
            </a:r>
            <a:r>
              <a:rPr lang="zh-CN" altLang="en-US" sz="2000">
                <a:solidFill>
                  <a:srgbClr val="3333CC"/>
                </a:solidFill>
              </a:rPr>
              <a:t>：  </a:t>
            </a:r>
            <a:r>
              <a:rPr lang="en-US" altLang="zh-CN" sz="2000">
                <a:solidFill>
                  <a:srgbClr val="3333CC"/>
                </a:solidFill>
              </a:rPr>
              <a:t>1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3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4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endParaRPr lang="en-US" altLang="zh-CN" sz="2000">
              <a:solidFill>
                <a:srgbClr val="3333CC"/>
              </a:solidFill>
            </a:endParaRPr>
          </a:p>
          <a:p>
            <a:pPr algn="l"/>
            <a:r>
              <a:rPr lang="en-US" altLang="zh-CN" sz="2000">
                <a:solidFill>
                  <a:srgbClr val="3333CC"/>
                </a:solidFill>
              </a:rPr>
              <a:t>               5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6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7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8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9</a:t>
            </a:r>
          </a:p>
        </p:txBody>
      </p:sp>
      <p:sp>
        <p:nvSpPr>
          <p:cNvPr id="16" name="右箭头 15"/>
          <p:cNvSpPr/>
          <p:nvPr/>
        </p:nvSpPr>
        <p:spPr bwMode="auto">
          <a:xfrm>
            <a:off x="5143504" y="1857364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85720" y="785794"/>
            <a:ext cx="3357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altLang="zh-CN" sz="2000">
                <a:solidFill>
                  <a:srgbClr val="3333CC"/>
                </a:solidFill>
              </a:rPr>
              <a:t>abc12.dat</a:t>
            </a:r>
            <a:r>
              <a:rPr lang="zh-CN" altLang="en-US" sz="2000">
                <a:solidFill>
                  <a:srgbClr val="3333CC"/>
                </a:solidFill>
              </a:rPr>
              <a:t>：</a:t>
            </a:r>
            <a:r>
              <a:rPr lang="en-US" altLang="zh-CN" sz="2000">
                <a:solidFill>
                  <a:srgbClr val="3333CC"/>
                </a:solidFill>
              </a:rPr>
              <a:t>3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4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5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6</a:t>
            </a:r>
          </a:p>
          <a:p>
            <a:pPr marL="457200" indent="-457200" algn="l">
              <a:buBlip>
                <a:blip r:embed="rId2"/>
              </a:buBlip>
            </a:pPr>
            <a:r>
              <a:rPr lang="en-US" altLang="zh-CN" sz="2000">
                <a:solidFill>
                  <a:srgbClr val="3333CC"/>
                </a:solidFill>
              </a:rPr>
              <a:t>abc34.dat</a:t>
            </a:r>
            <a:r>
              <a:rPr lang="zh-CN" altLang="en-US" sz="2000">
                <a:solidFill>
                  <a:srgbClr val="3333CC"/>
                </a:solidFill>
              </a:rPr>
              <a:t>：</a:t>
            </a:r>
            <a:r>
              <a:rPr lang="en-US" altLang="zh-CN" sz="2000">
                <a:solidFill>
                  <a:srgbClr val="3333CC"/>
                </a:solidFill>
              </a:rPr>
              <a:t>1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7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8</a:t>
            </a:r>
            <a:r>
              <a:rPr lang="zh-CN" altLang="en-US" sz="2000">
                <a:solidFill>
                  <a:srgbClr val="3333CC"/>
                </a:solidFill>
              </a:rPr>
              <a:t>，</a:t>
            </a:r>
            <a:r>
              <a:rPr lang="en-US" altLang="zh-CN" sz="2000">
                <a:solidFill>
                  <a:srgbClr val="3333CC"/>
                </a:solidFill>
              </a:rPr>
              <a:t>9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9</a:t>
            </a:fld>
            <a:r>
              <a:rPr lang="en-US" altLang="zh-CN"/>
              <a:t>/14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rgbClr val="FF00F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</TotalTime>
  <Words>749</Words>
  <Application>Microsoft Office PowerPoint</Application>
  <PresentationFormat>全屏显示(4:3)</PresentationFormat>
  <Paragraphs>145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411</cp:revision>
  <dcterms:created xsi:type="dcterms:W3CDTF">2004-11-09T02:40:30Z</dcterms:created>
  <dcterms:modified xsi:type="dcterms:W3CDTF">2018-10-15T02:29:08Z</dcterms:modified>
</cp:coreProperties>
</file>