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16"/>
  </p:notesMasterIdLst>
  <p:sldIdLst>
    <p:sldId id="259" r:id="rId2"/>
    <p:sldId id="293" r:id="rId3"/>
    <p:sldId id="319" r:id="rId4"/>
    <p:sldId id="320" r:id="rId5"/>
    <p:sldId id="330" r:id="rId6"/>
    <p:sldId id="321" r:id="rId7"/>
    <p:sldId id="331" r:id="rId8"/>
    <p:sldId id="323" r:id="rId9"/>
    <p:sldId id="303" r:id="rId10"/>
    <p:sldId id="296" r:id="rId11"/>
    <p:sldId id="297" r:id="rId12"/>
    <p:sldId id="324" r:id="rId13"/>
    <p:sldId id="332" r:id="rId14"/>
    <p:sldId id="316" r:id="rId15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sz="2400" b="1" kern="1200">
        <a:solidFill>
          <a:srgbClr val="000099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b="1" kern="1200">
        <a:solidFill>
          <a:srgbClr val="000099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b="1" kern="1200">
        <a:solidFill>
          <a:srgbClr val="000099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b="1" kern="1200">
        <a:solidFill>
          <a:srgbClr val="000099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b="1" kern="1200">
        <a:solidFill>
          <a:srgbClr val="000099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rgbClr val="000099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rgbClr val="000099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rgbClr val="000099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rgbClr val="000099"/>
        </a:solidFill>
        <a:latin typeface="Times New Roman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CC"/>
    <a:srgbClr val="FF00FF"/>
    <a:srgbClr val="FF3300"/>
    <a:srgbClr val="000000"/>
    <a:srgbClr val="3366FF"/>
    <a:srgbClr val="9900FF"/>
    <a:srgbClr val="CC00CC"/>
    <a:srgbClr val="000099"/>
    <a:srgbClr val="003399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5" autoAdjust="0"/>
    <p:restoredTop sz="94721" autoAdjust="0"/>
  </p:normalViewPr>
  <p:slideViewPr>
    <p:cSldViewPr>
      <p:cViewPr varScale="1">
        <p:scale>
          <a:sx n="69" d="100"/>
          <a:sy n="69" d="100"/>
        </p:scale>
        <p:origin x="1410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14F166-F161-4627-BAE7-DA5C5A5AB7AF}" type="datetimeFigureOut">
              <a:rPr lang="zh-CN" altLang="en-US" smtClean="0"/>
              <a:pPr/>
              <a:t>2018/10/15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E73CE2-C1EE-416E-8D3A-48D2E8C992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49FBE-3C13-4768-9A1D-D07D7F96CF7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2A313-D029-45D1-9808-BDC5615D430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179E2-68D7-4FD5-9D5D-0C02E9E3F9D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87014-2176-4A74-80E0-101332793E1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30C66-E904-4A17-9311-6BE11B34DD5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154A6-AFA4-4B34-99FE-B6F28A2C445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52AAB-D8A9-46DA-8938-8246009EF31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E243C-1512-4FFB-B0AC-4131719F0AC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rgbClr val="FF0000"/>
                </a:solidFill>
              </a:defRPr>
            </a:lvl1pPr>
          </a:lstStyle>
          <a:p>
            <a:fld id="{61B62B3A-2870-408C-9F18-2C674C90AA9B}" type="slidenum">
              <a:rPr lang="en-US" altLang="zh-CN" smtClean="0"/>
              <a:pPr/>
              <a:t>‹#›</a:t>
            </a:fld>
            <a:r>
              <a:rPr lang="en-US" altLang="zh-CN"/>
              <a:t>/14</a:t>
            </a:r>
          </a:p>
        </p:txBody>
      </p:sp>
      <p:pic>
        <p:nvPicPr>
          <p:cNvPr id="5" name="Picture 2" descr="C:\Users\P\Desktop\唐书记ppt\logo.png">
            <a:extLst>
              <a:ext uri="{FF2B5EF4-FFF2-40B4-BE49-F238E27FC236}">
                <a16:creationId xmlns:a16="http://schemas.microsoft.com/office/drawing/2014/main" id="{3F2697D7-8B65-4AA7-87D1-E0BE5D0914C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84794" y="0"/>
            <a:ext cx="2523600" cy="686105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F882B-E55D-46CF-B705-7AC09DC3D80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6EC09-65E8-4201-AD3C-E62E83BBECA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E09B0-98FD-4F1A-BF9E-F4A28845FA6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428596" y="1285860"/>
            <a:ext cx="2519363" cy="457200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磁盘排序过程</a:t>
            </a:r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>
            <a:off x="0" y="3429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156" name="AutoShape 12"/>
          <p:cNvSpPr>
            <a:spLocks noChangeArrowheads="1"/>
          </p:cNvSpPr>
          <p:nvPr/>
        </p:nvSpPr>
        <p:spPr bwMode="auto">
          <a:xfrm>
            <a:off x="128588" y="2960688"/>
            <a:ext cx="1116012" cy="720725"/>
          </a:xfrm>
          <a:prstGeom prst="can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Fin</a:t>
            </a:r>
            <a:r>
              <a:rPr lang="zh-CN" altLang="en-US" sz="2000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文件</a:t>
            </a:r>
          </a:p>
        </p:txBody>
      </p:sp>
      <p:grpSp>
        <p:nvGrpSpPr>
          <p:cNvPr id="6184" name="Group 40"/>
          <p:cNvGrpSpPr>
            <a:grpSpLocks/>
          </p:cNvGrpSpPr>
          <p:nvPr/>
        </p:nvGrpSpPr>
        <p:grpSpPr bwMode="auto">
          <a:xfrm>
            <a:off x="1258888" y="2960688"/>
            <a:ext cx="1620837" cy="863600"/>
            <a:chOff x="793" y="1865"/>
            <a:chExt cx="1021" cy="544"/>
          </a:xfrm>
        </p:grpSpPr>
        <p:sp>
          <p:nvSpPr>
            <p:cNvPr id="6158" name="Rectangle 14"/>
            <p:cNvSpPr>
              <a:spLocks noChangeArrowheads="1"/>
            </p:cNvSpPr>
            <p:nvPr/>
          </p:nvSpPr>
          <p:spPr bwMode="auto">
            <a:xfrm>
              <a:off x="1202" y="1865"/>
              <a:ext cx="612" cy="544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zh-CN" altLang="en-US" dirty="0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内存</a:t>
              </a:r>
            </a:p>
          </p:txBody>
        </p:sp>
        <p:grpSp>
          <p:nvGrpSpPr>
            <p:cNvPr id="6182" name="Group 38"/>
            <p:cNvGrpSpPr>
              <a:grpSpLocks/>
            </p:cNvGrpSpPr>
            <p:nvPr/>
          </p:nvGrpSpPr>
          <p:grpSpPr bwMode="auto">
            <a:xfrm>
              <a:off x="793" y="1865"/>
              <a:ext cx="409" cy="272"/>
              <a:chOff x="793" y="1865"/>
              <a:chExt cx="409" cy="272"/>
            </a:xfrm>
          </p:grpSpPr>
          <p:sp>
            <p:nvSpPr>
              <p:cNvPr id="6157" name="Line 13"/>
              <p:cNvSpPr>
                <a:spLocks noChangeShapeType="1"/>
              </p:cNvSpPr>
              <p:nvPr/>
            </p:nvSpPr>
            <p:spPr bwMode="auto">
              <a:xfrm>
                <a:off x="793" y="2137"/>
                <a:ext cx="409" cy="0"/>
              </a:xfrm>
              <a:prstGeom prst="line">
                <a:avLst/>
              </a:prstGeom>
              <a:noFill/>
              <a:ln w="38100">
                <a:solidFill>
                  <a:srgbClr val="CC00CC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zh-CN" altLang="en-US">
                  <a:solidFill>
                    <a:srgbClr val="3333CC"/>
                  </a:solidFill>
                  <a:ea typeface="楷体" pitchFamily="49" charset="-122"/>
                  <a:cs typeface="Times New Roman" pitchFamily="18" charset="0"/>
                </a:endParaRPr>
              </a:p>
            </p:txBody>
          </p:sp>
          <p:sp>
            <p:nvSpPr>
              <p:cNvPr id="6159" name="Text Box 15"/>
              <p:cNvSpPr txBox="1">
                <a:spLocks noChangeArrowheads="1"/>
              </p:cNvSpPr>
              <p:nvPr/>
            </p:nvSpPr>
            <p:spPr bwMode="auto">
              <a:xfrm>
                <a:off x="847" y="1865"/>
                <a:ext cx="272" cy="192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>
                    <a:solidFill>
                      <a:srgbClr val="3333CC"/>
                    </a:solidFill>
                    <a:ea typeface="楷体" pitchFamily="49" charset="-122"/>
                    <a:cs typeface="Times New Roman" pitchFamily="18" charset="0"/>
                  </a:rPr>
                  <a:t>读</a:t>
                </a:r>
              </a:p>
            </p:txBody>
          </p:sp>
        </p:grpSp>
      </p:grpSp>
      <p:grpSp>
        <p:nvGrpSpPr>
          <p:cNvPr id="6187" name="Group 43"/>
          <p:cNvGrpSpPr>
            <a:grpSpLocks/>
          </p:cNvGrpSpPr>
          <p:nvPr/>
        </p:nvGrpSpPr>
        <p:grpSpPr bwMode="auto">
          <a:xfrm>
            <a:off x="6729413" y="2960688"/>
            <a:ext cx="1765300" cy="792162"/>
            <a:chOff x="4239" y="1865"/>
            <a:chExt cx="1112" cy="499"/>
          </a:xfrm>
        </p:grpSpPr>
        <p:sp>
          <p:nvSpPr>
            <p:cNvPr id="6168" name="Line 24"/>
            <p:cNvSpPr>
              <a:spLocks noChangeShapeType="1"/>
            </p:cNvSpPr>
            <p:nvPr/>
          </p:nvSpPr>
          <p:spPr bwMode="auto">
            <a:xfrm>
              <a:off x="4239" y="2137"/>
              <a:ext cx="409" cy="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6169" name="Text Box 25"/>
            <p:cNvSpPr txBox="1">
              <a:spLocks noChangeArrowheads="1"/>
            </p:cNvSpPr>
            <p:nvPr/>
          </p:nvSpPr>
          <p:spPr bwMode="auto">
            <a:xfrm>
              <a:off x="4293" y="1865"/>
              <a:ext cx="272" cy="192"/>
            </a:xfrm>
            <a:prstGeom prst="rect">
              <a:avLst/>
            </a:prstGeom>
            <a:noFill/>
            <a:ln>
              <a:noFill/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写</a:t>
              </a:r>
            </a:p>
          </p:txBody>
        </p:sp>
        <p:sp>
          <p:nvSpPr>
            <p:cNvPr id="6170" name="AutoShape 26"/>
            <p:cNvSpPr>
              <a:spLocks noChangeArrowheads="1"/>
            </p:cNvSpPr>
            <p:nvPr/>
          </p:nvSpPr>
          <p:spPr bwMode="auto">
            <a:xfrm>
              <a:off x="4648" y="1910"/>
              <a:ext cx="703" cy="454"/>
            </a:xfrm>
            <a:prstGeom prst="can">
              <a:avLst>
                <a:gd name="adj" fmla="val 25000"/>
              </a:avLst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Fout</a:t>
              </a:r>
              <a:r>
                <a:rPr lang="zh-CN" altLang="en-US" sz="2000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文件</a:t>
              </a:r>
            </a:p>
          </p:txBody>
        </p:sp>
      </p:grpSp>
      <p:grpSp>
        <p:nvGrpSpPr>
          <p:cNvPr id="6185" name="Group 41"/>
          <p:cNvGrpSpPr>
            <a:grpSpLocks/>
          </p:cNvGrpSpPr>
          <p:nvPr/>
        </p:nvGrpSpPr>
        <p:grpSpPr bwMode="auto">
          <a:xfrm>
            <a:off x="2855913" y="1952625"/>
            <a:ext cx="1966912" cy="2879725"/>
            <a:chOff x="1799" y="1230"/>
            <a:chExt cx="1239" cy="1814"/>
          </a:xfrm>
        </p:grpSpPr>
        <p:sp>
          <p:nvSpPr>
            <p:cNvPr id="6160" name="AutoShape 16"/>
            <p:cNvSpPr>
              <a:spLocks noChangeArrowheads="1"/>
            </p:cNvSpPr>
            <p:nvPr/>
          </p:nvSpPr>
          <p:spPr bwMode="auto">
            <a:xfrm>
              <a:off x="2335" y="1230"/>
              <a:ext cx="703" cy="454"/>
            </a:xfrm>
            <a:prstGeom prst="can">
              <a:avLst>
                <a:gd name="adj" fmla="val 25000"/>
              </a:avLst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 err="1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F</a:t>
              </a:r>
              <a:r>
                <a:rPr lang="en-US" altLang="zh-CN" sz="2000" baseline="-25000" dirty="0" err="1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1</a:t>
              </a:r>
              <a:r>
                <a:rPr lang="zh-CN" altLang="en-US" sz="2000" dirty="0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文件</a:t>
              </a:r>
            </a:p>
          </p:txBody>
        </p:sp>
        <p:sp>
          <p:nvSpPr>
            <p:cNvPr id="6161" name="AutoShape 17"/>
            <p:cNvSpPr>
              <a:spLocks noChangeArrowheads="1"/>
            </p:cNvSpPr>
            <p:nvPr/>
          </p:nvSpPr>
          <p:spPr bwMode="auto">
            <a:xfrm>
              <a:off x="2335" y="1774"/>
              <a:ext cx="703" cy="454"/>
            </a:xfrm>
            <a:prstGeom prst="can">
              <a:avLst>
                <a:gd name="adj" fmla="val 25000"/>
              </a:avLst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F</a:t>
              </a:r>
              <a:r>
                <a:rPr lang="en-US" altLang="zh-CN" sz="2000" baseline="-25000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2</a:t>
              </a:r>
              <a:r>
                <a:rPr lang="zh-CN" altLang="en-US" sz="2000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文件</a:t>
              </a:r>
            </a:p>
          </p:txBody>
        </p:sp>
        <p:sp>
          <p:nvSpPr>
            <p:cNvPr id="6162" name="AutoShape 18"/>
            <p:cNvSpPr>
              <a:spLocks noChangeArrowheads="1"/>
            </p:cNvSpPr>
            <p:nvPr/>
          </p:nvSpPr>
          <p:spPr bwMode="auto">
            <a:xfrm>
              <a:off x="2335" y="2590"/>
              <a:ext cx="703" cy="454"/>
            </a:xfrm>
            <a:prstGeom prst="can">
              <a:avLst>
                <a:gd name="adj" fmla="val 25000"/>
              </a:avLst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F</a:t>
              </a:r>
              <a:r>
                <a:rPr lang="en-US" altLang="zh-CN" sz="2000" baseline="-25000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m</a:t>
              </a:r>
              <a:r>
                <a:rPr lang="zh-CN" altLang="en-US" sz="2000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文件</a:t>
              </a:r>
            </a:p>
          </p:txBody>
        </p:sp>
        <p:sp>
          <p:nvSpPr>
            <p:cNvPr id="6166" name="Text Box 22"/>
            <p:cNvSpPr txBox="1">
              <a:spLocks noChangeArrowheads="1"/>
            </p:cNvSpPr>
            <p:nvPr/>
          </p:nvSpPr>
          <p:spPr bwMode="auto">
            <a:xfrm>
              <a:off x="2380" y="2308"/>
              <a:ext cx="409" cy="192"/>
            </a:xfrm>
            <a:prstGeom prst="rect">
              <a:avLst/>
            </a:prstGeom>
            <a:noFill/>
            <a:ln>
              <a:noFill/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…</a:t>
              </a:r>
            </a:p>
          </p:txBody>
        </p:sp>
        <p:grpSp>
          <p:nvGrpSpPr>
            <p:cNvPr id="6183" name="Group 39"/>
            <p:cNvGrpSpPr>
              <a:grpSpLocks/>
            </p:cNvGrpSpPr>
            <p:nvPr/>
          </p:nvGrpSpPr>
          <p:grpSpPr bwMode="auto">
            <a:xfrm>
              <a:off x="1799" y="1496"/>
              <a:ext cx="544" cy="1254"/>
              <a:chOff x="1799" y="1496"/>
              <a:chExt cx="544" cy="1254"/>
            </a:xfrm>
          </p:grpSpPr>
          <p:sp>
            <p:nvSpPr>
              <p:cNvPr id="6172" name="Text Box 28"/>
              <p:cNvSpPr txBox="1">
                <a:spLocks noChangeArrowheads="1"/>
              </p:cNvSpPr>
              <p:nvPr/>
            </p:nvSpPr>
            <p:spPr bwMode="auto">
              <a:xfrm>
                <a:off x="1837" y="1547"/>
                <a:ext cx="272" cy="192"/>
              </a:xfrm>
              <a:prstGeom prst="rect">
                <a:avLst/>
              </a:prstGeom>
              <a:noFill/>
              <a:ln>
                <a:noFill/>
                <a:headEnd/>
                <a:tailEnd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 dirty="0">
                    <a:solidFill>
                      <a:srgbClr val="3333CC"/>
                    </a:solidFill>
                    <a:latin typeface="Times New Roman" pitchFamily="18" charset="0"/>
                    <a:ea typeface="楷体" pitchFamily="49" charset="-122"/>
                    <a:cs typeface="Times New Roman" pitchFamily="18" charset="0"/>
                  </a:rPr>
                  <a:t>写</a:t>
                </a:r>
              </a:p>
            </p:txBody>
          </p:sp>
          <p:sp>
            <p:nvSpPr>
              <p:cNvPr id="6163" name="Freeform 19"/>
              <p:cNvSpPr>
                <a:spLocks/>
              </p:cNvSpPr>
              <p:nvPr/>
            </p:nvSpPr>
            <p:spPr bwMode="auto">
              <a:xfrm>
                <a:off x="1799" y="1496"/>
                <a:ext cx="537" cy="481"/>
              </a:xfrm>
              <a:custGeom>
                <a:avLst/>
                <a:gdLst/>
                <a:ahLst/>
                <a:cxnLst>
                  <a:cxn ang="0">
                    <a:pos x="0" y="481"/>
                  </a:cxn>
                  <a:cxn ang="0">
                    <a:pos x="537" y="0"/>
                  </a:cxn>
                </a:cxnLst>
                <a:rect l="0" t="0" r="r" b="b"/>
                <a:pathLst>
                  <a:path w="537" h="481">
                    <a:moveTo>
                      <a:pt x="0" y="481"/>
                    </a:moveTo>
                    <a:lnTo>
                      <a:pt x="537" y="0"/>
                    </a:lnTo>
                  </a:path>
                </a:pathLst>
              </a:custGeom>
              <a:ln>
                <a:headEnd type="none" w="med" len="med"/>
                <a:tailEnd type="triangle" w="med" len="med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/>
              <a:lstStyle/>
              <a:p>
                <a:endParaRPr lang="zh-CN" altLang="en-US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endParaRPr>
              </a:p>
            </p:txBody>
          </p:sp>
          <p:sp>
            <p:nvSpPr>
              <p:cNvPr id="6164" name="Freeform 20"/>
              <p:cNvSpPr>
                <a:spLocks/>
              </p:cNvSpPr>
              <p:nvPr/>
            </p:nvSpPr>
            <p:spPr bwMode="auto">
              <a:xfrm>
                <a:off x="1799" y="2040"/>
                <a:ext cx="529" cy="95"/>
              </a:xfrm>
              <a:custGeom>
                <a:avLst/>
                <a:gdLst/>
                <a:ahLst/>
                <a:cxnLst>
                  <a:cxn ang="0">
                    <a:pos x="0" y="95"/>
                  </a:cxn>
                  <a:cxn ang="0">
                    <a:pos x="529" y="0"/>
                  </a:cxn>
                </a:cxnLst>
                <a:rect l="0" t="0" r="r" b="b"/>
                <a:pathLst>
                  <a:path w="529" h="95">
                    <a:moveTo>
                      <a:pt x="0" y="95"/>
                    </a:moveTo>
                    <a:lnTo>
                      <a:pt x="529" y="0"/>
                    </a:lnTo>
                  </a:path>
                </a:pathLst>
              </a:custGeom>
              <a:ln>
                <a:headEnd type="none" w="med" len="med"/>
                <a:tailEnd type="triangle" w="med" len="med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/>
              <a:lstStyle/>
              <a:p>
                <a:endParaRPr lang="zh-CN" altLang="en-US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endParaRPr>
              </a:p>
            </p:txBody>
          </p:sp>
          <p:sp>
            <p:nvSpPr>
              <p:cNvPr id="6165" name="Freeform 21"/>
              <p:cNvSpPr>
                <a:spLocks/>
              </p:cNvSpPr>
              <p:nvPr/>
            </p:nvSpPr>
            <p:spPr bwMode="auto">
              <a:xfrm>
                <a:off x="1799" y="2293"/>
                <a:ext cx="544" cy="45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44" y="457"/>
                  </a:cxn>
                </a:cxnLst>
                <a:rect l="0" t="0" r="r" b="b"/>
                <a:pathLst>
                  <a:path w="544" h="457">
                    <a:moveTo>
                      <a:pt x="0" y="0"/>
                    </a:moveTo>
                    <a:lnTo>
                      <a:pt x="544" y="457"/>
                    </a:lnTo>
                  </a:path>
                </a:pathLst>
              </a:custGeom>
              <a:ln>
                <a:headEnd type="none" w="med" len="med"/>
                <a:tailEnd type="triangle" w="med" len="med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/>
              <a:lstStyle/>
              <a:p>
                <a:endParaRPr lang="zh-CN" altLang="en-US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endParaRPr>
              </a:p>
            </p:txBody>
          </p:sp>
          <p:sp>
            <p:nvSpPr>
              <p:cNvPr id="6173" name="Text Box 29"/>
              <p:cNvSpPr txBox="1">
                <a:spLocks noChangeArrowheads="1"/>
              </p:cNvSpPr>
              <p:nvPr/>
            </p:nvSpPr>
            <p:spPr bwMode="auto">
              <a:xfrm>
                <a:off x="1973" y="1854"/>
                <a:ext cx="272" cy="192"/>
              </a:xfrm>
              <a:prstGeom prst="rect">
                <a:avLst/>
              </a:prstGeom>
              <a:noFill/>
              <a:ln>
                <a:noFill/>
                <a:headEnd/>
                <a:tailEnd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>
                    <a:solidFill>
                      <a:srgbClr val="3333CC"/>
                    </a:solidFill>
                    <a:latin typeface="Times New Roman" pitchFamily="18" charset="0"/>
                    <a:ea typeface="楷体" pitchFamily="49" charset="-122"/>
                    <a:cs typeface="Times New Roman" pitchFamily="18" charset="0"/>
                  </a:rPr>
                  <a:t>写</a:t>
                </a:r>
              </a:p>
            </p:txBody>
          </p:sp>
          <p:sp>
            <p:nvSpPr>
              <p:cNvPr id="6174" name="Text Box 30"/>
              <p:cNvSpPr txBox="1">
                <a:spLocks noChangeArrowheads="1"/>
              </p:cNvSpPr>
              <p:nvPr/>
            </p:nvSpPr>
            <p:spPr bwMode="auto">
              <a:xfrm>
                <a:off x="2018" y="2308"/>
                <a:ext cx="272" cy="192"/>
              </a:xfrm>
              <a:prstGeom prst="rect">
                <a:avLst/>
              </a:prstGeom>
              <a:noFill/>
              <a:ln>
                <a:noFill/>
                <a:headEnd/>
                <a:tailEnd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>
                    <a:solidFill>
                      <a:srgbClr val="3333CC"/>
                    </a:solidFill>
                    <a:latin typeface="Times New Roman" pitchFamily="18" charset="0"/>
                    <a:ea typeface="楷体" pitchFamily="49" charset="-122"/>
                    <a:cs typeface="Times New Roman" pitchFamily="18" charset="0"/>
                  </a:rPr>
                  <a:t>写</a:t>
                </a:r>
              </a:p>
            </p:txBody>
          </p:sp>
        </p:grpSp>
      </p:grpSp>
      <p:grpSp>
        <p:nvGrpSpPr>
          <p:cNvPr id="6186" name="Group 42"/>
          <p:cNvGrpSpPr>
            <a:grpSpLocks/>
          </p:cNvGrpSpPr>
          <p:nvPr/>
        </p:nvGrpSpPr>
        <p:grpSpPr bwMode="auto">
          <a:xfrm>
            <a:off x="4786313" y="2312988"/>
            <a:ext cx="1979612" cy="2159000"/>
            <a:chOff x="3015" y="1457"/>
            <a:chExt cx="1247" cy="1360"/>
          </a:xfrm>
        </p:grpSpPr>
        <p:sp>
          <p:nvSpPr>
            <p:cNvPr id="6167" name="Rectangle 23"/>
            <p:cNvSpPr>
              <a:spLocks noChangeArrowheads="1"/>
            </p:cNvSpPr>
            <p:nvPr/>
          </p:nvSpPr>
          <p:spPr bwMode="auto">
            <a:xfrm>
              <a:off x="3650" y="1865"/>
              <a:ext cx="612" cy="544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zh-CN" altLang="en-US" dirty="0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内存</a:t>
              </a:r>
            </a:p>
          </p:txBody>
        </p:sp>
        <p:sp>
          <p:nvSpPr>
            <p:cNvPr id="6171" name="Line 27"/>
            <p:cNvSpPr>
              <a:spLocks noChangeShapeType="1"/>
            </p:cNvSpPr>
            <p:nvPr/>
          </p:nvSpPr>
          <p:spPr bwMode="auto">
            <a:xfrm>
              <a:off x="3015" y="1457"/>
              <a:ext cx="635" cy="499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6175" name="Line 31"/>
            <p:cNvSpPr>
              <a:spLocks noChangeShapeType="1"/>
            </p:cNvSpPr>
            <p:nvPr/>
          </p:nvSpPr>
          <p:spPr bwMode="auto">
            <a:xfrm>
              <a:off x="3016" y="2046"/>
              <a:ext cx="635" cy="46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6176" name="Line 32"/>
            <p:cNvSpPr>
              <a:spLocks noChangeShapeType="1"/>
            </p:cNvSpPr>
            <p:nvPr/>
          </p:nvSpPr>
          <p:spPr bwMode="auto">
            <a:xfrm flipV="1">
              <a:off x="3016" y="2318"/>
              <a:ext cx="635" cy="499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6177" name="Text Box 33"/>
            <p:cNvSpPr txBox="1">
              <a:spLocks noChangeArrowheads="1"/>
            </p:cNvSpPr>
            <p:nvPr/>
          </p:nvSpPr>
          <p:spPr bwMode="auto">
            <a:xfrm>
              <a:off x="3288" y="1502"/>
              <a:ext cx="272" cy="19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>
                  <a:solidFill>
                    <a:srgbClr val="3333CC"/>
                  </a:solidFill>
                  <a:ea typeface="楷体" pitchFamily="49" charset="-122"/>
                  <a:cs typeface="Times New Roman" pitchFamily="18" charset="0"/>
                </a:rPr>
                <a:t>读</a:t>
              </a:r>
            </a:p>
          </p:txBody>
        </p:sp>
        <p:sp>
          <p:nvSpPr>
            <p:cNvPr id="6178" name="Text Box 34"/>
            <p:cNvSpPr txBox="1">
              <a:spLocks noChangeArrowheads="1"/>
            </p:cNvSpPr>
            <p:nvPr/>
          </p:nvSpPr>
          <p:spPr bwMode="auto">
            <a:xfrm>
              <a:off x="3198" y="1865"/>
              <a:ext cx="272" cy="19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>
                  <a:solidFill>
                    <a:srgbClr val="3333CC"/>
                  </a:solidFill>
                  <a:ea typeface="楷体" pitchFamily="49" charset="-122"/>
                  <a:cs typeface="Times New Roman" pitchFamily="18" charset="0"/>
                </a:rPr>
                <a:t>读</a:t>
              </a:r>
            </a:p>
          </p:txBody>
        </p:sp>
        <p:sp>
          <p:nvSpPr>
            <p:cNvPr id="6179" name="Text Box 35"/>
            <p:cNvSpPr txBox="1">
              <a:spLocks noChangeArrowheads="1"/>
            </p:cNvSpPr>
            <p:nvPr/>
          </p:nvSpPr>
          <p:spPr bwMode="auto">
            <a:xfrm>
              <a:off x="3152" y="2353"/>
              <a:ext cx="272" cy="19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>
                  <a:solidFill>
                    <a:srgbClr val="3333CC"/>
                  </a:solidFill>
                  <a:ea typeface="楷体" pitchFamily="49" charset="-122"/>
                  <a:cs typeface="Times New Roman" pitchFamily="18" charset="0"/>
                </a:rPr>
                <a:t>读</a:t>
              </a:r>
            </a:p>
          </p:txBody>
        </p:sp>
      </p:grpSp>
      <p:grpSp>
        <p:nvGrpSpPr>
          <p:cNvPr id="6189" name="Group 45"/>
          <p:cNvGrpSpPr>
            <a:grpSpLocks/>
          </p:cNvGrpSpPr>
          <p:nvPr/>
        </p:nvGrpSpPr>
        <p:grpSpPr bwMode="auto">
          <a:xfrm>
            <a:off x="468313" y="4976813"/>
            <a:ext cx="7775575" cy="806450"/>
            <a:chOff x="295" y="3135"/>
            <a:chExt cx="4898" cy="508"/>
          </a:xfrm>
        </p:grpSpPr>
        <p:sp>
          <p:nvSpPr>
            <p:cNvPr id="6153" name="AutoShape 9"/>
            <p:cNvSpPr>
              <a:spLocks/>
            </p:cNvSpPr>
            <p:nvPr/>
          </p:nvSpPr>
          <p:spPr bwMode="auto">
            <a:xfrm rot="5400000">
              <a:off x="1406" y="2024"/>
              <a:ext cx="91" cy="2313"/>
            </a:xfrm>
            <a:prstGeom prst="rightBrace">
              <a:avLst>
                <a:gd name="adj1" fmla="val 211813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54" name="Text Box 10"/>
            <p:cNvSpPr txBox="1">
              <a:spLocks noChangeArrowheads="1"/>
            </p:cNvSpPr>
            <p:nvPr/>
          </p:nvSpPr>
          <p:spPr bwMode="auto">
            <a:xfrm>
              <a:off x="567" y="3316"/>
              <a:ext cx="1859" cy="327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3333CC"/>
                  </a:solidFill>
                  <a:ea typeface="楷体" pitchFamily="49" charset="-122"/>
                  <a:cs typeface="Times New Roman" pitchFamily="18" charset="0"/>
                  <a:sym typeface="Wingdings 2" pitchFamily="18" charset="2"/>
                </a:rPr>
                <a:t></a:t>
              </a:r>
              <a:r>
                <a:rPr lang="en-US" altLang="zh-CN" sz="2800">
                  <a:solidFill>
                    <a:srgbClr val="3333CC"/>
                  </a:solidFill>
                  <a:ea typeface="楷体" pitchFamily="49" charset="-122"/>
                  <a:cs typeface="Times New Roman" pitchFamily="18" charset="0"/>
                </a:rPr>
                <a:t> </a:t>
              </a:r>
              <a:r>
                <a:rPr lang="zh-CN" altLang="en-US" sz="2000">
                  <a:solidFill>
                    <a:srgbClr val="3333CC"/>
                  </a:solidFill>
                  <a:ea typeface="楷体" pitchFamily="49" charset="-122"/>
                  <a:cs typeface="Times New Roman" pitchFamily="18" charset="0"/>
                </a:rPr>
                <a:t>生成若干初始归并段</a:t>
              </a:r>
            </a:p>
          </p:txBody>
        </p:sp>
        <p:sp>
          <p:nvSpPr>
            <p:cNvPr id="6155" name="Text Box 11"/>
            <p:cNvSpPr txBox="1">
              <a:spLocks noChangeArrowheads="1"/>
            </p:cNvSpPr>
            <p:nvPr/>
          </p:nvSpPr>
          <p:spPr bwMode="auto">
            <a:xfrm>
              <a:off x="3061" y="3330"/>
              <a:ext cx="1905" cy="288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3333CC"/>
                  </a:solidFill>
                  <a:ea typeface="楷体" pitchFamily="49" charset="-122"/>
                  <a:cs typeface="Times New Roman" pitchFamily="18" charset="0"/>
                  <a:sym typeface="Wingdings 2" pitchFamily="18" charset="2"/>
                </a:rPr>
                <a:t></a:t>
              </a:r>
              <a:r>
                <a:rPr lang="en-US" altLang="zh-CN" sz="2000">
                  <a:solidFill>
                    <a:srgbClr val="3333CC"/>
                  </a:solidFill>
                  <a:ea typeface="楷体" pitchFamily="49" charset="-122"/>
                  <a:cs typeface="Times New Roman" pitchFamily="18" charset="0"/>
                </a:rPr>
                <a:t> </a:t>
              </a:r>
              <a:r>
                <a:rPr lang="zh-CN" altLang="en-US" sz="2000">
                  <a:solidFill>
                    <a:srgbClr val="3333CC"/>
                  </a:solidFill>
                  <a:ea typeface="楷体" pitchFamily="49" charset="-122"/>
                  <a:cs typeface="Times New Roman" pitchFamily="18" charset="0"/>
                </a:rPr>
                <a:t>归并成一个有序文件</a:t>
              </a:r>
            </a:p>
          </p:txBody>
        </p:sp>
        <p:sp>
          <p:nvSpPr>
            <p:cNvPr id="6180" name="AutoShape 36"/>
            <p:cNvSpPr>
              <a:spLocks/>
            </p:cNvSpPr>
            <p:nvPr/>
          </p:nvSpPr>
          <p:spPr bwMode="auto">
            <a:xfrm rot="5400000">
              <a:off x="3991" y="2037"/>
              <a:ext cx="91" cy="2313"/>
            </a:xfrm>
            <a:prstGeom prst="rightBrace">
              <a:avLst>
                <a:gd name="adj1" fmla="val 211813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0" name="Text Box 8" descr="蓝色面巾纸"/>
          <p:cNvSpPr txBox="1">
            <a:spLocks noChangeArrowheads="1"/>
          </p:cNvSpPr>
          <p:nvPr/>
        </p:nvSpPr>
        <p:spPr bwMode="auto">
          <a:xfrm>
            <a:off x="3143240" y="428604"/>
            <a:ext cx="2984500" cy="58477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CCECFF">
                <a:gamma/>
                <a:shade val="60000"/>
                <a:invGamma/>
              </a:srgbClr>
            </a:prstShdw>
          </a:effectLst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11.2  </a:t>
            </a:r>
            <a:r>
              <a:rPr kumimoji="1"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磁盘排序</a:t>
            </a:r>
          </a:p>
        </p:txBody>
      </p:sp>
      <p:sp>
        <p:nvSpPr>
          <p:cNvPr id="41" name="灯片编号占位符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62B3A-2870-408C-9F18-2C674C90AA9B}" type="slidenum">
              <a:rPr lang="en-US" altLang="zh-CN" smtClean="0"/>
              <a:pPr/>
              <a:t>1</a:t>
            </a:fld>
            <a:r>
              <a:rPr lang="en-US" altLang="zh-CN"/>
              <a:t>/14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ext Box 2"/>
          <p:cNvSpPr txBox="1">
            <a:spLocks noChangeArrowheads="1"/>
          </p:cNvSpPr>
          <p:nvPr/>
        </p:nvSpPr>
        <p:spPr bwMode="auto">
          <a:xfrm>
            <a:off x="179388" y="981075"/>
            <a:ext cx="8686800" cy="470898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</a:t>
            </a:r>
            <a:r>
              <a:rPr kumimoji="1" lang="zh-CN" altLang="en-US" sz="2000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（</a:t>
            </a:r>
            <a:r>
              <a:rPr kumimoji="1" lang="en-US" altLang="zh-CN" sz="2000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 sz="2000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）从待排文件</a:t>
            </a:r>
            <a:r>
              <a:rPr kumimoji="1" lang="en-US" altLang="zh-CN" sz="2000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</a:t>
            </a:r>
            <a:r>
              <a:rPr kumimoji="1" lang="en-US" altLang="zh-CN" sz="2000" baseline="-25000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</a:t>
            </a:r>
            <a:r>
              <a:rPr kumimoji="1" lang="zh-CN" altLang="en-US" sz="2000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中按内存工作区</a:t>
            </a:r>
            <a:r>
              <a:rPr kumimoji="1" lang="en-US" altLang="zh-CN" sz="2000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WA</a:t>
            </a:r>
            <a:r>
              <a:rPr kumimoji="1" lang="zh-CN" altLang="en-US" sz="2000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的容量</a:t>
            </a:r>
            <a:r>
              <a:rPr kumimoji="1" lang="en-US" altLang="zh-CN" sz="2000" i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w</a:t>
            </a:r>
            <a:r>
              <a:rPr kumimoji="1" lang="zh-CN" altLang="en-US" sz="2000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读入</a:t>
            </a:r>
            <a:r>
              <a:rPr kumimoji="1" lang="en-US" altLang="zh-CN" sz="2000" i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w</a:t>
            </a:r>
            <a:r>
              <a:rPr kumimoji="1" lang="zh-CN" altLang="en-US" sz="2000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个记录。设归并段编号</a:t>
            </a:r>
            <a:r>
              <a:rPr kumimoji="1" lang="en-US" altLang="zh-CN" sz="2000" i="1" dirty="0" err="1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=1</a:t>
            </a:r>
            <a:r>
              <a:rPr kumimoji="1" lang="zh-CN" altLang="en-US" sz="2000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。</a:t>
            </a:r>
          </a:p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（</a:t>
            </a:r>
            <a:r>
              <a:rPr kumimoji="1" lang="en-US" altLang="zh-CN" sz="2000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zh-CN" altLang="en-US" sz="2000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）使用败者树从</a:t>
            </a:r>
            <a:r>
              <a:rPr kumimoji="1" lang="en-US" altLang="zh-CN" sz="2000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WA</a:t>
            </a:r>
            <a:r>
              <a:rPr kumimoji="1" lang="zh-CN" altLang="en-US" sz="2000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中选出关键字最小的记录</a:t>
            </a:r>
            <a:r>
              <a:rPr kumimoji="1" lang="en-US" altLang="zh-CN" sz="2000" i="1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</a:t>
            </a:r>
            <a:r>
              <a:rPr kumimoji="1" lang="en-US" altLang="zh-CN" sz="2000" baseline="-25000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min</a:t>
            </a:r>
            <a:r>
              <a:rPr kumimoji="1" lang="zh-CN" altLang="en-US" sz="2000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。</a:t>
            </a:r>
          </a:p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（</a:t>
            </a:r>
            <a:r>
              <a:rPr kumimoji="1" lang="en-US" altLang="zh-CN" sz="2000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3</a:t>
            </a:r>
            <a:r>
              <a:rPr kumimoji="1" lang="zh-CN" altLang="en-US" sz="2000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）将</a:t>
            </a:r>
            <a:r>
              <a:rPr kumimoji="1" lang="en-US" altLang="zh-CN" sz="2000" i="1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</a:t>
            </a:r>
            <a:r>
              <a:rPr kumimoji="1" lang="en-US" altLang="zh-CN" sz="2000" baseline="-25000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min</a:t>
            </a:r>
            <a:r>
              <a:rPr kumimoji="1" lang="zh-CN" altLang="en-US" sz="2000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记录输出到</a:t>
            </a:r>
            <a:r>
              <a:rPr kumimoji="1" lang="en-US" altLang="zh-CN" sz="2000" err="1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</a:t>
            </a:r>
            <a:r>
              <a:rPr kumimoji="1" lang="en-US" altLang="zh-CN" sz="2000" baseline="-25000" err="1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out</a:t>
            </a:r>
            <a:r>
              <a:rPr kumimoji="1" lang="zh-CN" altLang="en-US" sz="200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中，作为</a:t>
            </a:r>
            <a:r>
              <a:rPr kumimoji="1" lang="zh-CN" altLang="en-US" sz="2000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当前归并段的一个成员。</a:t>
            </a:r>
          </a:p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（</a:t>
            </a:r>
            <a:r>
              <a:rPr kumimoji="1" lang="en-US" altLang="zh-CN" sz="2000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4</a:t>
            </a:r>
            <a:r>
              <a:rPr kumimoji="1" lang="zh-CN" altLang="en-US" sz="2000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）若</a:t>
            </a:r>
            <a:r>
              <a:rPr kumimoji="1" lang="en-US" altLang="zh-CN" sz="2000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</a:t>
            </a:r>
            <a:r>
              <a:rPr kumimoji="1" lang="en-US" altLang="zh-CN" sz="2000" baseline="-25000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</a:t>
            </a:r>
            <a:r>
              <a:rPr kumimoji="1" lang="zh-CN" altLang="en-US" sz="200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不空，则</a:t>
            </a:r>
            <a:r>
              <a:rPr kumimoji="1" lang="zh-CN" altLang="en-US" sz="2000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从</a:t>
            </a:r>
            <a:r>
              <a:rPr kumimoji="1" lang="en-US" altLang="zh-CN" sz="2000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</a:t>
            </a:r>
            <a:r>
              <a:rPr kumimoji="1" lang="en-US" altLang="zh-CN" sz="2000" baseline="-25000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</a:t>
            </a:r>
            <a:r>
              <a:rPr kumimoji="1" lang="zh-CN" altLang="en-US" sz="2000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中读入下一个记录</a:t>
            </a:r>
            <a:r>
              <a:rPr kumimoji="1" lang="en-US" altLang="zh-CN" sz="2000" i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x</a:t>
            </a:r>
            <a:r>
              <a:rPr kumimoji="1" lang="zh-CN" altLang="en-US" sz="2000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放在</a:t>
            </a:r>
            <a:r>
              <a:rPr kumimoji="1" lang="en-US" altLang="zh-CN" sz="2000" i="1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</a:t>
            </a:r>
            <a:r>
              <a:rPr kumimoji="1" lang="en-US" altLang="zh-CN" sz="2000" baseline="-25000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min</a:t>
            </a:r>
            <a:r>
              <a:rPr kumimoji="1" lang="zh-CN" altLang="en-US" sz="2000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所在的工作区位置代替</a:t>
            </a:r>
            <a:r>
              <a:rPr kumimoji="1" lang="en-US" altLang="zh-CN" sz="2000" i="1" dirty="0" err="1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</a:t>
            </a:r>
            <a:r>
              <a:rPr kumimoji="1" lang="en-US" altLang="zh-CN" sz="2000" baseline="-25000" dirty="0" err="1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min</a:t>
            </a:r>
            <a:r>
              <a:rPr kumimoji="1" lang="zh-CN" altLang="en-US" sz="2000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。</a:t>
            </a:r>
          </a:p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（</a:t>
            </a:r>
            <a:r>
              <a:rPr kumimoji="1" lang="en-US" altLang="zh-CN" sz="2000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5</a:t>
            </a:r>
            <a:r>
              <a:rPr kumimoji="1" lang="zh-CN" altLang="en-US" sz="2000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）在工作区</a:t>
            </a:r>
            <a:r>
              <a:rPr kumimoji="1" lang="zh-CN" altLang="en-US" sz="200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中所有</a:t>
            </a:r>
            <a:r>
              <a:rPr kumimoji="1" lang="zh-CN" altLang="en-US" sz="2000">
                <a:solidFill>
                  <a:srgbClr val="3333CC"/>
                </a:solidFill>
                <a:latin typeface="+mn-ea"/>
                <a:cs typeface="Times New Roman" pitchFamily="18" charset="0"/>
              </a:rPr>
              <a:t>≥</a:t>
            </a:r>
            <a:r>
              <a:rPr kumimoji="1" lang="en-US" altLang="zh-CN" sz="2000" i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</a:t>
            </a:r>
            <a:r>
              <a:rPr kumimoji="1" lang="en-US" altLang="zh-CN" sz="2000" baseline="-25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min</a:t>
            </a:r>
            <a:r>
              <a:rPr kumimoji="1" lang="zh-CN" altLang="en-US" sz="2000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的记录中选择出最小记录作为新</a:t>
            </a:r>
            <a:r>
              <a:rPr kumimoji="1" lang="zh-CN" altLang="en-US" sz="200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</a:t>
            </a:r>
            <a:r>
              <a:rPr kumimoji="1" lang="en-US" altLang="zh-CN" sz="2000" i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</a:t>
            </a:r>
            <a:r>
              <a:rPr kumimoji="1" lang="en-US" altLang="zh-CN" sz="2000" baseline="-25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min</a:t>
            </a:r>
            <a:r>
              <a:rPr kumimoji="1" lang="zh-CN" altLang="en-US" sz="200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，转</a:t>
            </a:r>
            <a:r>
              <a:rPr kumimoji="1" lang="zh-CN" altLang="en-US" sz="2000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（</a:t>
            </a:r>
            <a:r>
              <a:rPr kumimoji="1" lang="en-US" altLang="zh-CN" sz="200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3</a:t>
            </a:r>
            <a:r>
              <a:rPr kumimoji="1" lang="zh-CN" altLang="en-US" sz="200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），</a:t>
            </a:r>
            <a:r>
              <a:rPr kumimoji="1" lang="zh-CN" altLang="en-US" sz="200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直到</a:t>
            </a:r>
            <a:r>
              <a:rPr kumimoji="1" lang="zh-CN" altLang="en-US" sz="2000" dirty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选不出这样的</a:t>
            </a:r>
            <a:r>
              <a:rPr kumimoji="1" lang="en-US" altLang="zh-CN" sz="2000" i="1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</a:t>
            </a:r>
            <a:r>
              <a:rPr kumimoji="1" lang="en-US" altLang="zh-CN" sz="2000" baseline="-25000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min</a:t>
            </a:r>
            <a:r>
              <a:rPr kumimoji="1" lang="zh-CN" altLang="en-US" sz="2000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。</a:t>
            </a:r>
          </a:p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（</a:t>
            </a:r>
            <a:r>
              <a:rPr kumimoji="1" lang="en-US" altLang="zh-CN" sz="2000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6</a:t>
            </a:r>
            <a:r>
              <a:rPr kumimoji="1" lang="zh-CN" altLang="en-US" sz="2000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</a:t>
            </a:r>
            <a:r>
              <a:rPr kumimoji="1" lang="zh-CN" altLang="en-US" sz="200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设</a:t>
            </a:r>
            <a:r>
              <a:rPr kumimoji="1" lang="en-US" altLang="zh-CN" sz="2000" i="1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</a:t>
            </a:r>
            <a:r>
              <a:rPr kumimoji="1" lang="en-US" altLang="zh-CN" sz="2000" i="1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+1</a:t>
            </a:r>
            <a:r>
              <a:rPr kumimoji="1" lang="zh-CN" altLang="en-US" sz="200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，开始</a:t>
            </a:r>
            <a:r>
              <a:rPr kumimoji="1" lang="zh-CN" altLang="en-US" sz="2000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一个新的归并段。</a:t>
            </a:r>
          </a:p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（</a:t>
            </a:r>
            <a:r>
              <a:rPr kumimoji="1" lang="en-US" altLang="zh-CN" sz="2000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7</a:t>
            </a:r>
            <a:r>
              <a:rPr kumimoji="1" lang="zh-CN" altLang="en-US" sz="2000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）若工作区</a:t>
            </a:r>
            <a:r>
              <a:rPr kumimoji="1" lang="zh-CN" altLang="en-US" sz="200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已空，则</a:t>
            </a:r>
            <a:r>
              <a:rPr kumimoji="1" lang="zh-CN" altLang="en-US" sz="2000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初始归并段已全部产生；否则转（</a:t>
            </a:r>
            <a:r>
              <a:rPr kumimoji="1" lang="en-US" altLang="zh-CN" sz="2000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zh-CN" altLang="en-US" sz="2000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）。</a:t>
            </a:r>
          </a:p>
        </p:txBody>
      </p:sp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468313" y="333375"/>
            <a:ext cx="3598862" cy="457200"/>
          </a:xfrm>
          <a:prstGeom prst="rect">
            <a:avLst/>
          </a:prstGeom>
          <a:solidFill>
            <a:srgbClr val="000099"/>
          </a:solidFill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置换－选择排序方法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62B3A-2870-408C-9F18-2C674C90AA9B}" type="slidenum">
              <a:rPr lang="en-US" altLang="zh-CN" smtClean="0"/>
              <a:pPr/>
              <a:t>10</a:t>
            </a:fld>
            <a:r>
              <a:rPr lang="en-US" altLang="zh-CN"/>
              <a:t>/14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2"/>
          <p:cNvSpPr txBox="1">
            <a:spLocks noChangeArrowheads="1"/>
          </p:cNvSpPr>
          <p:nvPr/>
        </p:nvSpPr>
        <p:spPr bwMode="auto">
          <a:xfrm>
            <a:off x="304800" y="560388"/>
            <a:ext cx="8382000" cy="4333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70000"/>
              </a:lnSpc>
              <a:spcBef>
                <a:spcPct val="50000"/>
              </a:spcBef>
            </a:pPr>
            <a:r>
              <a:rPr kumimoji="1" lang="en-US" altLang="zh-CN" sz="2800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      </a:t>
            </a:r>
            <a:r>
              <a:rPr kumimoji="1" lang="en-US" altLang="zh-CN" sz="280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【</a:t>
            </a:r>
            <a:r>
              <a:rPr kumimoji="1" lang="zh-CN" altLang="en-US" sz="280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例</a:t>
            </a:r>
            <a:r>
              <a:rPr kumimoji="1" lang="en-US" altLang="zh-CN" sz="280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11-1】 </a:t>
            </a:r>
            <a:r>
              <a:rPr kumimoji="1" lang="zh-CN" altLang="en-US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设磁盘文件中共有</a:t>
            </a:r>
            <a:r>
              <a:rPr kumimoji="1" lang="en-US" altLang="zh-CN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18</a:t>
            </a:r>
            <a:r>
              <a:rPr kumimoji="1" lang="zh-CN" altLang="en-US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个记录，记录</a:t>
            </a:r>
            <a:r>
              <a:rPr kumimoji="1" lang="zh-CN" altLang="en-US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的关键字分别为：</a:t>
            </a:r>
          </a:p>
          <a:p>
            <a:pPr algn="just">
              <a:lnSpc>
                <a:spcPct val="170000"/>
              </a:lnSpc>
              <a:spcBef>
                <a:spcPct val="50000"/>
              </a:spcBef>
            </a:pPr>
            <a:r>
              <a:rPr kumimoji="1" lang="zh-CN" altLang="en-US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　　</a:t>
            </a:r>
            <a:r>
              <a:rPr kumimoji="1" lang="en-US" altLang="zh-CN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{15</a:t>
            </a:r>
            <a:r>
              <a:rPr kumimoji="1" lang="zh-CN" altLang="en-US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4</a:t>
            </a:r>
            <a:r>
              <a:rPr kumimoji="1" lang="zh-CN" altLang="en-US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97</a:t>
            </a:r>
            <a:r>
              <a:rPr kumimoji="1" lang="zh-CN" altLang="en-US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64</a:t>
            </a:r>
            <a:r>
              <a:rPr kumimoji="1" lang="zh-CN" altLang="en-US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17</a:t>
            </a:r>
            <a:r>
              <a:rPr kumimoji="1" lang="zh-CN" altLang="en-US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32</a:t>
            </a:r>
            <a:r>
              <a:rPr kumimoji="1" lang="zh-CN" altLang="en-US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108</a:t>
            </a:r>
            <a:r>
              <a:rPr kumimoji="1" lang="zh-CN" altLang="en-US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44</a:t>
            </a:r>
            <a:r>
              <a:rPr kumimoji="1" lang="zh-CN" altLang="en-US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76</a:t>
            </a:r>
            <a:r>
              <a:rPr kumimoji="1" lang="zh-CN" altLang="en-US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9</a:t>
            </a:r>
            <a:r>
              <a:rPr kumimoji="1" lang="zh-CN" altLang="en-US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39</a:t>
            </a:r>
            <a:r>
              <a:rPr kumimoji="1" lang="zh-CN" altLang="en-US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82</a:t>
            </a:r>
            <a:r>
              <a:rPr kumimoji="1" lang="zh-CN" altLang="en-US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56</a:t>
            </a:r>
            <a:r>
              <a:rPr kumimoji="1" lang="zh-CN" altLang="en-US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31</a:t>
            </a:r>
            <a:r>
              <a:rPr kumimoji="1" lang="zh-CN" altLang="en-US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80</a:t>
            </a:r>
            <a:r>
              <a:rPr kumimoji="1" lang="zh-CN" altLang="en-US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73</a:t>
            </a:r>
            <a:r>
              <a:rPr kumimoji="1" lang="zh-CN" altLang="en-US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255</a:t>
            </a:r>
            <a:r>
              <a:rPr kumimoji="1" lang="zh-CN" altLang="en-US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68</a:t>
            </a:r>
            <a:r>
              <a:rPr kumimoji="1" lang="en-US" altLang="zh-CN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}</a:t>
            </a:r>
          </a:p>
          <a:p>
            <a:pPr algn="l">
              <a:lnSpc>
                <a:spcPct val="170000"/>
              </a:lnSpc>
              <a:spcBef>
                <a:spcPct val="50000"/>
              </a:spcBef>
            </a:pPr>
            <a:r>
              <a:rPr kumimoji="1" lang="en-US" altLang="zh-CN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        </a:t>
            </a:r>
            <a:r>
              <a:rPr kumimoji="1" lang="zh-CN" altLang="en-US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若内存工作区可容纳</a:t>
            </a:r>
            <a:r>
              <a:rPr kumimoji="1" lang="en-US" altLang="zh-CN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5</a:t>
            </a:r>
            <a:r>
              <a:rPr kumimoji="1" lang="zh-CN" altLang="en-US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个记录，用置换－选择</a:t>
            </a:r>
            <a:r>
              <a:rPr kumimoji="1" lang="zh-CN" altLang="en-US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排序可产生几个初始</a:t>
            </a:r>
            <a:r>
              <a:rPr kumimoji="1" lang="zh-CN" altLang="en-US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归并段，每个</a:t>
            </a:r>
            <a:r>
              <a:rPr kumimoji="1" lang="zh-CN" altLang="en-US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初始归并段包含哪些记录</a:t>
            </a:r>
            <a:r>
              <a:rPr kumimoji="1" lang="en-US" altLang="zh-CN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? 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62B3A-2870-408C-9F18-2C674C90AA9B}" type="slidenum">
              <a:rPr lang="en-US" altLang="zh-CN" smtClean="0"/>
              <a:pPr/>
              <a:t>11</a:t>
            </a:fld>
            <a:r>
              <a:rPr lang="en-US" altLang="zh-CN"/>
              <a:t>/14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29" name="Rectangle 25"/>
          <p:cNvSpPr>
            <a:spLocks noChangeArrowheads="1"/>
          </p:cNvSpPr>
          <p:nvPr/>
        </p:nvSpPr>
        <p:spPr bwMode="auto">
          <a:xfrm>
            <a:off x="2627313" y="2636838"/>
            <a:ext cx="2735262" cy="6477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8308" name="Text Box 4"/>
          <p:cNvSpPr txBox="1">
            <a:spLocks noChangeArrowheads="1"/>
          </p:cNvSpPr>
          <p:nvPr/>
        </p:nvSpPr>
        <p:spPr bwMode="auto">
          <a:xfrm>
            <a:off x="214282" y="400032"/>
            <a:ext cx="3817936" cy="457200"/>
          </a:xfrm>
          <a:prstGeom prst="rect">
            <a:avLst/>
          </a:prstGeom>
          <a:solidFill>
            <a:srgbClr val="CC00CC"/>
          </a:solidFill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dirty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置换</a:t>
            </a:r>
            <a:r>
              <a:rPr kumimoji="1" lang="en-US" altLang="zh-CN" dirty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-</a:t>
            </a:r>
            <a:r>
              <a:rPr kumimoji="1" lang="zh-CN" altLang="en-US" dirty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选择排序示例演示</a:t>
            </a:r>
          </a:p>
        </p:txBody>
      </p:sp>
      <p:sp>
        <p:nvSpPr>
          <p:cNvPr id="98309" name="Text Box 5"/>
          <p:cNvSpPr txBox="1">
            <a:spLocks noChangeArrowheads="1"/>
          </p:cNvSpPr>
          <p:nvPr/>
        </p:nvSpPr>
        <p:spPr bwMode="auto">
          <a:xfrm>
            <a:off x="2024063" y="1577975"/>
            <a:ext cx="360362" cy="3048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9900FF"/>
                </a:solidFill>
              </a:rPr>
              <a:t>17</a:t>
            </a:r>
          </a:p>
        </p:txBody>
      </p:sp>
      <p:sp>
        <p:nvSpPr>
          <p:cNvPr id="98310" name="Text Box 6"/>
          <p:cNvSpPr txBox="1">
            <a:spLocks noChangeArrowheads="1"/>
          </p:cNvSpPr>
          <p:nvPr/>
        </p:nvSpPr>
        <p:spPr bwMode="auto">
          <a:xfrm>
            <a:off x="2455863" y="1577975"/>
            <a:ext cx="360362" cy="3048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9900FF"/>
                </a:solidFill>
              </a:rPr>
              <a:t>32</a:t>
            </a:r>
          </a:p>
        </p:txBody>
      </p:sp>
      <p:sp>
        <p:nvSpPr>
          <p:cNvPr id="98311" name="Text Box 7"/>
          <p:cNvSpPr txBox="1">
            <a:spLocks noChangeArrowheads="1"/>
          </p:cNvSpPr>
          <p:nvPr/>
        </p:nvSpPr>
        <p:spPr bwMode="auto">
          <a:xfrm>
            <a:off x="4230688" y="1579563"/>
            <a:ext cx="360362" cy="3048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9900FF"/>
                </a:solidFill>
              </a:rPr>
              <a:t>9</a:t>
            </a:r>
          </a:p>
        </p:txBody>
      </p:sp>
      <p:sp>
        <p:nvSpPr>
          <p:cNvPr id="98312" name="Text Box 8"/>
          <p:cNvSpPr txBox="1">
            <a:spLocks noChangeArrowheads="1"/>
          </p:cNvSpPr>
          <p:nvPr/>
        </p:nvSpPr>
        <p:spPr bwMode="auto">
          <a:xfrm>
            <a:off x="3400425" y="1577975"/>
            <a:ext cx="360363" cy="3048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9900FF"/>
                </a:solidFill>
              </a:rPr>
              <a:t>44</a:t>
            </a:r>
          </a:p>
        </p:txBody>
      </p:sp>
      <p:sp>
        <p:nvSpPr>
          <p:cNvPr id="98313" name="Text Box 9"/>
          <p:cNvSpPr txBox="1">
            <a:spLocks noChangeArrowheads="1"/>
          </p:cNvSpPr>
          <p:nvPr/>
        </p:nvSpPr>
        <p:spPr bwMode="auto">
          <a:xfrm>
            <a:off x="3832225" y="1577975"/>
            <a:ext cx="360363" cy="3048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9900FF"/>
                </a:solidFill>
              </a:rPr>
              <a:t>76</a:t>
            </a:r>
          </a:p>
        </p:txBody>
      </p:sp>
      <p:sp>
        <p:nvSpPr>
          <p:cNvPr id="98314" name="Text Box 10"/>
          <p:cNvSpPr txBox="1">
            <a:spLocks noChangeArrowheads="1"/>
          </p:cNvSpPr>
          <p:nvPr/>
        </p:nvSpPr>
        <p:spPr bwMode="auto">
          <a:xfrm>
            <a:off x="2895600" y="1568450"/>
            <a:ext cx="452438" cy="3048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9900FF"/>
                </a:solidFill>
              </a:rPr>
              <a:t>108</a:t>
            </a:r>
          </a:p>
        </p:txBody>
      </p:sp>
      <p:sp>
        <p:nvSpPr>
          <p:cNvPr id="98315" name="Text Box 11"/>
          <p:cNvSpPr txBox="1">
            <a:spLocks noChangeArrowheads="1"/>
          </p:cNvSpPr>
          <p:nvPr/>
        </p:nvSpPr>
        <p:spPr bwMode="auto">
          <a:xfrm>
            <a:off x="4643438" y="1577975"/>
            <a:ext cx="360362" cy="3048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9900FF"/>
                </a:solidFill>
              </a:rPr>
              <a:t>39</a:t>
            </a:r>
          </a:p>
        </p:txBody>
      </p:sp>
      <p:sp>
        <p:nvSpPr>
          <p:cNvPr id="98316" name="Text Box 12"/>
          <p:cNvSpPr txBox="1">
            <a:spLocks noChangeArrowheads="1"/>
          </p:cNvSpPr>
          <p:nvPr/>
        </p:nvSpPr>
        <p:spPr bwMode="auto">
          <a:xfrm>
            <a:off x="5075238" y="1577975"/>
            <a:ext cx="360362" cy="3048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9900FF"/>
                </a:solidFill>
              </a:rPr>
              <a:t>82</a:t>
            </a:r>
          </a:p>
        </p:txBody>
      </p:sp>
      <p:sp>
        <p:nvSpPr>
          <p:cNvPr id="98317" name="Text Box 13"/>
          <p:cNvSpPr txBox="1">
            <a:spLocks noChangeArrowheads="1"/>
          </p:cNvSpPr>
          <p:nvPr/>
        </p:nvSpPr>
        <p:spPr bwMode="auto">
          <a:xfrm>
            <a:off x="5507038" y="1579563"/>
            <a:ext cx="360362" cy="3048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9900FF"/>
                </a:solidFill>
              </a:rPr>
              <a:t>56</a:t>
            </a:r>
          </a:p>
        </p:txBody>
      </p:sp>
      <p:sp>
        <p:nvSpPr>
          <p:cNvPr id="98318" name="Text Box 14"/>
          <p:cNvSpPr txBox="1">
            <a:spLocks noChangeArrowheads="1"/>
          </p:cNvSpPr>
          <p:nvPr/>
        </p:nvSpPr>
        <p:spPr bwMode="auto">
          <a:xfrm>
            <a:off x="5919788" y="1577975"/>
            <a:ext cx="360362" cy="3048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9900FF"/>
                </a:solidFill>
              </a:rPr>
              <a:t>31</a:t>
            </a:r>
          </a:p>
        </p:txBody>
      </p:sp>
      <p:sp>
        <p:nvSpPr>
          <p:cNvPr id="98319" name="Text Box 15"/>
          <p:cNvSpPr txBox="1">
            <a:spLocks noChangeArrowheads="1"/>
          </p:cNvSpPr>
          <p:nvPr/>
        </p:nvSpPr>
        <p:spPr bwMode="auto">
          <a:xfrm>
            <a:off x="6351588" y="1577975"/>
            <a:ext cx="360362" cy="3048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9900FF"/>
                </a:solidFill>
              </a:rPr>
              <a:t>80</a:t>
            </a:r>
          </a:p>
        </p:txBody>
      </p:sp>
      <p:sp>
        <p:nvSpPr>
          <p:cNvPr id="98320" name="Text Box 16"/>
          <p:cNvSpPr txBox="1">
            <a:spLocks noChangeArrowheads="1"/>
          </p:cNvSpPr>
          <p:nvPr/>
        </p:nvSpPr>
        <p:spPr bwMode="auto">
          <a:xfrm>
            <a:off x="6783388" y="1579563"/>
            <a:ext cx="360362" cy="3048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9900FF"/>
                </a:solidFill>
              </a:rPr>
              <a:t>73</a:t>
            </a:r>
          </a:p>
        </p:txBody>
      </p:sp>
      <p:sp>
        <p:nvSpPr>
          <p:cNvPr id="98321" name="Text Box 17"/>
          <p:cNvSpPr txBox="1">
            <a:spLocks noChangeArrowheads="1"/>
          </p:cNvSpPr>
          <p:nvPr/>
        </p:nvSpPr>
        <p:spPr bwMode="auto">
          <a:xfrm>
            <a:off x="296863" y="1577975"/>
            <a:ext cx="360362" cy="3048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9900FF"/>
                </a:solidFill>
              </a:rPr>
              <a:t>15</a:t>
            </a:r>
          </a:p>
        </p:txBody>
      </p:sp>
      <p:sp>
        <p:nvSpPr>
          <p:cNvPr id="98322" name="Text Box 18"/>
          <p:cNvSpPr txBox="1">
            <a:spLocks noChangeArrowheads="1"/>
          </p:cNvSpPr>
          <p:nvPr/>
        </p:nvSpPr>
        <p:spPr bwMode="auto">
          <a:xfrm>
            <a:off x="728663" y="1577975"/>
            <a:ext cx="360362" cy="3048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9900FF"/>
                </a:solidFill>
              </a:rPr>
              <a:t>4</a:t>
            </a:r>
          </a:p>
        </p:txBody>
      </p:sp>
      <p:sp>
        <p:nvSpPr>
          <p:cNvPr id="98323" name="Text Box 19"/>
          <p:cNvSpPr txBox="1">
            <a:spLocks noChangeArrowheads="1"/>
          </p:cNvSpPr>
          <p:nvPr/>
        </p:nvSpPr>
        <p:spPr bwMode="auto">
          <a:xfrm>
            <a:off x="1160463" y="1579563"/>
            <a:ext cx="360362" cy="3048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9900FF"/>
                </a:solidFill>
              </a:rPr>
              <a:t>97</a:t>
            </a:r>
          </a:p>
        </p:txBody>
      </p:sp>
      <p:sp>
        <p:nvSpPr>
          <p:cNvPr id="98324" name="Text Box 20"/>
          <p:cNvSpPr txBox="1">
            <a:spLocks noChangeArrowheads="1"/>
          </p:cNvSpPr>
          <p:nvPr/>
        </p:nvSpPr>
        <p:spPr bwMode="auto">
          <a:xfrm>
            <a:off x="1573213" y="1577975"/>
            <a:ext cx="360362" cy="3048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9900FF"/>
                </a:solidFill>
              </a:rPr>
              <a:t>64</a:t>
            </a:r>
          </a:p>
        </p:txBody>
      </p:sp>
      <p:sp>
        <p:nvSpPr>
          <p:cNvPr id="98325" name="Text Box 21"/>
          <p:cNvSpPr txBox="1">
            <a:spLocks noChangeArrowheads="1"/>
          </p:cNvSpPr>
          <p:nvPr/>
        </p:nvSpPr>
        <p:spPr bwMode="auto">
          <a:xfrm>
            <a:off x="7253288" y="1587500"/>
            <a:ext cx="487362" cy="3048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9900FF"/>
                </a:solidFill>
              </a:rPr>
              <a:t>255</a:t>
            </a:r>
          </a:p>
        </p:txBody>
      </p:sp>
      <p:sp>
        <p:nvSpPr>
          <p:cNvPr id="98326" name="Text Box 22"/>
          <p:cNvSpPr txBox="1">
            <a:spLocks noChangeArrowheads="1"/>
          </p:cNvSpPr>
          <p:nvPr/>
        </p:nvSpPr>
        <p:spPr bwMode="auto">
          <a:xfrm>
            <a:off x="7827963" y="1587500"/>
            <a:ext cx="360362" cy="3048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9900FF"/>
                </a:solidFill>
              </a:rPr>
              <a:t>68</a:t>
            </a:r>
          </a:p>
        </p:txBody>
      </p:sp>
      <p:sp>
        <p:nvSpPr>
          <p:cNvPr id="98327" name="Text Box 23"/>
          <p:cNvSpPr txBox="1">
            <a:spLocks noChangeArrowheads="1"/>
          </p:cNvSpPr>
          <p:nvPr/>
        </p:nvSpPr>
        <p:spPr bwMode="auto">
          <a:xfrm>
            <a:off x="8250238" y="1550988"/>
            <a:ext cx="360362" cy="36512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9900FF"/>
                </a:solidFill>
              </a:rPr>
              <a:t>∞</a:t>
            </a:r>
          </a:p>
        </p:txBody>
      </p:sp>
      <p:sp>
        <p:nvSpPr>
          <p:cNvPr id="98328" name="Text Box 24"/>
          <p:cNvSpPr txBox="1">
            <a:spLocks noChangeArrowheads="1"/>
          </p:cNvSpPr>
          <p:nvPr/>
        </p:nvSpPr>
        <p:spPr bwMode="auto">
          <a:xfrm>
            <a:off x="298450" y="1074738"/>
            <a:ext cx="3487732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18</a:t>
            </a:r>
            <a:r>
              <a:rPr lang="zh-CN" altLang="en-US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个记录（</a:t>
            </a:r>
            <a:r>
              <a:rPr lang="en-US" altLang="zh-CN" i="1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w</a:t>
            </a:r>
            <a:r>
              <a:rPr lang="en-US" altLang="zh-CN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=5</a:t>
            </a:r>
            <a:r>
              <a:rPr lang="zh-CN" altLang="en-US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）：</a:t>
            </a:r>
          </a:p>
        </p:txBody>
      </p:sp>
      <p:sp>
        <p:nvSpPr>
          <p:cNvPr id="98330" name="Text Box 26"/>
          <p:cNvSpPr txBox="1">
            <a:spLocks noChangeArrowheads="1"/>
          </p:cNvSpPr>
          <p:nvPr/>
        </p:nvSpPr>
        <p:spPr bwMode="auto">
          <a:xfrm>
            <a:off x="2844799" y="3406975"/>
            <a:ext cx="2370143" cy="307777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内存工作区</a:t>
            </a:r>
            <a:r>
              <a:rPr lang="en-US" altLang="zh-CN" sz="2000" i="1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w</a:t>
            </a:r>
            <a:r>
              <a:rPr lang="en-US" altLang="zh-CN" sz="2000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=5</a:t>
            </a:r>
            <a:endParaRPr lang="zh-CN" altLang="en-US" sz="2000" dirty="0">
              <a:solidFill>
                <a:srgbClr val="3333CC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98331" name="Text Box 27"/>
          <p:cNvSpPr txBox="1">
            <a:spLocks noChangeArrowheads="1"/>
          </p:cNvSpPr>
          <p:nvPr/>
        </p:nvSpPr>
        <p:spPr bwMode="auto">
          <a:xfrm>
            <a:off x="971550" y="4484688"/>
            <a:ext cx="1223963" cy="3048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归并段</a:t>
            </a:r>
            <a:r>
              <a:rPr lang="en-US" altLang="zh-CN" sz="2000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z="2000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：</a:t>
            </a:r>
          </a:p>
        </p:txBody>
      </p:sp>
      <p:sp>
        <p:nvSpPr>
          <p:cNvPr id="98332" name="Text Box 28"/>
          <p:cNvSpPr txBox="1">
            <a:spLocks noChangeArrowheads="1"/>
          </p:cNvSpPr>
          <p:nvPr/>
        </p:nvSpPr>
        <p:spPr bwMode="auto">
          <a:xfrm>
            <a:off x="971550" y="4995863"/>
            <a:ext cx="1223963" cy="3048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归并段</a:t>
            </a:r>
            <a:r>
              <a:rPr lang="en-US" altLang="zh-CN" sz="200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sz="200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：</a:t>
            </a:r>
          </a:p>
        </p:txBody>
      </p:sp>
      <p:sp>
        <p:nvSpPr>
          <p:cNvPr id="98333" name="Text Box 29"/>
          <p:cNvSpPr txBox="1">
            <a:spLocks noChangeArrowheads="1"/>
          </p:cNvSpPr>
          <p:nvPr/>
        </p:nvSpPr>
        <p:spPr bwMode="auto">
          <a:xfrm>
            <a:off x="5795963" y="2781300"/>
            <a:ext cx="1008062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i="1" dirty="0" err="1"/>
              <a:t>R</a:t>
            </a:r>
            <a:r>
              <a:rPr lang="en-US" altLang="zh-CN" sz="2000" baseline="-25000" dirty="0" err="1"/>
              <a:t>min</a:t>
            </a:r>
            <a:r>
              <a:rPr lang="en-US" altLang="zh-CN" sz="2000" dirty="0"/>
              <a:t>=</a:t>
            </a:r>
            <a:r>
              <a:rPr lang="en-US" altLang="zh-CN" dirty="0">
                <a:solidFill>
                  <a:srgbClr val="9900FF"/>
                </a:solidFill>
              </a:rPr>
              <a:t>4</a:t>
            </a:r>
          </a:p>
        </p:txBody>
      </p:sp>
      <p:sp>
        <p:nvSpPr>
          <p:cNvPr id="98334" name="Text Box 30"/>
          <p:cNvSpPr txBox="1">
            <a:spLocks noChangeArrowheads="1"/>
          </p:cNvSpPr>
          <p:nvPr/>
        </p:nvSpPr>
        <p:spPr bwMode="auto">
          <a:xfrm>
            <a:off x="6392863" y="2781300"/>
            <a:ext cx="503237" cy="365125"/>
          </a:xfrm>
          <a:prstGeom prst="rect">
            <a:avLst/>
          </a:prstGeom>
          <a:solidFill>
            <a:schemeClr val="bg1"/>
          </a:solidFill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9900FF"/>
                </a:solidFill>
              </a:rPr>
              <a:t>15</a:t>
            </a:r>
          </a:p>
        </p:txBody>
      </p:sp>
      <p:sp>
        <p:nvSpPr>
          <p:cNvPr id="98335" name="Text Box 31"/>
          <p:cNvSpPr txBox="1">
            <a:spLocks noChangeArrowheads="1"/>
          </p:cNvSpPr>
          <p:nvPr/>
        </p:nvSpPr>
        <p:spPr bwMode="auto">
          <a:xfrm>
            <a:off x="6457950" y="2781300"/>
            <a:ext cx="503238" cy="365125"/>
          </a:xfrm>
          <a:prstGeom prst="rect">
            <a:avLst/>
          </a:prstGeom>
          <a:solidFill>
            <a:schemeClr val="bg1"/>
          </a:solidFill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9900FF"/>
                </a:solidFill>
              </a:rPr>
              <a:t>17</a:t>
            </a:r>
          </a:p>
        </p:txBody>
      </p:sp>
      <p:sp>
        <p:nvSpPr>
          <p:cNvPr id="98336" name="Text Box 32"/>
          <p:cNvSpPr txBox="1">
            <a:spLocks noChangeArrowheads="1"/>
          </p:cNvSpPr>
          <p:nvPr/>
        </p:nvSpPr>
        <p:spPr bwMode="auto">
          <a:xfrm>
            <a:off x="6478588" y="2787650"/>
            <a:ext cx="503237" cy="365125"/>
          </a:xfrm>
          <a:prstGeom prst="rect">
            <a:avLst/>
          </a:prstGeom>
          <a:solidFill>
            <a:schemeClr val="bg1"/>
          </a:solidFill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9900FF"/>
                </a:solidFill>
              </a:rPr>
              <a:t>32</a:t>
            </a:r>
          </a:p>
        </p:txBody>
      </p:sp>
      <p:sp>
        <p:nvSpPr>
          <p:cNvPr id="98338" name="Text Box 34"/>
          <p:cNvSpPr txBox="1">
            <a:spLocks noChangeArrowheads="1"/>
          </p:cNvSpPr>
          <p:nvPr/>
        </p:nvSpPr>
        <p:spPr bwMode="auto">
          <a:xfrm>
            <a:off x="6491288" y="2833688"/>
            <a:ext cx="503237" cy="365125"/>
          </a:xfrm>
          <a:prstGeom prst="rect">
            <a:avLst/>
          </a:prstGeom>
          <a:solidFill>
            <a:schemeClr val="bg1"/>
          </a:solidFill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9900FF"/>
                </a:solidFill>
              </a:rPr>
              <a:t>44</a:t>
            </a:r>
          </a:p>
        </p:txBody>
      </p:sp>
      <p:sp>
        <p:nvSpPr>
          <p:cNvPr id="98339" name="Text Box 35"/>
          <p:cNvSpPr txBox="1">
            <a:spLocks noChangeArrowheads="1"/>
          </p:cNvSpPr>
          <p:nvPr/>
        </p:nvSpPr>
        <p:spPr bwMode="auto">
          <a:xfrm>
            <a:off x="6497638" y="2805113"/>
            <a:ext cx="503237" cy="365125"/>
          </a:xfrm>
          <a:prstGeom prst="rect">
            <a:avLst/>
          </a:prstGeom>
          <a:solidFill>
            <a:schemeClr val="bg1"/>
          </a:solidFill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9900FF"/>
                </a:solidFill>
              </a:rPr>
              <a:t>64</a:t>
            </a:r>
          </a:p>
        </p:txBody>
      </p:sp>
      <p:sp>
        <p:nvSpPr>
          <p:cNvPr id="98340" name="Text Box 36"/>
          <p:cNvSpPr txBox="1">
            <a:spLocks noChangeArrowheads="1"/>
          </p:cNvSpPr>
          <p:nvPr/>
        </p:nvSpPr>
        <p:spPr bwMode="auto">
          <a:xfrm>
            <a:off x="6516688" y="2805113"/>
            <a:ext cx="503237" cy="365125"/>
          </a:xfrm>
          <a:prstGeom prst="rect">
            <a:avLst/>
          </a:prstGeom>
          <a:solidFill>
            <a:schemeClr val="bg1"/>
          </a:solidFill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9900FF"/>
                </a:solidFill>
              </a:rPr>
              <a:t>76</a:t>
            </a:r>
          </a:p>
        </p:txBody>
      </p:sp>
      <p:sp>
        <p:nvSpPr>
          <p:cNvPr id="98341" name="Text Box 37"/>
          <p:cNvSpPr txBox="1">
            <a:spLocks noChangeArrowheads="1"/>
          </p:cNvSpPr>
          <p:nvPr/>
        </p:nvSpPr>
        <p:spPr bwMode="auto">
          <a:xfrm>
            <a:off x="6516688" y="2781300"/>
            <a:ext cx="503237" cy="365125"/>
          </a:xfrm>
          <a:prstGeom prst="rect">
            <a:avLst/>
          </a:prstGeom>
          <a:solidFill>
            <a:schemeClr val="bg1"/>
          </a:solidFill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9900FF"/>
                </a:solidFill>
              </a:rPr>
              <a:t>82</a:t>
            </a:r>
          </a:p>
        </p:txBody>
      </p:sp>
      <p:sp>
        <p:nvSpPr>
          <p:cNvPr id="98342" name="Text Box 38"/>
          <p:cNvSpPr txBox="1">
            <a:spLocks noChangeArrowheads="1"/>
          </p:cNvSpPr>
          <p:nvPr/>
        </p:nvSpPr>
        <p:spPr bwMode="auto">
          <a:xfrm>
            <a:off x="6516688" y="2781300"/>
            <a:ext cx="503237" cy="365125"/>
          </a:xfrm>
          <a:prstGeom prst="rect">
            <a:avLst/>
          </a:prstGeom>
          <a:solidFill>
            <a:schemeClr val="bg1"/>
          </a:solidFill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9900FF"/>
                </a:solidFill>
              </a:rPr>
              <a:t>97</a:t>
            </a:r>
          </a:p>
        </p:txBody>
      </p:sp>
      <p:sp>
        <p:nvSpPr>
          <p:cNvPr id="98343" name="Text Box 39"/>
          <p:cNvSpPr txBox="1">
            <a:spLocks noChangeArrowheads="1"/>
          </p:cNvSpPr>
          <p:nvPr/>
        </p:nvSpPr>
        <p:spPr bwMode="auto">
          <a:xfrm>
            <a:off x="6516688" y="2781300"/>
            <a:ext cx="503237" cy="365125"/>
          </a:xfrm>
          <a:prstGeom prst="rect">
            <a:avLst/>
          </a:prstGeom>
          <a:solidFill>
            <a:schemeClr val="bg1"/>
          </a:solidFill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9900FF"/>
                </a:solidFill>
              </a:rPr>
              <a:t>108</a:t>
            </a:r>
          </a:p>
        </p:txBody>
      </p:sp>
      <p:sp>
        <p:nvSpPr>
          <p:cNvPr id="98344" name="Text Box 40"/>
          <p:cNvSpPr txBox="1">
            <a:spLocks noChangeArrowheads="1"/>
          </p:cNvSpPr>
          <p:nvPr/>
        </p:nvSpPr>
        <p:spPr bwMode="auto">
          <a:xfrm>
            <a:off x="6516688" y="2781300"/>
            <a:ext cx="503237" cy="365125"/>
          </a:xfrm>
          <a:prstGeom prst="rect">
            <a:avLst/>
          </a:prstGeom>
          <a:solidFill>
            <a:schemeClr val="bg1"/>
          </a:solidFill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9900FF"/>
                </a:solidFill>
              </a:rPr>
              <a:t>9</a:t>
            </a:r>
          </a:p>
        </p:txBody>
      </p:sp>
      <p:sp>
        <p:nvSpPr>
          <p:cNvPr id="98345" name="Text Box 41"/>
          <p:cNvSpPr txBox="1">
            <a:spLocks noChangeArrowheads="1"/>
          </p:cNvSpPr>
          <p:nvPr/>
        </p:nvSpPr>
        <p:spPr bwMode="auto">
          <a:xfrm>
            <a:off x="938242" y="5500702"/>
            <a:ext cx="7848600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依次类推，产生</a:t>
            </a:r>
            <a:r>
              <a:rPr lang="zh-CN" altLang="en-US" sz="2000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归并段</a:t>
            </a:r>
            <a:r>
              <a:rPr lang="en-US" altLang="zh-CN" sz="2000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sz="200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：</a:t>
            </a:r>
            <a:r>
              <a:rPr lang="en-US" altLang="zh-CN" sz="200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9</a:t>
            </a:r>
            <a:r>
              <a:rPr lang="zh-CN" altLang="en-US" sz="200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31</a:t>
            </a:r>
            <a:r>
              <a:rPr lang="zh-CN" altLang="en-US" sz="200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39</a:t>
            </a:r>
            <a:r>
              <a:rPr lang="zh-CN" altLang="en-US" sz="200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56</a:t>
            </a:r>
            <a:r>
              <a:rPr lang="zh-CN" altLang="en-US" sz="200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68</a:t>
            </a:r>
            <a:r>
              <a:rPr lang="zh-CN" altLang="en-US" sz="200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73</a:t>
            </a:r>
            <a:r>
              <a:rPr lang="zh-CN" altLang="en-US" sz="200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80</a:t>
            </a:r>
            <a:r>
              <a:rPr lang="zh-CN" altLang="en-US" sz="200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255</a:t>
            </a:r>
            <a:endParaRPr lang="en-US" altLang="zh-CN" sz="2000" dirty="0">
              <a:solidFill>
                <a:srgbClr val="3333CC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1" name="灯片编号占位符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62B3A-2870-408C-9F18-2C674C90AA9B}" type="slidenum">
              <a:rPr lang="en-US" altLang="zh-CN" smtClean="0"/>
              <a:pPr/>
              <a:t>12</a:t>
            </a:fld>
            <a:r>
              <a:rPr lang="en-US" altLang="zh-CN"/>
              <a:t>/14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302 0.00533 C 0.03316 0.01343 0.09202 0.03056 0.13368 0.05417 C 0.17535 0.07778 0.23889 0.12524 0.26285 0.14676 C 0.28681 0.16829 0.27448 0.17547 0.27761 0.18311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983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700" y="8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25 0.00926 C 0.07291 0.02223 0.13333 0.03519 0.17222 0.05186 C 0.21093 0.06852 0.22864 0.08704 0.24583 0.10926 C 0.26302 0.13149 0.26892 0.15834 0.275 0.18519 " pathEditMode="fixed" rAng="0" ptsTypes="aaaA">
                                      <p:cBhvr>
                                        <p:cTn id="9" dur="2000" fill="hold"/>
                                        <p:tgtEl>
                                          <p:spTgt spid="983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100" y="8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833 0.00555 C 0.02291 0.01111 0.03767 0.01666 0.05833 0.02037 C 0.07899 0.02407 0.10555 0.01666 0.13194 0.02777 C 0.15833 0.03889 0.19184 0.06088 0.21666 0.08703 C 0.24149 0.11319 0.26771 0.16412 0.28125 0.18449 " pathEditMode="fixed" rAng="0" ptsTypes="aaaaa">
                                      <p:cBhvr>
                                        <p:cTn id="12" dur="2000" fill="hold"/>
                                        <p:tgtEl>
                                          <p:spTgt spid="983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00" y="8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0"/>
                            </p:stCondLst>
                            <p:childTnLst>
                              <p:par>
                                <p:cTn id="14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111 0.01112 C 0.02465 0.01019 0.03836 0.0095 0.05972 0.01482 C 0.08107 0.02014 0.11059 0.02755 0.13889 0.0426 C 0.16718 0.05764 0.20277 0.08195 0.22916 0.10556 C 0.25555 0.12917 0.28298 0.16829 0.29722 0.18473 " pathEditMode="fixed" rAng="0" ptsTypes="aaaaa">
                                      <p:cBhvr>
                                        <p:cTn id="15" dur="2000" fill="hold"/>
                                        <p:tgtEl>
                                          <p:spTgt spid="983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00" y="8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000"/>
                            </p:stCondLst>
                            <p:childTnLst>
                              <p:par>
                                <p:cTn id="17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17 0.00741 C 0.03681 0.00602 0.06962 0.00463 0.10278 0.01667 C 0.13594 0.02871 0.17031 0.05163 0.20278 0.07963 C 0.23525 0.10764 0.27813 0.16297 0.29792 0.18473 " pathEditMode="fixed" rAng="0" ptsTypes="aaaa">
                                      <p:cBhvr>
                                        <p:cTn id="18" dur="2000" fill="hold"/>
                                        <p:tgtEl>
                                          <p:spTgt spid="983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700" y="87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8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604 0.1838 C 0.27257 0.2044 0.26284 0.27848 0.25486 0.30788 C 0.24687 0.33727 0.2467 0.34167 0.22847 0.36065 C 0.21024 0.37963 0.16284 0.40903 0.14548 0.42176 " pathEditMode="fixed" rAng="0" ptsTypes="aaaa">
                                      <p:cBhvr>
                                        <p:cTn id="27" dur="2000" fill="hold"/>
                                        <p:tgtEl>
                                          <p:spTgt spid="983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00" y="11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903 0.01482 C 0.01598 0.01343 0.02309 0.0125 0.03612 0.04075 C 0.04914 0.06899 0.07674 0.15394 0.08733 0.1838 " pathEditMode="fixed" rAng="0" ptsTypes="aaa">
                                      <p:cBhvr>
                                        <p:cTn id="31" dur="2000" fill="hold"/>
                                        <p:tgtEl>
                                          <p:spTgt spid="983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00" y="8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8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292 0.19028 C 0.27743 0.19283 0.28195 0.19561 0.28125 0.22176 C 0.28056 0.24792 0.2757 0.31297 0.26875 0.34676 C 0.26181 0.38056 0.24566 0.40811 0.23959 0.42408 " pathEditMode="fixed" rAng="0" ptsTypes="aaaa">
                                      <p:cBhvr>
                                        <p:cTn id="40" dur="2000" fill="hold"/>
                                        <p:tgtEl>
                                          <p:spTgt spid="983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00" y="117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597 0.01458 C 0.02049 0.02314 0.025 0.03194 0.02639 0.04884 C 0.02778 0.06574 0.0309 0.09259 0.02431 0.11551 C 0.01771 0.13842 -0.00486 0.17129 -0.01267 0.18588 " pathEditMode="fixed" rAng="0" ptsTypes="aaaa">
                                      <p:cBhvr>
                                        <p:cTn id="44" dur="2000" fill="hold"/>
                                        <p:tgtEl>
                                          <p:spTgt spid="983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0" y="8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98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792 0.18473 C 0.29948 0.19514 0.31025 0.22801 0.30695 0.24769 C 0.30365 0.26737 0.31268 0.27408 0.27778 0.30325 C 0.24288 0.33241 0.13507 0.39769 0.09757 0.42269 " pathEditMode="fixed" rAng="0" ptsTypes="aaaa">
                                      <p:cBhvr>
                                        <p:cTn id="53" dur="2000" fill="hold"/>
                                        <p:tgtEl>
                                          <p:spTgt spid="983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300" y="11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973 0.01019 C 0.01945 0.01852 0.02934 0.02709 0.04792 0.04167 C 0.0665 0.05625 0.10504 0.07338 0.12153 0.09723 C 0.13802 0.12107 0.14254 0.15255 0.14723 0.18426 " pathEditMode="fixed" rAng="0" ptsTypes="aaaA">
                                      <p:cBhvr>
                                        <p:cTn id="57" dur="2000" fill="hold"/>
                                        <p:tgtEl>
                                          <p:spTgt spid="983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00" y="87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98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577 0.19237 C 0.08698 0.18357 0.08837 0.175 0.09063 0.21366 C 0.09289 0.25232 0.09619 0.33797 0.09966 0.42385 " pathEditMode="fixed" rAng="0" ptsTypes="aaA">
                                      <p:cBhvr>
                                        <p:cTn id="66" dur="2000" fill="hold"/>
                                        <p:tgtEl>
                                          <p:spTgt spid="983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0" y="107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16 0.0213 C 0.01024 0.01852 0.01597 0.01598 0.00486 0.04352 C -0.00625 0.07107 -0.04862 0.15672 -0.06268 0.18658 " pathEditMode="fixed" rAng="0" ptsTypes="aaa">
                                      <p:cBhvr>
                                        <p:cTn id="70" dur="2000" fill="hold"/>
                                        <p:tgtEl>
                                          <p:spTgt spid="983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00" y="8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98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434 0.1875 C 0.16164 0.21621 0.1691 0.24491 0.16997 0.26667 C 0.17084 0.28843 0.18143 0.29213 0.15955 0.31806 C 0.13768 0.34399 0.0882 0.38311 0.03872 0.42223 " pathEditMode="fixed" rAng="0" ptsTypes="aaaA">
                                      <p:cBhvr>
                                        <p:cTn id="79" dur="2000" fill="hold"/>
                                        <p:tgtEl>
                                          <p:spTgt spid="983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00" y="117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8 0.01666 C 0.00278 0.025 0.00781 0.03333 0.01563 0.04583 C 0.02344 0.05833 0.03733 0.06851 0.04479 0.09166 C 0.05226 0.11481 0.05625 0.14976 0.06042 0.18472 " pathEditMode="fixed" rAng="0" ptsTypes="aaaA">
                                      <p:cBhvr>
                                        <p:cTn id="83" dur="2000" fill="hold"/>
                                        <p:tgtEl>
                                          <p:spTgt spid="983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00" y="8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98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722 0.18473 C 0.30017 0.18565 0.30312 0.18658 0.30243 0.22639 C 0.30173 0.26621 0.29461 0.39098 0.29305 0.42362 " pathEditMode="fixed" rAng="0" ptsTypes="aaA">
                                      <p:cBhvr>
                                        <p:cTn id="92" dur="2000" fill="hold"/>
                                        <p:tgtEl>
                                          <p:spTgt spid="983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" y="11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146 0.02223 C 0.01424 0.02454 0.01719 0.02709 0.01979 0.0375 C 0.0224 0.04792 0.03698 0.06019 0.02708 0.08473 C 0.01719 0.10926 -0.01128 0.147 -0.03958 0.18473 " pathEditMode="fixed" rAng="0" ptsTypes="aaaA">
                                      <p:cBhvr>
                                        <p:cTn id="96" dur="2000" fill="hold"/>
                                        <p:tgtEl>
                                          <p:spTgt spid="983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0" y="8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98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476 0.18473 C -0.04862 0.19514 -0.03247 0.20579 -0.00539 0.22917 C 0.0217 0.25255 0.08125 0.2926 0.09774 0.325 C 0.11423 0.35741 0.10381 0.39051 0.09357 0.42362 " pathEditMode="fixed" rAng="0" ptsTypes="aaaA">
                                      <p:cBhvr>
                                        <p:cTn id="105" dur="2000" fill="hold"/>
                                        <p:tgtEl>
                                          <p:spTgt spid="983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00" y="11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0.01389 C 0.01632 0.01991 0.0316 0.0257 -0.00104 0.05417 C -0.03368 0.08264 -0.15503 0.15788 -0.19548 0.18519 " pathEditMode="fixed" rAng="0" ptsTypes="aaa">
                                      <p:cBhvr>
                                        <p:cTn id="109" dur="2000" fill="hold"/>
                                        <p:tgtEl>
                                          <p:spTgt spid="983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200" y="8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98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9687 0.19213 C -0.175 0.19607 -0.15312 0.20024 -0.11771 0.22408 C -0.08229 0.24792 -0.00521 0.30232 0.01563 0.33519 C 0.03646 0.36806 0.02188 0.39468 0.00729 0.4213 " pathEditMode="fixed" rAng="0" ptsTypes="aaaA">
                                      <p:cBhvr>
                                        <p:cTn id="118" dur="2000" fill="hold"/>
                                        <p:tgtEl>
                                          <p:spTgt spid="983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00" y="11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85 0.01828 C -0.10087 0.02453 -0.19688 0.03101 -0.23715 0.05856 C -0.27743 0.0861 -0.26198 0.13471 -0.24653 0.18356 " pathEditMode="relative" ptsTypes="aaA">
                                      <p:cBhvr>
                                        <p:cTn id="122" dur="2000" fill="hold"/>
                                        <p:tgtEl>
                                          <p:spTgt spid="983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98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8264 0.18703 C 0.28698 0.18564 0.29149 0.18426 0.3243 0.20231 C 0.35712 0.22037 0.45243 0.25879 0.47951 0.29537 C 0.5066 0.33194 0.4967 0.37685 0.4868 0.42176 " pathEditMode="fixed" rAng="0" ptsTypes="aaaA">
                                      <p:cBhvr>
                                        <p:cTn id="131" dur="2000" fill="hold"/>
                                        <p:tgtEl>
                                          <p:spTgt spid="983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00" y="11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4.81481E-6 C -0.0934 0.02246 -0.18611 0.04283 -0.22604 0.07362 C -0.26597 0.1044 -0.23663 0.16204 -0.23941 0.18519 " pathEditMode="fixed" rAng="0" ptsTypes="aaa">
                                      <p:cBhvr>
                                        <p:cTn id="135" dur="2000" fill="hold"/>
                                        <p:tgtEl>
                                          <p:spTgt spid="983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300" y="9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98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08 0.19907 C -0.00694 0.19699 -0.00781 0.1949 0.04288 0.20601 C 0.09358 0.21713 0.2441 0.2456 0.29809 0.26574 C 0.35208 0.28588 0.35903 0.30069 0.36684 0.32685 C 0.37465 0.35301 0.34861 0.40694 0.34496 0.42268 " pathEditMode="fixed" rAng="0" ptsTypes="aaaaA">
                                      <p:cBhvr>
                                        <p:cTn id="144" dur="2000" fill="hold"/>
                                        <p:tgtEl>
                                          <p:spTgt spid="983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900" y="11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875 0.00973 C -0.02327 0.01366 -0.02761 0.0176 -0.08646 0.02223 C -0.14532 0.02686 -0.3224 0.01042 -0.37188 0.0375 C -0.42136 0.06459 -0.38073 0.15394 -0.38299 0.1845 " pathEditMode="fixed" rAng="0" ptsTypes="aaaa">
                                      <p:cBhvr>
                                        <p:cTn id="148" dur="2000" fill="hold"/>
                                        <p:tgtEl>
                                          <p:spTgt spid="983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100" y="87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98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98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198 0.18449 C 0.11649 0.23217 0.17101 0.27986 0.12031 0.3331 C 0.06962 0.38634 -0.08628 0.44514 -0.24219 0.50393 " pathEditMode="fixed" rAng="0" ptsTypes="aaA">
                                      <p:cBhvr>
                                        <p:cTn id="162" dur="2000" fill="hold"/>
                                        <p:tgtEl>
                                          <p:spTgt spid="983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800" y="16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98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9" grpId="0"/>
      <p:bldP spid="98309" grpId="1"/>
      <p:bldP spid="98310" grpId="0"/>
      <p:bldP spid="98310" grpId="1"/>
      <p:bldP spid="98311" grpId="0"/>
      <p:bldP spid="98311" grpId="1"/>
      <p:bldP spid="98312" grpId="0"/>
      <p:bldP spid="98312" grpId="1"/>
      <p:bldP spid="98313" grpId="0"/>
      <p:bldP spid="98313" grpId="1"/>
      <p:bldP spid="98314" grpId="0"/>
      <p:bldP spid="98314" grpId="1"/>
      <p:bldP spid="98315" grpId="0"/>
      <p:bldP spid="98316" grpId="0"/>
      <p:bldP spid="98316" grpId="1"/>
      <p:bldP spid="98317" grpId="0"/>
      <p:bldP spid="98318" grpId="0"/>
      <p:bldP spid="98319" grpId="0"/>
      <p:bldP spid="98321" grpId="0"/>
      <p:bldP spid="98321" grpId="1"/>
      <p:bldP spid="98322" grpId="0"/>
      <p:bldP spid="98322" grpId="1"/>
      <p:bldP spid="98323" grpId="0"/>
      <p:bldP spid="98323" grpId="1"/>
      <p:bldP spid="98324" grpId="0"/>
      <p:bldP spid="98324" grpId="1"/>
      <p:bldP spid="98332" grpId="0"/>
      <p:bldP spid="98333" grpId="0"/>
      <p:bldP spid="98334" grpId="0" animBg="1"/>
      <p:bldP spid="98335" grpId="0" animBg="1"/>
      <p:bldP spid="98336" grpId="0" animBg="1"/>
      <p:bldP spid="98338" grpId="0" animBg="1"/>
      <p:bldP spid="98339" grpId="0" animBg="1"/>
      <p:bldP spid="98340" grpId="0" animBg="1"/>
      <p:bldP spid="98341" grpId="0" animBg="1"/>
      <p:bldP spid="98342" grpId="0" animBg="1"/>
      <p:bldP spid="98343" grpId="0" animBg="1"/>
      <p:bldP spid="98344" grpId="0" animBg="1"/>
      <p:bldP spid="9834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214282" y="400032"/>
            <a:ext cx="5500726" cy="461665"/>
          </a:xfrm>
          <a:prstGeom prst="rect">
            <a:avLst/>
          </a:prstGeom>
          <a:solidFill>
            <a:srgbClr val="CC00CC"/>
          </a:solidFill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dirty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置换</a:t>
            </a:r>
            <a:r>
              <a:rPr kumimoji="1" lang="en-US" altLang="zh-CN" dirty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-</a:t>
            </a:r>
            <a:r>
              <a:rPr kumimoji="1" lang="zh-CN" altLang="en-US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选择排序中关键字比较次数分析</a:t>
            </a:r>
            <a:endParaRPr kumimoji="1" lang="zh-CN" altLang="en-US" dirty="0">
              <a:solidFill>
                <a:schemeClr val="bg1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8596" y="1214422"/>
            <a:ext cx="8286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共有</a:t>
            </a:r>
            <a:r>
              <a:rPr lang="en-US" altLang="zh-CN" i="1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en-US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个记录，</a:t>
            </a:r>
            <a:r>
              <a:rPr kumimoji="1" lang="zh-CN" altLang="en-US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内存工作区</a:t>
            </a:r>
            <a:r>
              <a:rPr kumimoji="1" lang="en-US" altLang="zh-CN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WA</a:t>
            </a:r>
            <a:r>
              <a:rPr kumimoji="1" lang="zh-CN" altLang="en-US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的容量为</a:t>
            </a:r>
            <a:r>
              <a:rPr kumimoji="1" lang="en-US" altLang="zh-CN" i="1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w</a:t>
            </a:r>
            <a:r>
              <a:rPr kumimoji="1" lang="zh-CN" altLang="en-US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：</a:t>
            </a:r>
            <a:endParaRPr lang="zh-CN" altLang="en-US">
              <a:solidFill>
                <a:srgbClr val="3333CC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8662" y="1928802"/>
            <a:ext cx="7786742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zh-CN" altLang="en-US" sz="220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若在</a:t>
            </a:r>
            <a:r>
              <a:rPr lang="en-US" altLang="zh-CN" sz="2200" i="1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w</a:t>
            </a:r>
            <a:r>
              <a:rPr lang="zh-CN" altLang="en-US" sz="220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个记录中选取最小关键字的采用简单比较方法，每次需要</a:t>
            </a:r>
            <a:r>
              <a:rPr lang="en-US" altLang="zh-CN" sz="2200" i="1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w</a:t>
            </a:r>
            <a:r>
              <a:rPr lang="en-US" altLang="zh-CN" sz="2200">
                <a:solidFill>
                  <a:srgbClr val="3333CC"/>
                </a:solidFill>
                <a:latin typeface="+mj-ea"/>
                <a:ea typeface="+mj-ea"/>
                <a:cs typeface="Times New Roman" pitchFamily="18" charset="0"/>
              </a:rPr>
              <a:t>-</a:t>
            </a:r>
            <a:r>
              <a:rPr lang="en-US" altLang="zh-CN" sz="220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z="220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次比较。</a:t>
            </a:r>
            <a:endParaRPr lang="en-US" altLang="zh-CN" sz="2200">
              <a:solidFill>
                <a:srgbClr val="3333CC"/>
              </a:solidFill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zh-CN" altLang="en-US" sz="220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总的时间复杂度为</a:t>
            </a:r>
            <a:r>
              <a:rPr lang="en-US" altLang="zh-CN" sz="220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O(</a:t>
            </a:r>
            <a:r>
              <a:rPr lang="en-US" altLang="zh-CN" sz="2200" i="1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nw</a:t>
            </a:r>
            <a:r>
              <a:rPr lang="en-US" altLang="zh-CN" sz="220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en-US" sz="220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。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62B3A-2870-408C-9F18-2C674C90AA9B}" type="slidenum">
              <a:rPr lang="en-US" altLang="zh-CN" smtClean="0"/>
              <a:pPr/>
              <a:t>13</a:t>
            </a:fld>
            <a:r>
              <a:rPr lang="en-US" altLang="zh-CN"/>
              <a:t>/14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ext Box 2"/>
          <p:cNvSpPr txBox="1">
            <a:spLocks noChangeArrowheads="1"/>
          </p:cNvSpPr>
          <p:nvPr/>
        </p:nvSpPr>
        <p:spPr bwMode="auto">
          <a:xfrm>
            <a:off x="2124075" y="2205038"/>
            <a:ext cx="4897438" cy="7620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00FF"/>
                </a:solidFill>
              </a:rPr>
              <a:t> </a:t>
            </a:r>
            <a:r>
              <a:rPr lang="en-US" altLang="zh-CN" sz="4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r>
              <a:rPr lang="zh-CN" altLang="en-US" sz="4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本讲完</a:t>
            </a:r>
            <a:r>
              <a:rPr lang="zh-CN" altLang="en-US" sz="4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62B3A-2870-408C-9F18-2C674C90AA9B}" type="slidenum">
              <a:rPr lang="en-US" altLang="zh-CN" smtClean="0"/>
              <a:pPr/>
              <a:t>14</a:t>
            </a:fld>
            <a:r>
              <a:rPr lang="en-US" altLang="zh-CN"/>
              <a:t>/14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82" name="Text Box 10"/>
          <p:cNvSpPr txBox="1">
            <a:spLocks noChangeArrowheads="1"/>
          </p:cNvSpPr>
          <p:nvPr/>
        </p:nvSpPr>
        <p:spPr bwMode="auto">
          <a:xfrm>
            <a:off x="250825" y="981075"/>
            <a:ext cx="8642350" cy="219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　　设有一个</a:t>
            </a:r>
            <a:r>
              <a:rPr kumimoji="1" lang="zh-CN" altLang="en-US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文件</a:t>
            </a:r>
            <a:r>
              <a:rPr kumimoji="1" lang="en-US" altLang="zh-CN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Fin.dat</a:t>
            </a:r>
            <a:r>
              <a:rPr kumimoji="1" lang="zh-CN" altLang="en-US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，内含</a:t>
            </a:r>
            <a:r>
              <a:rPr kumimoji="1" lang="en-US" altLang="zh-CN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4500</a:t>
            </a:r>
            <a:r>
              <a:rPr kumimoji="1" lang="zh-CN" altLang="en-US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个记录</a:t>
            </a:r>
            <a:r>
              <a:rPr kumimoji="1" lang="zh-CN" altLang="en-US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：</a:t>
            </a:r>
            <a:r>
              <a:rPr kumimoji="1" lang="en-US" altLang="zh-CN" i="1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baseline="-3000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i="1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baseline="-3000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zh-CN" altLang="en-US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…</a:t>
            </a:r>
            <a:r>
              <a:rPr kumimoji="1" lang="zh-CN" altLang="en-US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i="1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baseline="-3000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4500</a:t>
            </a:r>
            <a:r>
              <a:rPr kumimoji="1" lang="zh-CN" altLang="en-US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，现在</a:t>
            </a:r>
            <a:r>
              <a:rPr kumimoji="1" lang="zh-CN" altLang="en-US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要对该文件</a:t>
            </a:r>
            <a:r>
              <a:rPr kumimoji="1" lang="zh-CN" altLang="en-US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进行排序，结果</a:t>
            </a:r>
            <a:r>
              <a:rPr kumimoji="1" lang="zh-CN" altLang="en-US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放在</a:t>
            </a:r>
            <a:r>
              <a:rPr kumimoji="1" lang="en-US" altLang="zh-CN" dirty="0" err="1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Fout.dat</a:t>
            </a:r>
            <a:r>
              <a:rPr kumimoji="1" lang="zh-CN" altLang="en-US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文件中。可占用的内存空间至多只能对</a:t>
            </a:r>
            <a:r>
              <a:rPr kumimoji="1" lang="en-US" altLang="zh-CN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750</a:t>
            </a:r>
            <a:r>
              <a:rPr kumimoji="1" lang="zh-CN" altLang="en-US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个记录进行排序。</a:t>
            </a:r>
          </a:p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　</a:t>
            </a:r>
            <a:r>
              <a:rPr kumimoji="1" lang="zh-CN" altLang="en-US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　</a:t>
            </a:r>
            <a:r>
              <a:rPr kumimoji="1" lang="en-US" altLang="zh-CN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 Fin.dat</a:t>
            </a:r>
            <a:r>
              <a:rPr kumimoji="1" lang="zh-CN" altLang="en-US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文件放</a:t>
            </a:r>
            <a:r>
              <a:rPr kumimoji="1" lang="zh-CN" altLang="en-US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在</a:t>
            </a:r>
            <a:r>
              <a:rPr kumimoji="1" lang="zh-CN" altLang="en-US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磁盘上。假设每个记录占用一个物理块。</a:t>
            </a:r>
            <a:endParaRPr kumimoji="1" lang="zh-CN" altLang="en-US" dirty="0">
              <a:solidFill>
                <a:srgbClr val="3333CC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4285" name="Text Box 13"/>
          <p:cNvSpPr txBox="1">
            <a:spLocks noChangeArrowheads="1"/>
          </p:cNvSpPr>
          <p:nvPr/>
        </p:nvSpPr>
        <p:spPr bwMode="auto">
          <a:xfrm>
            <a:off x="539750" y="260350"/>
            <a:ext cx="3527425" cy="457200"/>
          </a:xfrm>
          <a:prstGeom prst="rect">
            <a:avLst/>
          </a:prstGeom>
          <a:solidFill>
            <a:srgbClr val="9900FF"/>
          </a:solidFill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磁盘排序示例演示</a:t>
            </a:r>
          </a:p>
        </p:txBody>
      </p:sp>
      <p:grpSp>
        <p:nvGrpSpPr>
          <p:cNvPr id="54291" name="Group 19"/>
          <p:cNvGrpSpPr>
            <a:grpSpLocks/>
          </p:cNvGrpSpPr>
          <p:nvPr/>
        </p:nvGrpSpPr>
        <p:grpSpPr bwMode="auto">
          <a:xfrm>
            <a:off x="2857488" y="4214818"/>
            <a:ext cx="2895600" cy="1008062"/>
            <a:chOff x="1813" y="2659"/>
            <a:chExt cx="1824" cy="635"/>
          </a:xfrm>
        </p:grpSpPr>
        <p:sp>
          <p:nvSpPr>
            <p:cNvPr id="54286" name="Rectangle 14"/>
            <p:cNvSpPr>
              <a:spLocks noChangeArrowheads="1"/>
            </p:cNvSpPr>
            <p:nvPr/>
          </p:nvSpPr>
          <p:spPr bwMode="auto">
            <a:xfrm>
              <a:off x="2290" y="2659"/>
              <a:ext cx="862" cy="63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zh-CN" altLang="en-US" dirty="0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内存</a:t>
              </a:r>
            </a:p>
            <a:p>
              <a:r>
                <a:rPr lang="en-US" altLang="zh-CN" dirty="0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(750)</a:t>
              </a:r>
            </a:p>
          </p:txBody>
        </p:sp>
        <p:sp>
          <p:nvSpPr>
            <p:cNvPr id="54287" name="AutoShape 15"/>
            <p:cNvSpPr>
              <a:spLocks noChangeArrowheads="1"/>
            </p:cNvSpPr>
            <p:nvPr/>
          </p:nvSpPr>
          <p:spPr bwMode="auto">
            <a:xfrm>
              <a:off x="1813" y="2920"/>
              <a:ext cx="453" cy="137"/>
            </a:xfrm>
            <a:prstGeom prst="rightArrow">
              <a:avLst>
                <a:gd name="adj1" fmla="val 50000"/>
                <a:gd name="adj2" fmla="val 82664"/>
              </a:avLst>
            </a:prstGeom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88" name="AutoShape 16"/>
            <p:cNvSpPr>
              <a:spLocks noChangeArrowheads="1"/>
            </p:cNvSpPr>
            <p:nvPr/>
          </p:nvSpPr>
          <p:spPr bwMode="auto">
            <a:xfrm>
              <a:off x="3184" y="2923"/>
              <a:ext cx="453" cy="137"/>
            </a:xfrm>
            <a:prstGeom prst="rightArrow">
              <a:avLst>
                <a:gd name="adj1" fmla="val 50000"/>
                <a:gd name="adj2" fmla="val 82664"/>
              </a:avLst>
            </a:prstGeom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4289" name="Text Box 17"/>
          <p:cNvSpPr txBox="1">
            <a:spLocks noChangeArrowheads="1"/>
          </p:cNvSpPr>
          <p:nvPr/>
        </p:nvSpPr>
        <p:spPr bwMode="auto">
          <a:xfrm>
            <a:off x="1296988" y="4543425"/>
            <a:ext cx="1584325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 err="1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Fin.dat</a:t>
            </a:r>
            <a:r>
              <a:rPr lang="zh-CN" altLang="en-US" sz="2000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文件</a:t>
            </a:r>
          </a:p>
        </p:txBody>
      </p:sp>
      <p:sp>
        <p:nvSpPr>
          <p:cNvPr id="54290" name="Text Box 18"/>
          <p:cNvSpPr txBox="1">
            <a:spLocks noChangeArrowheads="1"/>
          </p:cNvSpPr>
          <p:nvPr/>
        </p:nvSpPr>
        <p:spPr bwMode="auto">
          <a:xfrm>
            <a:off x="5702300" y="4543425"/>
            <a:ext cx="1873250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Fout.dat</a:t>
            </a:r>
            <a:r>
              <a:rPr lang="zh-CN" altLang="en-US" sz="200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文件</a:t>
            </a: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62B3A-2870-408C-9F18-2C674C90AA9B}" type="slidenum">
              <a:rPr lang="en-US" altLang="zh-CN" smtClean="0"/>
              <a:pPr/>
              <a:t>2</a:t>
            </a:fld>
            <a:r>
              <a:rPr lang="en-US" altLang="zh-CN"/>
              <a:t>/14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4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4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4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89" grpId="0"/>
      <p:bldP spid="5429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ext Box 2"/>
          <p:cNvSpPr txBox="1">
            <a:spLocks noChangeArrowheads="1"/>
          </p:cNvSpPr>
          <p:nvPr/>
        </p:nvSpPr>
        <p:spPr bwMode="auto">
          <a:xfrm>
            <a:off x="285720" y="2571744"/>
            <a:ext cx="2303462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文件</a:t>
            </a:r>
            <a:r>
              <a:rPr lang="en-US" altLang="zh-CN" sz="2000" dirty="0" err="1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Fin.dat</a:t>
            </a:r>
            <a:endParaRPr lang="en-US" altLang="zh-CN" sz="2000" dirty="0">
              <a:solidFill>
                <a:srgbClr val="3333CC"/>
              </a:solidFill>
              <a:ea typeface="楷体" pitchFamily="49" charset="-122"/>
              <a:cs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（含</a:t>
            </a:r>
            <a:r>
              <a:rPr lang="en-US" altLang="zh-CN" sz="2000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4500</a:t>
            </a:r>
            <a:r>
              <a:rPr lang="zh-CN" altLang="en-US" sz="2000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个记录）</a:t>
            </a:r>
          </a:p>
        </p:txBody>
      </p:sp>
      <p:sp>
        <p:nvSpPr>
          <p:cNvPr id="93187" name="Rectangle 3"/>
          <p:cNvSpPr>
            <a:spLocks noChangeArrowheads="1"/>
          </p:cNvSpPr>
          <p:nvPr/>
        </p:nvSpPr>
        <p:spPr bwMode="auto">
          <a:xfrm>
            <a:off x="3059113" y="2311400"/>
            <a:ext cx="1979612" cy="13684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zh-CN" altLang="en-US" sz="1800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容量为</a:t>
            </a:r>
            <a:r>
              <a:rPr lang="en-US" altLang="zh-CN" sz="1800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750</a:t>
            </a:r>
            <a:r>
              <a:rPr lang="zh-CN" altLang="en-US" sz="1800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个记录</a:t>
            </a:r>
          </a:p>
        </p:txBody>
      </p:sp>
      <p:sp>
        <p:nvSpPr>
          <p:cNvPr id="93190" name="Text Box 6"/>
          <p:cNvSpPr txBox="1">
            <a:spLocks noChangeArrowheads="1"/>
          </p:cNvSpPr>
          <p:nvPr/>
        </p:nvSpPr>
        <p:spPr bwMode="auto">
          <a:xfrm>
            <a:off x="5857884" y="2455863"/>
            <a:ext cx="2160587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产生</a:t>
            </a:r>
            <a:r>
              <a:rPr lang="en-US" altLang="zh-CN" sz="2000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6</a:t>
            </a:r>
            <a:r>
              <a:rPr lang="zh-CN" altLang="en-US" sz="2000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个长度为</a:t>
            </a:r>
            <a:r>
              <a:rPr lang="en-US" altLang="zh-CN" sz="2000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750</a:t>
            </a:r>
            <a:r>
              <a:rPr lang="zh-CN" altLang="en-US" sz="2000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个记录的有序文件</a:t>
            </a:r>
            <a:r>
              <a:rPr lang="en-US" altLang="zh-CN" sz="2000" dirty="0" err="1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F</a:t>
            </a:r>
            <a:r>
              <a:rPr lang="en-US" altLang="zh-CN" sz="2000" baseline="-25000" dirty="0" err="1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z="2000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～</a:t>
            </a:r>
            <a:r>
              <a:rPr lang="en-US" altLang="zh-CN" sz="2000" dirty="0" err="1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F</a:t>
            </a:r>
            <a:r>
              <a:rPr lang="en-US" altLang="zh-CN" sz="2000" baseline="-25000" dirty="0" err="1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6</a:t>
            </a:r>
            <a:r>
              <a:rPr lang="zh-CN" altLang="en-US" sz="2000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。</a:t>
            </a:r>
          </a:p>
        </p:txBody>
      </p:sp>
      <p:sp>
        <p:nvSpPr>
          <p:cNvPr id="93191" name="Text Box 7"/>
          <p:cNvSpPr txBox="1">
            <a:spLocks noChangeArrowheads="1"/>
          </p:cNvSpPr>
          <p:nvPr/>
        </p:nvSpPr>
        <p:spPr bwMode="auto">
          <a:xfrm>
            <a:off x="468313" y="765175"/>
            <a:ext cx="41036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第</a:t>
            </a:r>
            <a:r>
              <a:rPr lang="en-US" altLang="zh-CN" dirty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en-US" dirty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阶段：</a:t>
            </a:r>
            <a:r>
              <a:rPr lang="zh-CN" altLang="en-US" dirty="0">
                <a:solidFill>
                  <a:srgbClr val="CC00CC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产生初始归并段</a:t>
            </a:r>
          </a:p>
        </p:txBody>
      </p:sp>
      <p:sp>
        <p:nvSpPr>
          <p:cNvPr id="93192" name="Text Box 8"/>
          <p:cNvSpPr txBox="1">
            <a:spLocks noChangeArrowheads="1"/>
          </p:cNvSpPr>
          <p:nvPr/>
        </p:nvSpPr>
        <p:spPr bwMode="auto">
          <a:xfrm>
            <a:off x="3059113" y="1773238"/>
            <a:ext cx="21605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某种内排序方法</a:t>
            </a:r>
          </a:p>
        </p:txBody>
      </p:sp>
      <p:sp>
        <p:nvSpPr>
          <p:cNvPr id="9" name="右箭头 8"/>
          <p:cNvSpPr/>
          <p:nvPr/>
        </p:nvSpPr>
        <p:spPr>
          <a:xfrm>
            <a:off x="2500298" y="2928934"/>
            <a:ext cx="428628" cy="142876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右箭头 9"/>
          <p:cNvSpPr/>
          <p:nvPr/>
        </p:nvSpPr>
        <p:spPr>
          <a:xfrm>
            <a:off x="5286380" y="2928934"/>
            <a:ext cx="428628" cy="142876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62B3A-2870-408C-9F18-2C674C90AA9B}" type="slidenum">
              <a:rPr lang="en-US" altLang="zh-CN" smtClean="0"/>
              <a:pPr/>
              <a:t>3</a:t>
            </a:fld>
            <a:r>
              <a:rPr lang="en-US" altLang="zh-CN"/>
              <a:t>/14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ext Box 2"/>
          <p:cNvSpPr txBox="1">
            <a:spLocks noChangeArrowheads="1"/>
          </p:cNvSpPr>
          <p:nvPr/>
        </p:nvSpPr>
        <p:spPr bwMode="auto">
          <a:xfrm>
            <a:off x="468311" y="511161"/>
            <a:ext cx="3384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第</a:t>
            </a:r>
            <a:r>
              <a:rPr lang="en-US" altLang="zh-CN" dirty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dirty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阶段：</a:t>
            </a:r>
            <a:r>
              <a:rPr lang="zh-CN" altLang="en-US" dirty="0">
                <a:solidFill>
                  <a:srgbClr val="FF00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多路归并</a:t>
            </a:r>
          </a:p>
        </p:txBody>
      </p:sp>
      <p:sp>
        <p:nvSpPr>
          <p:cNvPr id="94211" name="Text Box 3"/>
          <p:cNvSpPr txBox="1">
            <a:spLocks noChangeArrowheads="1"/>
          </p:cNvSpPr>
          <p:nvPr/>
        </p:nvSpPr>
        <p:spPr bwMode="auto">
          <a:xfrm>
            <a:off x="642910" y="1214422"/>
            <a:ext cx="4357718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200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可用内存空间大小为</a:t>
            </a:r>
            <a:r>
              <a:rPr kumimoji="1" lang="en-US" altLang="zh-CN" sz="2200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750</a:t>
            </a:r>
            <a:r>
              <a:rPr kumimoji="1" lang="zh-CN" altLang="en-US" sz="2200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个记录</a:t>
            </a:r>
          </a:p>
        </p:txBody>
      </p:sp>
      <p:sp>
        <p:nvSpPr>
          <p:cNvPr id="94307" name="Text Box 99"/>
          <p:cNvSpPr txBox="1">
            <a:spLocks noChangeArrowheads="1"/>
          </p:cNvSpPr>
          <p:nvPr/>
        </p:nvSpPr>
        <p:spPr bwMode="auto">
          <a:xfrm>
            <a:off x="642910" y="1785926"/>
            <a:ext cx="4000528" cy="430887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可以使用多种</a:t>
            </a:r>
            <a:r>
              <a:rPr lang="zh-CN" altLang="en-US" sz="220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归并方案来完成</a:t>
            </a:r>
            <a:endParaRPr lang="zh-CN" altLang="en-US" sz="2200" dirty="0">
              <a:solidFill>
                <a:srgbClr val="3333CC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62B3A-2870-408C-9F18-2C674C90AA9B}" type="slidenum">
              <a:rPr lang="en-US" altLang="zh-CN" smtClean="0"/>
              <a:pPr/>
              <a:t>4</a:t>
            </a:fld>
            <a:r>
              <a:rPr lang="en-US" altLang="zh-CN"/>
              <a:t>/14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3" name="Text Box 5"/>
          <p:cNvSpPr txBox="1">
            <a:spLocks noChangeArrowheads="1"/>
          </p:cNvSpPr>
          <p:nvPr/>
        </p:nvSpPr>
        <p:spPr bwMode="auto">
          <a:xfrm>
            <a:off x="755650" y="782658"/>
            <a:ext cx="576263" cy="3048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 err="1">
                <a:solidFill>
                  <a:srgbClr val="3333CC"/>
                </a:solidFill>
              </a:rPr>
              <a:t>F</a:t>
            </a:r>
            <a:r>
              <a:rPr lang="en-US" altLang="zh-CN" sz="2000" baseline="-25000" dirty="0" err="1">
                <a:solidFill>
                  <a:srgbClr val="3333CC"/>
                </a:solidFill>
              </a:rPr>
              <a:t>1</a:t>
            </a:r>
            <a:endParaRPr lang="en-US" altLang="zh-CN" sz="2000" baseline="-25000" dirty="0">
              <a:solidFill>
                <a:srgbClr val="3333CC"/>
              </a:solidFill>
            </a:endParaRPr>
          </a:p>
        </p:txBody>
      </p:sp>
      <p:sp>
        <p:nvSpPr>
          <p:cNvPr id="94214" name="Rectangle 6"/>
          <p:cNvSpPr>
            <a:spLocks noChangeArrowheads="1"/>
          </p:cNvSpPr>
          <p:nvPr/>
        </p:nvSpPr>
        <p:spPr bwMode="auto">
          <a:xfrm>
            <a:off x="323850" y="1211283"/>
            <a:ext cx="431800" cy="2889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4215" name="Rectangle 7"/>
          <p:cNvSpPr>
            <a:spLocks noChangeArrowheads="1"/>
          </p:cNvSpPr>
          <p:nvPr/>
        </p:nvSpPr>
        <p:spPr bwMode="auto">
          <a:xfrm>
            <a:off x="755650" y="1211283"/>
            <a:ext cx="431800" cy="2889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4216" name="Rectangle 8"/>
          <p:cNvSpPr>
            <a:spLocks noChangeArrowheads="1"/>
          </p:cNvSpPr>
          <p:nvPr/>
        </p:nvSpPr>
        <p:spPr bwMode="auto">
          <a:xfrm>
            <a:off x="1187450" y="1211283"/>
            <a:ext cx="431800" cy="2889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4217" name="Text Box 9"/>
          <p:cNvSpPr txBox="1">
            <a:spLocks noChangeArrowheads="1"/>
          </p:cNvSpPr>
          <p:nvPr/>
        </p:nvSpPr>
        <p:spPr bwMode="auto">
          <a:xfrm>
            <a:off x="2197100" y="782658"/>
            <a:ext cx="576263" cy="3048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3333CC"/>
                </a:solidFill>
              </a:rPr>
              <a:t>F</a:t>
            </a:r>
            <a:r>
              <a:rPr lang="en-US" altLang="zh-CN" sz="2000" baseline="-25000">
                <a:solidFill>
                  <a:srgbClr val="3333CC"/>
                </a:solidFill>
              </a:rPr>
              <a:t>2</a:t>
            </a:r>
          </a:p>
        </p:txBody>
      </p:sp>
      <p:sp>
        <p:nvSpPr>
          <p:cNvPr id="94218" name="Rectangle 10"/>
          <p:cNvSpPr>
            <a:spLocks noChangeArrowheads="1"/>
          </p:cNvSpPr>
          <p:nvPr/>
        </p:nvSpPr>
        <p:spPr bwMode="auto">
          <a:xfrm>
            <a:off x="1765300" y="1211283"/>
            <a:ext cx="431800" cy="2889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4219" name="Rectangle 11"/>
          <p:cNvSpPr>
            <a:spLocks noChangeArrowheads="1"/>
          </p:cNvSpPr>
          <p:nvPr/>
        </p:nvSpPr>
        <p:spPr bwMode="auto">
          <a:xfrm>
            <a:off x="2197100" y="1211283"/>
            <a:ext cx="431800" cy="2889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4220" name="Rectangle 12"/>
          <p:cNvSpPr>
            <a:spLocks noChangeArrowheads="1"/>
          </p:cNvSpPr>
          <p:nvPr/>
        </p:nvSpPr>
        <p:spPr bwMode="auto">
          <a:xfrm>
            <a:off x="2628900" y="1211283"/>
            <a:ext cx="431800" cy="2889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grpSp>
        <p:nvGrpSpPr>
          <p:cNvPr id="100" name="组合 99"/>
          <p:cNvGrpSpPr/>
          <p:nvPr/>
        </p:nvGrpSpPr>
        <p:grpSpPr>
          <a:xfrm>
            <a:off x="323850" y="1501796"/>
            <a:ext cx="2592388" cy="1079499"/>
            <a:chOff x="323850" y="1501796"/>
            <a:chExt cx="2592388" cy="1079499"/>
          </a:xfrm>
        </p:grpSpPr>
        <p:sp>
          <p:nvSpPr>
            <p:cNvPr id="94221" name="Text Box 13"/>
            <p:cNvSpPr txBox="1">
              <a:spLocks noChangeArrowheads="1"/>
            </p:cNvSpPr>
            <p:nvPr/>
          </p:nvSpPr>
          <p:spPr bwMode="auto">
            <a:xfrm>
              <a:off x="323850" y="1862158"/>
              <a:ext cx="576263" cy="3048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rgbClr val="3333CC"/>
                  </a:solidFill>
                </a:rPr>
                <a:t>F</a:t>
              </a:r>
              <a:r>
                <a:rPr lang="en-US" altLang="zh-CN" sz="2000" baseline="-25000">
                  <a:solidFill>
                    <a:srgbClr val="3333CC"/>
                  </a:solidFill>
                </a:rPr>
                <a:t>7</a:t>
              </a:r>
            </a:p>
          </p:txBody>
        </p:sp>
        <p:sp>
          <p:nvSpPr>
            <p:cNvPr id="94222" name="Rectangle 14"/>
            <p:cNvSpPr>
              <a:spLocks noChangeArrowheads="1"/>
            </p:cNvSpPr>
            <p:nvPr/>
          </p:nvSpPr>
          <p:spPr bwMode="auto">
            <a:xfrm>
              <a:off x="323850" y="2292370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223" name="Rectangle 15"/>
            <p:cNvSpPr>
              <a:spLocks noChangeArrowheads="1"/>
            </p:cNvSpPr>
            <p:nvPr/>
          </p:nvSpPr>
          <p:spPr bwMode="auto">
            <a:xfrm>
              <a:off x="755650" y="2292370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224" name="Rectangle 16"/>
            <p:cNvSpPr>
              <a:spLocks noChangeArrowheads="1"/>
            </p:cNvSpPr>
            <p:nvPr/>
          </p:nvSpPr>
          <p:spPr bwMode="auto">
            <a:xfrm>
              <a:off x="1187450" y="2292370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225" name="Rectangle 17"/>
            <p:cNvSpPr>
              <a:spLocks noChangeArrowheads="1"/>
            </p:cNvSpPr>
            <p:nvPr/>
          </p:nvSpPr>
          <p:spPr bwMode="auto">
            <a:xfrm>
              <a:off x="1620838" y="2292370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226" name="Rectangle 18"/>
            <p:cNvSpPr>
              <a:spLocks noChangeArrowheads="1"/>
            </p:cNvSpPr>
            <p:nvPr/>
          </p:nvSpPr>
          <p:spPr bwMode="auto">
            <a:xfrm>
              <a:off x="2052638" y="2292370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227" name="Rectangle 19"/>
            <p:cNvSpPr>
              <a:spLocks noChangeArrowheads="1"/>
            </p:cNvSpPr>
            <p:nvPr/>
          </p:nvSpPr>
          <p:spPr bwMode="auto">
            <a:xfrm>
              <a:off x="2484438" y="2292370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228" name="Line 20"/>
            <p:cNvSpPr>
              <a:spLocks noChangeShapeType="1"/>
            </p:cNvSpPr>
            <p:nvPr/>
          </p:nvSpPr>
          <p:spPr bwMode="auto">
            <a:xfrm>
              <a:off x="973138" y="1501796"/>
              <a:ext cx="431800" cy="79216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4229" name="Line 21"/>
            <p:cNvSpPr>
              <a:spLocks noChangeShapeType="1"/>
            </p:cNvSpPr>
            <p:nvPr/>
          </p:nvSpPr>
          <p:spPr bwMode="auto">
            <a:xfrm flipH="1">
              <a:off x="1908175" y="1501796"/>
              <a:ext cx="433388" cy="79216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94231" name="Text Box 23"/>
          <p:cNvSpPr txBox="1">
            <a:spLocks noChangeArrowheads="1"/>
          </p:cNvSpPr>
          <p:nvPr/>
        </p:nvSpPr>
        <p:spPr bwMode="auto">
          <a:xfrm>
            <a:off x="3779838" y="781070"/>
            <a:ext cx="576263" cy="3048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3333CC"/>
                </a:solidFill>
              </a:rPr>
              <a:t>F</a:t>
            </a:r>
            <a:r>
              <a:rPr lang="en-US" altLang="zh-CN" sz="2000" baseline="-25000">
                <a:solidFill>
                  <a:srgbClr val="3333CC"/>
                </a:solidFill>
              </a:rPr>
              <a:t>3</a:t>
            </a:r>
          </a:p>
        </p:txBody>
      </p:sp>
      <p:sp>
        <p:nvSpPr>
          <p:cNvPr id="94232" name="Rectangle 24"/>
          <p:cNvSpPr>
            <a:spLocks noChangeArrowheads="1"/>
          </p:cNvSpPr>
          <p:nvPr/>
        </p:nvSpPr>
        <p:spPr bwMode="auto">
          <a:xfrm>
            <a:off x="3348038" y="1211283"/>
            <a:ext cx="431800" cy="2889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4233" name="Rectangle 25"/>
          <p:cNvSpPr>
            <a:spLocks noChangeArrowheads="1"/>
          </p:cNvSpPr>
          <p:nvPr/>
        </p:nvSpPr>
        <p:spPr bwMode="auto">
          <a:xfrm>
            <a:off x="3779838" y="1211283"/>
            <a:ext cx="431800" cy="2889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4234" name="Rectangle 26"/>
          <p:cNvSpPr>
            <a:spLocks noChangeArrowheads="1"/>
          </p:cNvSpPr>
          <p:nvPr/>
        </p:nvSpPr>
        <p:spPr bwMode="auto">
          <a:xfrm>
            <a:off x="4211638" y="1211283"/>
            <a:ext cx="431800" cy="2889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4235" name="Text Box 27"/>
          <p:cNvSpPr txBox="1">
            <a:spLocks noChangeArrowheads="1"/>
          </p:cNvSpPr>
          <p:nvPr/>
        </p:nvSpPr>
        <p:spPr bwMode="auto">
          <a:xfrm>
            <a:off x="5221288" y="781070"/>
            <a:ext cx="576263" cy="3048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3333CC"/>
                </a:solidFill>
              </a:rPr>
              <a:t>F</a:t>
            </a:r>
            <a:r>
              <a:rPr lang="en-US" altLang="zh-CN" sz="2000" baseline="-25000">
                <a:solidFill>
                  <a:srgbClr val="3333CC"/>
                </a:solidFill>
              </a:rPr>
              <a:t>4</a:t>
            </a:r>
          </a:p>
        </p:txBody>
      </p:sp>
      <p:sp>
        <p:nvSpPr>
          <p:cNvPr id="94236" name="Rectangle 28"/>
          <p:cNvSpPr>
            <a:spLocks noChangeArrowheads="1"/>
          </p:cNvSpPr>
          <p:nvPr/>
        </p:nvSpPr>
        <p:spPr bwMode="auto">
          <a:xfrm>
            <a:off x="4789488" y="1211283"/>
            <a:ext cx="431800" cy="2889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4237" name="Rectangle 29"/>
          <p:cNvSpPr>
            <a:spLocks noChangeArrowheads="1"/>
          </p:cNvSpPr>
          <p:nvPr/>
        </p:nvSpPr>
        <p:spPr bwMode="auto">
          <a:xfrm>
            <a:off x="5221288" y="1211283"/>
            <a:ext cx="431800" cy="2889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4238" name="Rectangle 30"/>
          <p:cNvSpPr>
            <a:spLocks noChangeArrowheads="1"/>
          </p:cNvSpPr>
          <p:nvPr/>
        </p:nvSpPr>
        <p:spPr bwMode="auto">
          <a:xfrm>
            <a:off x="5653088" y="1211283"/>
            <a:ext cx="431800" cy="2889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grpSp>
        <p:nvGrpSpPr>
          <p:cNvPr id="101" name="组合 100"/>
          <p:cNvGrpSpPr/>
          <p:nvPr/>
        </p:nvGrpSpPr>
        <p:grpSpPr>
          <a:xfrm>
            <a:off x="3348038" y="1501795"/>
            <a:ext cx="2592388" cy="1079500"/>
            <a:chOff x="3348038" y="1501795"/>
            <a:chExt cx="2592388" cy="1079500"/>
          </a:xfrm>
        </p:grpSpPr>
        <p:sp>
          <p:nvSpPr>
            <p:cNvPr id="94239" name="Text Box 31"/>
            <p:cNvSpPr txBox="1">
              <a:spLocks noChangeArrowheads="1"/>
            </p:cNvSpPr>
            <p:nvPr/>
          </p:nvSpPr>
          <p:spPr bwMode="auto">
            <a:xfrm>
              <a:off x="3348038" y="1862158"/>
              <a:ext cx="576263" cy="3048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rgbClr val="3333CC"/>
                  </a:solidFill>
                </a:rPr>
                <a:t>F</a:t>
              </a:r>
              <a:r>
                <a:rPr lang="en-US" altLang="zh-CN" sz="2000" baseline="-25000">
                  <a:solidFill>
                    <a:srgbClr val="3333CC"/>
                  </a:solidFill>
                </a:rPr>
                <a:t>8</a:t>
              </a:r>
            </a:p>
          </p:txBody>
        </p:sp>
        <p:sp>
          <p:nvSpPr>
            <p:cNvPr id="94240" name="Rectangle 32"/>
            <p:cNvSpPr>
              <a:spLocks noChangeArrowheads="1"/>
            </p:cNvSpPr>
            <p:nvPr/>
          </p:nvSpPr>
          <p:spPr bwMode="auto">
            <a:xfrm>
              <a:off x="3348038" y="2292370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241" name="Rectangle 33"/>
            <p:cNvSpPr>
              <a:spLocks noChangeArrowheads="1"/>
            </p:cNvSpPr>
            <p:nvPr/>
          </p:nvSpPr>
          <p:spPr bwMode="auto">
            <a:xfrm>
              <a:off x="3779838" y="2292370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242" name="Rectangle 34"/>
            <p:cNvSpPr>
              <a:spLocks noChangeArrowheads="1"/>
            </p:cNvSpPr>
            <p:nvPr/>
          </p:nvSpPr>
          <p:spPr bwMode="auto">
            <a:xfrm>
              <a:off x="4211638" y="2292370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243" name="Rectangle 35"/>
            <p:cNvSpPr>
              <a:spLocks noChangeArrowheads="1"/>
            </p:cNvSpPr>
            <p:nvPr/>
          </p:nvSpPr>
          <p:spPr bwMode="auto">
            <a:xfrm>
              <a:off x="4645026" y="2292370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244" name="Rectangle 36"/>
            <p:cNvSpPr>
              <a:spLocks noChangeArrowheads="1"/>
            </p:cNvSpPr>
            <p:nvPr/>
          </p:nvSpPr>
          <p:spPr bwMode="auto">
            <a:xfrm>
              <a:off x="5076826" y="2292370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245" name="Rectangle 37"/>
            <p:cNvSpPr>
              <a:spLocks noChangeArrowheads="1"/>
            </p:cNvSpPr>
            <p:nvPr/>
          </p:nvSpPr>
          <p:spPr bwMode="auto">
            <a:xfrm>
              <a:off x="5508626" y="2292370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246" name="Line 38"/>
            <p:cNvSpPr>
              <a:spLocks noChangeShapeType="1"/>
            </p:cNvSpPr>
            <p:nvPr/>
          </p:nvSpPr>
          <p:spPr bwMode="auto">
            <a:xfrm>
              <a:off x="3997326" y="1501795"/>
              <a:ext cx="431800" cy="79216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4247" name="Line 39"/>
            <p:cNvSpPr>
              <a:spLocks noChangeShapeType="1"/>
            </p:cNvSpPr>
            <p:nvPr/>
          </p:nvSpPr>
          <p:spPr bwMode="auto">
            <a:xfrm flipH="1">
              <a:off x="4932363" y="1501795"/>
              <a:ext cx="433388" cy="79216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94249" name="Text Box 41"/>
          <p:cNvSpPr txBox="1">
            <a:spLocks noChangeArrowheads="1"/>
          </p:cNvSpPr>
          <p:nvPr/>
        </p:nvSpPr>
        <p:spPr bwMode="auto">
          <a:xfrm>
            <a:off x="6732588" y="782658"/>
            <a:ext cx="576263" cy="3048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3333CC"/>
                </a:solidFill>
              </a:rPr>
              <a:t>F</a:t>
            </a:r>
            <a:r>
              <a:rPr lang="en-US" altLang="zh-CN" sz="2000" baseline="-25000">
                <a:solidFill>
                  <a:srgbClr val="3333CC"/>
                </a:solidFill>
              </a:rPr>
              <a:t>5</a:t>
            </a:r>
          </a:p>
        </p:txBody>
      </p:sp>
      <p:sp>
        <p:nvSpPr>
          <p:cNvPr id="94250" name="Rectangle 42"/>
          <p:cNvSpPr>
            <a:spLocks noChangeArrowheads="1"/>
          </p:cNvSpPr>
          <p:nvPr/>
        </p:nvSpPr>
        <p:spPr bwMode="auto">
          <a:xfrm>
            <a:off x="6300788" y="1211283"/>
            <a:ext cx="431800" cy="2889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4251" name="Rectangle 43"/>
          <p:cNvSpPr>
            <a:spLocks noChangeArrowheads="1"/>
          </p:cNvSpPr>
          <p:nvPr/>
        </p:nvSpPr>
        <p:spPr bwMode="auto">
          <a:xfrm>
            <a:off x="6732588" y="1211283"/>
            <a:ext cx="431800" cy="2889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4252" name="Rectangle 44"/>
          <p:cNvSpPr>
            <a:spLocks noChangeArrowheads="1"/>
          </p:cNvSpPr>
          <p:nvPr/>
        </p:nvSpPr>
        <p:spPr bwMode="auto">
          <a:xfrm>
            <a:off x="7164388" y="1211283"/>
            <a:ext cx="431800" cy="2889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4253" name="Text Box 45"/>
          <p:cNvSpPr txBox="1">
            <a:spLocks noChangeArrowheads="1"/>
          </p:cNvSpPr>
          <p:nvPr/>
        </p:nvSpPr>
        <p:spPr bwMode="auto">
          <a:xfrm>
            <a:off x="8174038" y="782658"/>
            <a:ext cx="576263" cy="3048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3333CC"/>
                </a:solidFill>
              </a:rPr>
              <a:t>F</a:t>
            </a:r>
            <a:r>
              <a:rPr lang="en-US" altLang="zh-CN" sz="2000" baseline="-25000">
                <a:solidFill>
                  <a:srgbClr val="3333CC"/>
                </a:solidFill>
              </a:rPr>
              <a:t>6</a:t>
            </a:r>
          </a:p>
        </p:txBody>
      </p:sp>
      <p:sp>
        <p:nvSpPr>
          <p:cNvPr id="94254" name="Rectangle 46"/>
          <p:cNvSpPr>
            <a:spLocks noChangeArrowheads="1"/>
          </p:cNvSpPr>
          <p:nvPr/>
        </p:nvSpPr>
        <p:spPr bwMode="auto">
          <a:xfrm>
            <a:off x="7742238" y="1211283"/>
            <a:ext cx="431800" cy="2889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4255" name="Rectangle 47"/>
          <p:cNvSpPr>
            <a:spLocks noChangeArrowheads="1"/>
          </p:cNvSpPr>
          <p:nvPr/>
        </p:nvSpPr>
        <p:spPr bwMode="auto">
          <a:xfrm>
            <a:off x="8174038" y="1211283"/>
            <a:ext cx="431800" cy="2889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4256" name="Rectangle 48"/>
          <p:cNvSpPr>
            <a:spLocks noChangeArrowheads="1"/>
          </p:cNvSpPr>
          <p:nvPr/>
        </p:nvSpPr>
        <p:spPr bwMode="auto">
          <a:xfrm>
            <a:off x="8605838" y="1211283"/>
            <a:ext cx="431800" cy="2889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grpSp>
        <p:nvGrpSpPr>
          <p:cNvPr id="102" name="组合 101"/>
          <p:cNvGrpSpPr/>
          <p:nvPr/>
        </p:nvGrpSpPr>
        <p:grpSpPr>
          <a:xfrm>
            <a:off x="6300788" y="1501796"/>
            <a:ext cx="2592388" cy="1079499"/>
            <a:chOff x="6300788" y="1501796"/>
            <a:chExt cx="2592388" cy="1079499"/>
          </a:xfrm>
        </p:grpSpPr>
        <p:sp>
          <p:nvSpPr>
            <p:cNvPr id="94257" name="Text Box 49"/>
            <p:cNvSpPr txBox="1">
              <a:spLocks noChangeArrowheads="1"/>
            </p:cNvSpPr>
            <p:nvPr/>
          </p:nvSpPr>
          <p:spPr bwMode="auto">
            <a:xfrm>
              <a:off x="6300788" y="1862158"/>
              <a:ext cx="576263" cy="3048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rgbClr val="3333CC"/>
                  </a:solidFill>
                </a:rPr>
                <a:t>F</a:t>
              </a:r>
              <a:r>
                <a:rPr lang="en-US" altLang="zh-CN" sz="2000" baseline="-25000">
                  <a:solidFill>
                    <a:srgbClr val="3333CC"/>
                  </a:solidFill>
                </a:rPr>
                <a:t>9</a:t>
              </a:r>
            </a:p>
          </p:txBody>
        </p:sp>
        <p:sp>
          <p:nvSpPr>
            <p:cNvPr id="94258" name="Rectangle 50"/>
            <p:cNvSpPr>
              <a:spLocks noChangeArrowheads="1"/>
            </p:cNvSpPr>
            <p:nvPr/>
          </p:nvSpPr>
          <p:spPr bwMode="auto">
            <a:xfrm>
              <a:off x="6300788" y="2292370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259" name="Rectangle 51"/>
            <p:cNvSpPr>
              <a:spLocks noChangeArrowheads="1"/>
            </p:cNvSpPr>
            <p:nvPr/>
          </p:nvSpPr>
          <p:spPr bwMode="auto">
            <a:xfrm>
              <a:off x="6732588" y="2292370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260" name="Rectangle 52"/>
            <p:cNvSpPr>
              <a:spLocks noChangeArrowheads="1"/>
            </p:cNvSpPr>
            <p:nvPr/>
          </p:nvSpPr>
          <p:spPr bwMode="auto">
            <a:xfrm>
              <a:off x="7164388" y="2292370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261" name="Rectangle 53"/>
            <p:cNvSpPr>
              <a:spLocks noChangeArrowheads="1"/>
            </p:cNvSpPr>
            <p:nvPr/>
          </p:nvSpPr>
          <p:spPr bwMode="auto">
            <a:xfrm>
              <a:off x="7597776" y="2292370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262" name="Rectangle 54"/>
            <p:cNvSpPr>
              <a:spLocks noChangeArrowheads="1"/>
            </p:cNvSpPr>
            <p:nvPr/>
          </p:nvSpPr>
          <p:spPr bwMode="auto">
            <a:xfrm>
              <a:off x="8029576" y="2292370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263" name="Rectangle 55"/>
            <p:cNvSpPr>
              <a:spLocks noChangeArrowheads="1"/>
            </p:cNvSpPr>
            <p:nvPr/>
          </p:nvSpPr>
          <p:spPr bwMode="auto">
            <a:xfrm>
              <a:off x="8461376" y="2292370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264" name="Line 56"/>
            <p:cNvSpPr>
              <a:spLocks noChangeShapeType="1"/>
            </p:cNvSpPr>
            <p:nvPr/>
          </p:nvSpPr>
          <p:spPr bwMode="auto">
            <a:xfrm>
              <a:off x="6950076" y="1501796"/>
              <a:ext cx="431800" cy="79216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4265" name="Line 57"/>
            <p:cNvSpPr>
              <a:spLocks noChangeShapeType="1"/>
            </p:cNvSpPr>
            <p:nvPr/>
          </p:nvSpPr>
          <p:spPr bwMode="auto">
            <a:xfrm flipH="1">
              <a:off x="7885113" y="1501796"/>
              <a:ext cx="433388" cy="79216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03" name="组合 102"/>
          <p:cNvGrpSpPr/>
          <p:nvPr/>
        </p:nvGrpSpPr>
        <p:grpSpPr>
          <a:xfrm>
            <a:off x="323850" y="2582883"/>
            <a:ext cx="5184775" cy="1077912"/>
            <a:chOff x="323850" y="2582883"/>
            <a:chExt cx="5184775" cy="1077912"/>
          </a:xfrm>
        </p:grpSpPr>
        <p:sp>
          <p:nvSpPr>
            <p:cNvPr id="94267" name="Text Box 59"/>
            <p:cNvSpPr txBox="1">
              <a:spLocks noChangeArrowheads="1"/>
            </p:cNvSpPr>
            <p:nvPr/>
          </p:nvSpPr>
          <p:spPr bwMode="auto">
            <a:xfrm>
              <a:off x="828675" y="2943245"/>
              <a:ext cx="576263" cy="3048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rgbClr val="3333CC"/>
                  </a:solidFill>
                </a:rPr>
                <a:t>F</a:t>
              </a:r>
              <a:r>
                <a:rPr lang="en-US" altLang="zh-CN" sz="2000" baseline="-25000">
                  <a:solidFill>
                    <a:srgbClr val="3333CC"/>
                  </a:solidFill>
                </a:rPr>
                <a:t>10</a:t>
              </a:r>
            </a:p>
          </p:txBody>
        </p:sp>
        <p:sp>
          <p:nvSpPr>
            <p:cNvPr id="94268" name="Rectangle 60"/>
            <p:cNvSpPr>
              <a:spLocks noChangeArrowheads="1"/>
            </p:cNvSpPr>
            <p:nvPr/>
          </p:nvSpPr>
          <p:spPr bwMode="auto">
            <a:xfrm>
              <a:off x="323850" y="3371870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269" name="Rectangle 61"/>
            <p:cNvSpPr>
              <a:spLocks noChangeArrowheads="1"/>
            </p:cNvSpPr>
            <p:nvPr/>
          </p:nvSpPr>
          <p:spPr bwMode="auto">
            <a:xfrm>
              <a:off x="755650" y="3371870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270" name="Rectangle 62"/>
            <p:cNvSpPr>
              <a:spLocks noChangeArrowheads="1"/>
            </p:cNvSpPr>
            <p:nvPr/>
          </p:nvSpPr>
          <p:spPr bwMode="auto">
            <a:xfrm>
              <a:off x="1187450" y="3371870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271" name="Rectangle 63"/>
            <p:cNvSpPr>
              <a:spLocks noChangeArrowheads="1"/>
            </p:cNvSpPr>
            <p:nvPr/>
          </p:nvSpPr>
          <p:spPr bwMode="auto">
            <a:xfrm>
              <a:off x="1620838" y="3371870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272" name="Rectangle 64"/>
            <p:cNvSpPr>
              <a:spLocks noChangeArrowheads="1"/>
            </p:cNvSpPr>
            <p:nvPr/>
          </p:nvSpPr>
          <p:spPr bwMode="auto">
            <a:xfrm>
              <a:off x="2052638" y="3371870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273" name="Rectangle 65"/>
            <p:cNvSpPr>
              <a:spLocks noChangeArrowheads="1"/>
            </p:cNvSpPr>
            <p:nvPr/>
          </p:nvSpPr>
          <p:spPr bwMode="auto">
            <a:xfrm>
              <a:off x="2484438" y="3371870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274" name="Freeform 66"/>
            <p:cNvSpPr>
              <a:spLocks/>
            </p:cNvSpPr>
            <p:nvPr/>
          </p:nvSpPr>
          <p:spPr bwMode="auto">
            <a:xfrm>
              <a:off x="1477963" y="2582883"/>
              <a:ext cx="523875" cy="76676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30" y="483"/>
                </a:cxn>
              </a:cxnLst>
              <a:rect l="0" t="0" r="r" b="b"/>
              <a:pathLst>
                <a:path w="330" h="483">
                  <a:moveTo>
                    <a:pt x="0" y="0"/>
                  </a:moveTo>
                  <a:lnTo>
                    <a:pt x="330" y="483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4275" name="Freeform 67"/>
            <p:cNvSpPr>
              <a:spLocks/>
            </p:cNvSpPr>
            <p:nvPr/>
          </p:nvSpPr>
          <p:spPr bwMode="auto">
            <a:xfrm>
              <a:off x="3805238" y="2597170"/>
              <a:ext cx="652463" cy="788987"/>
            </a:xfrm>
            <a:custGeom>
              <a:avLst/>
              <a:gdLst/>
              <a:ahLst/>
              <a:cxnLst>
                <a:cxn ang="0">
                  <a:pos x="411" y="0"/>
                </a:cxn>
                <a:cxn ang="0">
                  <a:pos x="0" y="497"/>
                </a:cxn>
              </a:cxnLst>
              <a:rect l="0" t="0" r="r" b="b"/>
              <a:pathLst>
                <a:path w="411" h="497">
                  <a:moveTo>
                    <a:pt x="411" y="0"/>
                  </a:moveTo>
                  <a:lnTo>
                    <a:pt x="0" y="497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4276" name="Rectangle 68"/>
            <p:cNvSpPr>
              <a:spLocks noChangeArrowheads="1"/>
            </p:cNvSpPr>
            <p:nvPr/>
          </p:nvSpPr>
          <p:spPr bwMode="auto">
            <a:xfrm>
              <a:off x="2916238" y="3371870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277" name="Rectangle 69"/>
            <p:cNvSpPr>
              <a:spLocks noChangeArrowheads="1"/>
            </p:cNvSpPr>
            <p:nvPr/>
          </p:nvSpPr>
          <p:spPr bwMode="auto">
            <a:xfrm>
              <a:off x="3348038" y="3371870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278" name="Rectangle 70"/>
            <p:cNvSpPr>
              <a:spLocks noChangeArrowheads="1"/>
            </p:cNvSpPr>
            <p:nvPr/>
          </p:nvSpPr>
          <p:spPr bwMode="auto">
            <a:xfrm>
              <a:off x="3779838" y="3371870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279" name="Rectangle 71"/>
            <p:cNvSpPr>
              <a:spLocks noChangeArrowheads="1"/>
            </p:cNvSpPr>
            <p:nvPr/>
          </p:nvSpPr>
          <p:spPr bwMode="auto">
            <a:xfrm>
              <a:off x="4213225" y="3371870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280" name="Rectangle 72"/>
            <p:cNvSpPr>
              <a:spLocks noChangeArrowheads="1"/>
            </p:cNvSpPr>
            <p:nvPr/>
          </p:nvSpPr>
          <p:spPr bwMode="auto">
            <a:xfrm>
              <a:off x="4645025" y="3371870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281" name="Rectangle 73"/>
            <p:cNvSpPr>
              <a:spLocks noChangeArrowheads="1"/>
            </p:cNvSpPr>
            <p:nvPr/>
          </p:nvSpPr>
          <p:spPr bwMode="auto">
            <a:xfrm>
              <a:off x="5076825" y="3371870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16" name="组合 115"/>
          <p:cNvGrpSpPr/>
          <p:nvPr/>
        </p:nvGrpSpPr>
        <p:grpSpPr>
          <a:xfrm>
            <a:off x="684213" y="2571744"/>
            <a:ext cx="7777162" cy="2243164"/>
            <a:chOff x="684213" y="2571744"/>
            <a:chExt cx="7777162" cy="2243164"/>
          </a:xfrm>
        </p:grpSpPr>
        <p:sp>
          <p:nvSpPr>
            <p:cNvPr id="94283" name="Rectangle 75"/>
            <p:cNvSpPr>
              <a:spLocks noChangeArrowheads="1"/>
            </p:cNvSpPr>
            <p:nvPr/>
          </p:nvSpPr>
          <p:spPr bwMode="auto">
            <a:xfrm>
              <a:off x="684213" y="4525983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284" name="Rectangle 76"/>
            <p:cNvSpPr>
              <a:spLocks noChangeArrowheads="1"/>
            </p:cNvSpPr>
            <p:nvPr/>
          </p:nvSpPr>
          <p:spPr bwMode="auto">
            <a:xfrm>
              <a:off x="1116013" y="4525983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285" name="Rectangle 77"/>
            <p:cNvSpPr>
              <a:spLocks noChangeArrowheads="1"/>
            </p:cNvSpPr>
            <p:nvPr/>
          </p:nvSpPr>
          <p:spPr bwMode="auto">
            <a:xfrm>
              <a:off x="1547813" y="4525983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286" name="Rectangle 78"/>
            <p:cNvSpPr>
              <a:spLocks noChangeArrowheads="1"/>
            </p:cNvSpPr>
            <p:nvPr/>
          </p:nvSpPr>
          <p:spPr bwMode="auto">
            <a:xfrm>
              <a:off x="1981200" y="4525983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287" name="Rectangle 79"/>
            <p:cNvSpPr>
              <a:spLocks noChangeArrowheads="1"/>
            </p:cNvSpPr>
            <p:nvPr/>
          </p:nvSpPr>
          <p:spPr bwMode="auto">
            <a:xfrm>
              <a:off x="2413000" y="4525983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288" name="Rectangle 80"/>
            <p:cNvSpPr>
              <a:spLocks noChangeArrowheads="1"/>
            </p:cNvSpPr>
            <p:nvPr/>
          </p:nvSpPr>
          <p:spPr bwMode="auto">
            <a:xfrm>
              <a:off x="2844800" y="4525983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289" name="Rectangle 81"/>
            <p:cNvSpPr>
              <a:spLocks noChangeArrowheads="1"/>
            </p:cNvSpPr>
            <p:nvPr/>
          </p:nvSpPr>
          <p:spPr bwMode="auto">
            <a:xfrm>
              <a:off x="3276600" y="4525983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290" name="Rectangle 82"/>
            <p:cNvSpPr>
              <a:spLocks noChangeArrowheads="1"/>
            </p:cNvSpPr>
            <p:nvPr/>
          </p:nvSpPr>
          <p:spPr bwMode="auto">
            <a:xfrm>
              <a:off x="3708400" y="4525983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291" name="Rectangle 83"/>
            <p:cNvSpPr>
              <a:spLocks noChangeArrowheads="1"/>
            </p:cNvSpPr>
            <p:nvPr/>
          </p:nvSpPr>
          <p:spPr bwMode="auto">
            <a:xfrm>
              <a:off x="4140200" y="4525983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292" name="Rectangle 84"/>
            <p:cNvSpPr>
              <a:spLocks noChangeArrowheads="1"/>
            </p:cNvSpPr>
            <p:nvPr/>
          </p:nvSpPr>
          <p:spPr bwMode="auto">
            <a:xfrm>
              <a:off x="4573588" y="4525983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293" name="Rectangle 85"/>
            <p:cNvSpPr>
              <a:spLocks noChangeArrowheads="1"/>
            </p:cNvSpPr>
            <p:nvPr/>
          </p:nvSpPr>
          <p:spPr bwMode="auto">
            <a:xfrm>
              <a:off x="5005388" y="4525983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294" name="Rectangle 86"/>
            <p:cNvSpPr>
              <a:spLocks noChangeArrowheads="1"/>
            </p:cNvSpPr>
            <p:nvPr/>
          </p:nvSpPr>
          <p:spPr bwMode="auto">
            <a:xfrm>
              <a:off x="5437188" y="4525983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295" name="Rectangle 87"/>
            <p:cNvSpPr>
              <a:spLocks noChangeArrowheads="1"/>
            </p:cNvSpPr>
            <p:nvPr/>
          </p:nvSpPr>
          <p:spPr bwMode="auto">
            <a:xfrm>
              <a:off x="5868988" y="4525983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296" name="Rectangle 88"/>
            <p:cNvSpPr>
              <a:spLocks noChangeArrowheads="1"/>
            </p:cNvSpPr>
            <p:nvPr/>
          </p:nvSpPr>
          <p:spPr bwMode="auto">
            <a:xfrm>
              <a:off x="6300788" y="4525983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297" name="Rectangle 89"/>
            <p:cNvSpPr>
              <a:spLocks noChangeArrowheads="1"/>
            </p:cNvSpPr>
            <p:nvPr/>
          </p:nvSpPr>
          <p:spPr bwMode="auto">
            <a:xfrm>
              <a:off x="6732588" y="4525983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298" name="Rectangle 90"/>
            <p:cNvSpPr>
              <a:spLocks noChangeArrowheads="1"/>
            </p:cNvSpPr>
            <p:nvPr/>
          </p:nvSpPr>
          <p:spPr bwMode="auto">
            <a:xfrm>
              <a:off x="7165975" y="4525983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299" name="Rectangle 91"/>
            <p:cNvSpPr>
              <a:spLocks noChangeArrowheads="1"/>
            </p:cNvSpPr>
            <p:nvPr/>
          </p:nvSpPr>
          <p:spPr bwMode="auto">
            <a:xfrm>
              <a:off x="7597775" y="4525983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300" name="Rectangle 92"/>
            <p:cNvSpPr>
              <a:spLocks noChangeArrowheads="1"/>
            </p:cNvSpPr>
            <p:nvPr/>
          </p:nvSpPr>
          <p:spPr bwMode="auto">
            <a:xfrm>
              <a:off x="8029575" y="4525983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301" name="Text Box 93"/>
            <p:cNvSpPr txBox="1">
              <a:spLocks noChangeArrowheads="1"/>
            </p:cNvSpPr>
            <p:nvPr/>
          </p:nvSpPr>
          <p:spPr bwMode="auto">
            <a:xfrm>
              <a:off x="973138" y="4078308"/>
              <a:ext cx="863600" cy="3048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rgbClr val="3333CC"/>
                  </a:solidFill>
                </a:rPr>
                <a:t>F</a:t>
              </a:r>
              <a:r>
                <a:rPr lang="en-US" altLang="zh-CN" sz="2000" baseline="-25000">
                  <a:solidFill>
                    <a:srgbClr val="3333CC"/>
                  </a:solidFill>
                </a:rPr>
                <a:t>out</a:t>
              </a:r>
            </a:p>
          </p:txBody>
        </p:sp>
        <p:sp>
          <p:nvSpPr>
            <p:cNvPr id="94302" name="Freeform 94"/>
            <p:cNvSpPr>
              <a:spLocks/>
            </p:cNvSpPr>
            <p:nvPr/>
          </p:nvSpPr>
          <p:spPr bwMode="auto">
            <a:xfrm>
              <a:off x="3330575" y="3662383"/>
              <a:ext cx="574675" cy="8651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62" y="545"/>
                </a:cxn>
              </a:cxnLst>
              <a:rect l="0" t="0" r="r" b="b"/>
              <a:pathLst>
                <a:path w="362" h="545">
                  <a:moveTo>
                    <a:pt x="0" y="0"/>
                  </a:moveTo>
                  <a:lnTo>
                    <a:pt x="362" y="545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4303" name="Freeform 95"/>
            <p:cNvSpPr>
              <a:spLocks/>
            </p:cNvSpPr>
            <p:nvPr/>
          </p:nvSpPr>
          <p:spPr bwMode="auto">
            <a:xfrm>
              <a:off x="6572265" y="2571744"/>
              <a:ext cx="1071569" cy="1954239"/>
            </a:xfrm>
            <a:custGeom>
              <a:avLst/>
              <a:gdLst/>
              <a:ahLst/>
              <a:cxnLst>
                <a:cxn ang="0">
                  <a:pos x="821" y="0"/>
                </a:cxn>
                <a:cxn ang="0">
                  <a:pos x="0" y="1215"/>
                </a:cxn>
              </a:cxnLst>
              <a:rect l="0" t="0" r="r" b="b"/>
              <a:pathLst>
                <a:path w="821" h="1215">
                  <a:moveTo>
                    <a:pt x="821" y="0"/>
                  </a:moveTo>
                  <a:lnTo>
                    <a:pt x="0" y="1215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7" name="Group 96"/>
          <p:cNvGrpSpPr>
            <a:grpSpLocks/>
          </p:cNvGrpSpPr>
          <p:nvPr/>
        </p:nvGrpSpPr>
        <p:grpSpPr bwMode="auto">
          <a:xfrm>
            <a:off x="684213" y="5043511"/>
            <a:ext cx="8135937" cy="1243013"/>
            <a:chOff x="431" y="3345"/>
            <a:chExt cx="5125" cy="783"/>
          </a:xfrm>
        </p:grpSpPr>
        <p:sp>
          <p:nvSpPr>
            <p:cNvPr id="94305" name="Text Box 97"/>
            <p:cNvSpPr txBox="1">
              <a:spLocks noChangeArrowheads="1"/>
            </p:cNvSpPr>
            <p:nvPr/>
          </p:nvSpPr>
          <p:spPr bwMode="auto">
            <a:xfrm>
              <a:off x="476" y="3701"/>
              <a:ext cx="5080" cy="427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457200" indent="-457200" algn="l">
                <a:lnSpc>
                  <a:spcPct val="70000"/>
                </a:lnSpc>
                <a:spcBef>
                  <a:spcPct val="50000"/>
                </a:spcBef>
                <a:buFontTx/>
                <a:buAutoNum type="circleNumDbPlain"/>
              </a:pPr>
              <a:r>
                <a:rPr lang="zh-CN" altLang="en-US" sz="2000" dirty="0">
                  <a:solidFill>
                    <a:srgbClr val="3333CC"/>
                  </a:solidFill>
                  <a:ea typeface="楷体" pitchFamily="49" charset="-122"/>
                  <a:cs typeface="Times New Roman" pitchFamily="18" charset="0"/>
                </a:rPr>
                <a:t>内存大小为</a:t>
              </a:r>
              <a:r>
                <a:rPr lang="en-US" altLang="zh-CN" sz="2000" dirty="0">
                  <a:solidFill>
                    <a:srgbClr val="3333CC"/>
                  </a:solidFill>
                  <a:ea typeface="楷体" pitchFamily="49" charset="-122"/>
                  <a:cs typeface="Times New Roman" pitchFamily="18" charset="0"/>
                </a:rPr>
                <a:t>750</a:t>
              </a:r>
              <a:r>
                <a:rPr lang="zh-CN" altLang="en-US" sz="2000">
                  <a:solidFill>
                    <a:srgbClr val="3333CC"/>
                  </a:solidFill>
                  <a:ea typeface="楷体" pitchFamily="49" charset="-122"/>
                  <a:cs typeface="Times New Roman" pitchFamily="18" charset="0"/>
                </a:rPr>
                <a:t>个记录，但</a:t>
              </a:r>
              <a:r>
                <a:rPr lang="zh-CN" altLang="en-US" sz="2000" dirty="0">
                  <a:solidFill>
                    <a:srgbClr val="3333CC"/>
                  </a:solidFill>
                  <a:ea typeface="楷体" pitchFamily="49" charset="-122"/>
                  <a:cs typeface="Times New Roman" pitchFamily="18" charset="0"/>
                </a:rPr>
                <a:t>任意大小的两个归并段都可以进行归并。</a:t>
              </a:r>
            </a:p>
            <a:p>
              <a:pPr marL="457200" indent="-457200" algn="l">
                <a:lnSpc>
                  <a:spcPct val="70000"/>
                </a:lnSpc>
                <a:spcBef>
                  <a:spcPct val="50000"/>
                </a:spcBef>
                <a:buFontTx/>
                <a:buAutoNum type="circleNumDbPlain"/>
              </a:pPr>
              <a:r>
                <a:rPr lang="zh-CN" altLang="en-US" sz="2000" dirty="0">
                  <a:solidFill>
                    <a:srgbClr val="3333CC"/>
                  </a:solidFill>
                  <a:ea typeface="楷体" pitchFamily="49" charset="-122"/>
                  <a:cs typeface="Times New Roman" pitchFamily="18" charset="0"/>
                </a:rPr>
                <a:t>每归并</a:t>
              </a:r>
              <a:r>
                <a:rPr lang="zh-CN" altLang="en-US" sz="2000">
                  <a:solidFill>
                    <a:srgbClr val="3333CC"/>
                  </a:solidFill>
                  <a:ea typeface="楷体" pitchFamily="49" charset="-122"/>
                  <a:cs typeface="Times New Roman" pitchFamily="18" charset="0"/>
                </a:rPr>
                <a:t>一次，参与归并的每个记录</a:t>
              </a:r>
              <a:r>
                <a:rPr lang="zh-CN" altLang="en-US" sz="2000" dirty="0">
                  <a:solidFill>
                    <a:srgbClr val="3333CC"/>
                  </a:solidFill>
                  <a:ea typeface="楷体" pitchFamily="49" charset="-122"/>
                  <a:cs typeface="Times New Roman" pitchFamily="18" charset="0"/>
                </a:rPr>
                <a:t>都要读</a:t>
              </a:r>
              <a:r>
                <a:rPr lang="zh-CN" altLang="en-US" sz="2000">
                  <a:solidFill>
                    <a:srgbClr val="3333CC"/>
                  </a:solidFill>
                  <a:ea typeface="楷体" pitchFamily="49" charset="-122"/>
                  <a:cs typeface="Times New Roman" pitchFamily="18" charset="0"/>
                </a:rPr>
                <a:t>一次和写</a:t>
              </a:r>
              <a:r>
                <a:rPr lang="zh-CN" altLang="en-US" sz="2000" dirty="0">
                  <a:solidFill>
                    <a:srgbClr val="3333CC"/>
                  </a:solidFill>
                  <a:ea typeface="楷体" pitchFamily="49" charset="-122"/>
                  <a:cs typeface="Times New Roman" pitchFamily="18" charset="0"/>
                </a:rPr>
                <a:t>一次。</a:t>
              </a:r>
            </a:p>
          </p:txBody>
        </p:sp>
        <p:sp>
          <p:nvSpPr>
            <p:cNvPr id="94306" name="Text Box 98"/>
            <p:cNvSpPr txBox="1">
              <a:spLocks noChangeArrowheads="1"/>
            </p:cNvSpPr>
            <p:nvPr/>
          </p:nvSpPr>
          <p:spPr bwMode="auto">
            <a:xfrm>
              <a:off x="431" y="3345"/>
              <a:ext cx="771" cy="288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dirty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注意：</a:t>
              </a:r>
            </a:p>
          </p:txBody>
        </p:sp>
      </p:grpSp>
      <p:sp>
        <p:nvSpPr>
          <p:cNvPr id="94307" name="Text Box 99"/>
          <p:cNvSpPr txBox="1">
            <a:spLocks noChangeArrowheads="1"/>
          </p:cNvSpPr>
          <p:nvPr/>
        </p:nvSpPr>
        <p:spPr bwMode="auto">
          <a:xfrm>
            <a:off x="285720" y="142852"/>
            <a:ext cx="3857652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归并方案</a:t>
            </a:r>
            <a:r>
              <a:rPr lang="en-US" altLang="zh-CN" dirty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en-US" dirty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：</a:t>
            </a:r>
            <a:r>
              <a:rPr lang="zh-CN" altLang="en-US">
                <a:solidFill>
                  <a:srgbClr val="CC00CC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二路归并</a:t>
            </a:r>
            <a:r>
              <a:rPr lang="en-US" altLang="zh-CN">
                <a:solidFill>
                  <a:srgbClr val="CC00CC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1</a:t>
            </a:r>
            <a:endParaRPr lang="zh-CN" altLang="en-US" dirty="0">
              <a:solidFill>
                <a:srgbClr val="CC00CC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05" name="灯片编号占位符 10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62B3A-2870-408C-9F18-2C674C90AA9B}" type="slidenum">
              <a:rPr lang="en-US" altLang="zh-CN" smtClean="0"/>
              <a:pPr/>
              <a:t>5</a:t>
            </a:fld>
            <a:r>
              <a:rPr lang="en-US" altLang="zh-CN"/>
              <a:t>/14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26" name="Text Box 94"/>
          <p:cNvSpPr txBox="1">
            <a:spLocks noChangeArrowheads="1"/>
          </p:cNvSpPr>
          <p:nvPr/>
        </p:nvSpPr>
        <p:spPr bwMode="auto">
          <a:xfrm>
            <a:off x="214282" y="285728"/>
            <a:ext cx="3857652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    方案</a:t>
            </a:r>
            <a:r>
              <a:rPr lang="en-US" altLang="zh-CN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的读写记录数计算</a:t>
            </a:r>
          </a:p>
        </p:txBody>
      </p:sp>
      <p:grpSp>
        <p:nvGrpSpPr>
          <p:cNvPr id="197" name="组合 196"/>
          <p:cNvGrpSpPr/>
          <p:nvPr/>
        </p:nvGrpSpPr>
        <p:grpSpPr>
          <a:xfrm>
            <a:off x="642910" y="5119688"/>
            <a:ext cx="8001056" cy="1485621"/>
            <a:chOff x="642910" y="5119688"/>
            <a:chExt cx="8001056" cy="1485621"/>
          </a:xfrm>
        </p:grpSpPr>
        <p:sp>
          <p:nvSpPr>
            <p:cNvPr id="95328" name="Text Box 96"/>
            <p:cNvSpPr txBox="1">
              <a:spLocks noChangeArrowheads="1"/>
            </p:cNvSpPr>
            <p:nvPr/>
          </p:nvSpPr>
          <p:spPr bwMode="auto">
            <a:xfrm>
              <a:off x="642910" y="5119688"/>
              <a:ext cx="5387986" cy="4572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dirty="0">
                  <a:solidFill>
                    <a:srgbClr val="3333CC"/>
                  </a:solidFill>
                  <a:ea typeface="楷体" pitchFamily="49" charset="-122"/>
                  <a:cs typeface="Times New Roman" pitchFamily="18" charset="0"/>
                </a:rPr>
                <a:t>总的读记录数（写记录数与之相同）：</a:t>
              </a:r>
            </a:p>
          </p:txBody>
        </p:sp>
        <p:sp>
          <p:nvSpPr>
            <p:cNvPr id="95329" name="Text Box 97"/>
            <p:cNvSpPr txBox="1">
              <a:spLocks noChangeArrowheads="1"/>
            </p:cNvSpPr>
            <p:nvPr/>
          </p:nvSpPr>
          <p:spPr bwMode="auto">
            <a:xfrm>
              <a:off x="1041403" y="5630866"/>
              <a:ext cx="7602563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dirty="0">
                  <a:solidFill>
                    <a:srgbClr val="3333CC"/>
                  </a:solidFill>
                  <a:ea typeface="楷体" pitchFamily="49" charset="-122"/>
                  <a:cs typeface="Times New Roman" pitchFamily="18" charset="0"/>
                </a:rPr>
                <a:t>[(</a:t>
              </a:r>
              <a:r>
                <a:rPr lang="en-US" altLang="zh-CN" sz="2000" dirty="0" err="1">
                  <a:solidFill>
                    <a:srgbClr val="3333CC"/>
                  </a:solidFill>
                  <a:ea typeface="楷体" pitchFamily="49" charset="-122"/>
                  <a:cs typeface="Times New Roman" pitchFamily="18" charset="0"/>
                </a:rPr>
                <a:t>F</a:t>
              </a:r>
              <a:r>
                <a:rPr lang="en-US" altLang="zh-CN" sz="2000" baseline="-25000" dirty="0" err="1">
                  <a:solidFill>
                    <a:srgbClr val="3333CC"/>
                  </a:solidFill>
                  <a:ea typeface="楷体" pitchFamily="49" charset="-122"/>
                  <a:cs typeface="Times New Roman" pitchFamily="18" charset="0"/>
                </a:rPr>
                <a:t>1</a:t>
              </a:r>
              <a:r>
                <a:rPr lang="en-US" altLang="zh-CN" sz="2000" dirty="0" err="1">
                  <a:solidFill>
                    <a:srgbClr val="3333CC"/>
                  </a:solidFill>
                  <a:ea typeface="楷体" pitchFamily="49" charset="-122"/>
                  <a:cs typeface="Times New Roman" pitchFamily="18" charset="0"/>
                </a:rPr>
                <a:t>+F</a:t>
              </a:r>
              <a:r>
                <a:rPr lang="en-US" altLang="zh-CN" sz="2000" baseline="-25000" dirty="0" err="1">
                  <a:solidFill>
                    <a:srgbClr val="3333CC"/>
                  </a:solidFill>
                  <a:ea typeface="楷体" pitchFamily="49" charset="-122"/>
                  <a:cs typeface="Times New Roman" pitchFamily="18" charset="0"/>
                </a:rPr>
                <a:t>2</a:t>
              </a:r>
              <a:r>
                <a:rPr lang="en-US" altLang="zh-CN" sz="2000" dirty="0" err="1">
                  <a:solidFill>
                    <a:srgbClr val="3333CC"/>
                  </a:solidFill>
                  <a:ea typeface="楷体" pitchFamily="49" charset="-122"/>
                  <a:cs typeface="Times New Roman" pitchFamily="18" charset="0"/>
                </a:rPr>
                <a:t>+F</a:t>
              </a:r>
              <a:r>
                <a:rPr lang="en-US" altLang="zh-CN" sz="2000" baseline="-25000" dirty="0" err="1">
                  <a:solidFill>
                    <a:srgbClr val="3333CC"/>
                  </a:solidFill>
                  <a:ea typeface="楷体" pitchFamily="49" charset="-122"/>
                  <a:cs typeface="Times New Roman" pitchFamily="18" charset="0"/>
                </a:rPr>
                <a:t>3</a:t>
              </a:r>
              <a:r>
                <a:rPr lang="en-US" altLang="zh-CN" sz="2000" dirty="0" err="1">
                  <a:solidFill>
                    <a:srgbClr val="3333CC"/>
                  </a:solidFill>
                  <a:ea typeface="楷体" pitchFamily="49" charset="-122"/>
                  <a:cs typeface="Times New Roman" pitchFamily="18" charset="0"/>
                </a:rPr>
                <a:t>+F</a:t>
              </a:r>
              <a:r>
                <a:rPr lang="en-US" altLang="zh-CN" sz="2000" baseline="-25000" dirty="0" err="1">
                  <a:solidFill>
                    <a:srgbClr val="3333CC"/>
                  </a:solidFill>
                  <a:ea typeface="楷体" pitchFamily="49" charset="-122"/>
                  <a:cs typeface="Times New Roman" pitchFamily="18" charset="0"/>
                </a:rPr>
                <a:t>4</a:t>
              </a:r>
              <a:r>
                <a:rPr lang="zh-CN" altLang="en-US" sz="2000" dirty="0">
                  <a:solidFill>
                    <a:srgbClr val="3333CC"/>
                  </a:solidFill>
                  <a:ea typeface="楷体" pitchFamily="49" charset="-122"/>
                  <a:cs typeface="Times New Roman" pitchFamily="18" charset="0"/>
                </a:rPr>
                <a:t>的记录数</a:t>
              </a:r>
              <a:r>
                <a:rPr lang="en-US" altLang="zh-CN" sz="2000" dirty="0">
                  <a:solidFill>
                    <a:srgbClr val="3333CC"/>
                  </a:solidFill>
                  <a:ea typeface="楷体" pitchFamily="49" charset="-122"/>
                  <a:cs typeface="Times New Roman" pitchFamily="18" charset="0"/>
                </a:rPr>
                <a:t>) ×3+(</a:t>
              </a:r>
              <a:r>
                <a:rPr lang="en-US" altLang="zh-CN" sz="2000" dirty="0" err="1">
                  <a:solidFill>
                    <a:srgbClr val="3333CC"/>
                  </a:solidFill>
                  <a:ea typeface="楷体" pitchFamily="49" charset="-122"/>
                  <a:cs typeface="Times New Roman" pitchFamily="18" charset="0"/>
                </a:rPr>
                <a:t>F</a:t>
              </a:r>
              <a:r>
                <a:rPr lang="en-US" altLang="zh-CN" sz="2000" baseline="-25000" dirty="0" err="1">
                  <a:solidFill>
                    <a:srgbClr val="3333CC"/>
                  </a:solidFill>
                  <a:ea typeface="楷体" pitchFamily="49" charset="-122"/>
                  <a:cs typeface="Times New Roman" pitchFamily="18" charset="0"/>
                </a:rPr>
                <a:t>5</a:t>
              </a:r>
              <a:r>
                <a:rPr lang="en-US" altLang="zh-CN" sz="2000" dirty="0" err="1">
                  <a:solidFill>
                    <a:srgbClr val="3333CC"/>
                  </a:solidFill>
                  <a:ea typeface="楷体" pitchFamily="49" charset="-122"/>
                  <a:cs typeface="Times New Roman" pitchFamily="18" charset="0"/>
                </a:rPr>
                <a:t>+F</a:t>
              </a:r>
              <a:r>
                <a:rPr lang="en-US" altLang="zh-CN" sz="2000" baseline="-25000" dirty="0" err="1">
                  <a:solidFill>
                    <a:srgbClr val="3333CC"/>
                  </a:solidFill>
                  <a:ea typeface="楷体" pitchFamily="49" charset="-122"/>
                  <a:cs typeface="Times New Roman" pitchFamily="18" charset="0"/>
                </a:rPr>
                <a:t>6</a:t>
              </a:r>
              <a:r>
                <a:rPr lang="zh-CN" altLang="en-US" sz="2000" dirty="0">
                  <a:solidFill>
                    <a:srgbClr val="3333CC"/>
                  </a:solidFill>
                  <a:ea typeface="楷体" pitchFamily="49" charset="-122"/>
                  <a:cs typeface="Times New Roman" pitchFamily="18" charset="0"/>
                </a:rPr>
                <a:t>的记录数</a:t>
              </a:r>
              <a:r>
                <a:rPr lang="en-US" altLang="zh-CN" sz="2000" dirty="0">
                  <a:solidFill>
                    <a:srgbClr val="3333CC"/>
                  </a:solidFill>
                  <a:ea typeface="楷体" pitchFamily="49" charset="-122"/>
                  <a:cs typeface="Times New Roman" pitchFamily="18" charset="0"/>
                </a:rPr>
                <a:t>) ×2] =12000=8/3</a:t>
              </a:r>
              <a:r>
                <a:rPr lang="zh-CN" altLang="en-US" sz="2000" dirty="0">
                  <a:solidFill>
                    <a:srgbClr val="3333CC"/>
                  </a:solidFill>
                  <a:ea typeface="楷体" pitchFamily="49" charset="-122"/>
                  <a:cs typeface="Times New Roman" pitchFamily="18" charset="0"/>
                </a:rPr>
                <a:t>遍</a:t>
              </a:r>
            </a:p>
          </p:txBody>
        </p:sp>
        <p:sp>
          <p:nvSpPr>
            <p:cNvPr id="95330" name="Text Box 98"/>
            <p:cNvSpPr txBox="1">
              <a:spLocks noChangeArrowheads="1"/>
            </p:cNvSpPr>
            <p:nvPr/>
          </p:nvSpPr>
          <p:spPr bwMode="auto">
            <a:xfrm>
              <a:off x="785786" y="6169044"/>
              <a:ext cx="2816218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 dirty="0">
                  <a:solidFill>
                    <a:srgbClr val="3333CC"/>
                  </a:solidFill>
                  <a:ea typeface="楷体" pitchFamily="49" charset="-122"/>
                  <a:cs typeface="Times New Roman" pitchFamily="18" charset="0"/>
                </a:rPr>
                <a:t>该数</a:t>
              </a:r>
              <a:r>
                <a:rPr lang="zh-CN" altLang="en-US" sz="2000">
                  <a:solidFill>
                    <a:srgbClr val="3333CC"/>
                  </a:solidFill>
                  <a:ea typeface="楷体" pitchFamily="49" charset="-122"/>
                  <a:cs typeface="Times New Roman" pitchFamily="18" charset="0"/>
                </a:rPr>
                <a:t>越大，效率</a:t>
              </a:r>
              <a:r>
                <a:rPr lang="zh-CN" altLang="en-US" sz="2000" dirty="0">
                  <a:solidFill>
                    <a:srgbClr val="3333CC"/>
                  </a:solidFill>
                  <a:ea typeface="楷体" pitchFamily="49" charset="-122"/>
                  <a:cs typeface="Times New Roman" pitchFamily="18" charset="0"/>
                </a:rPr>
                <a:t>越差</a:t>
              </a:r>
            </a:p>
          </p:txBody>
        </p:sp>
        <p:sp>
          <p:nvSpPr>
            <p:cNvPr id="95331" name="Text Box 99"/>
            <p:cNvSpPr txBox="1">
              <a:spLocks noChangeArrowheads="1"/>
            </p:cNvSpPr>
            <p:nvPr/>
          </p:nvSpPr>
          <p:spPr bwMode="auto">
            <a:xfrm>
              <a:off x="3500430" y="6143644"/>
              <a:ext cx="3429024" cy="46166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>
                  <a:solidFill>
                    <a:srgbClr val="FF0000"/>
                  </a:solidFill>
                  <a:ea typeface="楷体" pitchFamily="49" charset="-122"/>
                  <a:cs typeface="Times New Roman" pitchFamily="18" charset="0"/>
                </a:rPr>
                <a:t>等于哈夫曼</a:t>
              </a:r>
              <a:r>
                <a:rPr lang="zh-CN" altLang="en-US" dirty="0">
                  <a:solidFill>
                    <a:srgbClr val="FF0000"/>
                  </a:solidFill>
                  <a:ea typeface="楷体" pitchFamily="49" charset="-122"/>
                  <a:cs typeface="Times New Roman" pitchFamily="18" charset="0"/>
                </a:rPr>
                <a:t>树的</a:t>
              </a:r>
              <a:r>
                <a:rPr lang="en-US" altLang="zh-CN" i="1" dirty="0" err="1">
                  <a:solidFill>
                    <a:srgbClr val="FF0000"/>
                  </a:solidFill>
                  <a:ea typeface="楷体" pitchFamily="49" charset="-122"/>
                  <a:cs typeface="Times New Roman" pitchFamily="18" charset="0"/>
                </a:rPr>
                <a:t>WPL</a:t>
              </a:r>
              <a:endParaRPr lang="en-US" altLang="zh-CN" i="1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</p:grpSp>
      <p:sp>
        <p:nvSpPr>
          <p:cNvPr id="193" name="灯片编号占位符 19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62B3A-2870-408C-9F18-2C674C90AA9B}" type="slidenum">
              <a:rPr lang="en-US" altLang="zh-CN" smtClean="0"/>
              <a:pPr/>
              <a:t>6</a:t>
            </a:fld>
            <a:r>
              <a:rPr lang="en-US" altLang="zh-CN"/>
              <a:t>/14</a:t>
            </a:r>
          </a:p>
        </p:txBody>
      </p:sp>
      <p:grpSp>
        <p:nvGrpSpPr>
          <p:cNvPr id="196" name="组合 195"/>
          <p:cNvGrpSpPr/>
          <p:nvPr/>
        </p:nvGrpSpPr>
        <p:grpSpPr>
          <a:xfrm>
            <a:off x="142844" y="1785926"/>
            <a:ext cx="1428728" cy="2643206"/>
            <a:chOff x="71438" y="1785926"/>
            <a:chExt cx="1428728" cy="2643206"/>
          </a:xfrm>
        </p:grpSpPr>
        <p:sp>
          <p:nvSpPr>
            <p:cNvPr id="194" name="TextBox 193"/>
            <p:cNvSpPr txBox="1"/>
            <p:nvPr/>
          </p:nvSpPr>
          <p:spPr>
            <a:xfrm>
              <a:off x="71438" y="2462751"/>
              <a:ext cx="1214414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>
                  <a:ea typeface="楷体" pitchFamily="49" charset="-122"/>
                  <a:cs typeface="Times New Roman" pitchFamily="18" charset="0"/>
                </a:rPr>
                <a:t>F</a:t>
              </a:r>
              <a:r>
                <a:rPr lang="en-US" altLang="zh-CN" sz="2000" baseline="-25000">
                  <a:ea typeface="楷体" pitchFamily="49" charset="-122"/>
                  <a:cs typeface="Times New Roman" pitchFamily="18" charset="0"/>
                </a:rPr>
                <a:t>1</a:t>
              </a:r>
              <a:r>
                <a:rPr lang="zh-CN" altLang="en-US" sz="2000">
                  <a:ea typeface="楷体" pitchFamily="49" charset="-122"/>
                  <a:cs typeface="Times New Roman" pitchFamily="18" charset="0"/>
                </a:rPr>
                <a:t>和</a:t>
              </a:r>
              <a:r>
                <a:rPr lang="en-US" altLang="zh-CN" sz="2000">
                  <a:ea typeface="楷体" pitchFamily="49" charset="-122"/>
                  <a:cs typeface="Times New Roman" pitchFamily="18" charset="0"/>
                </a:rPr>
                <a:t>F</a:t>
              </a:r>
              <a:r>
                <a:rPr lang="en-US" altLang="zh-CN" sz="2000" baseline="-25000">
                  <a:ea typeface="楷体" pitchFamily="49" charset="-122"/>
                  <a:cs typeface="Times New Roman" pitchFamily="18" charset="0"/>
                </a:rPr>
                <a:t>2</a:t>
              </a:r>
              <a:r>
                <a:rPr lang="zh-CN" altLang="en-US" sz="2000">
                  <a:ea typeface="楷体" pitchFamily="49" charset="-122"/>
                  <a:cs typeface="Times New Roman" pitchFamily="18" charset="0"/>
                </a:rPr>
                <a:t>中每个记录</a:t>
              </a:r>
              <a:r>
                <a:rPr lang="zh-CN" altLang="en-US" sz="2000">
                  <a:solidFill>
                    <a:srgbClr val="3333CC"/>
                  </a:solidFill>
                  <a:ea typeface="楷体" pitchFamily="49" charset="-122"/>
                  <a:cs typeface="Times New Roman" pitchFamily="18" charset="0"/>
                </a:rPr>
                <a:t>读</a:t>
              </a:r>
              <a:r>
                <a:rPr lang="en-US" altLang="zh-CN" sz="2000">
                  <a:solidFill>
                    <a:srgbClr val="3333CC"/>
                  </a:solidFill>
                  <a:ea typeface="楷体" pitchFamily="49" charset="-122"/>
                  <a:cs typeface="Times New Roman" pitchFamily="18" charset="0"/>
                </a:rPr>
                <a:t>3</a:t>
              </a:r>
              <a:r>
                <a:rPr lang="zh-CN" altLang="en-US" sz="2000">
                  <a:solidFill>
                    <a:srgbClr val="3333CC"/>
                  </a:solidFill>
                  <a:ea typeface="楷体" pitchFamily="49" charset="-122"/>
                  <a:cs typeface="Times New Roman" pitchFamily="18" charset="0"/>
                </a:rPr>
                <a:t>次、写</a:t>
              </a:r>
              <a:r>
                <a:rPr lang="en-US" altLang="zh-CN" sz="2000">
                  <a:solidFill>
                    <a:srgbClr val="3333CC"/>
                  </a:solidFill>
                  <a:ea typeface="楷体" pitchFamily="49" charset="-122"/>
                  <a:cs typeface="Times New Roman" pitchFamily="18" charset="0"/>
                </a:rPr>
                <a:t>3</a:t>
              </a:r>
              <a:r>
                <a:rPr lang="zh-CN" altLang="en-US" sz="2000">
                  <a:solidFill>
                    <a:srgbClr val="3333CC"/>
                  </a:solidFill>
                  <a:ea typeface="楷体" pitchFamily="49" charset="-122"/>
                  <a:cs typeface="Times New Roman" pitchFamily="18" charset="0"/>
                </a:rPr>
                <a:t>次</a:t>
              </a:r>
              <a:endParaRPr lang="zh-CN" altLang="en-US" sz="2000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195" name="左大括号 194"/>
            <p:cNvSpPr/>
            <p:nvPr/>
          </p:nvSpPr>
          <p:spPr>
            <a:xfrm>
              <a:off x="1285852" y="1785926"/>
              <a:ext cx="214314" cy="2643206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4" name="组合 113"/>
          <p:cNvGrpSpPr/>
          <p:nvPr/>
        </p:nvGrpSpPr>
        <p:grpSpPr>
          <a:xfrm>
            <a:off x="1714480" y="1281136"/>
            <a:ext cx="6319852" cy="3362309"/>
            <a:chOff x="1714480" y="1281136"/>
            <a:chExt cx="6319852" cy="3362309"/>
          </a:xfrm>
        </p:grpSpPr>
        <p:sp>
          <p:nvSpPr>
            <p:cNvPr id="198" name="Text Box 5"/>
            <p:cNvSpPr txBox="1">
              <a:spLocks noChangeArrowheads="1"/>
            </p:cNvSpPr>
            <p:nvPr/>
          </p:nvSpPr>
          <p:spPr bwMode="auto">
            <a:xfrm>
              <a:off x="2027652" y="1282460"/>
              <a:ext cx="417946" cy="25405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 err="1">
                  <a:solidFill>
                    <a:srgbClr val="3333CC"/>
                  </a:solidFill>
                </a:rPr>
                <a:t>F</a:t>
              </a:r>
              <a:r>
                <a:rPr lang="en-US" altLang="zh-CN" sz="2000" baseline="-25000" dirty="0" err="1">
                  <a:solidFill>
                    <a:srgbClr val="3333CC"/>
                  </a:solidFill>
                </a:rPr>
                <a:t>1</a:t>
              </a:r>
              <a:endParaRPr lang="en-US" altLang="zh-CN" sz="2000" baseline="-25000" dirty="0">
                <a:solidFill>
                  <a:srgbClr val="3333CC"/>
                </a:solidFill>
              </a:endParaRPr>
            </a:p>
          </p:txBody>
        </p:sp>
        <p:sp>
          <p:nvSpPr>
            <p:cNvPr id="199" name="Rectangle 6"/>
            <p:cNvSpPr>
              <a:spLocks noChangeArrowheads="1"/>
            </p:cNvSpPr>
            <p:nvPr/>
          </p:nvSpPr>
          <p:spPr bwMode="auto">
            <a:xfrm>
              <a:off x="1714480" y="1639730"/>
              <a:ext cx="313172" cy="2408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0" name="Rectangle 7"/>
            <p:cNvSpPr>
              <a:spLocks noChangeArrowheads="1"/>
            </p:cNvSpPr>
            <p:nvPr/>
          </p:nvSpPr>
          <p:spPr bwMode="auto">
            <a:xfrm>
              <a:off x="2027652" y="1639730"/>
              <a:ext cx="313172" cy="2408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1" name="Rectangle 8"/>
            <p:cNvSpPr>
              <a:spLocks noChangeArrowheads="1"/>
            </p:cNvSpPr>
            <p:nvPr/>
          </p:nvSpPr>
          <p:spPr bwMode="auto">
            <a:xfrm>
              <a:off x="2340823" y="1639730"/>
              <a:ext cx="313172" cy="2408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2" name="Text Box 9"/>
            <p:cNvSpPr txBox="1">
              <a:spLocks noChangeArrowheads="1"/>
            </p:cNvSpPr>
            <p:nvPr/>
          </p:nvSpPr>
          <p:spPr bwMode="auto">
            <a:xfrm>
              <a:off x="3073093" y="1282460"/>
              <a:ext cx="417946" cy="25405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rgbClr val="3333CC"/>
                  </a:solidFill>
                </a:rPr>
                <a:t>F</a:t>
              </a:r>
              <a:r>
                <a:rPr lang="en-US" altLang="zh-CN" sz="2000" baseline="-25000">
                  <a:solidFill>
                    <a:srgbClr val="3333CC"/>
                  </a:solidFill>
                </a:rPr>
                <a:t>2</a:t>
              </a:r>
            </a:p>
          </p:txBody>
        </p:sp>
        <p:sp>
          <p:nvSpPr>
            <p:cNvPr id="203" name="Rectangle 10"/>
            <p:cNvSpPr>
              <a:spLocks noChangeArrowheads="1"/>
            </p:cNvSpPr>
            <p:nvPr/>
          </p:nvSpPr>
          <p:spPr bwMode="auto">
            <a:xfrm>
              <a:off x="2759921" y="1639730"/>
              <a:ext cx="313172" cy="2408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" name="Rectangle 11"/>
            <p:cNvSpPr>
              <a:spLocks noChangeArrowheads="1"/>
            </p:cNvSpPr>
            <p:nvPr/>
          </p:nvSpPr>
          <p:spPr bwMode="auto">
            <a:xfrm>
              <a:off x="3073093" y="1639730"/>
              <a:ext cx="313172" cy="2408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" name="Rectangle 12"/>
            <p:cNvSpPr>
              <a:spLocks noChangeArrowheads="1"/>
            </p:cNvSpPr>
            <p:nvPr/>
          </p:nvSpPr>
          <p:spPr bwMode="auto">
            <a:xfrm>
              <a:off x="3386264" y="1639730"/>
              <a:ext cx="313172" cy="2408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06" name="组合 205"/>
            <p:cNvGrpSpPr/>
            <p:nvPr/>
          </p:nvGrpSpPr>
          <p:grpSpPr>
            <a:xfrm>
              <a:off x="1714480" y="1881880"/>
              <a:ext cx="1880182" cy="899791"/>
              <a:chOff x="323850" y="1501796"/>
              <a:chExt cx="2592388" cy="1079499"/>
            </a:xfrm>
          </p:grpSpPr>
          <p:sp>
            <p:nvSpPr>
              <p:cNvPr id="207" name="Text Box 13"/>
              <p:cNvSpPr txBox="1">
                <a:spLocks noChangeArrowheads="1"/>
              </p:cNvSpPr>
              <p:nvPr/>
            </p:nvSpPr>
            <p:spPr bwMode="auto">
              <a:xfrm>
                <a:off x="323850" y="1862158"/>
                <a:ext cx="576263" cy="304800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>
                    <a:solidFill>
                      <a:srgbClr val="3333CC"/>
                    </a:solidFill>
                  </a:rPr>
                  <a:t>F</a:t>
                </a:r>
                <a:r>
                  <a:rPr lang="en-US" altLang="zh-CN" sz="2000" baseline="-25000">
                    <a:solidFill>
                      <a:srgbClr val="3333CC"/>
                    </a:solidFill>
                  </a:rPr>
                  <a:t>7</a:t>
                </a:r>
              </a:p>
            </p:txBody>
          </p:sp>
          <p:sp>
            <p:nvSpPr>
              <p:cNvPr id="208" name="Rectangle 14"/>
              <p:cNvSpPr>
                <a:spLocks noChangeArrowheads="1"/>
              </p:cNvSpPr>
              <p:nvPr/>
            </p:nvSpPr>
            <p:spPr bwMode="auto">
              <a:xfrm>
                <a:off x="323850" y="2292370"/>
                <a:ext cx="431800" cy="288925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9" name="Rectangle 15"/>
              <p:cNvSpPr>
                <a:spLocks noChangeArrowheads="1"/>
              </p:cNvSpPr>
              <p:nvPr/>
            </p:nvSpPr>
            <p:spPr bwMode="auto">
              <a:xfrm>
                <a:off x="755650" y="2292370"/>
                <a:ext cx="431800" cy="288925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0" name="Rectangle 16"/>
              <p:cNvSpPr>
                <a:spLocks noChangeArrowheads="1"/>
              </p:cNvSpPr>
              <p:nvPr/>
            </p:nvSpPr>
            <p:spPr bwMode="auto">
              <a:xfrm>
                <a:off x="1187450" y="2292370"/>
                <a:ext cx="431800" cy="288925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1" name="Rectangle 17"/>
              <p:cNvSpPr>
                <a:spLocks noChangeArrowheads="1"/>
              </p:cNvSpPr>
              <p:nvPr/>
            </p:nvSpPr>
            <p:spPr bwMode="auto">
              <a:xfrm>
                <a:off x="1620838" y="2292370"/>
                <a:ext cx="431800" cy="288925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2" name="Rectangle 18"/>
              <p:cNvSpPr>
                <a:spLocks noChangeArrowheads="1"/>
              </p:cNvSpPr>
              <p:nvPr/>
            </p:nvSpPr>
            <p:spPr bwMode="auto">
              <a:xfrm>
                <a:off x="2052638" y="2292370"/>
                <a:ext cx="431800" cy="288925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3" name="Rectangle 19"/>
              <p:cNvSpPr>
                <a:spLocks noChangeArrowheads="1"/>
              </p:cNvSpPr>
              <p:nvPr/>
            </p:nvSpPr>
            <p:spPr bwMode="auto">
              <a:xfrm>
                <a:off x="2484438" y="2292370"/>
                <a:ext cx="431800" cy="288925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4" name="Line 20"/>
              <p:cNvSpPr>
                <a:spLocks noChangeShapeType="1"/>
              </p:cNvSpPr>
              <p:nvPr/>
            </p:nvSpPr>
            <p:spPr bwMode="auto">
              <a:xfrm>
                <a:off x="973138" y="1501796"/>
                <a:ext cx="431800" cy="79216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15" name="Line 21"/>
              <p:cNvSpPr>
                <a:spLocks noChangeShapeType="1"/>
              </p:cNvSpPr>
              <p:nvPr/>
            </p:nvSpPr>
            <p:spPr bwMode="auto">
              <a:xfrm flipH="1">
                <a:off x="1908175" y="1501796"/>
                <a:ext cx="433388" cy="79216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216" name="Text Box 23"/>
            <p:cNvSpPr txBox="1">
              <a:spLocks noChangeArrowheads="1"/>
            </p:cNvSpPr>
            <p:nvPr/>
          </p:nvSpPr>
          <p:spPr bwMode="auto">
            <a:xfrm>
              <a:off x="4221006" y="1281136"/>
              <a:ext cx="417946" cy="25405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rgbClr val="3333CC"/>
                  </a:solidFill>
                </a:rPr>
                <a:t>F</a:t>
              </a:r>
              <a:r>
                <a:rPr lang="en-US" altLang="zh-CN" sz="2000" baseline="-25000">
                  <a:solidFill>
                    <a:srgbClr val="3333CC"/>
                  </a:solidFill>
                </a:rPr>
                <a:t>3</a:t>
              </a:r>
            </a:p>
          </p:txBody>
        </p:sp>
        <p:sp>
          <p:nvSpPr>
            <p:cNvPr id="217" name="Rectangle 24"/>
            <p:cNvSpPr>
              <a:spLocks noChangeArrowheads="1"/>
            </p:cNvSpPr>
            <p:nvPr/>
          </p:nvSpPr>
          <p:spPr bwMode="auto">
            <a:xfrm>
              <a:off x="3907834" y="1639730"/>
              <a:ext cx="313172" cy="2408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8" name="Rectangle 25"/>
            <p:cNvSpPr>
              <a:spLocks noChangeArrowheads="1"/>
            </p:cNvSpPr>
            <p:nvPr/>
          </p:nvSpPr>
          <p:spPr bwMode="auto">
            <a:xfrm>
              <a:off x="4221006" y="1639730"/>
              <a:ext cx="313172" cy="2408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9" name="Rectangle 26"/>
            <p:cNvSpPr>
              <a:spLocks noChangeArrowheads="1"/>
            </p:cNvSpPr>
            <p:nvPr/>
          </p:nvSpPr>
          <p:spPr bwMode="auto">
            <a:xfrm>
              <a:off x="4534177" y="1639730"/>
              <a:ext cx="313172" cy="2408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0" name="Text Box 27"/>
            <p:cNvSpPr txBox="1">
              <a:spLocks noChangeArrowheads="1"/>
            </p:cNvSpPr>
            <p:nvPr/>
          </p:nvSpPr>
          <p:spPr bwMode="auto">
            <a:xfrm>
              <a:off x="5266447" y="1281136"/>
              <a:ext cx="417946" cy="25405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rgbClr val="3333CC"/>
                  </a:solidFill>
                </a:rPr>
                <a:t>F</a:t>
              </a:r>
              <a:r>
                <a:rPr lang="en-US" altLang="zh-CN" sz="2000" baseline="-25000">
                  <a:solidFill>
                    <a:srgbClr val="3333CC"/>
                  </a:solidFill>
                </a:rPr>
                <a:t>4</a:t>
              </a:r>
            </a:p>
          </p:txBody>
        </p:sp>
        <p:sp>
          <p:nvSpPr>
            <p:cNvPr id="221" name="Rectangle 28"/>
            <p:cNvSpPr>
              <a:spLocks noChangeArrowheads="1"/>
            </p:cNvSpPr>
            <p:nvPr/>
          </p:nvSpPr>
          <p:spPr bwMode="auto">
            <a:xfrm>
              <a:off x="4953275" y="1639730"/>
              <a:ext cx="313172" cy="2408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2" name="Rectangle 29"/>
            <p:cNvSpPr>
              <a:spLocks noChangeArrowheads="1"/>
            </p:cNvSpPr>
            <p:nvPr/>
          </p:nvSpPr>
          <p:spPr bwMode="auto">
            <a:xfrm>
              <a:off x="5266447" y="1639730"/>
              <a:ext cx="313172" cy="2408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3" name="Rectangle 30"/>
            <p:cNvSpPr>
              <a:spLocks noChangeArrowheads="1"/>
            </p:cNvSpPr>
            <p:nvPr/>
          </p:nvSpPr>
          <p:spPr bwMode="auto">
            <a:xfrm>
              <a:off x="5579618" y="1639730"/>
              <a:ext cx="313172" cy="2408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24" name="组合 223"/>
            <p:cNvGrpSpPr/>
            <p:nvPr/>
          </p:nvGrpSpPr>
          <p:grpSpPr>
            <a:xfrm>
              <a:off x="3907834" y="1881879"/>
              <a:ext cx="1880182" cy="899792"/>
              <a:chOff x="3348038" y="1501795"/>
              <a:chExt cx="2592388" cy="1079500"/>
            </a:xfrm>
          </p:grpSpPr>
          <p:sp>
            <p:nvSpPr>
              <p:cNvPr id="225" name="Text Box 31"/>
              <p:cNvSpPr txBox="1">
                <a:spLocks noChangeArrowheads="1"/>
              </p:cNvSpPr>
              <p:nvPr/>
            </p:nvSpPr>
            <p:spPr bwMode="auto">
              <a:xfrm>
                <a:off x="3348038" y="1862158"/>
                <a:ext cx="576263" cy="304800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>
                    <a:solidFill>
                      <a:srgbClr val="3333CC"/>
                    </a:solidFill>
                  </a:rPr>
                  <a:t>F</a:t>
                </a:r>
                <a:r>
                  <a:rPr lang="en-US" altLang="zh-CN" sz="2000" baseline="-25000">
                    <a:solidFill>
                      <a:srgbClr val="3333CC"/>
                    </a:solidFill>
                  </a:rPr>
                  <a:t>8</a:t>
                </a:r>
              </a:p>
            </p:txBody>
          </p:sp>
          <p:sp>
            <p:nvSpPr>
              <p:cNvPr id="226" name="Rectangle 32"/>
              <p:cNvSpPr>
                <a:spLocks noChangeArrowheads="1"/>
              </p:cNvSpPr>
              <p:nvPr/>
            </p:nvSpPr>
            <p:spPr bwMode="auto">
              <a:xfrm>
                <a:off x="3348038" y="2292370"/>
                <a:ext cx="431800" cy="288925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7" name="Rectangle 33"/>
              <p:cNvSpPr>
                <a:spLocks noChangeArrowheads="1"/>
              </p:cNvSpPr>
              <p:nvPr/>
            </p:nvSpPr>
            <p:spPr bwMode="auto">
              <a:xfrm>
                <a:off x="3779838" y="2292370"/>
                <a:ext cx="431800" cy="288925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8" name="Rectangle 34"/>
              <p:cNvSpPr>
                <a:spLocks noChangeArrowheads="1"/>
              </p:cNvSpPr>
              <p:nvPr/>
            </p:nvSpPr>
            <p:spPr bwMode="auto">
              <a:xfrm>
                <a:off x="4211638" y="2292370"/>
                <a:ext cx="431800" cy="288925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9" name="Rectangle 35"/>
              <p:cNvSpPr>
                <a:spLocks noChangeArrowheads="1"/>
              </p:cNvSpPr>
              <p:nvPr/>
            </p:nvSpPr>
            <p:spPr bwMode="auto">
              <a:xfrm>
                <a:off x="4645026" y="2292370"/>
                <a:ext cx="431800" cy="288925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0" name="Rectangle 36"/>
              <p:cNvSpPr>
                <a:spLocks noChangeArrowheads="1"/>
              </p:cNvSpPr>
              <p:nvPr/>
            </p:nvSpPr>
            <p:spPr bwMode="auto">
              <a:xfrm>
                <a:off x="5076826" y="2292370"/>
                <a:ext cx="431800" cy="288925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1" name="Rectangle 37"/>
              <p:cNvSpPr>
                <a:spLocks noChangeArrowheads="1"/>
              </p:cNvSpPr>
              <p:nvPr/>
            </p:nvSpPr>
            <p:spPr bwMode="auto">
              <a:xfrm>
                <a:off x="5508626" y="2292370"/>
                <a:ext cx="431800" cy="288925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2" name="Line 38"/>
              <p:cNvSpPr>
                <a:spLocks noChangeShapeType="1"/>
              </p:cNvSpPr>
              <p:nvPr/>
            </p:nvSpPr>
            <p:spPr bwMode="auto">
              <a:xfrm>
                <a:off x="3997326" y="1501795"/>
                <a:ext cx="431800" cy="79216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33" name="Line 39"/>
              <p:cNvSpPr>
                <a:spLocks noChangeShapeType="1"/>
              </p:cNvSpPr>
              <p:nvPr/>
            </p:nvSpPr>
            <p:spPr bwMode="auto">
              <a:xfrm flipH="1">
                <a:off x="4932363" y="1501795"/>
                <a:ext cx="433388" cy="79216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234" name="Text Box 41"/>
            <p:cNvSpPr txBox="1">
              <a:spLocks noChangeArrowheads="1"/>
            </p:cNvSpPr>
            <p:nvPr/>
          </p:nvSpPr>
          <p:spPr bwMode="auto">
            <a:xfrm>
              <a:off x="6362548" y="1282460"/>
              <a:ext cx="417946" cy="25405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rgbClr val="3333CC"/>
                  </a:solidFill>
                </a:rPr>
                <a:t>F</a:t>
              </a:r>
              <a:r>
                <a:rPr lang="en-US" altLang="zh-CN" sz="2000" baseline="-25000">
                  <a:solidFill>
                    <a:srgbClr val="3333CC"/>
                  </a:solidFill>
                </a:rPr>
                <a:t>5</a:t>
              </a:r>
            </a:p>
          </p:txBody>
        </p:sp>
        <p:sp>
          <p:nvSpPr>
            <p:cNvPr id="235" name="Rectangle 42"/>
            <p:cNvSpPr>
              <a:spLocks noChangeArrowheads="1"/>
            </p:cNvSpPr>
            <p:nvPr/>
          </p:nvSpPr>
          <p:spPr bwMode="auto">
            <a:xfrm>
              <a:off x="6049376" y="1639730"/>
              <a:ext cx="313172" cy="2408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" name="Rectangle 43"/>
            <p:cNvSpPr>
              <a:spLocks noChangeArrowheads="1"/>
            </p:cNvSpPr>
            <p:nvPr/>
          </p:nvSpPr>
          <p:spPr bwMode="auto">
            <a:xfrm>
              <a:off x="6362548" y="1639730"/>
              <a:ext cx="313172" cy="2408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" name="Rectangle 44"/>
            <p:cNvSpPr>
              <a:spLocks noChangeArrowheads="1"/>
            </p:cNvSpPr>
            <p:nvPr/>
          </p:nvSpPr>
          <p:spPr bwMode="auto">
            <a:xfrm>
              <a:off x="6675719" y="1639730"/>
              <a:ext cx="313172" cy="2408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8" name="Text Box 45"/>
            <p:cNvSpPr txBox="1">
              <a:spLocks noChangeArrowheads="1"/>
            </p:cNvSpPr>
            <p:nvPr/>
          </p:nvSpPr>
          <p:spPr bwMode="auto">
            <a:xfrm>
              <a:off x="7407989" y="1282460"/>
              <a:ext cx="417946" cy="25405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rgbClr val="3333CC"/>
                  </a:solidFill>
                </a:rPr>
                <a:t>F</a:t>
              </a:r>
              <a:r>
                <a:rPr lang="en-US" altLang="zh-CN" sz="2000" baseline="-25000">
                  <a:solidFill>
                    <a:srgbClr val="3333CC"/>
                  </a:solidFill>
                </a:rPr>
                <a:t>6</a:t>
              </a:r>
            </a:p>
          </p:txBody>
        </p:sp>
        <p:sp>
          <p:nvSpPr>
            <p:cNvPr id="239" name="Rectangle 46"/>
            <p:cNvSpPr>
              <a:spLocks noChangeArrowheads="1"/>
            </p:cNvSpPr>
            <p:nvPr/>
          </p:nvSpPr>
          <p:spPr bwMode="auto">
            <a:xfrm>
              <a:off x="7094817" y="1639730"/>
              <a:ext cx="313172" cy="2408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0" name="Rectangle 47"/>
            <p:cNvSpPr>
              <a:spLocks noChangeArrowheads="1"/>
            </p:cNvSpPr>
            <p:nvPr/>
          </p:nvSpPr>
          <p:spPr bwMode="auto">
            <a:xfrm>
              <a:off x="7407989" y="1639730"/>
              <a:ext cx="313172" cy="2408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1" name="Rectangle 48"/>
            <p:cNvSpPr>
              <a:spLocks noChangeArrowheads="1"/>
            </p:cNvSpPr>
            <p:nvPr/>
          </p:nvSpPr>
          <p:spPr bwMode="auto">
            <a:xfrm>
              <a:off x="7721160" y="1639730"/>
              <a:ext cx="313172" cy="2408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42" name="组合 241"/>
            <p:cNvGrpSpPr/>
            <p:nvPr/>
          </p:nvGrpSpPr>
          <p:grpSpPr>
            <a:xfrm>
              <a:off x="6049376" y="1881880"/>
              <a:ext cx="1880182" cy="899791"/>
              <a:chOff x="6300788" y="1501796"/>
              <a:chExt cx="2592388" cy="1079499"/>
            </a:xfrm>
          </p:grpSpPr>
          <p:sp>
            <p:nvSpPr>
              <p:cNvPr id="243" name="Text Box 49"/>
              <p:cNvSpPr txBox="1">
                <a:spLocks noChangeArrowheads="1"/>
              </p:cNvSpPr>
              <p:nvPr/>
            </p:nvSpPr>
            <p:spPr bwMode="auto">
              <a:xfrm>
                <a:off x="6300788" y="1862158"/>
                <a:ext cx="576263" cy="304800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>
                    <a:solidFill>
                      <a:srgbClr val="3333CC"/>
                    </a:solidFill>
                  </a:rPr>
                  <a:t>F</a:t>
                </a:r>
                <a:r>
                  <a:rPr lang="en-US" altLang="zh-CN" sz="2000" baseline="-25000">
                    <a:solidFill>
                      <a:srgbClr val="3333CC"/>
                    </a:solidFill>
                  </a:rPr>
                  <a:t>9</a:t>
                </a:r>
              </a:p>
            </p:txBody>
          </p:sp>
          <p:sp>
            <p:nvSpPr>
              <p:cNvPr id="244" name="Rectangle 50"/>
              <p:cNvSpPr>
                <a:spLocks noChangeArrowheads="1"/>
              </p:cNvSpPr>
              <p:nvPr/>
            </p:nvSpPr>
            <p:spPr bwMode="auto">
              <a:xfrm>
                <a:off x="6300788" y="2292370"/>
                <a:ext cx="431800" cy="288925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5" name="Rectangle 51"/>
              <p:cNvSpPr>
                <a:spLocks noChangeArrowheads="1"/>
              </p:cNvSpPr>
              <p:nvPr/>
            </p:nvSpPr>
            <p:spPr bwMode="auto">
              <a:xfrm>
                <a:off x="6732588" y="2292370"/>
                <a:ext cx="431800" cy="288925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" name="Rectangle 52"/>
              <p:cNvSpPr>
                <a:spLocks noChangeArrowheads="1"/>
              </p:cNvSpPr>
              <p:nvPr/>
            </p:nvSpPr>
            <p:spPr bwMode="auto">
              <a:xfrm>
                <a:off x="7164388" y="2292370"/>
                <a:ext cx="431800" cy="288925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7" name="Rectangle 53"/>
              <p:cNvSpPr>
                <a:spLocks noChangeArrowheads="1"/>
              </p:cNvSpPr>
              <p:nvPr/>
            </p:nvSpPr>
            <p:spPr bwMode="auto">
              <a:xfrm>
                <a:off x="7597776" y="2292370"/>
                <a:ext cx="431800" cy="288925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8" name="Rectangle 54"/>
              <p:cNvSpPr>
                <a:spLocks noChangeArrowheads="1"/>
              </p:cNvSpPr>
              <p:nvPr/>
            </p:nvSpPr>
            <p:spPr bwMode="auto">
              <a:xfrm>
                <a:off x="8029576" y="2292370"/>
                <a:ext cx="431800" cy="288925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9" name="Rectangle 55"/>
              <p:cNvSpPr>
                <a:spLocks noChangeArrowheads="1"/>
              </p:cNvSpPr>
              <p:nvPr/>
            </p:nvSpPr>
            <p:spPr bwMode="auto">
              <a:xfrm>
                <a:off x="8461376" y="2292370"/>
                <a:ext cx="431800" cy="288925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0" name="Line 56"/>
              <p:cNvSpPr>
                <a:spLocks noChangeShapeType="1"/>
              </p:cNvSpPr>
              <p:nvPr/>
            </p:nvSpPr>
            <p:spPr bwMode="auto">
              <a:xfrm>
                <a:off x="6950076" y="1501796"/>
                <a:ext cx="431800" cy="79216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51" name="Line 57"/>
              <p:cNvSpPr>
                <a:spLocks noChangeShapeType="1"/>
              </p:cNvSpPr>
              <p:nvPr/>
            </p:nvSpPr>
            <p:spPr bwMode="auto">
              <a:xfrm flipH="1">
                <a:off x="7885113" y="1501796"/>
                <a:ext cx="433388" cy="79216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252" name="组合 251"/>
            <p:cNvGrpSpPr/>
            <p:nvPr/>
          </p:nvGrpSpPr>
          <p:grpSpPr>
            <a:xfrm>
              <a:off x="1714480" y="2782994"/>
              <a:ext cx="3760364" cy="898468"/>
              <a:chOff x="323850" y="2582883"/>
              <a:chExt cx="5184775" cy="1077912"/>
            </a:xfrm>
          </p:grpSpPr>
          <p:sp>
            <p:nvSpPr>
              <p:cNvPr id="253" name="Text Box 59"/>
              <p:cNvSpPr txBox="1">
                <a:spLocks noChangeArrowheads="1"/>
              </p:cNvSpPr>
              <p:nvPr/>
            </p:nvSpPr>
            <p:spPr bwMode="auto">
              <a:xfrm>
                <a:off x="828675" y="2943245"/>
                <a:ext cx="576263" cy="304800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>
                    <a:solidFill>
                      <a:srgbClr val="3333CC"/>
                    </a:solidFill>
                  </a:rPr>
                  <a:t>F</a:t>
                </a:r>
                <a:r>
                  <a:rPr lang="en-US" altLang="zh-CN" sz="2000" baseline="-25000">
                    <a:solidFill>
                      <a:srgbClr val="3333CC"/>
                    </a:solidFill>
                  </a:rPr>
                  <a:t>10</a:t>
                </a:r>
              </a:p>
            </p:txBody>
          </p:sp>
          <p:sp>
            <p:nvSpPr>
              <p:cNvPr id="254" name="Rectangle 60"/>
              <p:cNvSpPr>
                <a:spLocks noChangeArrowheads="1"/>
              </p:cNvSpPr>
              <p:nvPr/>
            </p:nvSpPr>
            <p:spPr bwMode="auto">
              <a:xfrm>
                <a:off x="323850" y="3371870"/>
                <a:ext cx="431800" cy="288925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5" name="Rectangle 61"/>
              <p:cNvSpPr>
                <a:spLocks noChangeArrowheads="1"/>
              </p:cNvSpPr>
              <p:nvPr/>
            </p:nvSpPr>
            <p:spPr bwMode="auto">
              <a:xfrm>
                <a:off x="755650" y="3371870"/>
                <a:ext cx="431800" cy="288925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" name="Rectangle 62"/>
              <p:cNvSpPr>
                <a:spLocks noChangeArrowheads="1"/>
              </p:cNvSpPr>
              <p:nvPr/>
            </p:nvSpPr>
            <p:spPr bwMode="auto">
              <a:xfrm>
                <a:off x="1187450" y="3371870"/>
                <a:ext cx="431800" cy="288925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7" name="Rectangle 63"/>
              <p:cNvSpPr>
                <a:spLocks noChangeArrowheads="1"/>
              </p:cNvSpPr>
              <p:nvPr/>
            </p:nvSpPr>
            <p:spPr bwMode="auto">
              <a:xfrm>
                <a:off x="1620838" y="3371870"/>
                <a:ext cx="431800" cy="288925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8" name="Rectangle 64"/>
              <p:cNvSpPr>
                <a:spLocks noChangeArrowheads="1"/>
              </p:cNvSpPr>
              <p:nvPr/>
            </p:nvSpPr>
            <p:spPr bwMode="auto">
              <a:xfrm>
                <a:off x="2052638" y="3371870"/>
                <a:ext cx="431800" cy="288925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9" name="Rectangle 65"/>
              <p:cNvSpPr>
                <a:spLocks noChangeArrowheads="1"/>
              </p:cNvSpPr>
              <p:nvPr/>
            </p:nvSpPr>
            <p:spPr bwMode="auto">
              <a:xfrm>
                <a:off x="2484438" y="3371870"/>
                <a:ext cx="431800" cy="288925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0" name="Freeform 66"/>
              <p:cNvSpPr>
                <a:spLocks/>
              </p:cNvSpPr>
              <p:nvPr/>
            </p:nvSpPr>
            <p:spPr bwMode="auto">
              <a:xfrm>
                <a:off x="1477963" y="2582883"/>
                <a:ext cx="523875" cy="76676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30" y="483"/>
                  </a:cxn>
                </a:cxnLst>
                <a:rect l="0" t="0" r="r" b="b"/>
                <a:pathLst>
                  <a:path w="330" h="483">
                    <a:moveTo>
                      <a:pt x="0" y="0"/>
                    </a:moveTo>
                    <a:lnTo>
                      <a:pt x="330" y="483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61" name="Freeform 67"/>
              <p:cNvSpPr>
                <a:spLocks/>
              </p:cNvSpPr>
              <p:nvPr/>
            </p:nvSpPr>
            <p:spPr bwMode="auto">
              <a:xfrm>
                <a:off x="3805238" y="2597170"/>
                <a:ext cx="652463" cy="788987"/>
              </a:xfrm>
              <a:custGeom>
                <a:avLst/>
                <a:gdLst/>
                <a:ahLst/>
                <a:cxnLst>
                  <a:cxn ang="0">
                    <a:pos x="411" y="0"/>
                  </a:cxn>
                  <a:cxn ang="0">
                    <a:pos x="0" y="497"/>
                  </a:cxn>
                </a:cxnLst>
                <a:rect l="0" t="0" r="r" b="b"/>
                <a:pathLst>
                  <a:path w="411" h="497">
                    <a:moveTo>
                      <a:pt x="411" y="0"/>
                    </a:moveTo>
                    <a:lnTo>
                      <a:pt x="0" y="497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62" name="Rectangle 68"/>
              <p:cNvSpPr>
                <a:spLocks noChangeArrowheads="1"/>
              </p:cNvSpPr>
              <p:nvPr/>
            </p:nvSpPr>
            <p:spPr bwMode="auto">
              <a:xfrm>
                <a:off x="2916238" y="3371870"/>
                <a:ext cx="431800" cy="288925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3" name="Rectangle 69"/>
              <p:cNvSpPr>
                <a:spLocks noChangeArrowheads="1"/>
              </p:cNvSpPr>
              <p:nvPr/>
            </p:nvSpPr>
            <p:spPr bwMode="auto">
              <a:xfrm>
                <a:off x="3348038" y="3371870"/>
                <a:ext cx="431800" cy="288925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4" name="Rectangle 70"/>
              <p:cNvSpPr>
                <a:spLocks noChangeArrowheads="1"/>
              </p:cNvSpPr>
              <p:nvPr/>
            </p:nvSpPr>
            <p:spPr bwMode="auto">
              <a:xfrm>
                <a:off x="3779838" y="3371870"/>
                <a:ext cx="431800" cy="288925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5" name="Rectangle 71"/>
              <p:cNvSpPr>
                <a:spLocks noChangeArrowheads="1"/>
              </p:cNvSpPr>
              <p:nvPr/>
            </p:nvSpPr>
            <p:spPr bwMode="auto">
              <a:xfrm>
                <a:off x="4213225" y="3371870"/>
                <a:ext cx="431800" cy="288925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" name="Rectangle 72"/>
              <p:cNvSpPr>
                <a:spLocks noChangeArrowheads="1"/>
              </p:cNvSpPr>
              <p:nvPr/>
            </p:nvSpPr>
            <p:spPr bwMode="auto">
              <a:xfrm>
                <a:off x="4645025" y="3371870"/>
                <a:ext cx="431800" cy="288925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7" name="Rectangle 73"/>
              <p:cNvSpPr>
                <a:spLocks noChangeArrowheads="1"/>
              </p:cNvSpPr>
              <p:nvPr/>
            </p:nvSpPr>
            <p:spPr bwMode="auto">
              <a:xfrm>
                <a:off x="5076825" y="3371870"/>
                <a:ext cx="431800" cy="288925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68" name="组合 267"/>
            <p:cNvGrpSpPr/>
            <p:nvPr/>
          </p:nvGrpSpPr>
          <p:grpSpPr>
            <a:xfrm>
              <a:off x="1975841" y="2786057"/>
              <a:ext cx="5640545" cy="1857388"/>
              <a:chOff x="684213" y="2586557"/>
              <a:chExt cx="7777162" cy="2228351"/>
            </a:xfrm>
          </p:grpSpPr>
          <p:sp>
            <p:nvSpPr>
              <p:cNvPr id="269" name="Rectangle 75"/>
              <p:cNvSpPr>
                <a:spLocks noChangeArrowheads="1"/>
              </p:cNvSpPr>
              <p:nvPr/>
            </p:nvSpPr>
            <p:spPr bwMode="auto">
              <a:xfrm>
                <a:off x="684213" y="4525983"/>
                <a:ext cx="431800" cy="288925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0" name="Rectangle 76"/>
              <p:cNvSpPr>
                <a:spLocks noChangeArrowheads="1"/>
              </p:cNvSpPr>
              <p:nvPr/>
            </p:nvSpPr>
            <p:spPr bwMode="auto">
              <a:xfrm>
                <a:off x="1116013" y="4525983"/>
                <a:ext cx="431800" cy="288925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1" name="Rectangle 77"/>
              <p:cNvSpPr>
                <a:spLocks noChangeArrowheads="1"/>
              </p:cNvSpPr>
              <p:nvPr/>
            </p:nvSpPr>
            <p:spPr bwMode="auto">
              <a:xfrm>
                <a:off x="1547813" y="4525983"/>
                <a:ext cx="431800" cy="288925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2" name="Rectangle 78"/>
              <p:cNvSpPr>
                <a:spLocks noChangeArrowheads="1"/>
              </p:cNvSpPr>
              <p:nvPr/>
            </p:nvSpPr>
            <p:spPr bwMode="auto">
              <a:xfrm>
                <a:off x="1981200" y="4525983"/>
                <a:ext cx="431800" cy="288925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3" name="Rectangle 79"/>
              <p:cNvSpPr>
                <a:spLocks noChangeArrowheads="1"/>
              </p:cNvSpPr>
              <p:nvPr/>
            </p:nvSpPr>
            <p:spPr bwMode="auto">
              <a:xfrm>
                <a:off x="2413000" y="4525983"/>
                <a:ext cx="431800" cy="288925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4" name="Rectangle 80"/>
              <p:cNvSpPr>
                <a:spLocks noChangeArrowheads="1"/>
              </p:cNvSpPr>
              <p:nvPr/>
            </p:nvSpPr>
            <p:spPr bwMode="auto">
              <a:xfrm>
                <a:off x="2844800" y="4525983"/>
                <a:ext cx="431800" cy="288925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5" name="Rectangle 81"/>
              <p:cNvSpPr>
                <a:spLocks noChangeArrowheads="1"/>
              </p:cNvSpPr>
              <p:nvPr/>
            </p:nvSpPr>
            <p:spPr bwMode="auto">
              <a:xfrm>
                <a:off x="3276600" y="4525983"/>
                <a:ext cx="431800" cy="288925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6" name="Rectangle 82"/>
              <p:cNvSpPr>
                <a:spLocks noChangeArrowheads="1"/>
              </p:cNvSpPr>
              <p:nvPr/>
            </p:nvSpPr>
            <p:spPr bwMode="auto">
              <a:xfrm>
                <a:off x="3708400" y="4525983"/>
                <a:ext cx="431800" cy="288925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7" name="Rectangle 83"/>
              <p:cNvSpPr>
                <a:spLocks noChangeArrowheads="1"/>
              </p:cNvSpPr>
              <p:nvPr/>
            </p:nvSpPr>
            <p:spPr bwMode="auto">
              <a:xfrm>
                <a:off x="4140200" y="4525983"/>
                <a:ext cx="431800" cy="288925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8" name="Rectangle 84"/>
              <p:cNvSpPr>
                <a:spLocks noChangeArrowheads="1"/>
              </p:cNvSpPr>
              <p:nvPr/>
            </p:nvSpPr>
            <p:spPr bwMode="auto">
              <a:xfrm>
                <a:off x="4573588" y="4525983"/>
                <a:ext cx="431800" cy="288925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9" name="Rectangle 85"/>
              <p:cNvSpPr>
                <a:spLocks noChangeArrowheads="1"/>
              </p:cNvSpPr>
              <p:nvPr/>
            </p:nvSpPr>
            <p:spPr bwMode="auto">
              <a:xfrm>
                <a:off x="5005388" y="4525983"/>
                <a:ext cx="431800" cy="288925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0" name="Rectangle 86"/>
              <p:cNvSpPr>
                <a:spLocks noChangeArrowheads="1"/>
              </p:cNvSpPr>
              <p:nvPr/>
            </p:nvSpPr>
            <p:spPr bwMode="auto">
              <a:xfrm>
                <a:off x="5437188" y="4525983"/>
                <a:ext cx="431800" cy="288925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1" name="Rectangle 87"/>
              <p:cNvSpPr>
                <a:spLocks noChangeArrowheads="1"/>
              </p:cNvSpPr>
              <p:nvPr/>
            </p:nvSpPr>
            <p:spPr bwMode="auto">
              <a:xfrm>
                <a:off x="5868988" y="4525983"/>
                <a:ext cx="431800" cy="288925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2" name="Rectangle 88"/>
              <p:cNvSpPr>
                <a:spLocks noChangeArrowheads="1"/>
              </p:cNvSpPr>
              <p:nvPr/>
            </p:nvSpPr>
            <p:spPr bwMode="auto">
              <a:xfrm>
                <a:off x="6300788" y="4525983"/>
                <a:ext cx="431800" cy="288925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3" name="Rectangle 89"/>
              <p:cNvSpPr>
                <a:spLocks noChangeArrowheads="1"/>
              </p:cNvSpPr>
              <p:nvPr/>
            </p:nvSpPr>
            <p:spPr bwMode="auto">
              <a:xfrm>
                <a:off x="6732588" y="4525983"/>
                <a:ext cx="431800" cy="288925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4" name="Rectangle 90"/>
              <p:cNvSpPr>
                <a:spLocks noChangeArrowheads="1"/>
              </p:cNvSpPr>
              <p:nvPr/>
            </p:nvSpPr>
            <p:spPr bwMode="auto">
              <a:xfrm>
                <a:off x="7165975" y="4525983"/>
                <a:ext cx="431800" cy="288925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5" name="Rectangle 91"/>
              <p:cNvSpPr>
                <a:spLocks noChangeArrowheads="1"/>
              </p:cNvSpPr>
              <p:nvPr/>
            </p:nvSpPr>
            <p:spPr bwMode="auto">
              <a:xfrm>
                <a:off x="7597775" y="4525983"/>
                <a:ext cx="431800" cy="288925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6" name="Rectangle 92"/>
              <p:cNvSpPr>
                <a:spLocks noChangeArrowheads="1"/>
              </p:cNvSpPr>
              <p:nvPr/>
            </p:nvSpPr>
            <p:spPr bwMode="auto">
              <a:xfrm>
                <a:off x="8029575" y="4525983"/>
                <a:ext cx="431800" cy="288925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7" name="Text Box 93"/>
              <p:cNvSpPr txBox="1">
                <a:spLocks noChangeArrowheads="1"/>
              </p:cNvSpPr>
              <p:nvPr/>
            </p:nvSpPr>
            <p:spPr bwMode="auto">
              <a:xfrm>
                <a:off x="973138" y="4078308"/>
                <a:ext cx="863600" cy="304800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>
                    <a:solidFill>
                      <a:srgbClr val="3333CC"/>
                    </a:solidFill>
                  </a:rPr>
                  <a:t>F</a:t>
                </a:r>
                <a:r>
                  <a:rPr lang="en-US" altLang="zh-CN" sz="2000" baseline="-25000">
                    <a:solidFill>
                      <a:srgbClr val="3333CC"/>
                    </a:solidFill>
                  </a:rPr>
                  <a:t>out</a:t>
                </a:r>
              </a:p>
            </p:txBody>
          </p:sp>
          <p:sp>
            <p:nvSpPr>
              <p:cNvPr id="288" name="Freeform 94"/>
              <p:cNvSpPr>
                <a:spLocks/>
              </p:cNvSpPr>
              <p:nvPr/>
            </p:nvSpPr>
            <p:spPr bwMode="auto">
              <a:xfrm>
                <a:off x="3330575" y="3662383"/>
                <a:ext cx="574675" cy="86518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62" y="545"/>
                  </a:cxn>
                </a:cxnLst>
                <a:rect l="0" t="0" r="r" b="b"/>
                <a:pathLst>
                  <a:path w="362" h="545">
                    <a:moveTo>
                      <a:pt x="0" y="0"/>
                    </a:moveTo>
                    <a:lnTo>
                      <a:pt x="362" y="545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89" name="Freeform 95"/>
              <p:cNvSpPr>
                <a:spLocks/>
              </p:cNvSpPr>
              <p:nvPr/>
            </p:nvSpPr>
            <p:spPr bwMode="auto">
              <a:xfrm>
                <a:off x="6572264" y="2586557"/>
                <a:ext cx="1138967" cy="1939426"/>
              </a:xfrm>
              <a:custGeom>
                <a:avLst/>
                <a:gdLst/>
                <a:ahLst/>
                <a:cxnLst>
                  <a:cxn ang="0">
                    <a:pos x="821" y="0"/>
                  </a:cxn>
                  <a:cxn ang="0">
                    <a:pos x="0" y="1215"/>
                  </a:cxn>
                </a:cxnLst>
                <a:rect l="0" t="0" r="r" b="b"/>
                <a:pathLst>
                  <a:path w="821" h="1215">
                    <a:moveTo>
                      <a:pt x="821" y="0"/>
                    </a:moveTo>
                    <a:lnTo>
                      <a:pt x="0" y="1215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59" name="Text Box 103"/>
          <p:cNvSpPr txBox="1">
            <a:spLocks noChangeArrowheads="1"/>
          </p:cNvSpPr>
          <p:nvPr/>
        </p:nvSpPr>
        <p:spPr bwMode="auto">
          <a:xfrm>
            <a:off x="468312" y="5929330"/>
            <a:ext cx="4960944" cy="825867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ts val="2200"/>
              </a:lnSpc>
              <a:spcBef>
                <a:spcPct val="50000"/>
              </a:spcBef>
            </a:pPr>
            <a:r>
              <a:rPr lang="zh-CN" altLang="en-US" sz="220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方案</a:t>
            </a:r>
            <a:r>
              <a:rPr lang="en-US" altLang="zh-CN" sz="220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sz="220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：</a:t>
            </a:r>
            <a:r>
              <a:rPr lang="zh-CN" altLang="en-US" sz="220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总</a:t>
            </a:r>
            <a:r>
              <a:rPr lang="zh-CN" altLang="en-US" sz="2200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的读记录数</a:t>
            </a:r>
            <a:r>
              <a:rPr lang="en-US" altLang="zh-CN" sz="2200" i="1" err="1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WPL</a:t>
            </a:r>
            <a:r>
              <a:rPr lang="en-US" altLang="zh-CN" sz="220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=15000</a:t>
            </a:r>
            <a:r>
              <a:rPr lang="zh-CN" altLang="en-US" sz="220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。</a:t>
            </a:r>
            <a:endParaRPr lang="en-US" altLang="zh-CN" sz="2200">
              <a:solidFill>
                <a:srgbClr val="3333CC"/>
              </a:solidFill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2200"/>
              </a:lnSpc>
              <a:spcBef>
                <a:spcPct val="50000"/>
              </a:spcBef>
            </a:pPr>
            <a:r>
              <a:rPr lang="zh-CN" altLang="en-US" sz="220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方案</a:t>
            </a:r>
            <a:r>
              <a:rPr lang="en-US" altLang="zh-CN" sz="220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z="220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：</a:t>
            </a:r>
            <a:r>
              <a:rPr lang="zh-CN" altLang="en-US" sz="220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总的读记录数</a:t>
            </a:r>
            <a:r>
              <a:rPr lang="en-US" altLang="zh-CN" sz="2200" i="1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WPL</a:t>
            </a:r>
            <a:r>
              <a:rPr lang="en-US" altLang="zh-CN" sz="220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=12000</a:t>
            </a:r>
            <a:r>
              <a:rPr lang="zh-CN" altLang="en-US" sz="220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。</a:t>
            </a:r>
            <a:endParaRPr lang="zh-CN" altLang="en-US" sz="2200" dirty="0">
              <a:solidFill>
                <a:srgbClr val="3333CC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96360" name="Text Box 104"/>
          <p:cNvSpPr txBox="1">
            <a:spLocks noChangeArrowheads="1"/>
          </p:cNvSpPr>
          <p:nvPr/>
        </p:nvSpPr>
        <p:spPr bwMode="auto">
          <a:xfrm>
            <a:off x="250825" y="260350"/>
            <a:ext cx="3606795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 归并方案</a:t>
            </a:r>
            <a:r>
              <a:rPr lang="en-US" altLang="zh-CN" dirty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dirty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：</a:t>
            </a:r>
            <a:r>
              <a:rPr lang="zh-CN" altLang="en-US">
                <a:solidFill>
                  <a:srgbClr val="CC00CC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二路归并</a:t>
            </a:r>
            <a:r>
              <a:rPr lang="en-US" altLang="zh-CN">
                <a:solidFill>
                  <a:srgbClr val="CC00CC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2</a:t>
            </a:r>
            <a:endParaRPr lang="zh-CN" altLang="en-US" dirty="0">
              <a:solidFill>
                <a:srgbClr val="CC00CC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06" name="Text Box 5"/>
          <p:cNvSpPr txBox="1">
            <a:spLocks noChangeArrowheads="1"/>
          </p:cNvSpPr>
          <p:nvPr/>
        </p:nvSpPr>
        <p:spPr bwMode="auto">
          <a:xfrm>
            <a:off x="755650" y="858820"/>
            <a:ext cx="576263" cy="3048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 err="1">
                <a:solidFill>
                  <a:srgbClr val="3333CC"/>
                </a:solidFill>
              </a:rPr>
              <a:t>F</a:t>
            </a:r>
            <a:r>
              <a:rPr lang="en-US" altLang="zh-CN" sz="2000" baseline="-25000" dirty="0" err="1">
                <a:solidFill>
                  <a:srgbClr val="3333CC"/>
                </a:solidFill>
              </a:rPr>
              <a:t>1</a:t>
            </a:r>
            <a:endParaRPr lang="en-US" altLang="zh-CN" sz="2000" baseline="-25000" dirty="0">
              <a:solidFill>
                <a:srgbClr val="3333CC"/>
              </a:solidFill>
            </a:endParaRPr>
          </a:p>
        </p:txBody>
      </p:sp>
      <p:sp>
        <p:nvSpPr>
          <p:cNvPr id="107" name="Rectangle 6"/>
          <p:cNvSpPr>
            <a:spLocks noChangeArrowheads="1"/>
          </p:cNvSpPr>
          <p:nvPr/>
        </p:nvSpPr>
        <p:spPr bwMode="auto">
          <a:xfrm>
            <a:off x="323850" y="1287445"/>
            <a:ext cx="431800" cy="2889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08" name="Rectangle 7"/>
          <p:cNvSpPr>
            <a:spLocks noChangeArrowheads="1"/>
          </p:cNvSpPr>
          <p:nvPr/>
        </p:nvSpPr>
        <p:spPr bwMode="auto">
          <a:xfrm>
            <a:off x="755650" y="1287445"/>
            <a:ext cx="431800" cy="2889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09" name="Rectangle 8"/>
          <p:cNvSpPr>
            <a:spLocks noChangeArrowheads="1"/>
          </p:cNvSpPr>
          <p:nvPr/>
        </p:nvSpPr>
        <p:spPr bwMode="auto">
          <a:xfrm>
            <a:off x="1187450" y="1287445"/>
            <a:ext cx="431800" cy="2889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0" name="Text Box 9"/>
          <p:cNvSpPr txBox="1">
            <a:spLocks noChangeArrowheads="1"/>
          </p:cNvSpPr>
          <p:nvPr/>
        </p:nvSpPr>
        <p:spPr bwMode="auto">
          <a:xfrm>
            <a:off x="2197100" y="858820"/>
            <a:ext cx="576263" cy="3048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3333CC"/>
                </a:solidFill>
              </a:rPr>
              <a:t>F</a:t>
            </a:r>
            <a:r>
              <a:rPr lang="en-US" altLang="zh-CN" sz="2000" baseline="-25000">
                <a:solidFill>
                  <a:srgbClr val="3333CC"/>
                </a:solidFill>
              </a:rPr>
              <a:t>2</a:t>
            </a:r>
          </a:p>
        </p:txBody>
      </p:sp>
      <p:sp>
        <p:nvSpPr>
          <p:cNvPr id="111" name="Rectangle 10"/>
          <p:cNvSpPr>
            <a:spLocks noChangeArrowheads="1"/>
          </p:cNvSpPr>
          <p:nvPr/>
        </p:nvSpPr>
        <p:spPr bwMode="auto">
          <a:xfrm>
            <a:off x="1765300" y="1287445"/>
            <a:ext cx="431800" cy="2889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2" name="Rectangle 11"/>
          <p:cNvSpPr>
            <a:spLocks noChangeArrowheads="1"/>
          </p:cNvSpPr>
          <p:nvPr/>
        </p:nvSpPr>
        <p:spPr bwMode="auto">
          <a:xfrm>
            <a:off x="2197100" y="1287445"/>
            <a:ext cx="431800" cy="2889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3" name="Rectangle 12"/>
          <p:cNvSpPr>
            <a:spLocks noChangeArrowheads="1"/>
          </p:cNvSpPr>
          <p:nvPr/>
        </p:nvSpPr>
        <p:spPr bwMode="auto">
          <a:xfrm>
            <a:off x="2628900" y="1287445"/>
            <a:ext cx="431800" cy="2889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grpSp>
        <p:nvGrpSpPr>
          <p:cNvPr id="232" name="组合 231"/>
          <p:cNvGrpSpPr/>
          <p:nvPr/>
        </p:nvGrpSpPr>
        <p:grpSpPr>
          <a:xfrm>
            <a:off x="323850" y="1577959"/>
            <a:ext cx="2592388" cy="855666"/>
            <a:chOff x="323850" y="1577959"/>
            <a:chExt cx="2592388" cy="855666"/>
          </a:xfrm>
        </p:grpSpPr>
        <p:sp>
          <p:nvSpPr>
            <p:cNvPr id="115" name="Text Box 13"/>
            <p:cNvSpPr txBox="1">
              <a:spLocks noChangeArrowheads="1"/>
            </p:cNvSpPr>
            <p:nvPr/>
          </p:nvSpPr>
          <p:spPr bwMode="auto">
            <a:xfrm>
              <a:off x="352399" y="1766878"/>
              <a:ext cx="576263" cy="3048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 err="1">
                  <a:solidFill>
                    <a:srgbClr val="3333CC"/>
                  </a:solidFill>
                </a:rPr>
                <a:t>F</a:t>
              </a:r>
              <a:r>
                <a:rPr lang="en-US" altLang="zh-CN" sz="2000" baseline="-25000" dirty="0" err="1">
                  <a:solidFill>
                    <a:srgbClr val="3333CC"/>
                  </a:solidFill>
                </a:rPr>
                <a:t>7</a:t>
              </a:r>
              <a:endParaRPr lang="en-US" altLang="zh-CN" sz="2000" baseline="-25000" dirty="0">
                <a:solidFill>
                  <a:srgbClr val="3333CC"/>
                </a:solidFill>
              </a:endParaRPr>
            </a:p>
          </p:txBody>
        </p:sp>
        <p:sp>
          <p:nvSpPr>
            <p:cNvPr id="116" name="Rectangle 14"/>
            <p:cNvSpPr>
              <a:spLocks noChangeArrowheads="1"/>
            </p:cNvSpPr>
            <p:nvPr/>
          </p:nvSpPr>
          <p:spPr bwMode="auto">
            <a:xfrm>
              <a:off x="323850" y="2144700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7" name="Rectangle 15"/>
            <p:cNvSpPr>
              <a:spLocks noChangeArrowheads="1"/>
            </p:cNvSpPr>
            <p:nvPr/>
          </p:nvSpPr>
          <p:spPr bwMode="auto">
            <a:xfrm>
              <a:off x="755650" y="2144700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8" name="Rectangle 16"/>
            <p:cNvSpPr>
              <a:spLocks noChangeArrowheads="1"/>
            </p:cNvSpPr>
            <p:nvPr/>
          </p:nvSpPr>
          <p:spPr bwMode="auto">
            <a:xfrm>
              <a:off x="1187450" y="2144700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9" name="Rectangle 17"/>
            <p:cNvSpPr>
              <a:spLocks noChangeArrowheads="1"/>
            </p:cNvSpPr>
            <p:nvPr/>
          </p:nvSpPr>
          <p:spPr bwMode="auto">
            <a:xfrm>
              <a:off x="1620838" y="2144700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" name="Rectangle 18"/>
            <p:cNvSpPr>
              <a:spLocks noChangeArrowheads="1"/>
            </p:cNvSpPr>
            <p:nvPr/>
          </p:nvSpPr>
          <p:spPr bwMode="auto">
            <a:xfrm>
              <a:off x="2052638" y="2144700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1" name="Rectangle 19"/>
            <p:cNvSpPr>
              <a:spLocks noChangeArrowheads="1"/>
            </p:cNvSpPr>
            <p:nvPr/>
          </p:nvSpPr>
          <p:spPr bwMode="auto">
            <a:xfrm>
              <a:off x="2484438" y="2144700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" name="Line 20"/>
            <p:cNvSpPr>
              <a:spLocks noChangeShapeType="1"/>
            </p:cNvSpPr>
            <p:nvPr/>
          </p:nvSpPr>
          <p:spPr bwMode="auto">
            <a:xfrm>
              <a:off x="973138" y="1577959"/>
              <a:ext cx="455590" cy="56515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3" name="Line 21"/>
            <p:cNvSpPr>
              <a:spLocks noChangeShapeType="1"/>
            </p:cNvSpPr>
            <p:nvPr/>
          </p:nvSpPr>
          <p:spPr bwMode="auto">
            <a:xfrm flipH="1">
              <a:off x="1857356" y="1577959"/>
              <a:ext cx="484207" cy="56515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24" name="Text Box 23"/>
          <p:cNvSpPr txBox="1">
            <a:spLocks noChangeArrowheads="1"/>
          </p:cNvSpPr>
          <p:nvPr/>
        </p:nvSpPr>
        <p:spPr bwMode="auto">
          <a:xfrm>
            <a:off x="3779838" y="857232"/>
            <a:ext cx="576263" cy="3048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3333CC"/>
                </a:solidFill>
              </a:rPr>
              <a:t>F</a:t>
            </a:r>
            <a:r>
              <a:rPr lang="en-US" altLang="zh-CN" sz="2000" baseline="-25000">
                <a:solidFill>
                  <a:srgbClr val="3333CC"/>
                </a:solidFill>
              </a:rPr>
              <a:t>3</a:t>
            </a:r>
          </a:p>
        </p:txBody>
      </p:sp>
      <p:sp>
        <p:nvSpPr>
          <p:cNvPr id="125" name="Rectangle 24"/>
          <p:cNvSpPr>
            <a:spLocks noChangeArrowheads="1"/>
          </p:cNvSpPr>
          <p:nvPr/>
        </p:nvSpPr>
        <p:spPr bwMode="auto">
          <a:xfrm>
            <a:off x="3348038" y="1287445"/>
            <a:ext cx="431800" cy="2889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6" name="Rectangle 25"/>
          <p:cNvSpPr>
            <a:spLocks noChangeArrowheads="1"/>
          </p:cNvSpPr>
          <p:nvPr/>
        </p:nvSpPr>
        <p:spPr bwMode="auto">
          <a:xfrm>
            <a:off x="3779838" y="1287445"/>
            <a:ext cx="431800" cy="2889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7" name="Rectangle 26"/>
          <p:cNvSpPr>
            <a:spLocks noChangeArrowheads="1"/>
          </p:cNvSpPr>
          <p:nvPr/>
        </p:nvSpPr>
        <p:spPr bwMode="auto">
          <a:xfrm>
            <a:off x="4211638" y="1287445"/>
            <a:ext cx="431800" cy="2889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8" name="Text Box 27"/>
          <p:cNvSpPr txBox="1">
            <a:spLocks noChangeArrowheads="1"/>
          </p:cNvSpPr>
          <p:nvPr/>
        </p:nvSpPr>
        <p:spPr bwMode="auto">
          <a:xfrm>
            <a:off x="5221288" y="857232"/>
            <a:ext cx="576263" cy="3048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3333CC"/>
                </a:solidFill>
              </a:rPr>
              <a:t>F</a:t>
            </a:r>
            <a:r>
              <a:rPr lang="en-US" altLang="zh-CN" sz="2000" baseline="-25000">
                <a:solidFill>
                  <a:srgbClr val="3333CC"/>
                </a:solidFill>
              </a:rPr>
              <a:t>4</a:t>
            </a:r>
          </a:p>
        </p:txBody>
      </p:sp>
      <p:sp>
        <p:nvSpPr>
          <p:cNvPr id="129" name="Rectangle 28"/>
          <p:cNvSpPr>
            <a:spLocks noChangeArrowheads="1"/>
          </p:cNvSpPr>
          <p:nvPr/>
        </p:nvSpPr>
        <p:spPr bwMode="auto">
          <a:xfrm>
            <a:off x="4789488" y="1287445"/>
            <a:ext cx="431800" cy="2889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30" name="Rectangle 29"/>
          <p:cNvSpPr>
            <a:spLocks noChangeArrowheads="1"/>
          </p:cNvSpPr>
          <p:nvPr/>
        </p:nvSpPr>
        <p:spPr bwMode="auto">
          <a:xfrm>
            <a:off x="5221288" y="1287445"/>
            <a:ext cx="431800" cy="2889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31" name="Rectangle 30"/>
          <p:cNvSpPr>
            <a:spLocks noChangeArrowheads="1"/>
          </p:cNvSpPr>
          <p:nvPr/>
        </p:nvSpPr>
        <p:spPr bwMode="auto">
          <a:xfrm>
            <a:off x="5653088" y="1287445"/>
            <a:ext cx="431800" cy="2889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42" name="Text Box 41"/>
          <p:cNvSpPr txBox="1">
            <a:spLocks noChangeArrowheads="1"/>
          </p:cNvSpPr>
          <p:nvPr/>
        </p:nvSpPr>
        <p:spPr bwMode="auto">
          <a:xfrm>
            <a:off x="6732588" y="858820"/>
            <a:ext cx="576263" cy="3048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3333CC"/>
                </a:solidFill>
              </a:rPr>
              <a:t>F</a:t>
            </a:r>
            <a:r>
              <a:rPr lang="en-US" altLang="zh-CN" sz="2000" baseline="-25000">
                <a:solidFill>
                  <a:srgbClr val="3333CC"/>
                </a:solidFill>
              </a:rPr>
              <a:t>5</a:t>
            </a:r>
          </a:p>
        </p:txBody>
      </p:sp>
      <p:sp>
        <p:nvSpPr>
          <p:cNvPr id="143" name="Rectangle 42"/>
          <p:cNvSpPr>
            <a:spLocks noChangeArrowheads="1"/>
          </p:cNvSpPr>
          <p:nvPr/>
        </p:nvSpPr>
        <p:spPr bwMode="auto">
          <a:xfrm>
            <a:off x="6300788" y="1287445"/>
            <a:ext cx="431800" cy="2889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44" name="Rectangle 43"/>
          <p:cNvSpPr>
            <a:spLocks noChangeArrowheads="1"/>
          </p:cNvSpPr>
          <p:nvPr/>
        </p:nvSpPr>
        <p:spPr bwMode="auto">
          <a:xfrm>
            <a:off x="6732588" y="1287445"/>
            <a:ext cx="431800" cy="2889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45" name="Rectangle 44"/>
          <p:cNvSpPr>
            <a:spLocks noChangeArrowheads="1"/>
          </p:cNvSpPr>
          <p:nvPr/>
        </p:nvSpPr>
        <p:spPr bwMode="auto">
          <a:xfrm>
            <a:off x="7164388" y="1287445"/>
            <a:ext cx="431800" cy="2889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46" name="Text Box 45"/>
          <p:cNvSpPr txBox="1">
            <a:spLocks noChangeArrowheads="1"/>
          </p:cNvSpPr>
          <p:nvPr/>
        </p:nvSpPr>
        <p:spPr bwMode="auto">
          <a:xfrm>
            <a:off x="8174038" y="858820"/>
            <a:ext cx="576263" cy="3048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3333CC"/>
                </a:solidFill>
              </a:rPr>
              <a:t>F</a:t>
            </a:r>
            <a:r>
              <a:rPr lang="en-US" altLang="zh-CN" sz="2000" baseline="-25000">
                <a:solidFill>
                  <a:srgbClr val="3333CC"/>
                </a:solidFill>
              </a:rPr>
              <a:t>6</a:t>
            </a:r>
          </a:p>
        </p:txBody>
      </p:sp>
      <p:sp>
        <p:nvSpPr>
          <p:cNvPr id="147" name="Rectangle 46"/>
          <p:cNvSpPr>
            <a:spLocks noChangeArrowheads="1"/>
          </p:cNvSpPr>
          <p:nvPr/>
        </p:nvSpPr>
        <p:spPr bwMode="auto">
          <a:xfrm>
            <a:off x="7742238" y="1287445"/>
            <a:ext cx="431800" cy="2889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48" name="Rectangle 47"/>
          <p:cNvSpPr>
            <a:spLocks noChangeArrowheads="1"/>
          </p:cNvSpPr>
          <p:nvPr/>
        </p:nvSpPr>
        <p:spPr bwMode="auto">
          <a:xfrm>
            <a:off x="8174038" y="1287445"/>
            <a:ext cx="431800" cy="2889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49" name="Rectangle 48"/>
          <p:cNvSpPr>
            <a:spLocks noChangeArrowheads="1"/>
          </p:cNvSpPr>
          <p:nvPr/>
        </p:nvSpPr>
        <p:spPr bwMode="auto">
          <a:xfrm>
            <a:off x="8605838" y="1287445"/>
            <a:ext cx="431800" cy="2889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grpSp>
        <p:nvGrpSpPr>
          <p:cNvPr id="233" name="组合 232"/>
          <p:cNvGrpSpPr/>
          <p:nvPr/>
        </p:nvGrpSpPr>
        <p:grpSpPr>
          <a:xfrm>
            <a:off x="323850" y="1577957"/>
            <a:ext cx="3887788" cy="1779605"/>
            <a:chOff x="323850" y="1577957"/>
            <a:chExt cx="3887788" cy="1779605"/>
          </a:xfrm>
        </p:grpSpPr>
        <p:sp>
          <p:nvSpPr>
            <p:cNvPr id="140" name="Line 38"/>
            <p:cNvSpPr>
              <a:spLocks noChangeShapeType="1"/>
            </p:cNvSpPr>
            <p:nvPr/>
          </p:nvSpPr>
          <p:spPr bwMode="auto">
            <a:xfrm flipH="1">
              <a:off x="2786050" y="1577957"/>
              <a:ext cx="1211276" cy="149385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1" name="Text Box 59"/>
            <p:cNvSpPr txBox="1">
              <a:spLocks noChangeArrowheads="1"/>
            </p:cNvSpPr>
            <p:nvPr/>
          </p:nvSpPr>
          <p:spPr bwMode="auto">
            <a:xfrm>
              <a:off x="828675" y="2640012"/>
              <a:ext cx="576263" cy="3048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 err="1">
                  <a:solidFill>
                    <a:srgbClr val="3333CC"/>
                  </a:solidFill>
                </a:rPr>
                <a:t>F</a:t>
              </a:r>
              <a:r>
                <a:rPr lang="en-US" altLang="zh-CN" sz="2000" baseline="-25000" dirty="0" err="1">
                  <a:solidFill>
                    <a:srgbClr val="3333CC"/>
                  </a:solidFill>
                </a:rPr>
                <a:t>8</a:t>
              </a:r>
              <a:endParaRPr lang="en-US" altLang="zh-CN" sz="2000" baseline="-25000" dirty="0">
                <a:solidFill>
                  <a:srgbClr val="3333CC"/>
                </a:solidFill>
              </a:endParaRPr>
            </a:p>
          </p:txBody>
        </p:sp>
        <p:sp>
          <p:nvSpPr>
            <p:cNvPr id="162" name="Rectangle 60"/>
            <p:cNvSpPr>
              <a:spLocks noChangeArrowheads="1"/>
            </p:cNvSpPr>
            <p:nvPr/>
          </p:nvSpPr>
          <p:spPr bwMode="auto">
            <a:xfrm>
              <a:off x="323850" y="3068637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" name="Rectangle 61"/>
            <p:cNvSpPr>
              <a:spLocks noChangeArrowheads="1"/>
            </p:cNvSpPr>
            <p:nvPr/>
          </p:nvSpPr>
          <p:spPr bwMode="auto">
            <a:xfrm>
              <a:off x="755650" y="3068637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" name="Rectangle 62"/>
            <p:cNvSpPr>
              <a:spLocks noChangeArrowheads="1"/>
            </p:cNvSpPr>
            <p:nvPr/>
          </p:nvSpPr>
          <p:spPr bwMode="auto">
            <a:xfrm>
              <a:off x="1187450" y="3068637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5" name="Rectangle 63"/>
            <p:cNvSpPr>
              <a:spLocks noChangeArrowheads="1"/>
            </p:cNvSpPr>
            <p:nvPr/>
          </p:nvSpPr>
          <p:spPr bwMode="auto">
            <a:xfrm>
              <a:off x="1620838" y="3068637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6" name="Rectangle 64"/>
            <p:cNvSpPr>
              <a:spLocks noChangeArrowheads="1"/>
            </p:cNvSpPr>
            <p:nvPr/>
          </p:nvSpPr>
          <p:spPr bwMode="auto">
            <a:xfrm>
              <a:off x="2052638" y="3068637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7" name="Rectangle 65"/>
            <p:cNvSpPr>
              <a:spLocks noChangeArrowheads="1"/>
            </p:cNvSpPr>
            <p:nvPr/>
          </p:nvSpPr>
          <p:spPr bwMode="auto">
            <a:xfrm>
              <a:off x="2484438" y="3068637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8" name="Freeform 66"/>
            <p:cNvSpPr>
              <a:spLocks/>
            </p:cNvSpPr>
            <p:nvPr/>
          </p:nvSpPr>
          <p:spPr bwMode="auto">
            <a:xfrm>
              <a:off x="1477963" y="2447924"/>
              <a:ext cx="379393" cy="62388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30" y="483"/>
                </a:cxn>
              </a:cxnLst>
              <a:rect l="0" t="0" r="r" b="b"/>
              <a:pathLst>
                <a:path w="330" h="483">
                  <a:moveTo>
                    <a:pt x="0" y="0"/>
                  </a:moveTo>
                  <a:lnTo>
                    <a:pt x="330" y="483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0" name="Rectangle 68"/>
            <p:cNvSpPr>
              <a:spLocks noChangeArrowheads="1"/>
            </p:cNvSpPr>
            <p:nvPr/>
          </p:nvSpPr>
          <p:spPr bwMode="auto">
            <a:xfrm>
              <a:off x="2916238" y="3068637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1" name="Rectangle 69"/>
            <p:cNvSpPr>
              <a:spLocks noChangeArrowheads="1"/>
            </p:cNvSpPr>
            <p:nvPr/>
          </p:nvSpPr>
          <p:spPr bwMode="auto">
            <a:xfrm>
              <a:off x="3348038" y="3068637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2" name="Rectangle 70"/>
            <p:cNvSpPr>
              <a:spLocks noChangeArrowheads="1"/>
            </p:cNvSpPr>
            <p:nvPr/>
          </p:nvSpPr>
          <p:spPr bwMode="auto">
            <a:xfrm>
              <a:off x="3779838" y="3068637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36" name="组合 235"/>
          <p:cNvGrpSpPr/>
          <p:nvPr/>
        </p:nvGrpSpPr>
        <p:grpSpPr>
          <a:xfrm>
            <a:off x="279376" y="1577958"/>
            <a:ext cx="8039124" cy="4208496"/>
            <a:chOff x="279376" y="1577958"/>
            <a:chExt cx="8039124" cy="4208496"/>
          </a:xfrm>
        </p:grpSpPr>
        <p:sp>
          <p:nvSpPr>
            <p:cNvPr id="159" name="Line 57"/>
            <p:cNvSpPr>
              <a:spLocks noChangeShapeType="1"/>
            </p:cNvSpPr>
            <p:nvPr/>
          </p:nvSpPr>
          <p:spPr bwMode="auto">
            <a:xfrm flipH="1">
              <a:off x="6715139" y="1577958"/>
              <a:ext cx="1603361" cy="39227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7" name="Rectangle 75"/>
            <p:cNvSpPr>
              <a:spLocks noChangeArrowheads="1"/>
            </p:cNvSpPr>
            <p:nvPr/>
          </p:nvSpPr>
          <p:spPr bwMode="auto">
            <a:xfrm>
              <a:off x="398461" y="5497529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8" name="Rectangle 76"/>
            <p:cNvSpPr>
              <a:spLocks noChangeArrowheads="1"/>
            </p:cNvSpPr>
            <p:nvPr/>
          </p:nvSpPr>
          <p:spPr bwMode="auto">
            <a:xfrm>
              <a:off x="830261" y="5497529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9" name="Rectangle 77"/>
            <p:cNvSpPr>
              <a:spLocks noChangeArrowheads="1"/>
            </p:cNvSpPr>
            <p:nvPr/>
          </p:nvSpPr>
          <p:spPr bwMode="auto">
            <a:xfrm>
              <a:off x="1262061" y="5497529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0" name="Rectangle 78"/>
            <p:cNvSpPr>
              <a:spLocks noChangeArrowheads="1"/>
            </p:cNvSpPr>
            <p:nvPr/>
          </p:nvSpPr>
          <p:spPr bwMode="auto">
            <a:xfrm>
              <a:off x="1695448" y="5497529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1" name="Rectangle 79"/>
            <p:cNvSpPr>
              <a:spLocks noChangeArrowheads="1"/>
            </p:cNvSpPr>
            <p:nvPr/>
          </p:nvSpPr>
          <p:spPr bwMode="auto">
            <a:xfrm>
              <a:off x="2127248" y="5497529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2" name="Rectangle 80"/>
            <p:cNvSpPr>
              <a:spLocks noChangeArrowheads="1"/>
            </p:cNvSpPr>
            <p:nvPr/>
          </p:nvSpPr>
          <p:spPr bwMode="auto">
            <a:xfrm>
              <a:off x="2559048" y="5497529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3" name="Rectangle 81"/>
            <p:cNvSpPr>
              <a:spLocks noChangeArrowheads="1"/>
            </p:cNvSpPr>
            <p:nvPr/>
          </p:nvSpPr>
          <p:spPr bwMode="auto">
            <a:xfrm>
              <a:off x="2990848" y="5497529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" name="Rectangle 82"/>
            <p:cNvSpPr>
              <a:spLocks noChangeArrowheads="1"/>
            </p:cNvSpPr>
            <p:nvPr/>
          </p:nvSpPr>
          <p:spPr bwMode="auto">
            <a:xfrm>
              <a:off x="3422648" y="5497529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" name="Rectangle 83"/>
            <p:cNvSpPr>
              <a:spLocks noChangeArrowheads="1"/>
            </p:cNvSpPr>
            <p:nvPr/>
          </p:nvSpPr>
          <p:spPr bwMode="auto">
            <a:xfrm>
              <a:off x="3854448" y="5497529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6" name="Rectangle 84"/>
            <p:cNvSpPr>
              <a:spLocks noChangeArrowheads="1"/>
            </p:cNvSpPr>
            <p:nvPr/>
          </p:nvSpPr>
          <p:spPr bwMode="auto">
            <a:xfrm>
              <a:off x="4287836" y="5497529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7" name="Rectangle 85"/>
            <p:cNvSpPr>
              <a:spLocks noChangeArrowheads="1"/>
            </p:cNvSpPr>
            <p:nvPr/>
          </p:nvSpPr>
          <p:spPr bwMode="auto">
            <a:xfrm>
              <a:off x="4719636" y="5497529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8" name="Rectangle 86"/>
            <p:cNvSpPr>
              <a:spLocks noChangeArrowheads="1"/>
            </p:cNvSpPr>
            <p:nvPr/>
          </p:nvSpPr>
          <p:spPr bwMode="auto">
            <a:xfrm>
              <a:off x="5151436" y="5497529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9" name="Rectangle 87"/>
            <p:cNvSpPr>
              <a:spLocks noChangeArrowheads="1"/>
            </p:cNvSpPr>
            <p:nvPr/>
          </p:nvSpPr>
          <p:spPr bwMode="auto">
            <a:xfrm>
              <a:off x="5583236" y="5497529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0" name="Rectangle 88"/>
            <p:cNvSpPr>
              <a:spLocks noChangeArrowheads="1"/>
            </p:cNvSpPr>
            <p:nvPr/>
          </p:nvSpPr>
          <p:spPr bwMode="auto">
            <a:xfrm>
              <a:off x="6015036" y="5497529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1" name="Rectangle 89"/>
            <p:cNvSpPr>
              <a:spLocks noChangeArrowheads="1"/>
            </p:cNvSpPr>
            <p:nvPr/>
          </p:nvSpPr>
          <p:spPr bwMode="auto">
            <a:xfrm>
              <a:off x="6446836" y="5497529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2" name="Rectangle 90"/>
            <p:cNvSpPr>
              <a:spLocks noChangeArrowheads="1"/>
            </p:cNvSpPr>
            <p:nvPr/>
          </p:nvSpPr>
          <p:spPr bwMode="auto">
            <a:xfrm>
              <a:off x="6880223" y="5497529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3" name="Rectangle 91"/>
            <p:cNvSpPr>
              <a:spLocks noChangeArrowheads="1"/>
            </p:cNvSpPr>
            <p:nvPr/>
          </p:nvSpPr>
          <p:spPr bwMode="auto">
            <a:xfrm>
              <a:off x="7312023" y="5497529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" name="Rectangle 92"/>
            <p:cNvSpPr>
              <a:spLocks noChangeArrowheads="1"/>
            </p:cNvSpPr>
            <p:nvPr/>
          </p:nvSpPr>
          <p:spPr bwMode="auto">
            <a:xfrm>
              <a:off x="7743823" y="5497529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" name="Text Box 93"/>
            <p:cNvSpPr txBox="1">
              <a:spLocks noChangeArrowheads="1"/>
            </p:cNvSpPr>
            <p:nvPr/>
          </p:nvSpPr>
          <p:spPr bwMode="auto">
            <a:xfrm>
              <a:off x="279376" y="5124464"/>
              <a:ext cx="863600" cy="3048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 err="1">
                  <a:solidFill>
                    <a:srgbClr val="3333CC"/>
                  </a:solidFill>
                </a:rPr>
                <a:t>F</a:t>
              </a:r>
              <a:r>
                <a:rPr lang="en-US" altLang="zh-CN" sz="2000" baseline="-25000" dirty="0" err="1">
                  <a:solidFill>
                    <a:srgbClr val="3333CC"/>
                  </a:solidFill>
                </a:rPr>
                <a:t>out</a:t>
              </a:r>
              <a:endParaRPr lang="en-US" altLang="zh-CN" sz="2000" baseline="-25000" dirty="0">
                <a:solidFill>
                  <a:srgbClr val="3333CC"/>
                </a:solidFill>
              </a:endParaRPr>
            </a:p>
          </p:txBody>
        </p:sp>
        <p:cxnSp>
          <p:nvCxnSpPr>
            <p:cNvPr id="228" name="直接连接符 227"/>
            <p:cNvCxnSpPr>
              <a:endCxn id="185" idx="0"/>
            </p:cNvCxnSpPr>
            <p:nvPr/>
          </p:nvCxnSpPr>
          <p:spPr>
            <a:xfrm rot="16200000" flipH="1">
              <a:off x="3596476" y="5023656"/>
              <a:ext cx="481021" cy="466724"/>
            </a:xfrm>
            <a:prstGeom prst="line">
              <a:avLst/>
            </a:prstGeom>
            <a:ln w="381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4" name="组合 233"/>
          <p:cNvGrpSpPr/>
          <p:nvPr/>
        </p:nvGrpSpPr>
        <p:grpSpPr>
          <a:xfrm>
            <a:off x="327022" y="1577957"/>
            <a:ext cx="5183188" cy="2568596"/>
            <a:chOff x="327022" y="1577957"/>
            <a:chExt cx="5183188" cy="2568596"/>
          </a:xfrm>
        </p:grpSpPr>
        <p:sp>
          <p:nvSpPr>
            <p:cNvPr id="141" name="Line 39"/>
            <p:cNvSpPr>
              <a:spLocks noChangeShapeType="1"/>
            </p:cNvSpPr>
            <p:nvPr/>
          </p:nvSpPr>
          <p:spPr bwMode="auto">
            <a:xfrm flipH="1">
              <a:off x="4143372" y="1577957"/>
              <a:ext cx="1222379" cy="235110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8" name="Rectangle 60"/>
            <p:cNvSpPr>
              <a:spLocks noChangeArrowheads="1"/>
            </p:cNvSpPr>
            <p:nvPr/>
          </p:nvSpPr>
          <p:spPr bwMode="auto">
            <a:xfrm>
              <a:off x="327022" y="3857628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9" name="Rectangle 61"/>
            <p:cNvSpPr>
              <a:spLocks noChangeArrowheads="1"/>
            </p:cNvSpPr>
            <p:nvPr/>
          </p:nvSpPr>
          <p:spPr bwMode="auto">
            <a:xfrm>
              <a:off x="758822" y="3857628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0" name="Rectangle 62"/>
            <p:cNvSpPr>
              <a:spLocks noChangeArrowheads="1"/>
            </p:cNvSpPr>
            <p:nvPr/>
          </p:nvSpPr>
          <p:spPr bwMode="auto">
            <a:xfrm>
              <a:off x="1190622" y="3857628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1" name="Rectangle 63"/>
            <p:cNvSpPr>
              <a:spLocks noChangeArrowheads="1"/>
            </p:cNvSpPr>
            <p:nvPr/>
          </p:nvSpPr>
          <p:spPr bwMode="auto">
            <a:xfrm>
              <a:off x="1624010" y="3857628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2" name="Rectangle 64"/>
            <p:cNvSpPr>
              <a:spLocks noChangeArrowheads="1"/>
            </p:cNvSpPr>
            <p:nvPr/>
          </p:nvSpPr>
          <p:spPr bwMode="auto">
            <a:xfrm>
              <a:off x="2055810" y="3857628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3" name="Rectangle 65"/>
            <p:cNvSpPr>
              <a:spLocks noChangeArrowheads="1"/>
            </p:cNvSpPr>
            <p:nvPr/>
          </p:nvSpPr>
          <p:spPr bwMode="auto">
            <a:xfrm>
              <a:off x="2487610" y="3857628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" name="Rectangle 68"/>
            <p:cNvSpPr>
              <a:spLocks noChangeArrowheads="1"/>
            </p:cNvSpPr>
            <p:nvPr/>
          </p:nvSpPr>
          <p:spPr bwMode="auto">
            <a:xfrm>
              <a:off x="2919410" y="3857628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" name="Rectangle 69"/>
            <p:cNvSpPr>
              <a:spLocks noChangeArrowheads="1"/>
            </p:cNvSpPr>
            <p:nvPr/>
          </p:nvSpPr>
          <p:spPr bwMode="auto">
            <a:xfrm>
              <a:off x="3351210" y="3857628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" name="Rectangle 70"/>
            <p:cNvSpPr>
              <a:spLocks noChangeArrowheads="1"/>
            </p:cNvSpPr>
            <p:nvPr/>
          </p:nvSpPr>
          <p:spPr bwMode="auto">
            <a:xfrm>
              <a:off x="3783010" y="3857628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7" name="Rectangle 68"/>
            <p:cNvSpPr>
              <a:spLocks noChangeArrowheads="1"/>
            </p:cNvSpPr>
            <p:nvPr/>
          </p:nvSpPr>
          <p:spPr bwMode="auto">
            <a:xfrm>
              <a:off x="4214810" y="3857628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8" name="Rectangle 69"/>
            <p:cNvSpPr>
              <a:spLocks noChangeArrowheads="1"/>
            </p:cNvSpPr>
            <p:nvPr/>
          </p:nvSpPr>
          <p:spPr bwMode="auto">
            <a:xfrm>
              <a:off x="4646610" y="3857628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9" name="Rectangle 70"/>
            <p:cNvSpPr>
              <a:spLocks noChangeArrowheads="1"/>
            </p:cNvSpPr>
            <p:nvPr/>
          </p:nvSpPr>
          <p:spPr bwMode="auto">
            <a:xfrm>
              <a:off x="5078410" y="3857628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211" name="直接连接符 210"/>
            <p:cNvCxnSpPr>
              <a:stCxn id="166" idx="2"/>
              <a:endCxn id="203" idx="0"/>
            </p:cNvCxnSpPr>
            <p:nvPr/>
          </p:nvCxnSpPr>
          <p:spPr>
            <a:xfrm rot="16200000" flipH="1">
              <a:off x="2235991" y="3390109"/>
              <a:ext cx="500066" cy="434972"/>
            </a:xfrm>
            <a:prstGeom prst="line">
              <a:avLst/>
            </a:prstGeom>
            <a:ln w="381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0" name="Text Box 59"/>
            <p:cNvSpPr txBox="1">
              <a:spLocks noChangeArrowheads="1"/>
            </p:cNvSpPr>
            <p:nvPr/>
          </p:nvSpPr>
          <p:spPr bwMode="auto">
            <a:xfrm>
              <a:off x="852465" y="3481390"/>
              <a:ext cx="576263" cy="3048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 err="1">
                  <a:solidFill>
                    <a:srgbClr val="3333CC"/>
                  </a:solidFill>
                </a:rPr>
                <a:t>F</a:t>
              </a:r>
              <a:r>
                <a:rPr lang="en-US" altLang="zh-CN" sz="2000" baseline="-25000" dirty="0" err="1">
                  <a:solidFill>
                    <a:srgbClr val="3333CC"/>
                  </a:solidFill>
                </a:rPr>
                <a:t>9</a:t>
              </a:r>
              <a:endParaRPr lang="en-US" altLang="zh-CN" sz="2000" baseline="-25000" dirty="0">
                <a:solidFill>
                  <a:srgbClr val="3333CC"/>
                </a:solidFill>
              </a:endParaRPr>
            </a:p>
          </p:txBody>
        </p:sp>
      </p:grpSp>
      <p:grpSp>
        <p:nvGrpSpPr>
          <p:cNvPr id="235" name="组合 234"/>
          <p:cNvGrpSpPr/>
          <p:nvPr/>
        </p:nvGrpSpPr>
        <p:grpSpPr>
          <a:xfrm>
            <a:off x="357158" y="1577958"/>
            <a:ext cx="6592918" cy="3425851"/>
            <a:chOff x="357158" y="1577958"/>
            <a:chExt cx="6592918" cy="3425851"/>
          </a:xfrm>
        </p:grpSpPr>
        <p:sp>
          <p:nvSpPr>
            <p:cNvPr id="158" name="Line 56"/>
            <p:cNvSpPr>
              <a:spLocks noChangeShapeType="1"/>
            </p:cNvSpPr>
            <p:nvPr/>
          </p:nvSpPr>
          <p:spPr bwMode="auto">
            <a:xfrm flipH="1">
              <a:off x="5286380" y="1577958"/>
              <a:ext cx="1663696" cy="313692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2" name="Rectangle 60"/>
            <p:cNvSpPr>
              <a:spLocks noChangeArrowheads="1"/>
            </p:cNvSpPr>
            <p:nvPr/>
          </p:nvSpPr>
          <p:spPr bwMode="auto">
            <a:xfrm>
              <a:off x="357158" y="4714884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3" name="Rectangle 61"/>
            <p:cNvSpPr>
              <a:spLocks noChangeArrowheads="1"/>
            </p:cNvSpPr>
            <p:nvPr/>
          </p:nvSpPr>
          <p:spPr bwMode="auto">
            <a:xfrm>
              <a:off x="788958" y="4714884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4" name="Rectangle 62"/>
            <p:cNvSpPr>
              <a:spLocks noChangeArrowheads="1"/>
            </p:cNvSpPr>
            <p:nvPr/>
          </p:nvSpPr>
          <p:spPr bwMode="auto">
            <a:xfrm>
              <a:off x="1220758" y="4714884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" name="Rectangle 63"/>
            <p:cNvSpPr>
              <a:spLocks noChangeArrowheads="1"/>
            </p:cNvSpPr>
            <p:nvPr/>
          </p:nvSpPr>
          <p:spPr bwMode="auto">
            <a:xfrm>
              <a:off x="1654146" y="4714884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6" name="Rectangle 64"/>
            <p:cNvSpPr>
              <a:spLocks noChangeArrowheads="1"/>
            </p:cNvSpPr>
            <p:nvPr/>
          </p:nvSpPr>
          <p:spPr bwMode="auto">
            <a:xfrm>
              <a:off x="2085946" y="4714884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7" name="Rectangle 65"/>
            <p:cNvSpPr>
              <a:spLocks noChangeArrowheads="1"/>
            </p:cNvSpPr>
            <p:nvPr/>
          </p:nvSpPr>
          <p:spPr bwMode="auto">
            <a:xfrm>
              <a:off x="2517746" y="4714884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8" name="Rectangle 68"/>
            <p:cNvSpPr>
              <a:spLocks noChangeArrowheads="1"/>
            </p:cNvSpPr>
            <p:nvPr/>
          </p:nvSpPr>
          <p:spPr bwMode="auto">
            <a:xfrm>
              <a:off x="2949546" y="4714884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9" name="Rectangle 69"/>
            <p:cNvSpPr>
              <a:spLocks noChangeArrowheads="1"/>
            </p:cNvSpPr>
            <p:nvPr/>
          </p:nvSpPr>
          <p:spPr bwMode="auto">
            <a:xfrm>
              <a:off x="3381346" y="4714884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0" name="Rectangle 70"/>
            <p:cNvSpPr>
              <a:spLocks noChangeArrowheads="1"/>
            </p:cNvSpPr>
            <p:nvPr/>
          </p:nvSpPr>
          <p:spPr bwMode="auto">
            <a:xfrm>
              <a:off x="3813146" y="4714884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1" name="Rectangle 68"/>
            <p:cNvSpPr>
              <a:spLocks noChangeArrowheads="1"/>
            </p:cNvSpPr>
            <p:nvPr/>
          </p:nvSpPr>
          <p:spPr bwMode="auto">
            <a:xfrm>
              <a:off x="4244946" y="4714884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2" name="Rectangle 69"/>
            <p:cNvSpPr>
              <a:spLocks noChangeArrowheads="1"/>
            </p:cNvSpPr>
            <p:nvPr/>
          </p:nvSpPr>
          <p:spPr bwMode="auto">
            <a:xfrm>
              <a:off x="4676746" y="4714884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3" name="Rectangle 70"/>
            <p:cNvSpPr>
              <a:spLocks noChangeArrowheads="1"/>
            </p:cNvSpPr>
            <p:nvPr/>
          </p:nvSpPr>
          <p:spPr bwMode="auto">
            <a:xfrm>
              <a:off x="5108546" y="4714884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224" name="直接连接符 223"/>
            <p:cNvCxnSpPr/>
            <p:nvPr/>
          </p:nvCxnSpPr>
          <p:spPr>
            <a:xfrm rot="16200000" flipH="1">
              <a:off x="2713026" y="4213232"/>
              <a:ext cx="568332" cy="434971"/>
            </a:xfrm>
            <a:prstGeom prst="line">
              <a:avLst/>
            </a:prstGeom>
            <a:ln w="381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" name="Rectangle 68"/>
            <p:cNvSpPr>
              <a:spLocks noChangeArrowheads="1"/>
            </p:cNvSpPr>
            <p:nvPr/>
          </p:nvSpPr>
          <p:spPr bwMode="auto">
            <a:xfrm>
              <a:off x="5537216" y="4714884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" name="Rectangle 69"/>
            <p:cNvSpPr>
              <a:spLocks noChangeArrowheads="1"/>
            </p:cNvSpPr>
            <p:nvPr/>
          </p:nvSpPr>
          <p:spPr bwMode="auto">
            <a:xfrm>
              <a:off x="5969016" y="4714884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7" name="Rectangle 70"/>
            <p:cNvSpPr>
              <a:spLocks noChangeArrowheads="1"/>
            </p:cNvSpPr>
            <p:nvPr/>
          </p:nvSpPr>
          <p:spPr bwMode="auto">
            <a:xfrm>
              <a:off x="6400816" y="4714884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1" name="Text Box 59"/>
            <p:cNvSpPr txBox="1">
              <a:spLocks noChangeArrowheads="1"/>
            </p:cNvSpPr>
            <p:nvPr/>
          </p:nvSpPr>
          <p:spPr bwMode="auto">
            <a:xfrm>
              <a:off x="811186" y="4338646"/>
              <a:ext cx="576263" cy="3048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 err="1">
                  <a:solidFill>
                    <a:srgbClr val="3333CC"/>
                  </a:solidFill>
                </a:rPr>
                <a:t>F</a:t>
              </a:r>
              <a:r>
                <a:rPr lang="en-US" altLang="zh-CN" sz="2000" baseline="-25000" dirty="0" err="1">
                  <a:solidFill>
                    <a:srgbClr val="3333CC"/>
                  </a:solidFill>
                </a:rPr>
                <a:t>10</a:t>
              </a:r>
              <a:endParaRPr lang="en-US" altLang="zh-CN" sz="2000" baseline="-25000" dirty="0">
                <a:solidFill>
                  <a:srgbClr val="3333CC"/>
                </a:solidFill>
              </a:endParaRPr>
            </a:p>
          </p:txBody>
        </p:sp>
      </p:grpSp>
      <p:sp>
        <p:nvSpPr>
          <p:cNvPr id="114" name="灯片编号占位符 1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62B3A-2870-408C-9F18-2C674C90AA9B}" type="slidenum">
              <a:rPr lang="en-US" altLang="zh-CN" smtClean="0"/>
              <a:pPr/>
              <a:t>7</a:t>
            </a:fld>
            <a:r>
              <a:rPr lang="en-US" altLang="zh-CN"/>
              <a:t>/14</a:t>
            </a:r>
          </a:p>
        </p:txBody>
      </p:sp>
      <p:grpSp>
        <p:nvGrpSpPr>
          <p:cNvPr id="134" name="组合 133"/>
          <p:cNvGrpSpPr/>
          <p:nvPr/>
        </p:nvGrpSpPr>
        <p:grpSpPr>
          <a:xfrm>
            <a:off x="5072066" y="6046806"/>
            <a:ext cx="2403492" cy="525466"/>
            <a:chOff x="5072066" y="6046806"/>
            <a:chExt cx="2403492" cy="525466"/>
          </a:xfrm>
        </p:grpSpPr>
        <p:sp>
          <p:nvSpPr>
            <p:cNvPr id="132" name="右大括号 131"/>
            <p:cNvSpPr/>
            <p:nvPr/>
          </p:nvSpPr>
          <p:spPr>
            <a:xfrm>
              <a:off x="5072066" y="6072206"/>
              <a:ext cx="142876" cy="500066"/>
            </a:xfrm>
            <a:prstGeom prst="rightBrac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5332418" y="6046806"/>
              <a:ext cx="21431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方案</a:t>
              </a:r>
              <a:r>
                <a:rPr lang="en-US" altLang="zh-CN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1</a:t>
              </a:r>
              <a:r>
                <a:rPr lang="zh-CN" altLang="en-US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更好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35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54" name="Text Box 74"/>
          <p:cNvSpPr txBox="1">
            <a:spLocks noChangeArrowheads="1"/>
          </p:cNvSpPr>
          <p:nvPr/>
        </p:nvSpPr>
        <p:spPr bwMode="auto">
          <a:xfrm>
            <a:off x="357158" y="285728"/>
            <a:ext cx="3714775" cy="457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归并方案</a:t>
            </a:r>
            <a:r>
              <a:rPr lang="en-US" altLang="zh-CN" dirty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3</a:t>
            </a:r>
            <a:r>
              <a:rPr lang="zh-CN" altLang="en-US" dirty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：</a:t>
            </a:r>
            <a:r>
              <a:rPr lang="zh-CN" altLang="en-US">
                <a:solidFill>
                  <a:srgbClr val="CC00CC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三路归并</a:t>
            </a:r>
            <a:endParaRPr lang="zh-CN" altLang="en-US" dirty="0">
              <a:solidFill>
                <a:srgbClr val="CC00CC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81" name="Rectangle 6"/>
          <p:cNvSpPr>
            <a:spLocks noChangeArrowheads="1"/>
          </p:cNvSpPr>
          <p:nvPr/>
        </p:nvSpPr>
        <p:spPr bwMode="auto">
          <a:xfrm>
            <a:off x="504854" y="1142984"/>
            <a:ext cx="431800" cy="2889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2" name="Rectangle 7"/>
          <p:cNvSpPr>
            <a:spLocks noChangeArrowheads="1"/>
          </p:cNvSpPr>
          <p:nvPr/>
        </p:nvSpPr>
        <p:spPr bwMode="auto">
          <a:xfrm>
            <a:off x="936654" y="1142984"/>
            <a:ext cx="431800" cy="2889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3" name="Rectangle 8"/>
          <p:cNvSpPr>
            <a:spLocks noChangeArrowheads="1"/>
          </p:cNvSpPr>
          <p:nvPr/>
        </p:nvSpPr>
        <p:spPr bwMode="auto">
          <a:xfrm>
            <a:off x="1368454" y="1142984"/>
            <a:ext cx="431800" cy="2889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4" name="Rectangle 10"/>
          <p:cNvSpPr>
            <a:spLocks noChangeArrowheads="1"/>
          </p:cNvSpPr>
          <p:nvPr/>
        </p:nvSpPr>
        <p:spPr bwMode="auto">
          <a:xfrm>
            <a:off x="1946304" y="1142984"/>
            <a:ext cx="431800" cy="2889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5" name="Rectangle 11"/>
          <p:cNvSpPr>
            <a:spLocks noChangeArrowheads="1"/>
          </p:cNvSpPr>
          <p:nvPr/>
        </p:nvSpPr>
        <p:spPr bwMode="auto">
          <a:xfrm>
            <a:off x="2378104" y="1142984"/>
            <a:ext cx="431800" cy="2889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6" name="Rectangle 12"/>
          <p:cNvSpPr>
            <a:spLocks noChangeArrowheads="1"/>
          </p:cNvSpPr>
          <p:nvPr/>
        </p:nvSpPr>
        <p:spPr bwMode="auto">
          <a:xfrm>
            <a:off x="2809904" y="1142984"/>
            <a:ext cx="431800" cy="2889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7" name="Rectangle 24"/>
          <p:cNvSpPr>
            <a:spLocks noChangeArrowheads="1"/>
          </p:cNvSpPr>
          <p:nvPr/>
        </p:nvSpPr>
        <p:spPr bwMode="auto">
          <a:xfrm>
            <a:off x="3529042" y="1142984"/>
            <a:ext cx="431800" cy="2889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8" name="Rectangle 25"/>
          <p:cNvSpPr>
            <a:spLocks noChangeArrowheads="1"/>
          </p:cNvSpPr>
          <p:nvPr/>
        </p:nvSpPr>
        <p:spPr bwMode="auto">
          <a:xfrm>
            <a:off x="3960842" y="1142984"/>
            <a:ext cx="431800" cy="2889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9" name="Rectangle 26"/>
          <p:cNvSpPr>
            <a:spLocks noChangeArrowheads="1"/>
          </p:cNvSpPr>
          <p:nvPr/>
        </p:nvSpPr>
        <p:spPr bwMode="auto">
          <a:xfrm>
            <a:off x="4392642" y="1142984"/>
            <a:ext cx="431800" cy="2889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00" name="Rectangle 28"/>
          <p:cNvSpPr>
            <a:spLocks noChangeArrowheads="1"/>
          </p:cNvSpPr>
          <p:nvPr/>
        </p:nvSpPr>
        <p:spPr bwMode="auto">
          <a:xfrm>
            <a:off x="4970492" y="1142984"/>
            <a:ext cx="431800" cy="2889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01" name="Rectangle 29"/>
          <p:cNvSpPr>
            <a:spLocks noChangeArrowheads="1"/>
          </p:cNvSpPr>
          <p:nvPr/>
        </p:nvSpPr>
        <p:spPr bwMode="auto">
          <a:xfrm>
            <a:off x="5402292" y="1142984"/>
            <a:ext cx="431800" cy="2889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02" name="Rectangle 30"/>
          <p:cNvSpPr>
            <a:spLocks noChangeArrowheads="1"/>
          </p:cNvSpPr>
          <p:nvPr/>
        </p:nvSpPr>
        <p:spPr bwMode="auto">
          <a:xfrm>
            <a:off x="5834092" y="1142984"/>
            <a:ext cx="431800" cy="2889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03" name="Rectangle 42"/>
          <p:cNvSpPr>
            <a:spLocks noChangeArrowheads="1"/>
          </p:cNvSpPr>
          <p:nvPr/>
        </p:nvSpPr>
        <p:spPr bwMode="auto">
          <a:xfrm>
            <a:off x="6481792" y="1142984"/>
            <a:ext cx="431800" cy="2889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04" name="Rectangle 43"/>
          <p:cNvSpPr>
            <a:spLocks noChangeArrowheads="1"/>
          </p:cNvSpPr>
          <p:nvPr/>
        </p:nvSpPr>
        <p:spPr bwMode="auto">
          <a:xfrm>
            <a:off x="6913592" y="1142984"/>
            <a:ext cx="431800" cy="2889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05" name="Rectangle 44"/>
          <p:cNvSpPr>
            <a:spLocks noChangeArrowheads="1"/>
          </p:cNvSpPr>
          <p:nvPr/>
        </p:nvSpPr>
        <p:spPr bwMode="auto">
          <a:xfrm>
            <a:off x="7345392" y="1142984"/>
            <a:ext cx="431800" cy="2889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06" name="Rectangle 46"/>
          <p:cNvSpPr>
            <a:spLocks noChangeArrowheads="1"/>
          </p:cNvSpPr>
          <p:nvPr/>
        </p:nvSpPr>
        <p:spPr bwMode="auto">
          <a:xfrm>
            <a:off x="7923242" y="1142984"/>
            <a:ext cx="431800" cy="2889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07" name="Rectangle 47"/>
          <p:cNvSpPr>
            <a:spLocks noChangeArrowheads="1"/>
          </p:cNvSpPr>
          <p:nvPr/>
        </p:nvSpPr>
        <p:spPr bwMode="auto">
          <a:xfrm>
            <a:off x="8355042" y="1142984"/>
            <a:ext cx="431800" cy="2889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grpSp>
        <p:nvGrpSpPr>
          <p:cNvPr id="195" name="组合 194"/>
          <p:cNvGrpSpPr/>
          <p:nvPr/>
        </p:nvGrpSpPr>
        <p:grpSpPr>
          <a:xfrm>
            <a:off x="500034" y="1433497"/>
            <a:ext cx="3892608" cy="995371"/>
            <a:chOff x="500034" y="1433497"/>
            <a:chExt cx="3892608" cy="995371"/>
          </a:xfrm>
        </p:grpSpPr>
        <p:sp>
          <p:nvSpPr>
            <p:cNvPr id="95" name="Line 20"/>
            <p:cNvSpPr>
              <a:spLocks noChangeShapeType="1"/>
            </p:cNvSpPr>
            <p:nvPr/>
          </p:nvSpPr>
          <p:spPr bwMode="auto">
            <a:xfrm>
              <a:off x="1154142" y="1433498"/>
              <a:ext cx="488900" cy="70961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6" name="Line 21"/>
            <p:cNvSpPr>
              <a:spLocks noChangeShapeType="1"/>
            </p:cNvSpPr>
            <p:nvPr/>
          </p:nvSpPr>
          <p:spPr bwMode="auto">
            <a:xfrm flipH="1">
              <a:off x="2500298" y="1433498"/>
              <a:ext cx="71438" cy="70961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9" name="Line 38"/>
            <p:cNvSpPr>
              <a:spLocks noChangeShapeType="1"/>
            </p:cNvSpPr>
            <p:nvPr/>
          </p:nvSpPr>
          <p:spPr bwMode="auto">
            <a:xfrm flipH="1">
              <a:off x="3357554" y="1433497"/>
              <a:ext cx="820776" cy="7096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0" name="Text Box 59"/>
            <p:cNvSpPr txBox="1">
              <a:spLocks noChangeArrowheads="1"/>
            </p:cNvSpPr>
            <p:nvPr/>
          </p:nvSpPr>
          <p:spPr bwMode="auto">
            <a:xfrm>
              <a:off x="500034" y="1711318"/>
              <a:ext cx="576263" cy="3048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 err="1">
                  <a:solidFill>
                    <a:srgbClr val="3333CC"/>
                  </a:solidFill>
                </a:rPr>
                <a:t>F</a:t>
              </a:r>
              <a:r>
                <a:rPr lang="en-US" altLang="zh-CN" sz="2000" baseline="-25000" dirty="0" err="1">
                  <a:solidFill>
                    <a:srgbClr val="3333CC"/>
                  </a:solidFill>
                </a:rPr>
                <a:t>7</a:t>
              </a:r>
              <a:endParaRPr lang="en-US" altLang="zh-CN" sz="2000" baseline="-25000" dirty="0">
                <a:solidFill>
                  <a:srgbClr val="3333CC"/>
                </a:solidFill>
              </a:endParaRPr>
            </a:p>
          </p:txBody>
        </p:sp>
        <p:sp>
          <p:nvSpPr>
            <p:cNvPr id="111" name="Rectangle 60"/>
            <p:cNvSpPr>
              <a:spLocks noChangeArrowheads="1"/>
            </p:cNvSpPr>
            <p:nvPr/>
          </p:nvSpPr>
          <p:spPr bwMode="auto">
            <a:xfrm>
              <a:off x="504854" y="2139943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" name="Rectangle 61"/>
            <p:cNvSpPr>
              <a:spLocks noChangeArrowheads="1"/>
            </p:cNvSpPr>
            <p:nvPr/>
          </p:nvSpPr>
          <p:spPr bwMode="auto">
            <a:xfrm>
              <a:off x="936654" y="2139943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" name="Rectangle 62"/>
            <p:cNvSpPr>
              <a:spLocks noChangeArrowheads="1"/>
            </p:cNvSpPr>
            <p:nvPr/>
          </p:nvSpPr>
          <p:spPr bwMode="auto">
            <a:xfrm>
              <a:off x="1368454" y="2139943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4" name="Rectangle 63"/>
            <p:cNvSpPr>
              <a:spLocks noChangeArrowheads="1"/>
            </p:cNvSpPr>
            <p:nvPr/>
          </p:nvSpPr>
          <p:spPr bwMode="auto">
            <a:xfrm>
              <a:off x="1801842" y="2139943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5" name="Rectangle 64"/>
            <p:cNvSpPr>
              <a:spLocks noChangeArrowheads="1"/>
            </p:cNvSpPr>
            <p:nvPr/>
          </p:nvSpPr>
          <p:spPr bwMode="auto">
            <a:xfrm>
              <a:off x="2233642" y="2139943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6" name="Rectangle 65"/>
            <p:cNvSpPr>
              <a:spLocks noChangeArrowheads="1"/>
            </p:cNvSpPr>
            <p:nvPr/>
          </p:nvSpPr>
          <p:spPr bwMode="auto">
            <a:xfrm>
              <a:off x="2665442" y="2139943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8" name="Rectangle 68"/>
            <p:cNvSpPr>
              <a:spLocks noChangeArrowheads="1"/>
            </p:cNvSpPr>
            <p:nvPr/>
          </p:nvSpPr>
          <p:spPr bwMode="auto">
            <a:xfrm>
              <a:off x="3097242" y="2139943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9" name="Rectangle 69"/>
            <p:cNvSpPr>
              <a:spLocks noChangeArrowheads="1"/>
            </p:cNvSpPr>
            <p:nvPr/>
          </p:nvSpPr>
          <p:spPr bwMode="auto">
            <a:xfrm>
              <a:off x="3529042" y="2139943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" name="Rectangle 70"/>
            <p:cNvSpPr>
              <a:spLocks noChangeArrowheads="1"/>
            </p:cNvSpPr>
            <p:nvPr/>
          </p:nvSpPr>
          <p:spPr bwMode="auto">
            <a:xfrm>
              <a:off x="3960842" y="2139943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97" name="组合 196"/>
          <p:cNvGrpSpPr/>
          <p:nvPr/>
        </p:nvGrpSpPr>
        <p:grpSpPr>
          <a:xfrm>
            <a:off x="571472" y="2424107"/>
            <a:ext cx="7896247" cy="1076331"/>
            <a:chOff x="571472" y="2424107"/>
            <a:chExt cx="7896247" cy="1076331"/>
          </a:xfrm>
        </p:grpSpPr>
        <p:sp>
          <p:nvSpPr>
            <p:cNvPr id="123" name="Rectangle 75"/>
            <p:cNvSpPr>
              <a:spLocks noChangeArrowheads="1"/>
            </p:cNvSpPr>
            <p:nvPr/>
          </p:nvSpPr>
          <p:spPr bwMode="auto">
            <a:xfrm>
              <a:off x="690557" y="3211513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4" name="Rectangle 76"/>
            <p:cNvSpPr>
              <a:spLocks noChangeArrowheads="1"/>
            </p:cNvSpPr>
            <p:nvPr/>
          </p:nvSpPr>
          <p:spPr bwMode="auto">
            <a:xfrm>
              <a:off x="1122357" y="3211513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5" name="Rectangle 77"/>
            <p:cNvSpPr>
              <a:spLocks noChangeArrowheads="1"/>
            </p:cNvSpPr>
            <p:nvPr/>
          </p:nvSpPr>
          <p:spPr bwMode="auto">
            <a:xfrm>
              <a:off x="1554157" y="3211513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6" name="Rectangle 78"/>
            <p:cNvSpPr>
              <a:spLocks noChangeArrowheads="1"/>
            </p:cNvSpPr>
            <p:nvPr/>
          </p:nvSpPr>
          <p:spPr bwMode="auto">
            <a:xfrm>
              <a:off x="1987544" y="3211513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7" name="Rectangle 79"/>
            <p:cNvSpPr>
              <a:spLocks noChangeArrowheads="1"/>
            </p:cNvSpPr>
            <p:nvPr/>
          </p:nvSpPr>
          <p:spPr bwMode="auto">
            <a:xfrm>
              <a:off x="2419344" y="3211513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8" name="Rectangle 80"/>
            <p:cNvSpPr>
              <a:spLocks noChangeArrowheads="1"/>
            </p:cNvSpPr>
            <p:nvPr/>
          </p:nvSpPr>
          <p:spPr bwMode="auto">
            <a:xfrm>
              <a:off x="2851144" y="3211513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9" name="Rectangle 81"/>
            <p:cNvSpPr>
              <a:spLocks noChangeArrowheads="1"/>
            </p:cNvSpPr>
            <p:nvPr/>
          </p:nvSpPr>
          <p:spPr bwMode="auto">
            <a:xfrm>
              <a:off x="3282944" y="3211513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" name="Rectangle 82"/>
            <p:cNvSpPr>
              <a:spLocks noChangeArrowheads="1"/>
            </p:cNvSpPr>
            <p:nvPr/>
          </p:nvSpPr>
          <p:spPr bwMode="auto">
            <a:xfrm>
              <a:off x="3714744" y="3211513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1" name="Rectangle 83"/>
            <p:cNvSpPr>
              <a:spLocks noChangeArrowheads="1"/>
            </p:cNvSpPr>
            <p:nvPr/>
          </p:nvSpPr>
          <p:spPr bwMode="auto">
            <a:xfrm>
              <a:off x="4146544" y="3211513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" name="Rectangle 84"/>
            <p:cNvSpPr>
              <a:spLocks noChangeArrowheads="1"/>
            </p:cNvSpPr>
            <p:nvPr/>
          </p:nvSpPr>
          <p:spPr bwMode="auto">
            <a:xfrm>
              <a:off x="4579932" y="3211513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" name="Rectangle 85"/>
            <p:cNvSpPr>
              <a:spLocks noChangeArrowheads="1"/>
            </p:cNvSpPr>
            <p:nvPr/>
          </p:nvSpPr>
          <p:spPr bwMode="auto">
            <a:xfrm>
              <a:off x="5011732" y="3211513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4" name="Rectangle 86"/>
            <p:cNvSpPr>
              <a:spLocks noChangeArrowheads="1"/>
            </p:cNvSpPr>
            <p:nvPr/>
          </p:nvSpPr>
          <p:spPr bwMode="auto">
            <a:xfrm>
              <a:off x="5443532" y="3211513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5" name="Rectangle 87"/>
            <p:cNvSpPr>
              <a:spLocks noChangeArrowheads="1"/>
            </p:cNvSpPr>
            <p:nvPr/>
          </p:nvSpPr>
          <p:spPr bwMode="auto">
            <a:xfrm>
              <a:off x="5875332" y="3211513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6" name="Rectangle 88"/>
            <p:cNvSpPr>
              <a:spLocks noChangeArrowheads="1"/>
            </p:cNvSpPr>
            <p:nvPr/>
          </p:nvSpPr>
          <p:spPr bwMode="auto">
            <a:xfrm>
              <a:off x="6307132" y="3211513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7" name="Rectangle 89"/>
            <p:cNvSpPr>
              <a:spLocks noChangeArrowheads="1"/>
            </p:cNvSpPr>
            <p:nvPr/>
          </p:nvSpPr>
          <p:spPr bwMode="auto">
            <a:xfrm>
              <a:off x="6738932" y="3211513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8" name="Rectangle 90"/>
            <p:cNvSpPr>
              <a:spLocks noChangeArrowheads="1"/>
            </p:cNvSpPr>
            <p:nvPr/>
          </p:nvSpPr>
          <p:spPr bwMode="auto">
            <a:xfrm>
              <a:off x="7172319" y="3211513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9" name="Rectangle 91"/>
            <p:cNvSpPr>
              <a:spLocks noChangeArrowheads="1"/>
            </p:cNvSpPr>
            <p:nvPr/>
          </p:nvSpPr>
          <p:spPr bwMode="auto">
            <a:xfrm>
              <a:off x="7604119" y="3211513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0" name="Rectangle 92"/>
            <p:cNvSpPr>
              <a:spLocks noChangeArrowheads="1"/>
            </p:cNvSpPr>
            <p:nvPr/>
          </p:nvSpPr>
          <p:spPr bwMode="auto">
            <a:xfrm>
              <a:off x="8035919" y="3211513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1" name="Text Box 93"/>
            <p:cNvSpPr txBox="1">
              <a:spLocks noChangeArrowheads="1"/>
            </p:cNvSpPr>
            <p:nvPr/>
          </p:nvSpPr>
          <p:spPr bwMode="auto">
            <a:xfrm>
              <a:off x="571472" y="2838448"/>
              <a:ext cx="863600" cy="3048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 err="1">
                  <a:solidFill>
                    <a:srgbClr val="3333CC"/>
                  </a:solidFill>
                </a:rPr>
                <a:t>F</a:t>
              </a:r>
              <a:r>
                <a:rPr lang="en-US" altLang="zh-CN" sz="2000" baseline="-25000" dirty="0" err="1">
                  <a:solidFill>
                    <a:srgbClr val="3333CC"/>
                  </a:solidFill>
                </a:rPr>
                <a:t>out</a:t>
              </a:r>
              <a:endParaRPr lang="en-US" altLang="zh-CN" sz="2000" baseline="-25000" dirty="0">
                <a:solidFill>
                  <a:srgbClr val="3333CC"/>
                </a:solidFill>
              </a:endParaRPr>
            </a:p>
          </p:txBody>
        </p:sp>
        <p:cxnSp>
          <p:nvCxnSpPr>
            <p:cNvPr id="142" name="直接连接符 141"/>
            <p:cNvCxnSpPr>
              <a:stCxn id="186" idx="2"/>
              <a:endCxn id="135" idx="0"/>
            </p:cNvCxnSpPr>
            <p:nvPr/>
          </p:nvCxnSpPr>
          <p:spPr>
            <a:xfrm rot="5400000">
              <a:off x="6073784" y="2441555"/>
              <a:ext cx="787406" cy="752510"/>
            </a:xfrm>
            <a:prstGeom prst="line">
              <a:avLst/>
            </a:prstGeom>
            <a:ln w="381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接连接符 156"/>
            <p:cNvCxnSpPr>
              <a:stCxn id="115" idx="2"/>
              <a:endCxn id="128" idx="0"/>
            </p:cNvCxnSpPr>
            <p:nvPr/>
          </p:nvCxnSpPr>
          <p:spPr>
            <a:xfrm rot="16200000" flipH="1">
              <a:off x="2366971" y="2511439"/>
              <a:ext cx="782645" cy="617502"/>
            </a:xfrm>
            <a:prstGeom prst="line">
              <a:avLst/>
            </a:prstGeom>
            <a:ln w="381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6" name="组合 195"/>
          <p:cNvGrpSpPr/>
          <p:nvPr/>
        </p:nvGrpSpPr>
        <p:grpSpPr>
          <a:xfrm>
            <a:off x="4894234" y="1428736"/>
            <a:ext cx="3892608" cy="995371"/>
            <a:chOff x="4894234" y="1428736"/>
            <a:chExt cx="3892608" cy="995371"/>
          </a:xfrm>
        </p:grpSpPr>
        <p:sp>
          <p:nvSpPr>
            <p:cNvPr id="178" name="Line 20"/>
            <p:cNvSpPr>
              <a:spLocks noChangeShapeType="1"/>
            </p:cNvSpPr>
            <p:nvPr/>
          </p:nvSpPr>
          <p:spPr bwMode="auto">
            <a:xfrm>
              <a:off x="5548342" y="1428737"/>
              <a:ext cx="488900" cy="70961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9" name="Line 21"/>
            <p:cNvSpPr>
              <a:spLocks noChangeShapeType="1"/>
            </p:cNvSpPr>
            <p:nvPr/>
          </p:nvSpPr>
          <p:spPr bwMode="auto">
            <a:xfrm flipH="1">
              <a:off x="6894498" y="1428737"/>
              <a:ext cx="71438" cy="70961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0" name="Line 38"/>
            <p:cNvSpPr>
              <a:spLocks noChangeShapeType="1"/>
            </p:cNvSpPr>
            <p:nvPr/>
          </p:nvSpPr>
          <p:spPr bwMode="auto">
            <a:xfrm flipH="1">
              <a:off x="7751754" y="1428736"/>
              <a:ext cx="820776" cy="7096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1" name="Text Box 59"/>
            <p:cNvSpPr txBox="1">
              <a:spLocks noChangeArrowheads="1"/>
            </p:cNvSpPr>
            <p:nvPr/>
          </p:nvSpPr>
          <p:spPr bwMode="auto">
            <a:xfrm>
              <a:off x="4894234" y="1706557"/>
              <a:ext cx="576263" cy="3048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 err="1">
                  <a:solidFill>
                    <a:srgbClr val="3333CC"/>
                  </a:solidFill>
                </a:rPr>
                <a:t>F</a:t>
              </a:r>
              <a:r>
                <a:rPr lang="en-US" altLang="zh-CN" sz="2000" baseline="-25000" dirty="0" err="1">
                  <a:solidFill>
                    <a:srgbClr val="3333CC"/>
                  </a:solidFill>
                </a:rPr>
                <a:t>8</a:t>
              </a:r>
              <a:endParaRPr lang="en-US" altLang="zh-CN" sz="2000" baseline="-25000" dirty="0">
                <a:solidFill>
                  <a:srgbClr val="3333CC"/>
                </a:solidFill>
              </a:endParaRPr>
            </a:p>
          </p:txBody>
        </p:sp>
        <p:sp>
          <p:nvSpPr>
            <p:cNvPr id="182" name="Rectangle 60"/>
            <p:cNvSpPr>
              <a:spLocks noChangeArrowheads="1"/>
            </p:cNvSpPr>
            <p:nvPr/>
          </p:nvSpPr>
          <p:spPr bwMode="auto">
            <a:xfrm>
              <a:off x="4899054" y="2135182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3" name="Rectangle 61"/>
            <p:cNvSpPr>
              <a:spLocks noChangeArrowheads="1"/>
            </p:cNvSpPr>
            <p:nvPr/>
          </p:nvSpPr>
          <p:spPr bwMode="auto">
            <a:xfrm>
              <a:off x="5330854" y="2135182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" name="Rectangle 62"/>
            <p:cNvSpPr>
              <a:spLocks noChangeArrowheads="1"/>
            </p:cNvSpPr>
            <p:nvPr/>
          </p:nvSpPr>
          <p:spPr bwMode="auto">
            <a:xfrm>
              <a:off x="5762654" y="2135182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" name="Rectangle 63"/>
            <p:cNvSpPr>
              <a:spLocks noChangeArrowheads="1"/>
            </p:cNvSpPr>
            <p:nvPr/>
          </p:nvSpPr>
          <p:spPr bwMode="auto">
            <a:xfrm>
              <a:off x="6196042" y="2135182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6" name="Rectangle 64"/>
            <p:cNvSpPr>
              <a:spLocks noChangeArrowheads="1"/>
            </p:cNvSpPr>
            <p:nvPr/>
          </p:nvSpPr>
          <p:spPr bwMode="auto">
            <a:xfrm>
              <a:off x="6627842" y="2135182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7" name="Rectangle 65"/>
            <p:cNvSpPr>
              <a:spLocks noChangeArrowheads="1"/>
            </p:cNvSpPr>
            <p:nvPr/>
          </p:nvSpPr>
          <p:spPr bwMode="auto">
            <a:xfrm>
              <a:off x="7059642" y="2135182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8" name="Rectangle 68"/>
            <p:cNvSpPr>
              <a:spLocks noChangeArrowheads="1"/>
            </p:cNvSpPr>
            <p:nvPr/>
          </p:nvSpPr>
          <p:spPr bwMode="auto">
            <a:xfrm>
              <a:off x="7491442" y="2135182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9" name="Rectangle 69"/>
            <p:cNvSpPr>
              <a:spLocks noChangeArrowheads="1"/>
            </p:cNvSpPr>
            <p:nvPr/>
          </p:nvSpPr>
          <p:spPr bwMode="auto">
            <a:xfrm>
              <a:off x="7923242" y="2135182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0" name="Rectangle 70"/>
            <p:cNvSpPr>
              <a:spLocks noChangeArrowheads="1"/>
            </p:cNvSpPr>
            <p:nvPr/>
          </p:nvSpPr>
          <p:spPr bwMode="auto">
            <a:xfrm>
              <a:off x="8355042" y="2135182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98" name="Group 75"/>
          <p:cNvGrpSpPr>
            <a:grpSpLocks/>
          </p:cNvGrpSpPr>
          <p:nvPr/>
        </p:nvGrpSpPr>
        <p:grpSpPr bwMode="auto">
          <a:xfrm>
            <a:off x="1042988" y="3824291"/>
            <a:ext cx="7529540" cy="976313"/>
            <a:chOff x="657" y="2409"/>
            <a:chExt cx="4083" cy="615"/>
          </a:xfrm>
        </p:grpSpPr>
        <p:sp>
          <p:nvSpPr>
            <p:cNvPr id="199" name="Text Box 76"/>
            <p:cNvSpPr txBox="1">
              <a:spLocks noChangeArrowheads="1"/>
            </p:cNvSpPr>
            <p:nvPr/>
          </p:nvSpPr>
          <p:spPr bwMode="auto">
            <a:xfrm>
              <a:off x="657" y="2409"/>
              <a:ext cx="3221" cy="288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dirty="0">
                  <a:solidFill>
                    <a:srgbClr val="3333CC"/>
                  </a:solidFill>
                  <a:ea typeface="楷体" pitchFamily="49" charset="-122"/>
                  <a:cs typeface="Times New Roman" pitchFamily="18" charset="0"/>
                </a:rPr>
                <a:t>总的读记录数（写记录数与之相同）：</a:t>
              </a:r>
            </a:p>
          </p:txBody>
        </p:sp>
        <p:sp>
          <p:nvSpPr>
            <p:cNvPr id="200" name="Text Box 77"/>
            <p:cNvSpPr txBox="1">
              <a:spLocks noChangeArrowheads="1"/>
            </p:cNvSpPr>
            <p:nvPr/>
          </p:nvSpPr>
          <p:spPr bwMode="auto">
            <a:xfrm>
              <a:off x="748" y="2772"/>
              <a:ext cx="3992" cy="25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>
                  <a:solidFill>
                    <a:srgbClr val="FF3300"/>
                  </a:solidFill>
                  <a:ea typeface="楷体" pitchFamily="49" charset="-122"/>
                  <a:cs typeface="Times New Roman" pitchFamily="18" charset="0"/>
                </a:rPr>
                <a:t>方案</a:t>
              </a:r>
              <a:r>
                <a:rPr lang="en-US" altLang="zh-CN" sz="2000">
                  <a:solidFill>
                    <a:srgbClr val="FF3300"/>
                  </a:solidFill>
                  <a:ea typeface="楷体" pitchFamily="49" charset="-122"/>
                  <a:cs typeface="Times New Roman" pitchFamily="18" charset="0"/>
                </a:rPr>
                <a:t>3 :</a:t>
              </a:r>
              <a:r>
                <a:rPr lang="en-US" altLang="zh-CN" sz="2000" i="1">
                  <a:solidFill>
                    <a:srgbClr val="3333CC"/>
                  </a:solidFill>
                  <a:ea typeface="楷体" pitchFamily="49" charset="-122"/>
                  <a:cs typeface="Times New Roman" pitchFamily="18" charset="0"/>
                </a:rPr>
                <a:t>WPL</a:t>
              </a:r>
              <a:r>
                <a:rPr lang="zh-CN" altLang="en-US" sz="2000" dirty="0">
                  <a:solidFill>
                    <a:srgbClr val="3333CC"/>
                  </a:solidFill>
                  <a:ea typeface="楷体" pitchFamily="49" charset="-122"/>
                  <a:cs typeface="Times New Roman" pitchFamily="18" charset="0"/>
                </a:rPr>
                <a:t>＝</a:t>
              </a:r>
              <a:r>
                <a:rPr lang="en-US" altLang="zh-CN" sz="2000" dirty="0">
                  <a:solidFill>
                    <a:srgbClr val="3333CC"/>
                  </a:solidFill>
                  <a:ea typeface="楷体" pitchFamily="49" charset="-122"/>
                  <a:cs typeface="Times New Roman" pitchFamily="18" charset="0"/>
                </a:rPr>
                <a:t>(750+750+750) ×2</a:t>
              </a:r>
              <a:r>
                <a:rPr lang="zh-CN" altLang="en-US" sz="2000" dirty="0">
                  <a:solidFill>
                    <a:srgbClr val="3333CC"/>
                  </a:solidFill>
                  <a:ea typeface="楷体" pitchFamily="49" charset="-122"/>
                  <a:cs typeface="Times New Roman" pitchFamily="18" charset="0"/>
                </a:rPr>
                <a:t>＋ </a:t>
              </a:r>
              <a:r>
                <a:rPr lang="en-US" altLang="zh-CN" sz="2000" dirty="0">
                  <a:solidFill>
                    <a:srgbClr val="3333CC"/>
                  </a:solidFill>
                  <a:ea typeface="楷体" pitchFamily="49" charset="-122"/>
                  <a:cs typeface="Times New Roman" pitchFamily="18" charset="0"/>
                </a:rPr>
                <a:t>(750+750+750) ×2</a:t>
              </a:r>
              <a:r>
                <a:rPr lang="zh-CN" altLang="en-US" sz="2000" dirty="0">
                  <a:solidFill>
                    <a:srgbClr val="3333CC"/>
                  </a:solidFill>
                  <a:ea typeface="楷体" pitchFamily="49" charset="-122"/>
                  <a:cs typeface="Times New Roman" pitchFamily="18" charset="0"/>
                </a:rPr>
                <a:t>＝</a:t>
              </a:r>
              <a:r>
                <a:rPr lang="en-US" altLang="zh-CN" sz="2000" dirty="0">
                  <a:solidFill>
                    <a:srgbClr val="3333CC"/>
                  </a:solidFill>
                  <a:ea typeface="楷体" pitchFamily="49" charset="-122"/>
                  <a:cs typeface="Times New Roman" pitchFamily="18" charset="0"/>
                </a:rPr>
                <a:t>9000</a:t>
              </a:r>
            </a:p>
          </p:txBody>
        </p:sp>
      </p:grpSp>
      <p:sp>
        <p:nvSpPr>
          <p:cNvPr id="78" name="灯片编号占位符 7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62B3A-2870-408C-9F18-2C674C90AA9B}" type="slidenum">
              <a:rPr lang="en-US" altLang="zh-CN" smtClean="0"/>
              <a:pPr/>
              <a:t>8</a:t>
            </a:fld>
            <a:r>
              <a:rPr lang="en-US" altLang="zh-CN"/>
              <a:t>/14</a:t>
            </a:r>
          </a:p>
        </p:txBody>
      </p:sp>
      <p:grpSp>
        <p:nvGrpSpPr>
          <p:cNvPr id="80" name="组合 79"/>
          <p:cNvGrpSpPr/>
          <p:nvPr/>
        </p:nvGrpSpPr>
        <p:grpSpPr>
          <a:xfrm>
            <a:off x="1071538" y="4929198"/>
            <a:ext cx="7215238" cy="890293"/>
            <a:chOff x="857224" y="4929198"/>
            <a:chExt cx="7215238" cy="890293"/>
          </a:xfrm>
        </p:grpSpPr>
        <p:sp>
          <p:nvSpPr>
            <p:cNvPr id="77" name="TextBox 76"/>
            <p:cNvSpPr txBox="1"/>
            <p:nvPr/>
          </p:nvSpPr>
          <p:spPr>
            <a:xfrm>
              <a:off x="857224" y="5357826"/>
              <a:ext cx="721523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不同的归并方案所需要的读写记录数是不同的！</a:t>
              </a:r>
            </a:p>
          </p:txBody>
        </p:sp>
        <p:sp>
          <p:nvSpPr>
            <p:cNvPr id="79" name="下箭头 78"/>
            <p:cNvSpPr/>
            <p:nvPr/>
          </p:nvSpPr>
          <p:spPr bwMode="auto">
            <a:xfrm>
              <a:off x="4000496" y="4929198"/>
              <a:ext cx="285752" cy="428628"/>
            </a:xfrm>
            <a:prstGeom prst="downArrow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2"/>
          <p:cNvSpPr txBox="1">
            <a:spLocks noChangeArrowheads="1"/>
          </p:cNvSpPr>
          <p:nvPr/>
        </p:nvSpPr>
        <p:spPr bwMode="auto">
          <a:xfrm>
            <a:off x="714348" y="4071942"/>
            <a:ext cx="8001056" cy="913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ts val="3200"/>
              </a:lnSpc>
              <a:spcBef>
                <a:spcPct val="50000"/>
              </a:spcBef>
            </a:pPr>
            <a:r>
              <a:rPr kumimoji="1" lang="zh-CN" altLang="en-US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        另一种方法：采用一种称为</a:t>
            </a:r>
            <a:r>
              <a:rPr kumimoji="1" lang="zh-CN" altLang="en-US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置换－选择</a:t>
            </a:r>
            <a:r>
              <a:rPr kumimoji="1" lang="zh-CN" altLang="en-US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排序方法用于生成初始归并段。</a:t>
            </a:r>
          </a:p>
        </p:txBody>
      </p:sp>
      <p:sp>
        <p:nvSpPr>
          <p:cNvPr id="65539" name="Text Box 3" descr="羊皮纸"/>
          <p:cNvSpPr txBox="1">
            <a:spLocks noChangeArrowheads="1"/>
          </p:cNvSpPr>
          <p:nvPr/>
        </p:nvSpPr>
        <p:spPr bwMode="auto">
          <a:xfrm>
            <a:off x="323851" y="404813"/>
            <a:ext cx="3962398" cy="47625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38100" algn="ctr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2800">
                <a:solidFill>
                  <a:srgbClr val="FF0000"/>
                </a:solidFill>
                <a:ea typeface="隶书" pitchFamily="49" charset="-122"/>
              </a:rPr>
              <a:t>11.2.1  </a:t>
            </a:r>
            <a:r>
              <a:rPr kumimoji="1" lang="zh-CN" altLang="en-US" sz="2800">
                <a:solidFill>
                  <a:srgbClr val="FF0000"/>
                </a:solidFill>
                <a:ea typeface="隶书" pitchFamily="49" charset="-122"/>
              </a:rPr>
              <a:t>生成初始归并段</a:t>
            </a:r>
            <a:endParaRPr lang="zh-CN" altLang="en-US" sz="2800" dirty="0">
              <a:ea typeface="隶书" pitchFamily="49" charset="-122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659167" y="2789229"/>
            <a:ext cx="936625" cy="6477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zh-CN" altLang="en-US" sz="200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内存</a:t>
            </a: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1643042" y="2795579"/>
            <a:ext cx="1008062" cy="576263"/>
          </a:xfrm>
          <a:prstGeom prst="can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dirty="0" err="1">
                <a:solidFill>
                  <a:srgbClr val="3333CC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abc.dat</a:t>
            </a:r>
            <a:endParaRPr lang="en-US" altLang="zh-CN" sz="1800" dirty="0">
              <a:solidFill>
                <a:srgbClr val="3333CC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5603854" y="2214554"/>
            <a:ext cx="1223963" cy="1800225"/>
          </a:xfrm>
          <a:prstGeom prst="can">
            <a:avLst>
              <a:gd name="adj" fmla="val 36770"/>
            </a:avLst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altLang="zh-CN" sz="1800" dirty="0">
              <a:solidFill>
                <a:srgbClr val="3333CC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1800" dirty="0" err="1">
                <a:solidFill>
                  <a:srgbClr val="3333CC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abc</a:t>
            </a:r>
            <a:r>
              <a:rPr lang="en-US" altLang="zh-CN" sz="1800" baseline="-25000" dirty="0" err="1">
                <a:solidFill>
                  <a:srgbClr val="3333CC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lang="en-US" altLang="zh-CN" sz="1800" dirty="0" err="1">
                <a:solidFill>
                  <a:srgbClr val="3333CC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.dat</a:t>
            </a:r>
            <a:endParaRPr lang="en-US" altLang="zh-CN" sz="1800" dirty="0">
              <a:solidFill>
                <a:srgbClr val="3333CC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1800" dirty="0" err="1">
                <a:solidFill>
                  <a:srgbClr val="3333CC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abc</a:t>
            </a:r>
            <a:r>
              <a:rPr lang="en-US" altLang="zh-CN" sz="1800" baseline="-25000" dirty="0" err="1">
                <a:solidFill>
                  <a:srgbClr val="3333CC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  <a:r>
              <a:rPr lang="en-US" altLang="zh-CN" sz="1800" dirty="0" err="1">
                <a:solidFill>
                  <a:srgbClr val="3333CC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.dat</a:t>
            </a:r>
            <a:endParaRPr lang="en-US" altLang="zh-CN" sz="1800" dirty="0">
              <a:solidFill>
                <a:srgbClr val="3333CC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1800" dirty="0">
                <a:solidFill>
                  <a:srgbClr val="3333CC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…</a:t>
            </a:r>
          </a:p>
          <a:p>
            <a:r>
              <a:rPr lang="en-US" altLang="zh-CN" sz="1800" dirty="0" err="1">
                <a:solidFill>
                  <a:srgbClr val="3333CC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abc</a:t>
            </a:r>
            <a:r>
              <a:rPr lang="en-US" altLang="zh-CN" sz="1800" baseline="-25000" dirty="0" err="1">
                <a:solidFill>
                  <a:srgbClr val="3333CC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</a:t>
            </a:r>
            <a:r>
              <a:rPr lang="en-US" altLang="zh-CN" sz="1800" dirty="0" err="1">
                <a:solidFill>
                  <a:srgbClr val="3333CC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.dat</a:t>
            </a:r>
            <a:endParaRPr lang="en-US" altLang="zh-CN" sz="1800" dirty="0">
              <a:solidFill>
                <a:srgbClr val="3333CC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endParaRPr lang="en-US" altLang="zh-CN" sz="1800" dirty="0">
              <a:solidFill>
                <a:srgbClr val="3333CC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7" name="Text Box 21"/>
          <p:cNvSpPr txBox="1">
            <a:spLocks noChangeArrowheads="1"/>
          </p:cNvSpPr>
          <p:nvPr/>
        </p:nvSpPr>
        <p:spPr bwMode="auto">
          <a:xfrm>
            <a:off x="6899254" y="2998779"/>
            <a:ext cx="13684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 dirty="0">
                <a:solidFill>
                  <a:srgbClr val="3333CC"/>
                </a:solidFill>
                <a:latin typeface="楷体" pitchFamily="49" charset="-122"/>
                <a:ea typeface="楷体" pitchFamily="49" charset="-122"/>
              </a:rPr>
              <a:t>均有序</a:t>
            </a:r>
          </a:p>
        </p:txBody>
      </p:sp>
      <p:sp>
        <p:nvSpPr>
          <p:cNvPr id="8" name="Text Box 22"/>
          <p:cNvSpPr txBox="1">
            <a:spLocks noChangeArrowheads="1"/>
          </p:cNvSpPr>
          <p:nvPr/>
        </p:nvSpPr>
        <p:spPr bwMode="auto">
          <a:xfrm>
            <a:off x="3286116" y="2285992"/>
            <a:ext cx="18002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>
                <a:solidFill>
                  <a:srgbClr val="3333CC"/>
                </a:solidFill>
                <a:latin typeface="楷体" pitchFamily="49" charset="-122"/>
                <a:ea typeface="楷体" pitchFamily="49" charset="-122"/>
              </a:rPr>
              <a:t>某内排序算法</a:t>
            </a:r>
          </a:p>
        </p:txBody>
      </p:sp>
      <p:sp>
        <p:nvSpPr>
          <p:cNvPr id="9" name="右箭头 8"/>
          <p:cNvSpPr/>
          <p:nvPr/>
        </p:nvSpPr>
        <p:spPr>
          <a:xfrm>
            <a:off x="2857488" y="2928934"/>
            <a:ext cx="571504" cy="214314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右箭头 9"/>
          <p:cNvSpPr/>
          <p:nvPr/>
        </p:nvSpPr>
        <p:spPr>
          <a:xfrm>
            <a:off x="4857752" y="2967034"/>
            <a:ext cx="571504" cy="214314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14348" y="1428736"/>
            <a:ext cx="4857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生成</a:t>
            </a:r>
            <a:r>
              <a:rPr lang="zh-CN" altLang="en-US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前面的</a:t>
            </a:r>
            <a:r>
              <a:rPr kumimoji="1" lang="zh-CN" altLang="en-US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初始归并段的方法</a:t>
            </a:r>
            <a:endParaRPr lang="zh-CN" altLang="en-US" dirty="0">
              <a:solidFill>
                <a:srgbClr val="3333CC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14480" y="5429264"/>
            <a:ext cx="4714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可以减少生成的初始归并段个数</a:t>
            </a:r>
            <a:endParaRPr lang="zh-CN" altLang="en-US" dirty="0">
              <a:solidFill>
                <a:srgbClr val="3333CC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3" name="下箭头 12"/>
          <p:cNvSpPr/>
          <p:nvPr/>
        </p:nvSpPr>
        <p:spPr bwMode="auto">
          <a:xfrm>
            <a:off x="4000496" y="4786322"/>
            <a:ext cx="285752" cy="500066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62B3A-2870-408C-9F18-2C674C90AA9B}" type="slidenum">
              <a:rPr lang="en-US" altLang="zh-CN" smtClean="0"/>
              <a:pPr/>
              <a:t>9</a:t>
            </a:fld>
            <a:r>
              <a:rPr lang="en-US" altLang="zh-CN"/>
              <a:t>/14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8" grpId="0"/>
      <p:bldP spid="12" grpId="0"/>
      <p:bldP spid="13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38100" cap="flat" cmpd="sng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wrap="none"/>
      <a:lstStyle>
        <a:defPPr>
          <a:defRPr/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944</TotalTime>
  <Words>784</Words>
  <Application>Microsoft Office PowerPoint</Application>
  <PresentationFormat>全屏显示(4:3)</PresentationFormat>
  <Paragraphs>169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6" baseType="lpstr">
      <vt:lpstr>Arial Unicode MS</vt:lpstr>
      <vt:lpstr>黑体</vt:lpstr>
      <vt:lpstr>楷体</vt:lpstr>
      <vt:lpstr>楷体_GB2312</vt:lpstr>
      <vt:lpstr>隶书</vt:lpstr>
      <vt:lpstr>宋体</vt:lpstr>
      <vt:lpstr>微软雅黑</vt:lpstr>
      <vt:lpstr>Arial</vt:lpstr>
      <vt:lpstr>Calibri</vt:lpstr>
      <vt:lpstr>Times New Roman</vt:lpstr>
      <vt:lpstr>Wingdings 2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</dc:creator>
  <cp:lastModifiedBy>姜 林</cp:lastModifiedBy>
  <cp:revision>346</cp:revision>
  <dcterms:created xsi:type="dcterms:W3CDTF">2004-11-09T02:40:30Z</dcterms:created>
  <dcterms:modified xsi:type="dcterms:W3CDTF">2018-10-15T02:28:58Z</dcterms:modified>
</cp:coreProperties>
</file>