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7"/>
  </p:notesMasterIdLst>
  <p:handoutMasterIdLst>
    <p:handoutMasterId r:id="rId18"/>
  </p:handoutMasterIdLst>
  <p:sldIdLst>
    <p:sldId id="261" r:id="rId2"/>
    <p:sldId id="334" r:id="rId3"/>
    <p:sldId id="329" r:id="rId4"/>
    <p:sldId id="328" r:id="rId5"/>
    <p:sldId id="279" r:id="rId6"/>
    <p:sldId id="312" r:id="rId7"/>
    <p:sldId id="262" r:id="rId8"/>
    <p:sldId id="263" r:id="rId9"/>
    <p:sldId id="333" r:id="rId10"/>
    <p:sldId id="336" r:id="rId11"/>
    <p:sldId id="327" r:id="rId12"/>
    <p:sldId id="313" r:id="rId13"/>
    <p:sldId id="337" r:id="rId14"/>
    <p:sldId id="335" r:id="rId15"/>
    <p:sldId id="316" r:id="rId1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3333CC"/>
    <a:srgbClr val="9900FF"/>
    <a:srgbClr val="FF3300"/>
    <a:srgbClr val="000000"/>
    <a:srgbClr val="CC00CC"/>
    <a:srgbClr val="3366FF"/>
    <a:srgbClr val="000099"/>
    <a:srgbClr val="00339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4721" autoAdjust="0"/>
  </p:normalViewPr>
  <p:slideViewPr>
    <p:cSldViewPr>
      <p:cViewPr varScale="1">
        <p:scale>
          <a:sx n="69" d="100"/>
          <a:sy n="69" d="100"/>
        </p:scale>
        <p:origin x="14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AF37B-DCFD-4382-A345-204809648833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17A14-F7F7-4E34-A95B-4F1E8D68DB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8F885-EB19-4499-896D-80571010A9E2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27E1A-4431-49A4-92DF-2179921DAD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9FBE-3C13-4768-9A1D-D07D7F96CF7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A313-D029-45D1-9808-BDC5615D430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79E2-68D7-4FD5-9D5D-0C02E9E3F9D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7014-2176-4A74-80E0-101332793E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0C66-E904-4A17-9311-6BE11B34DD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54A6-AFA4-4B34-99FE-B6F28A2C445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52AAB-D8A9-46DA-8938-8246009EF31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243C-1512-4FFB-B0AC-4131719F0AC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61B62B3A-2870-408C-9F18-2C674C90AA9B}" type="slidenum">
              <a:rPr lang="en-US" altLang="zh-CN" smtClean="0"/>
              <a:pPr/>
              <a:t>‹#›</a:t>
            </a:fld>
            <a:r>
              <a:rPr lang="en-US" altLang="zh-CN"/>
              <a:t>/15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3F2697D7-8B65-4AA7-87D1-E0BE5D0914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0400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882B-E55D-46CF-B705-7AC09DC3D80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EC09-65E8-4201-AD3C-E62E83BBEC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E09B0-98FD-4F1A-BF9E-F4A28845FA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0" y="2605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2" name="Text Box 10" descr="再生纸"/>
          <p:cNvSpPr txBox="1">
            <a:spLocks noChangeArrowheads="1"/>
          </p:cNvSpPr>
          <p:nvPr/>
        </p:nvSpPr>
        <p:spPr bwMode="auto">
          <a:xfrm>
            <a:off x="357158" y="142852"/>
            <a:ext cx="3671888" cy="519113"/>
          </a:xfrm>
          <a:prstGeom prst="rect">
            <a:avLst/>
          </a:prstGeom>
          <a:solidFill>
            <a:srgbClr val="CC00CC"/>
          </a:soli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11.2.2  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多路平衡归并 </a:t>
            </a:r>
            <a:endParaRPr lang="zh-CN" altLang="en-US" sz="2800" dirty="0">
              <a:solidFill>
                <a:schemeClr val="bg1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428597" y="857232"/>
            <a:ext cx="3429024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i="1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路</a:t>
            </a:r>
            <a:r>
              <a:rPr kumimoji="1" lang="zh-CN" altLang="en-US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平衡归并概述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2038641"/>
            <a:ext cx="7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路平衡归并：每一趟从</a:t>
            </a:r>
            <a:r>
              <a:rPr kumimoji="1" lang="en-US" altLang="zh-CN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个归并段得到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kumimoji="1" lang="en-US" altLang="zh-CN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/2</a:t>
            </a:r>
            <a:r>
              <a:rPr kumimoji="1"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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个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归并段。</a:t>
            </a:r>
            <a:endParaRPr lang="zh-CN" altLang="en-US"/>
          </a:p>
        </p:txBody>
      </p:sp>
      <p:grpSp>
        <p:nvGrpSpPr>
          <p:cNvPr id="65" name="组合 64"/>
          <p:cNvGrpSpPr>
            <a:grpSpLocks noChangeAspect="1"/>
          </p:cNvGrpSpPr>
          <p:nvPr/>
        </p:nvGrpSpPr>
        <p:grpSpPr>
          <a:xfrm>
            <a:off x="714349" y="2500307"/>
            <a:ext cx="7263817" cy="2457455"/>
            <a:chOff x="714348" y="2857496"/>
            <a:chExt cx="8070908" cy="2730506"/>
          </a:xfrm>
        </p:grpSpPr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1857356" y="35576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2506644" y="35576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3154344" y="35576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3803631" y="35576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1927206" y="4133864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2433619" y="4133864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2073256" y="3844939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 flipH="1">
              <a:off x="2649519" y="3844939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3222606" y="4133864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24"/>
            <p:cNvSpPr>
              <a:spLocks noChangeArrowheads="1"/>
            </p:cNvSpPr>
            <p:nvPr/>
          </p:nvSpPr>
          <p:spPr bwMode="auto">
            <a:xfrm>
              <a:off x="3729019" y="4133864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>
              <a:off x="3368656" y="3844939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 flipH="1">
              <a:off x="3944919" y="3844939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Rectangle 27"/>
            <p:cNvSpPr>
              <a:spLocks noChangeArrowheads="1"/>
            </p:cNvSpPr>
            <p:nvPr/>
          </p:nvSpPr>
          <p:spPr bwMode="auto">
            <a:xfrm>
              <a:off x="4378306" y="35576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28"/>
            <p:cNvSpPr>
              <a:spLocks noChangeArrowheads="1"/>
            </p:cNvSpPr>
            <p:nvPr/>
          </p:nvSpPr>
          <p:spPr bwMode="auto">
            <a:xfrm>
              <a:off x="5027594" y="35576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5675294" y="35576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6324581" y="35576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4448156" y="4133864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4954569" y="4133864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33"/>
            <p:cNvSpPr>
              <a:spLocks noChangeShapeType="1"/>
            </p:cNvSpPr>
            <p:nvPr/>
          </p:nvSpPr>
          <p:spPr bwMode="auto">
            <a:xfrm>
              <a:off x="4594206" y="3844939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34"/>
            <p:cNvSpPr>
              <a:spLocks noChangeShapeType="1"/>
            </p:cNvSpPr>
            <p:nvPr/>
          </p:nvSpPr>
          <p:spPr bwMode="auto">
            <a:xfrm flipH="1">
              <a:off x="5170469" y="3844939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Rectangle 35"/>
            <p:cNvSpPr>
              <a:spLocks noChangeArrowheads="1"/>
            </p:cNvSpPr>
            <p:nvPr/>
          </p:nvSpPr>
          <p:spPr bwMode="auto">
            <a:xfrm>
              <a:off x="5743556" y="4133864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6249969" y="4133864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>
              <a:off x="5889606" y="3844939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 flipH="1">
              <a:off x="6465869" y="3844939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2146281" y="4710127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Rectangle 40"/>
            <p:cNvSpPr>
              <a:spLocks noChangeArrowheads="1"/>
            </p:cNvSpPr>
            <p:nvPr/>
          </p:nvSpPr>
          <p:spPr bwMode="auto">
            <a:xfrm>
              <a:off x="2652694" y="4710127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41"/>
            <p:cNvSpPr>
              <a:spLocks noChangeShapeType="1"/>
            </p:cNvSpPr>
            <p:nvPr/>
          </p:nvSpPr>
          <p:spPr bwMode="auto">
            <a:xfrm>
              <a:off x="2792394" y="4421202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42"/>
            <p:cNvSpPr>
              <a:spLocks noChangeShapeType="1"/>
            </p:cNvSpPr>
            <p:nvPr/>
          </p:nvSpPr>
          <p:spPr bwMode="auto">
            <a:xfrm flipH="1">
              <a:off x="3368656" y="4421202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Rectangle 43"/>
            <p:cNvSpPr>
              <a:spLocks noChangeArrowheads="1"/>
            </p:cNvSpPr>
            <p:nvPr/>
          </p:nvSpPr>
          <p:spPr bwMode="auto">
            <a:xfrm>
              <a:off x="3157519" y="4710127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Rectangle 44"/>
            <p:cNvSpPr>
              <a:spLocks noChangeArrowheads="1"/>
            </p:cNvSpPr>
            <p:nvPr/>
          </p:nvSpPr>
          <p:spPr bwMode="auto">
            <a:xfrm>
              <a:off x="3663931" y="4710127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Rectangle 45"/>
            <p:cNvSpPr>
              <a:spLocks noChangeArrowheads="1"/>
            </p:cNvSpPr>
            <p:nvPr/>
          </p:nvSpPr>
          <p:spPr bwMode="auto">
            <a:xfrm>
              <a:off x="4449744" y="4710127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4956156" y="4710127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47"/>
            <p:cNvSpPr>
              <a:spLocks noChangeShapeType="1"/>
            </p:cNvSpPr>
            <p:nvPr/>
          </p:nvSpPr>
          <p:spPr bwMode="auto">
            <a:xfrm>
              <a:off x="5095856" y="4421202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48"/>
            <p:cNvSpPr>
              <a:spLocks noChangeShapeType="1"/>
            </p:cNvSpPr>
            <p:nvPr/>
          </p:nvSpPr>
          <p:spPr bwMode="auto">
            <a:xfrm flipH="1">
              <a:off x="5672119" y="4421202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5460981" y="4710127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Rectangle 50"/>
            <p:cNvSpPr>
              <a:spLocks noChangeArrowheads="1"/>
            </p:cNvSpPr>
            <p:nvPr/>
          </p:nvSpPr>
          <p:spPr bwMode="auto">
            <a:xfrm>
              <a:off x="5967394" y="4710127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Rectangle 51"/>
            <p:cNvSpPr>
              <a:spLocks noChangeArrowheads="1"/>
            </p:cNvSpPr>
            <p:nvPr/>
          </p:nvSpPr>
          <p:spPr bwMode="auto">
            <a:xfrm>
              <a:off x="2362181" y="5284802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Rectangle 52"/>
            <p:cNvSpPr>
              <a:spLocks noChangeArrowheads="1"/>
            </p:cNvSpPr>
            <p:nvPr/>
          </p:nvSpPr>
          <p:spPr bwMode="auto">
            <a:xfrm>
              <a:off x="2868594" y="5284802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53"/>
            <p:cNvSpPr>
              <a:spLocks noChangeShapeType="1"/>
            </p:cNvSpPr>
            <p:nvPr/>
          </p:nvSpPr>
          <p:spPr bwMode="auto">
            <a:xfrm>
              <a:off x="3441681" y="4997464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54"/>
            <p:cNvSpPr>
              <a:spLocks noChangeShapeType="1"/>
            </p:cNvSpPr>
            <p:nvPr/>
          </p:nvSpPr>
          <p:spPr bwMode="auto">
            <a:xfrm flipH="1">
              <a:off x="5170469" y="4997464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Rectangle 55"/>
            <p:cNvSpPr>
              <a:spLocks noChangeArrowheads="1"/>
            </p:cNvSpPr>
            <p:nvPr/>
          </p:nvSpPr>
          <p:spPr bwMode="auto">
            <a:xfrm>
              <a:off x="3373419" y="5284802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879831" y="5284802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Rectangle 57"/>
            <p:cNvSpPr>
              <a:spLocks noChangeArrowheads="1"/>
            </p:cNvSpPr>
            <p:nvPr/>
          </p:nvSpPr>
          <p:spPr bwMode="auto">
            <a:xfrm>
              <a:off x="4371956" y="52848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Rectangle 58"/>
            <p:cNvSpPr>
              <a:spLocks noChangeArrowheads="1"/>
            </p:cNvSpPr>
            <p:nvPr/>
          </p:nvSpPr>
          <p:spPr bwMode="auto">
            <a:xfrm>
              <a:off x="4878369" y="52848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Rectangle 59"/>
            <p:cNvSpPr>
              <a:spLocks noChangeArrowheads="1"/>
            </p:cNvSpPr>
            <p:nvPr/>
          </p:nvSpPr>
          <p:spPr bwMode="auto">
            <a:xfrm>
              <a:off x="5383194" y="52848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5889606" y="52848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Text Box 63"/>
            <p:cNvSpPr txBox="1">
              <a:spLocks noChangeArrowheads="1"/>
            </p:cNvSpPr>
            <p:nvPr/>
          </p:nvSpPr>
          <p:spPr bwMode="auto">
            <a:xfrm>
              <a:off x="2127185" y="3017850"/>
              <a:ext cx="1801873" cy="44456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m</a:t>
              </a:r>
              <a:r>
                <a:rPr lang="zh-CN" altLang="en-US" sz="20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＝</a:t>
              </a:r>
              <a:r>
                <a:rPr lang="en-US" altLang="zh-CN" sz="20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8</a:t>
              </a:r>
              <a:r>
                <a:rPr lang="zh-CN" altLang="en-US" sz="20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i="1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200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=2</a:t>
              </a:r>
              <a:endParaRPr lang="en-US" altLang="zh-CN" sz="20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14348" y="2857496"/>
              <a:ext cx="1143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solidFill>
                    <a:srgbClr val="3333CC"/>
                  </a:solidFill>
                  <a:latin typeface="楷体" pitchFamily="49" charset="-122"/>
                  <a:ea typeface="楷体" pitchFamily="49" charset="-122"/>
                </a:rPr>
                <a:t>例如：</a:t>
              </a:r>
              <a:endParaRPr lang="zh-CN" altLang="en-US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0" name="AutoShape 61"/>
            <p:cNvSpPr>
              <a:spLocks/>
            </p:cNvSpPr>
            <p:nvPr/>
          </p:nvSpPr>
          <p:spPr bwMode="auto">
            <a:xfrm>
              <a:off x="7000892" y="3643314"/>
              <a:ext cx="71438" cy="1944688"/>
            </a:xfrm>
            <a:prstGeom prst="rightBrace">
              <a:avLst>
                <a:gd name="adj1" fmla="val 226850"/>
                <a:gd name="adj2" fmla="val 50000"/>
              </a:avLst>
            </a:prstGeom>
            <a:no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Text Box 62"/>
            <p:cNvSpPr txBox="1">
              <a:spLocks noChangeArrowheads="1"/>
            </p:cNvSpPr>
            <p:nvPr/>
          </p:nvSpPr>
          <p:spPr bwMode="auto">
            <a:xfrm>
              <a:off x="7072330" y="4457650"/>
              <a:ext cx="1712926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</a:t>
              </a:r>
              <a:r>
                <a:rPr lang="en-US" altLang="zh-CN" sz="2000" err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log</a:t>
              </a:r>
              <a:r>
                <a:rPr lang="en-US" altLang="zh-CN" sz="2000" baseline="-25000" err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en-US" altLang="zh-CN" sz="2000" i="1" err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m</a:t>
              </a:r>
              <a:r>
                <a:rPr lang="en-US" altLang="zh-CN" sz="20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=3</a:t>
              </a:r>
              <a:r>
                <a:rPr lang="zh-CN" altLang="en-US" sz="20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遍</a:t>
              </a:r>
              <a:endParaRPr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Symbol" pitchFamily="18" charset="2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642910" y="1500174"/>
            <a:ext cx="328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  <a:sym typeface="Wingdings"/>
              </a:rPr>
              <a:t>  </a:t>
            </a:r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什么是</a:t>
            </a:r>
            <a:r>
              <a:rPr kumimoji="1" lang="en-US" altLang="zh-CN" i="1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k</a:t>
            </a:r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路平衡归并</a:t>
            </a:r>
            <a:endParaRPr lang="zh-CN" altLang="en-US">
              <a:solidFill>
                <a:srgbClr val="FF0000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85786" y="5143512"/>
            <a:ext cx="7715304" cy="80021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一般地，</a:t>
            </a:r>
            <a:r>
              <a:rPr kumimoji="1"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路平衡归并的前提：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初始归并段的记录个数都相同。 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Wingdings"/>
              </a:rPr>
              <a:t>   </a:t>
            </a:r>
            <a:r>
              <a:rPr lang="zh-CN" altLang="en-US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可以推广到</a:t>
            </a:r>
            <a:r>
              <a:rPr lang="en-US" altLang="zh-CN" sz="2000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路</a:t>
            </a:r>
            <a:r>
              <a:rPr kumimoji="1" lang="zh-CN" altLang="en-US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平衡归并</a:t>
            </a:r>
            <a:endParaRPr kumimoji="1" lang="en-US" altLang="zh-CN" sz="220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2" name="灯片编号占位符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7" name="Freeform 9"/>
          <p:cNvSpPr>
            <a:spLocks/>
          </p:cNvSpPr>
          <p:nvPr/>
        </p:nvSpPr>
        <p:spPr bwMode="auto">
          <a:xfrm>
            <a:off x="1516031" y="3751239"/>
            <a:ext cx="282575" cy="430213"/>
          </a:xfrm>
          <a:custGeom>
            <a:avLst/>
            <a:gdLst/>
            <a:ahLst/>
            <a:cxnLst>
              <a:cxn ang="0">
                <a:pos x="178" y="0"/>
              </a:cxn>
              <a:cxn ang="0">
                <a:pos x="0" y="271"/>
              </a:cxn>
            </a:cxnLst>
            <a:rect l="0" t="0" r="r" b="b"/>
            <a:pathLst>
              <a:path w="178" h="271">
                <a:moveTo>
                  <a:pt x="178" y="0"/>
                </a:moveTo>
                <a:lnTo>
                  <a:pt x="0" y="271"/>
                </a:ln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9338" name="Line 10"/>
          <p:cNvSpPr>
            <a:spLocks noChangeShapeType="1"/>
          </p:cNvSpPr>
          <p:nvPr/>
        </p:nvSpPr>
        <p:spPr bwMode="auto">
          <a:xfrm>
            <a:off x="2374869" y="3751239"/>
            <a:ext cx="288925" cy="4318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9343" name="Line 15"/>
          <p:cNvSpPr>
            <a:spLocks noChangeShapeType="1"/>
          </p:cNvSpPr>
          <p:nvPr/>
        </p:nvSpPr>
        <p:spPr bwMode="auto">
          <a:xfrm>
            <a:off x="3024156" y="2836839"/>
            <a:ext cx="288925" cy="4318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9349" name="Freeform 21"/>
          <p:cNvSpPr>
            <a:spLocks/>
          </p:cNvSpPr>
          <p:nvPr/>
        </p:nvSpPr>
        <p:spPr bwMode="auto">
          <a:xfrm>
            <a:off x="4835494" y="2836839"/>
            <a:ext cx="276225" cy="441325"/>
          </a:xfrm>
          <a:custGeom>
            <a:avLst/>
            <a:gdLst/>
            <a:ahLst/>
            <a:cxnLst>
              <a:cxn ang="0">
                <a:pos x="174" y="0"/>
              </a:cxn>
              <a:cxn ang="0">
                <a:pos x="0" y="278"/>
              </a:cxn>
            </a:cxnLst>
            <a:rect l="0" t="0" r="r" b="b"/>
            <a:pathLst>
              <a:path w="174" h="278">
                <a:moveTo>
                  <a:pt x="174" y="0"/>
                </a:moveTo>
                <a:lnTo>
                  <a:pt x="0" y="278"/>
                </a:ln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9342" name="Freeform 14"/>
          <p:cNvSpPr>
            <a:spLocks/>
          </p:cNvSpPr>
          <p:nvPr/>
        </p:nvSpPr>
        <p:spPr bwMode="auto">
          <a:xfrm>
            <a:off x="2163731" y="2836839"/>
            <a:ext cx="284163" cy="387350"/>
          </a:xfrm>
          <a:custGeom>
            <a:avLst/>
            <a:gdLst/>
            <a:ahLst/>
            <a:cxnLst>
              <a:cxn ang="0">
                <a:pos x="179" y="0"/>
              </a:cxn>
              <a:cxn ang="0">
                <a:pos x="0" y="244"/>
              </a:cxn>
            </a:cxnLst>
            <a:rect l="0" t="0" r="r" b="b"/>
            <a:pathLst>
              <a:path w="179" h="244">
                <a:moveTo>
                  <a:pt x="179" y="0"/>
                </a:moveTo>
                <a:lnTo>
                  <a:pt x="0" y="244"/>
                </a:lnTo>
              </a:path>
            </a:pathLst>
          </a:cu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9352" name="Freeform 24"/>
          <p:cNvSpPr>
            <a:spLocks/>
          </p:cNvSpPr>
          <p:nvPr/>
        </p:nvSpPr>
        <p:spPr bwMode="auto">
          <a:xfrm>
            <a:off x="2932081" y="1947839"/>
            <a:ext cx="822325" cy="388938"/>
          </a:xfrm>
          <a:custGeom>
            <a:avLst/>
            <a:gdLst/>
            <a:ahLst/>
            <a:cxnLst>
              <a:cxn ang="0">
                <a:pos x="518" y="0"/>
              </a:cxn>
              <a:cxn ang="0">
                <a:pos x="0" y="245"/>
              </a:cxn>
            </a:cxnLst>
            <a:rect l="0" t="0" r="r" b="b"/>
            <a:pathLst>
              <a:path w="518" h="245">
                <a:moveTo>
                  <a:pt x="518" y="0"/>
                </a:moveTo>
                <a:lnTo>
                  <a:pt x="0" y="245"/>
                </a:ln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9353" name="Freeform 25"/>
          <p:cNvSpPr>
            <a:spLocks/>
          </p:cNvSpPr>
          <p:nvPr/>
        </p:nvSpPr>
        <p:spPr bwMode="auto">
          <a:xfrm>
            <a:off x="4390994" y="1943077"/>
            <a:ext cx="769937" cy="393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5" y="248"/>
              </a:cxn>
            </a:cxnLst>
            <a:rect l="0" t="0" r="r" b="b"/>
            <a:pathLst>
              <a:path w="485" h="248">
                <a:moveTo>
                  <a:pt x="0" y="0"/>
                </a:moveTo>
                <a:lnTo>
                  <a:pt x="485" y="248"/>
                </a:ln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9355" name="Line 27"/>
          <p:cNvSpPr>
            <a:spLocks noChangeShapeType="1"/>
          </p:cNvSpPr>
          <p:nvPr/>
        </p:nvSpPr>
        <p:spPr bwMode="auto">
          <a:xfrm>
            <a:off x="4029044" y="1142977"/>
            <a:ext cx="0" cy="288925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1008031" y="4183039"/>
            <a:ext cx="790575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29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646081" y="4284639"/>
            <a:ext cx="3603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</a:rPr>
              <a:t>3</a:t>
            </a:r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2519331" y="4183039"/>
            <a:ext cx="792163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15</a:t>
            </a:r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2158969" y="4271939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3168619" y="3268639"/>
            <a:ext cx="790575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17</a:t>
            </a:r>
          </a:p>
        </p:txBody>
      </p:sp>
      <p:sp>
        <p:nvSpPr>
          <p:cNvPr id="99340" name="Text Box 12"/>
          <p:cNvSpPr txBox="1">
            <a:spLocks noChangeArrowheads="1"/>
          </p:cNvSpPr>
          <p:nvPr/>
        </p:nvSpPr>
        <p:spPr bwMode="auto">
          <a:xfrm>
            <a:off x="3390861" y="3790933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3333CC"/>
                </a:solidFill>
              </a:rPr>
              <a:t>F</a:t>
            </a:r>
            <a:r>
              <a:rPr lang="en-US" altLang="zh-CN" sz="2000" baseline="-25000" dirty="0" err="1">
                <a:solidFill>
                  <a:srgbClr val="3333CC"/>
                </a:solidFill>
              </a:rPr>
              <a:t>0</a:t>
            </a:r>
            <a:endParaRPr lang="en-US" altLang="zh-CN" sz="2000" baseline="-25000" dirty="0">
              <a:solidFill>
                <a:srgbClr val="3333CC"/>
              </a:solidFill>
            </a:endParaRPr>
          </a:p>
        </p:txBody>
      </p:sp>
      <p:sp>
        <p:nvSpPr>
          <p:cNvPr id="99344" name="Rectangle 16"/>
          <p:cNvSpPr>
            <a:spLocks noChangeArrowheads="1"/>
          </p:cNvSpPr>
          <p:nvPr/>
        </p:nvSpPr>
        <p:spPr bwMode="auto">
          <a:xfrm>
            <a:off x="4321144" y="3268639"/>
            <a:ext cx="790575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</a:p>
        </p:txBody>
      </p:sp>
      <p:sp>
        <p:nvSpPr>
          <p:cNvPr id="99345" name="Text Box 17"/>
          <p:cNvSpPr txBox="1">
            <a:spLocks noChangeArrowheads="1"/>
          </p:cNvSpPr>
          <p:nvPr/>
        </p:nvSpPr>
        <p:spPr bwMode="auto">
          <a:xfrm>
            <a:off x="4530697" y="3790933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3333CC"/>
                </a:solidFill>
              </a:rPr>
              <a:t>F</a:t>
            </a:r>
            <a:r>
              <a:rPr lang="en-US" altLang="zh-CN" sz="2000" baseline="-25000" dirty="0" err="1">
                <a:solidFill>
                  <a:srgbClr val="3333CC"/>
                </a:solidFill>
              </a:rPr>
              <a:t>1</a:t>
            </a:r>
            <a:endParaRPr lang="en-US" altLang="zh-CN" sz="2000" baseline="-25000" dirty="0">
              <a:solidFill>
                <a:srgbClr val="3333CC"/>
              </a:solidFill>
            </a:endParaRPr>
          </a:p>
        </p:txBody>
      </p:sp>
      <p:sp>
        <p:nvSpPr>
          <p:cNvPr id="99346" name="Rectangle 18"/>
          <p:cNvSpPr>
            <a:spLocks noChangeArrowheads="1"/>
          </p:cNvSpPr>
          <p:nvPr/>
        </p:nvSpPr>
        <p:spPr bwMode="auto">
          <a:xfrm>
            <a:off x="5832444" y="3268639"/>
            <a:ext cx="790575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10</a:t>
            </a:r>
          </a:p>
        </p:txBody>
      </p:sp>
      <p:sp>
        <p:nvSpPr>
          <p:cNvPr id="99347" name="Text Box 19"/>
          <p:cNvSpPr txBox="1">
            <a:spLocks noChangeArrowheads="1"/>
          </p:cNvSpPr>
          <p:nvPr/>
        </p:nvSpPr>
        <p:spPr bwMode="auto">
          <a:xfrm>
            <a:off x="6034067" y="3790933"/>
            <a:ext cx="3603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3333CC"/>
                </a:solidFill>
              </a:rPr>
              <a:t>F</a:t>
            </a:r>
            <a:r>
              <a:rPr lang="en-US" altLang="zh-CN" sz="2000" baseline="-25000" dirty="0" err="1">
                <a:solidFill>
                  <a:srgbClr val="3333CC"/>
                </a:solidFill>
              </a:rPr>
              <a:t>2</a:t>
            </a:r>
            <a:endParaRPr lang="en-US" altLang="zh-CN" sz="2000" baseline="-25000" dirty="0">
              <a:solidFill>
                <a:srgbClr val="3333CC"/>
              </a:solidFill>
            </a:endParaRPr>
          </a:p>
        </p:txBody>
      </p:sp>
      <p:sp>
        <p:nvSpPr>
          <p:cNvPr id="99350" name="Line 22"/>
          <p:cNvSpPr>
            <a:spLocks noChangeShapeType="1"/>
          </p:cNvSpPr>
          <p:nvPr/>
        </p:nvSpPr>
        <p:spPr bwMode="auto">
          <a:xfrm>
            <a:off x="5687981" y="2836839"/>
            <a:ext cx="288925" cy="4318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9336" name="Oval 8"/>
          <p:cNvSpPr>
            <a:spLocks noChangeArrowheads="1"/>
          </p:cNvSpPr>
          <p:nvPr/>
        </p:nvSpPr>
        <p:spPr bwMode="auto">
          <a:xfrm>
            <a:off x="1582706" y="3217839"/>
            <a:ext cx="1008063" cy="5762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9341" name="Oval 13"/>
          <p:cNvSpPr>
            <a:spLocks noChangeArrowheads="1"/>
          </p:cNvSpPr>
          <p:nvPr/>
        </p:nvSpPr>
        <p:spPr bwMode="auto">
          <a:xfrm>
            <a:off x="2231994" y="2303439"/>
            <a:ext cx="1008062" cy="5762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9348" name="Oval 20"/>
          <p:cNvSpPr>
            <a:spLocks noChangeArrowheads="1"/>
          </p:cNvSpPr>
          <p:nvPr/>
        </p:nvSpPr>
        <p:spPr bwMode="auto">
          <a:xfrm>
            <a:off x="4895819" y="2303439"/>
            <a:ext cx="1008062" cy="5762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9351" name="Oval 23"/>
          <p:cNvSpPr>
            <a:spLocks noChangeArrowheads="1"/>
          </p:cNvSpPr>
          <p:nvPr/>
        </p:nvSpPr>
        <p:spPr bwMode="auto">
          <a:xfrm>
            <a:off x="3535331" y="1435077"/>
            <a:ext cx="1008063" cy="5762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9354" name="Oval 26"/>
          <p:cNvSpPr>
            <a:spLocks noChangeArrowheads="1"/>
          </p:cNvSpPr>
          <p:nvPr/>
        </p:nvSpPr>
        <p:spPr bwMode="auto">
          <a:xfrm>
            <a:off x="3535331" y="579414"/>
            <a:ext cx="1008063" cy="5762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9356" name="Text Box 28"/>
          <p:cNvSpPr txBox="1">
            <a:spLocks noChangeArrowheads="1"/>
          </p:cNvSpPr>
          <p:nvPr/>
        </p:nvSpPr>
        <p:spPr bwMode="auto">
          <a:xfrm>
            <a:off x="4679919" y="655614"/>
            <a:ext cx="1800225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冠军（最小者）</a:t>
            </a:r>
          </a:p>
        </p:txBody>
      </p:sp>
      <p:sp>
        <p:nvSpPr>
          <p:cNvPr id="99360" name="Text Box 32"/>
          <p:cNvSpPr txBox="1">
            <a:spLocks noChangeArrowheads="1"/>
          </p:cNvSpPr>
          <p:nvPr/>
        </p:nvSpPr>
        <p:spPr bwMode="auto">
          <a:xfrm>
            <a:off x="2412969" y="2425677"/>
            <a:ext cx="6477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5(-∞)</a:t>
            </a:r>
          </a:p>
        </p:txBody>
      </p:sp>
      <p:sp>
        <p:nvSpPr>
          <p:cNvPr id="99362" name="Text Box 34"/>
          <p:cNvSpPr txBox="1">
            <a:spLocks noChangeArrowheads="1"/>
          </p:cNvSpPr>
          <p:nvPr/>
        </p:nvSpPr>
        <p:spPr bwMode="auto">
          <a:xfrm>
            <a:off x="3709956" y="1562077"/>
            <a:ext cx="6477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5(-∞)</a:t>
            </a:r>
          </a:p>
        </p:txBody>
      </p:sp>
      <p:sp>
        <p:nvSpPr>
          <p:cNvPr id="99363" name="Text Box 35"/>
          <p:cNvSpPr txBox="1">
            <a:spLocks noChangeArrowheads="1"/>
          </p:cNvSpPr>
          <p:nvPr/>
        </p:nvSpPr>
        <p:spPr bwMode="auto">
          <a:xfrm>
            <a:off x="1744631" y="3357539"/>
            <a:ext cx="6477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5(-∞)</a:t>
            </a:r>
          </a:p>
        </p:txBody>
      </p:sp>
      <p:sp>
        <p:nvSpPr>
          <p:cNvPr id="99364" name="Text Box 36"/>
          <p:cNvSpPr txBox="1">
            <a:spLocks noChangeArrowheads="1"/>
          </p:cNvSpPr>
          <p:nvPr/>
        </p:nvSpPr>
        <p:spPr bwMode="auto">
          <a:xfrm>
            <a:off x="5111719" y="2446314"/>
            <a:ext cx="6477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5(-∞)</a:t>
            </a:r>
          </a:p>
        </p:txBody>
      </p:sp>
      <p:sp>
        <p:nvSpPr>
          <p:cNvPr id="99365" name="Text Box 37"/>
          <p:cNvSpPr txBox="1">
            <a:spLocks noChangeArrowheads="1"/>
          </p:cNvSpPr>
          <p:nvPr/>
        </p:nvSpPr>
        <p:spPr bwMode="auto">
          <a:xfrm>
            <a:off x="3714744" y="719114"/>
            <a:ext cx="6477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5(-∞)</a:t>
            </a:r>
          </a:p>
        </p:txBody>
      </p:sp>
      <p:sp>
        <p:nvSpPr>
          <p:cNvPr id="99369" name="Text Box 41"/>
          <p:cNvSpPr txBox="1">
            <a:spLocks noChangeArrowheads="1"/>
          </p:cNvSpPr>
          <p:nvPr/>
        </p:nvSpPr>
        <p:spPr bwMode="auto">
          <a:xfrm>
            <a:off x="1752569" y="3349602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4(15)</a:t>
            </a:r>
          </a:p>
        </p:txBody>
      </p:sp>
      <p:sp>
        <p:nvSpPr>
          <p:cNvPr id="99372" name="Text Box 44"/>
          <p:cNvSpPr txBox="1">
            <a:spLocks noChangeArrowheads="1"/>
          </p:cNvSpPr>
          <p:nvPr/>
        </p:nvSpPr>
        <p:spPr bwMode="auto">
          <a:xfrm>
            <a:off x="1752569" y="3344839"/>
            <a:ext cx="647700" cy="30480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</a:rPr>
              <a:t>3(29)</a:t>
            </a:r>
          </a:p>
        </p:txBody>
      </p:sp>
      <p:sp>
        <p:nvSpPr>
          <p:cNvPr id="99373" name="Text Box 45"/>
          <p:cNvSpPr txBox="1">
            <a:spLocks noChangeArrowheads="1"/>
          </p:cNvSpPr>
          <p:nvPr/>
        </p:nvSpPr>
        <p:spPr bwMode="auto">
          <a:xfrm>
            <a:off x="2400269" y="2420914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4(15)</a:t>
            </a:r>
          </a:p>
        </p:txBody>
      </p:sp>
      <p:sp>
        <p:nvSpPr>
          <p:cNvPr id="99374" name="Text Box 46"/>
          <p:cNvSpPr txBox="1">
            <a:spLocks noChangeArrowheads="1"/>
          </p:cNvSpPr>
          <p:nvPr/>
        </p:nvSpPr>
        <p:spPr bwMode="auto">
          <a:xfrm>
            <a:off x="5099019" y="2433614"/>
            <a:ext cx="647700" cy="30480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</a:rPr>
              <a:t>2(10)</a:t>
            </a:r>
          </a:p>
        </p:txBody>
      </p:sp>
      <p:sp>
        <p:nvSpPr>
          <p:cNvPr id="99375" name="Text Box 47"/>
          <p:cNvSpPr txBox="1">
            <a:spLocks noChangeArrowheads="1"/>
          </p:cNvSpPr>
          <p:nvPr/>
        </p:nvSpPr>
        <p:spPr bwMode="auto">
          <a:xfrm>
            <a:off x="3709956" y="1544614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1(5)</a:t>
            </a:r>
          </a:p>
        </p:txBody>
      </p:sp>
      <p:sp>
        <p:nvSpPr>
          <p:cNvPr id="99376" name="Text Box 48"/>
          <p:cNvSpPr txBox="1">
            <a:spLocks noChangeArrowheads="1"/>
          </p:cNvSpPr>
          <p:nvPr/>
        </p:nvSpPr>
        <p:spPr bwMode="auto">
          <a:xfrm>
            <a:off x="2387569" y="2408214"/>
            <a:ext cx="647700" cy="30480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C00CC"/>
                </a:solidFill>
              </a:rPr>
              <a:t>0(17)</a:t>
            </a:r>
          </a:p>
        </p:txBody>
      </p:sp>
      <p:sp>
        <p:nvSpPr>
          <p:cNvPr id="99377" name="Text Box 49"/>
          <p:cNvSpPr txBox="1">
            <a:spLocks noChangeArrowheads="1"/>
          </p:cNvSpPr>
          <p:nvPr/>
        </p:nvSpPr>
        <p:spPr bwMode="auto">
          <a:xfrm>
            <a:off x="3730594" y="1555727"/>
            <a:ext cx="647700" cy="30480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</a:rPr>
              <a:t>4(15)</a:t>
            </a:r>
          </a:p>
        </p:txBody>
      </p:sp>
      <p:sp>
        <p:nvSpPr>
          <p:cNvPr id="99378" name="Text Box 50"/>
          <p:cNvSpPr txBox="1">
            <a:spLocks noChangeArrowheads="1"/>
          </p:cNvSpPr>
          <p:nvPr/>
        </p:nvSpPr>
        <p:spPr bwMode="auto">
          <a:xfrm>
            <a:off x="3714744" y="714352"/>
            <a:ext cx="647700" cy="30480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</a:rPr>
              <a:t>1(5)</a:t>
            </a:r>
          </a:p>
        </p:txBody>
      </p:sp>
      <p:sp>
        <p:nvSpPr>
          <p:cNvPr id="99379" name="Text Box 51"/>
          <p:cNvSpPr txBox="1">
            <a:spLocks noChangeArrowheads="1"/>
          </p:cNvSpPr>
          <p:nvPr/>
        </p:nvSpPr>
        <p:spPr bwMode="auto">
          <a:xfrm>
            <a:off x="3548077" y="4543436"/>
            <a:ext cx="2524121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败者树构建完毕</a:t>
            </a:r>
          </a:p>
        </p:txBody>
      </p:sp>
      <p:sp>
        <p:nvSpPr>
          <p:cNvPr id="51" name="任意多边形 50"/>
          <p:cNvSpPr/>
          <p:nvPr/>
        </p:nvSpPr>
        <p:spPr>
          <a:xfrm>
            <a:off x="2312955" y="452395"/>
            <a:ext cx="2006600" cy="4279900"/>
          </a:xfrm>
          <a:custGeom>
            <a:avLst/>
            <a:gdLst>
              <a:gd name="connsiteX0" fmla="*/ 1873250 w 2006600"/>
              <a:gd name="connsiteY0" fmla="*/ 0 h 4279900"/>
              <a:gd name="connsiteX1" fmla="*/ 1873250 w 2006600"/>
              <a:gd name="connsiteY1" fmla="*/ 749300 h 4279900"/>
              <a:gd name="connsiteX2" fmla="*/ 1860550 w 2006600"/>
              <a:gd name="connsiteY2" fmla="*/ 1409700 h 4279900"/>
              <a:gd name="connsiteX3" fmla="*/ 996950 w 2006600"/>
              <a:gd name="connsiteY3" fmla="*/ 1866900 h 4279900"/>
              <a:gd name="connsiteX4" fmla="*/ 387350 w 2006600"/>
              <a:gd name="connsiteY4" fmla="*/ 2209800 h 4279900"/>
              <a:gd name="connsiteX5" fmla="*/ 82550 w 2006600"/>
              <a:gd name="connsiteY5" fmla="*/ 2959100 h 4279900"/>
              <a:gd name="connsiteX6" fmla="*/ 882650 w 2006600"/>
              <a:gd name="connsiteY6" fmla="*/ 4279900 h 4279900"/>
              <a:gd name="connsiteX0" fmla="*/ 1873250 w 2006600"/>
              <a:gd name="connsiteY0" fmla="*/ 0 h 4279900"/>
              <a:gd name="connsiteX1" fmla="*/ 1873250 w 2006600"/>
              <a:gd name="connsiteY1" fmla="*/ 749300 h 4279900"/>
              <a:gd name="connsiteX2" fmla="*/ 1860550 w 2006600"/>
              <a:gd name="connsiteY2" fmla="*/ 1409700 h 4279900"/>
              <a:gd name="connsiteX3" fmla="*/ 996950 w 2006600"/>
              <a:gd name="connsiteY3" fmla="*/ 1866900 h 4279900"/>
              <a:gd name="connsiteX4" fmla="*/ 387350 w 2006600"/>
              <a:gd name="connsiteY4" fmla="*/ 2209800 h 4279900"/>
              <a:gd name="connsiteX5" fmla="*/ 82550 w 2006600"/>
              <a:gd name="connsiteY5" fmla="*/ 2959100 h 4279900"/>
              <a:gd name="connsiteX6" fmla="*/ 882650 w 2006600"/>
              <a:gd name="connsiteY6" fmla="*/ 4279900 h 4279900"/>
              <a:gd name="connsiteX0" fmla="*/ 1873250 w 2006600"/>
              <a:gd name="connsiteY0" fmla="*/ 0 h 4279900"/>
              <a:gd name="connsiteX1" fmla="*/ 1873250 w 2006600"/>
              <a:gd name="connsiteY1" fmla="*/ 749300 h 4279900"/>
              <a:gd name="connsiteX2" fmla="*/ 1860550 w 2006600"/>
              <a:gd name="connsiteY2" fmla="*/ 1409700 h 4279900"/>
              <a:gd name="connsiteX3" fmla="*/ 996950 w 2006600"/>
              <a:gd name="connsiteY3" fmla="*/ 1866900 h 4279900"/>
              <a:gd name="connsiteX4" fmla="*/ 387350 w 2006600"/>
              <a:gd name="connsiteY4" fmla="*/ 2209800 h 4279900"/>
              <a:gd name="connsiteX5" fmla="*/ 82550 w 2006600"/>
              <a:gd name="connsiteY5" fmla="*/ 2959100 h 4279900"/>
              <a:gd name="connsiteX6" fmla="*/ 882650 w 2006600"/>
              <a:gd name="connsiteY6" fmla="*/ 4279900 h 427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6600" h="4279900">
                <a:moveTo>
                  <a:pt x="1873250" y="0"/>
                </a:moveTo>
                <a:cubicBezTo>
                  <a:pt x="1874308" y="257175"/>
                  <a:pt x="1875367" y="514350"/>
                  <a:pt x="1873250" y="749300"/>
                </a:cubicBezTo>
                <a:cubicBezTo>
                  <a:pt x="1871133" y="984250"/>
                  <a:pt x="2006600" y="1223433"/>
                  <a:pt x="1860550" y="1409700"/>
                </a:cubicBezTo>
                <a:cubicBezTo>
                  <a:pt x="1714500" y="1595967"/>
                  <a:pt x="1242483" y="1733550"/>
                  <a:pt x="996950" y="1866900"/>
                </a:cubicBezTo>
                <a:cubicBezTo>
                  <a:pt x="751417" y="2000250"/>
                  <a:pt x="539750" y="2027767"/>
                  <a:pt x="387350" y="2209800"/>
                </a:cubicBezTo>
                <a:cubicBezTo>
                  <a:pt x="234950" y="2391833"/>
                  <a:pt x="0" y="2614083"/>
                  <a:pt x="82550" y="2959100"/>
                </a:cubicBezTo>
                <a:cubicBezTo>
                  <a:pt x="165100" y="3304117"/>
                  <a:pt x="523875" y="3792008"/>
                  <a:pt x="882650" y="4279900"/>
                </a:cubicBezTo>
              </a:path>
            </a:pathLst>
          </a:custGeom>
          <a:ln w="28575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1176283" y="474639"/>
            <a:ext cx="2719917" cy="4318000"/>
          </a:xfrm>
          <a:custGeom>
            <a:avLst/>
            <a:gdLst>
              <a:gd name="connsiteX0" fmla="*/ 0 w 2719917"/>
              <a:gd name="connsiteY0" fmla="*/ 4318000 h 4318000"/>
              <a:gd name="connsiteX1" fmla="*/ 165100 w 2719917"/>
              <a:gd name="connsiteY1" fmla="*/ 3937000 h 4318000"/>
              <a:gd name="connsiteX2" fmla="*/ 762000 w 2719917"/>
              <a:gd name="connsiteY2" fmla="*/ 2806700 h 4318000"/>
              <a:gd name="connsiteX3" fmla="*/ 1587500 w 2719917"/>
              <a:gd name="connsiteY3" fmla="*/ 1739900 h 4318000"/>
              <a:gd name="connsiteX4" fmla="*/ 2540000 w 2719917"/>
              <a:gd name="connsiteY4" fmla="*/ 1358900 h 4318000"/>
              <a:gd name="connsiteX5" fmla="*/ 2667000 w 2719917"/>
              <a:gd name="connsiteY5" fmla="*/ 0 h 431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9917" h="4318000">
                <a:moveTo>
                  <a:pt x="0" y="4318000"/>
                </a:moveTo>
                <a:cubicBezTo>
                  <a:pt x="19050" y="4253441"/>
                  <a:pt x="38100" y="4188883"/>
                  <a:pt x="165100" y="3937000"/>
                </a:cubicBezTo>
                <a:cubicBezTo>
                  <a:pt x="292100" y="3685117"/>
                  <a:pt x="524933" y="3172883"/>
                  <a:pt x="762000" y="2806700"/>
                </a:cubicBezTo>
                <a:cubicBezTo>
                  <a:pt x="999067" y="2440517"/>
                  <a:pt x="1291167" y="1981200"/>
                  <a:pt x="1587500" y="1739900"/>
                </a:cubicBezTo>
                <a:cubicBezTo>
                  <a:pt x="1883833" y="1498600"/>
                  <a:pt x="2360083" y="1648883"/>
                  <a:pt x="2540000" y="1358900"/>
                </a:cubicBezTo>
                <a:cubicBezTo>
                  <a:pt x="2719917" y="1068917"/>
                  <a:pt x="2693458" y="534458"/>
                  <a:pt x="2667000" y="0"/>
                </a:cubicBezTo>
              </a:path>
            </a:pathLst>
          </a:custGeom>
          <a:ln w="28575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>
            <a:off x="3895164" y="487339"/>
            <a:ext cx="2652184" cy="3467100"/>
          </a:xfrm>
          <a:custGeom>
            <a:avLst/>
            <a:gdLst>
              <a:gd name="connsiteX0" fmla="*/ 122767 w 2652184"/>
              <a:gd name="connsiteY0" fmla="*/ 0 h 3467100"/>
              <a:gd name="connsiteX1" fmla="*/ 122767 w 2652184"/>
              <a:gd name="connsiteY1" fmla="*/ 457200 h 3467100"/>
              <a:gd name="connsiteX2" fmla="*/ 198967 w 2652184"/>
              <a:gd name="connsiteY2" fmla="*/ 1371600 h 3467100"/>
              <a:gd name="connsiteX3" fmla="*/ 1316567 w 2652184"/>
              <a:gd name="connsiteY3" fmla="*/ 2044700 h 3467100"/>
              <a:gd name="connsiteX4" fmla="*/ 2434167 w 2652184"/>
              <a:gd name="connsiteY4" fmla="*/ 2844800 h 3467100"/>
              <a:gd name="connsiteX5" fmla="*/ 2624667 w 2652184"/>
              <a:gd name="connsiteY5" fmla="*/ 3467100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2184" h="3467100">
                <a:moveTo>
                  <a:pt x="122767" y="0"/>
                </a:moveTo>
                <a:cubicBezTo>
                  <a:pt x="116417" y="114300"/>
                  <a:pt x="110067" y="228600"/>
                  <a:pt x="122767" y="457200"/>
                </a:cubicBezTo>
                <a:cubicBezTo>
                  <a:pt x="135467" y="685800"/>
                  <a:pt x="0" y="1107017"/>
                  <a:pt x="198967" y="1371600"/>
                </a:cubicBezTo>
                <a:cubicBezTo>
                  <a:pt x="397934" y="1636183"/>
                  <a:pt x="944034" y="1799167"/>
                  <a:pt x="1316567" y="2044700"/>
                </a:cubicBezTo>
                <a:cubicBezTo>
                  <a:pt x="1689100" y="2290233"/>
                  <a:pt x="2216150" y="2607733"/>
                  <a:pt x="2434167" y="2844800"/>
                </a:cubicBezTo>
                <a:cubicBezTo>
                  <a:pt x="2652184" y="3081867"/>
                  <a:pt x="2638425" y="3274483"/>
                  <a:pt x="2624667" y="3467100"/>
                </a:cubicBezTo>
              </a:path>
            </a:pathLst>
          </a:custGeom>
          <a:ln w="28575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>
            <a:off x="3723714" y="436539"/>
            <a:ext cx="1528234" cy="3416300"/>
          </a:xfrm>
          <a:custGeom>
            <a:avLst/>
            <a:gdLst>
              <a:gd name="connsiteX0" fmla="*/ 205317 w 1528234"/>
              <a:gd name="connsiteY0" fmla="*/ 0 h 3416300"/>
              <a:gd name="connsiteX1" fmla="*/ 192617 w 1528234"/>
              <a:gd name="connsiteY1" fmla="*/ 1066800 h 3416300"/>
              <a:gd name="connsiteX2" fmla="*/ 1361017 w 1528234"/>
              <a:gd name="connsiteY2" fmla="*/ 2133600 h 3416300"/>
              <a:gd name="connsiteX3" fmla="*/ 1195917 w 1528234"/>
              <a:gd name="connsiteY3" fmla="*/ 3073400 h 3416300"/>
              <a:gd name="connsiteX4" fmla="*/ 1170517 w 1528234"/>
              <a:gd name="connsiteY4" fmla="*/ 3416300 h 341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8234" h="3416300">
                <a:moveTo>
                  <a:pt x="205317" y="0"/>
                </a:moveTo>
                <a:cubicBezTo>
                  <a:pt x="102658" y="355600"/>
                  <a:pt x="0" y="711200"/>
                  <a:pt x="192617" y="1066800"/>
                </a:cubicBezTo>
                <a:cubicBezTo>
                  <a:pt x="385234" y="1422400"/>
                  <a:pt x="1193800" y="1799167"/>
                  <a:pt x="1361017" y="2133600"/>
                </a:cubicBezTo>
                <a:cubicBezTo>
                  <a:pt x="1528234" y="2468033"/>
                  <a:pt x="1227667" y="2859617"/>
                  <a:pt x="1195917" y="3073400"/>
                </a:cubicBezTo>
                <a:cubicBezTo>
                  <a:pt x="1164167" y="3287183"/>
                  <a:pt x="1167342" y="3351741"/>
                  <a:pt x="1170517" y="3416300"/>
                </a:cubicBezTo>
              </a:path>
            </a:pathLst>
          </a:custGeom>
          <a:ln w="28575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>
            <a:off x="2980764" y="436539"/>
            <a:ext cx="1123950" cy="3416300"/>
          </a:xfrm>
          <a:custGeom>
            <a:avLst/>
            <a:gdLst>
              <a:gd name="connsiteX0" fmla="*/ 948267 w 1123950"/>
              <a:gd name="connsiteY0" fmla="*/ 0 h 3416300"/>
              <a:gd name="connsiteX1" fmla="*/ 935567 w 1123950"/>
              <a:gd name="connsiteY1" fmla="*/ 495300 h 3416300"/>
              <a:gd name="connsiteX2" fmla="*/ 973667 w 1123950"/>
              <a:gd name="connsiteY2" fmla="*/ 1397000 h 3416300"/>
              <a:gd name="connsiteX3" fmla="*/ 33867 w 1123950"/>
              <a:gd name="connsiteY3" fmla="*/ 1993900 h 3416300"/>
              <a:gd name="connsiteX4" fmla="*/ 770467 w 1123950"/>
              <a:gd name="connsiteY4" fmla="*/ 3098800 h 3416300"/>
              <a:gd name="connsiteX5" fmla="*/ 833967 w 1123950"/>
              <a:gd name="connsiteY5" fmla="*/ 3416300 h 341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3950" h="3416300">
                <a:moveTo>
                  <a:pt x="948267" y="0"/>
                </a:moveTo>
                <a:cubicBezTo>
                  <a:pt x="939800" y="131233"/>
                  <a:pt x="931334" y="262467"/>
                  <a:pt x="935567" y="495300"/>
                </a:cubicBezTo>
                <a:cubicBezTo>
                  <a:pt x="939800" y="728133"/>
                  <a:pt x="1123950" y="1147233"/>
                  <a:pt x="973667" y="1397000"/>
                </a:cubicBezTo>
                <a:cubicBezTo>
                  <a:pt x="823384" y="1646767"/>
                  <a:pt x="67734" y="1710267"/>
                  <a:pt x="33867" y="1993900"/>
                </a:cubicBezTo>
                <a:cubicBezTo>
                  <a:pt x="0" y="2277533"/>
                  <a:pt x="637117" y="2861733"/>
                  <a:pt x="770467" y="3098800"/>
                </a:cubicBezTo>
                <a:cubicBezTo>
                  <a:pt x="903817" y="3335867"/>
                  <a:pt x="868892" y="3376083"/>
                  <a:pt x="833967" y="3416300"/>
                </a:cubicBezTo>
              </a:path>
            </a:pathLst>
          </a:custGeom>
          <a:ln w="28575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85720" y="5137864"/>
            <a:ext cx="8643998" cy="11079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调整产生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冠军（最小者）的过程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</a:t>
            </a:r>
            <a:r>
              <a:rPr kumimoji="1" lang="en-US" altLang="zh-CN" sz="22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200" baseline="-25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en-US" altLang="zh-CN" sz="22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F</a:t>
            </a:r>
            <a:r>
              <a:rPr kumimoji="1" lang="en-US" altLang="zh-CN" sz="2200" baseline="-25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0</a:t>
            </a:r>
            <a:r>
              <a:rPr kumimoji="1" lang="zh-CN" altLang="en-US" sz="22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操作：将当前节点的关键字与父节点比较，将大的（</a:t>
            </a:r>
            <a:r>
              <a:rPr lang="zh-CN" altLang="en-US" sz="2200">
                <a:solidFill>
                  <a:srgbClr val="3333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败者</a:t>
            </a:r>
            <a:r>
              <a:rPr kumimoji="1" lang="zh-CN" altLang="en-US" sz="22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）放在父节点中，</a:t>
            </a:r>
            <a:r>
              <a:rPr lang="zh-CN" altLang="en-US" sz="2200">
                <a:solidFill>
                  <a:srgbClr val="3333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小者（胜者）继续进行，直到根节点。最后将胜者放在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冠军节点中。</a:t>
            </a:r>
            <a:endParaRPr lang="en-US" altLang="zh-CN" sz="220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3" name="灯片编号占位符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10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9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000" fill="hold"/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9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1000" fill="hold"/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1000" fill="hold"/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1000" fill="hold"/>
                                        <p:tgtEl>
                                          <p:spTgt spid="9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9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1000" fill="hold"/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1000" fill="hold"/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1000" fill="hold"/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1000" fill="hold"/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5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1000" fill="hold"/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7" dur="1000" fill="hold"/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9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5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1000" fill="hold"/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9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5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5" dur="1000" fill="hold"/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9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9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9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7" grpId="1" animBg="1"/>
      <p:bldP spid="99338" grpId="1" animBg="1"/>
      <p:bldP spid="99343" grpId="1" animBg="1"/>
      <p:bldP spid="99349" grpId="1" animBg="1"/>
      <p:bldP spid="99342" grpId="1" animBg="1"/>
      <p:bldP spid="99342" grpId="2" animBg="1"/>
      <p:bldP spid="99352" grpId="1" animBg="1"/>
      <p:bldP spid="99352" grpId="2" animBg="1"/>
      <p:bldP spid="99352" grpId="3" animBg="1"/>
      <p:bldP spid="99353" grpId="1" animBg="1"/>
      <p:bldP spid="99353" grpId="2" animBg="1"/>
      <p:bldP spid="99355" grpId="1" animBg="1"/>
      <p:bldP spid="99355" grpId="2" animBg="1"/>
      <p:bldP spid="99355" grpId="3" animBg="1"/>
      <p:bldP spid="99355" grpId="4" animBg="1"/>
      <p:bldP spid="99355" grpId="5" animBg="1"/>
      <p:bldP spid="99350" grpId="1" animBg="1"/>
      <p:bldP spid="99356" grpId="0"/>
      <p:bldP spid="99365" grpId="0"/>
      <p:bldP spid="99369" grpId="0" animBg="1"/>
      <p:bldP spid="99372" grpId="0" animBg="1"/>
      <p:bldP spid="99373" grpId="0" animBg="1"/>
      <p:bldP spid="99374" grpId="0" animBg="1"/>
      <p:bldP spid="99375" grpId="0" animBg="1"/>
      <p:bldP spid="99376" grpId="0" animBg="1"/>
      <p:bldP spid="99377" grpId="0" animBg="1"/>
      <p:bldP spid="99378" grpId="0" animBg="1"/>
      <p:bldP spid="51" grpId="0" animBg="1"/>
      <p:bldP spid="51" grpId="1" animBg="1"/>
      <p:bldP spid="50" grpId="0" animBg="1"/>
      <p:bldP spid="50" grpId="1" animBg="1"/>
      <p:bldP spid="52" grpId="0" animBg="1"/>
      <p:bldP spid="52" grpId="1" animBg="1"/>
      <p:bldP spid="55" grpId="0" animBg="1"/>
      <p:bldP spid="55" grpId="1" animBg="1"/>
      <p:bldP spid="56" grpId="0" animBg="1"/>
      <p:bldP spid="5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Line 3"/>
          <p:cNvSpPr>
            <a:spLocks noChangeShapeType="1"/>
          </p:cNvSpPr>
          <p:nvPr/>
        </p:nvSpPr>
        <p:spPr bwMode="auto">
          <a:xfrm>
            <a:off x="2158969" y="4013200"/>
            <a:ext cx="288925" cy="4318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78" name="Freeform 2"/>
          <p:cNvSpPr>
            <a:spLocks/>
          </p:cNvSpPr>
          <p:nvPr/>
        </p:nvSpPr>
        <p:spPr bwMode="auto">
          <a:xfrm>
            <a:off x="1300132" y="4013200"/>
            <a:ext cx="282575" cy="430213"/>
          </a:xfrm>
          <a:custGeom>
            <a:avLst/>
            <a:gdLst/>
            <a:ahLst/>
            <a:cxnLst>
              <a:cxn ang="0">
                <a:pos x="178" y="0"/>
              </a:cxn>
              <a:cxn ang="0">
                <a:pos x="0" y="271"/>
              </a:cxn>
            </a:cxnLst>
            <a:rect l="0" t="0" r="r" b="b"/>
            <a:pathLst>
              <a:path w="178" h="271">
                <a:moveTo>
                  <a:pt x="178" y="0"/>
                </a:moveTo>
                <a:lnTo>
                  <a:pt x="0" y="271"/>
                </a:ln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95" name="Freeform 19"/>
          <p:cNvSpPr>
            <a:spLocks/>
          </p:cNvSpPr>
          <p:nvPr/>
        </p:nvSpPr>
        <p:spPr bwMode="auto">
          <a:xfrm>
            <a:off x="1947832" y="3098800"/>
            <a:ext cx="284162" cy="387350"/>
          </a:xfrm>
          <a:custGeom>
            <a:avLst/>
            <a:gdLst/>
            <a:ahLst/>
            <a:cxnLst>
              <a:cxn ang="0">
                <a:pos x="179" y="0"/>
              </a:cxn>
              <a:cxn ang="0">
                <a:pos x="0" y="244"/>
              </a:cxn>
            </a:cxnLst>
            <a:rect l="0" t="0" r="r" b="b"/>
            <a:pathLst>
              <a:path w="179" h="244">
                <a:moveTo>
                  <a:pt x="179" y="0"/>
                </a:moveTo>
                <a:lnTo>
                  <a:pt x="0" y="244"/>
                </a:lnTo>
              </a:path>
            </a:pathLst>
          </a:cu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80" name="Line 4"/>
          <p:cNvSpPr>
            <a:spLocks noChangeShapeType="1"/>
          </p:cNvSpPr>
          <p:nvPr/>
        </p:nvSpPr>
        <p:spPr bwMode="auto">
          <a:xfrm>
            <a:off x="2808257" y="3098800"/>
            <a:ext cx="288925" cy="4318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98" name="Freeform 22"/>
          <p:cNvSpPr>
            <a:spLocks/>
          </p:cNvSpPr>
          <p:nvPr/>
        </p:nvSpPr>
        <p:spPr bwMode="auto">
          <a:xfrm>
            <a:off x="2716182" y="2209800"/>
            <a:ext cx="822325" cy="388938"/>
          </a:xfrm>
          <a:custGeom>
            <a:avLst/>
            <a:gdLst/>
            <a:ahLst/>
            <a:cxnLst>
              <a:cxn ang="0">
                <a:pos x="518" y="0"/>
              </a:cxn>
              <a:cxn ang="0">
                <a:pos x="0" y="245"/>
              </a:cxn>
            </a:cxnLst>
            <a:rect l="0" t="0" r="r" b="b"/>
            <a:pathLst>
              <a:path w="518" h="245">
                <a:moveTo>
                  <a:pt x="518" y="0"/>
                </a:moveTo>
                <a:lnTo>
                  <a:pt x="0" y="245"/>
                </a:ln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401" name="Line 25"/>
          <p:cNvSpPr>
            <a:spLocks noChangeShapeType="1"/>
          </p:cNvSpPr>
          <p:nvPr/>
        </p:nvSpPr>
        <p:spPr bwMode="auto">
          <a:xfrm>
            <a:off x="3813144" y="1404938"/>
            <a:ext cx="0" cy="288925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99" name="Freeform 23"/>
          <p:cNvSpPr>
            <a:spLocks/>
          </p:cNvSpPr>
          <p:nvPr/>
        </p:nvSpPr>
        <p:spPr bwMode="auto">
          <a:xfrm>
            <a:off x="4175094" y="2205038"/>
            <a:ext cx="769938" cy="393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5" y="248"/>
              </a:cxn>
            </a:cxnLst>
            <a:rect l="0" t="0" r="r" b="b"/>
            <a:pathLst>
              <a:path w="485" h="248">
                <a:moveTo>
                  <a:pt x="0" y="0"/>
                </a:moveTo>
                <a:lnTo>
                  <a:pt x="485" y="248"/>
                </a:ln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92" name="Line 16"/>
          <p:cNvSpPr>
            <a:spLocks noChangeShapeType="1"/>
          </p:cNvSpPr>
          <p:nvPr/>
        </p:nvSpPr>
        <p:spPr bwMode="auto">
          <a:xfrm>
            <a:off x="5472082" y="3098800"/>
            <a:ext cx="288925" cy="4318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423" name="Text Box 47"/>
          <p:cNvSpPr txBox="1">
            <a:spLocks noChangeArrowheads="1"/>
          </p:cNvSpPr>
          <p:nvPr/>
        </p:nvSpPr>
        <p:spPr bwMode="auto">
          <a:xfrm>
            <a:off x="3090832" y="4149725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21</a:t>
            </a:r>
          </a:p>
        </p:txBody>
      </p:sp>
      <p:sp>
        <p:nvSpPr>
          <p:cNvPr id="101424" name="Text Box 48"/>
          <p:cNvSpPr txBox="1">
            <a:spLocks noChangeArrowheads="1"/>
          </p:cNvSpPr>
          <p:nvPr/>
        </p:nvSpPr>
        <p:spPr bwMode="auto">
          <a:xfrm>
            <a:off x="3090832" y="4387850"/>
            <a:ext cx="647700" cy="365125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∞</a:t>
            </a: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792132" y="4445000"/>
            <a:ext cx="790575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29</a:t>
            </a: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430182" y="4546600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</a:rPr>
              <a:t>3</a:t>
            </a: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2303432" y="4445000"/>
            <a:ext cx="792162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1943069" y="4533900"/>
            <a:ext cx="3603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2952719" y="3530600"/>
            <a:ext cx="790575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2590769" y="3632200"/>
            <a:ext cx="3603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3333CC"/>
                </a:solidFill>
              </a:rPr>
              <a:t>F</a:t>
            </a:r>
            <a:r>
              <a:rPr lang="en-US" altLang="zh-CN" sz="2000" baseline="-25000" dirty="0" err="1">
                <a:solidFill>
                  <a:srgbClr val="3333CC"/>
                </a:solidFill>
              </a:rPr>
              <a:t>0</a:t>
            </a:r>
            <a:endParaRPr lang="en-US" altLang="zh-CN" sz="2000" baseline="-25000" dirty="0">
              <a:solidFill>
                <a:srgbClr val="3333CC"/>
              </a:solidFill>
            </a:endParaRPr>
          </a:p>
        </p:txBody>
      </p:sp>
      <p:sp>
        <p:nvSpPr>
          <p:cNvPr id="101387" name="Rectangle 11"/>
          <p:cNvSpPr>
            <a:spLocks noChangeArrowheads="1"/>
          </p:cNvSpPr>
          <p:nvPr/>
        </p:nvSpPr>
        <p:spPr bwMode="auto">
          <a:xfrm>
            <a:off x="4105244" y="3530600"/>
            <a:ext cx="790575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3743294" y="3632200"/>
            <a:ext cx="3603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</a:rPr>
              <a:t>1</a:t>
            </a:r>
          </a:p>
        </p:txBody>
      </p:sp>
      <p:sp>
        <p:nvSpPr>
          <p:cNvPr id="101389" name="Rectangle 13"/>
          <p:cNvSpPr>
            <a:spLocks noChangeArrowheads="1"/>
          </p:cNvSpPr>
          <p:nvPr/>
        </p:nvSpPr>
        <p:spPr bwMode="auto">
          <a:xfrm>
            <a:off x="5616544" y="3530600"/>
            <a:ext cx="790575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01390" name="Text Box 14"/>
          <p:cNvSpPr txBox="1">
            <a:spLocks noChangeArrowheads="1"/>
          </p:cNvSpPr>
          <p:nvPr/>
        </p:nvSpPr>
        <p:spPr bwMode="auto">
          <a:xfrm>
            <a:off x="5281582" y="3632200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3333CC"/>
                </a:solidFill>
              </a:rPr>
              <a:t>F</a:t>
            </a:r>
            <a:r>
              <a:rPr lang="en-US" altLang="zh-CN" sz="2000" baseline="-25000" dirty="0" err="1">
                <a:solidFill>
                  <a:srgbClr val="3333CC"/>
                </a:solidFill>
              </a:rPr>
              <a:t>2</a:t>
            </a:r>
            <a:endParaRPr lang="en-US" altLang="zh-CN" sz="2000" baseline="-25000" dirty="0">
              <a:solidFill>
                <a:srgbClr val="3333CC"/>
              </a:solidFill>
            </a:endParaRPr>
          </a:p>
        </p:txBody>
      </p:sp>
      <p:sp>
        <p:nvSpPr>
          <p:cNvPr id="101391" name="Freeform 15"/>
          <p:cNvSpPr>
            <a:spLocks/>
          </p:cNvSpPr>
          <p:nvPr/>
        </p:nvSpPr>
        <p:spPr bwMode="auto">
          <a:xfrm>
            <a:off x="4619594" y="3098800"/>
            <a:ext cx="276225" cy="441325"/>
          </a:xfrm>
          <a:custGeom>
            <a:avLst/>
            <a:gdLst/>
            <a:ahLst/>
            <a:cxnLst>
              <a:cxn ang="0">
                <a:pos x="174" y="0"/>
              </a:cxn>
              <a:cxn ang="0">
                <a:pos x="0" y="278"/>
              </a:cxn>
            </a:cxnLst>
            <a:rect l="0" t="0" r="r" b="b"/>
            <a:pathLst>
              <a:path w="174" h="278">
                <a:moveTo>
                  <a:pt x="174" y="0"/>
                </a:moveTo>
                <a:lnTo>
                  <a:pt x="0" y="278"/>
                </a:ln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93" name="Oval 17"/>
          <p:cNvSpPr>
            <a:spLocks noChangeArrowheads="1"/>
          </p:cNvSpPr>
          <p:nvPr/>
        </p:nvSpPr>
        <p:spPr bwMode="auto">
          <a:xfrm>
            <a:off x="1366807" y="3479800"/>
            <a:ext cx="1008062" cy="5762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394" name="Oval 18"/>
          <p:cNvSpPr>
            <a:spLocks noChangeArrowheads="1"/>
          </p:cNvSpPr>
          <p:nvPr/>
        </p:nvSpPr>
        <p:spPr bwMode="auto">
          <a:xfrm>
            <a:off x="2016094" y="2565400"/>
            <a:ext cx="1008063" cy="5762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396" name="Oval 20"/>
          <p:cNvSpPr>
            <a:spLocks noChangeArrowheads="1"/>
          </p:cNvSpPr>
          <p:nvPr/>
        </p:nvSpPr>
        <p:spPr bwMode="auto">
          <a:xfrm>
            <a:off x="4679919" y="2565400"/>
            <a:ext cx="1008063" cy="5762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397" name="Oval 21"/>
          <p:cNvSpPr>
            <a:spLocks noChangeArrowheads="1"/>
          </p:cNvSpPr>
          <p:nvPr/>
        </p:nvSpPr>
        <p:spPr bwMode="auto">
          <a:xfrm>
            <a:off x="3319432" y="1697038"/>
            <a:ext cx="1008062" cy="5762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400" name="Oval 24"/>
          <p:cNvSpPr>
            <a:spLocks noChangeArrowheads="1"/>
          </p:cNvSpPr>
          <p:nvPr/>
        </p:nvSpPr>
        <p:spPr bwMode="auto">
          <a:xfrm>
            <a:off x="3319432" y="841375"/>
            <a:ext cx="1008062" cy="5762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402" name="Text Box 26"/>
          <p:cNvSpPr txBox="1">
            <a:spLocks noChangeArrowheads="1"/>
          </p:cNvSpPr>
          <p:nvPr/>
        </p:nvSpPr>
        <p:spPr bwMode="auto">
          <a:xfrm>
            <a:off x="1366807" y="981075"/>
            <a:ext cx="1800225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冠军（最小者）</a:t>
            </a:r>
          </a:p>
        </p:txBody>
      </p:sp>
      <p:sp>
        <p:nvSpPr>
          <p:cNvPr id="101403" name="Text Box 27"/>
          <p:cNvSpPr txBox="1">
            <a:spLocks noChangeArrowheads="1"/>
          </p:cNvSpPr>
          <p:nvPr/>
        </p:nvSpPr>
        <p:spPr bwMode="auto">
          <a:xfrm>
            <a:off x="2197069" y="2687638"/>
            <a:ext cx="6477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5(-∞)</a:t>
            </a:r>
          </a:p>
        </p:txBody>
      </p:sp>
      <p:sp>
        <p:nvSpPr>
          <p:cNvPr id="101404" name="Text Box 28"/>
          <p:cNvSpPr txBox="1">
            <a:spLocks noChangeArrowheads="1"/>
          </p:cNvSpPr>
          <p:nvPr/>
        </p:nvSpPr>
        <p:spPr bwMode="auto">
          <a:xfrm>
            <a:off x="142844" y="188913"/>
            <a:ext cx="3240088" cy="57943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  <a:sym typeface="Wingdings 2" pitchFamily="18" charset="2"/>
              </a:rPr>
              <a:t> </a:t>
            </a:r>
            <a:r>
              <a:rPr lang="zh-CN" altLang="en-US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用败者树进行归并</a:t>
            </a:r>
          </a:p>
        </p:txBody>
      </p:sp>
      <p:sp>
        <p:nvSpPr>
          <p:cNvPr id="101405" name="Text Box 29"/>
          <p:cNvSpPr txBox="1">
            <a:spLocks noChangeArrowheads="1"/>
          </p:cNvSpPr>
          <p:nvPr/>
        </p:nvSpPr>
        <p:spPr bwMode="auto">
          <a:xfrm>
            <a:off x="3494057" y="1824038"/>
            <a:ext cx="6477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5(-∞)</a:t>
            </a:r>
          </a:p>
        </p:txBody>
      </p:sp>
      <p:sp>
        <p:nvSpPr>
          <p:cNvPr id="101406" name="Text Box 30"/>
          <p:cNvSpPr txBox="1">
            <a:spLocks noChangeArrowheads="1"/>
          </p:cNvSpPr>
          <p:nvPr/>
        </p:nvSpPr>
        <p:spPr bwMode="auto">
          <a:xfrm>
            <a:off x="1528732" y="3619500"/>
            <a:ext cx="6477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5(-∞)</a:t>
            </a:r>
          </a:p>
        </p:txBody>
      </p:sp>
      <p:sp>
        <p:nvSpPr>
          <p:cNvPr id="101407" name="Text Box 31"/>
          <p:cNvSpPr txBox="1">
            <a:spLocks noChangeArrowheads="1"/>
          </p:cNvSpPr>
          <p:nvPr/>
        </p:nvSpPr>
        <p:spPr bwMode="auto">
          <a:xfrm>
            <a:off x="4895819" y="2708275"/>
            <a:ext cx="6477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5(-∞)</a:t>
            </a:r>
          </a:p>
        </p:txBody>
      </p:sp>
      <p:sp>
        <p:nvSpPr>
          <p:cNvPr id="101408" name="Text Box 32"/>
          <p:cNvSpPr txBox="1">
            <a:spLocks noChangeArrowheads="1"/>
          </p:cNvSpPr>
          <p:nvPr/>
        </p:nvSpPr>
        <p:spPr bwMode="auto">
          <a:xfrm>
            <a:off x="3527394" y="981075"/>
            <a:ext cx="6477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5(-∞)</a:t>
            </a:r>
          </a:p>
        </p:txBody>
      </p:sp>
      <p:sp>
        <p:nvSpPr>
          <p:cNvPr id="101410" name="Text Box 34"/>
          <p:cNvSpPr txBox="1">
            <a:spLocks noChangeArrowheads="1"/>
          </p:cNvSpPr>
          <p:nvPr/>
        </p:nvSpPr>
        <p:spPr bwMode="auto">
          <a:xfrm>
            <a:off x="1536669" y="3611563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4(15)</a:t>
            </a:r>
          </a:p>
        </p:txBody>
      </p:sp>
      <p:sp>
        <p:nvSpPr>
          <p:cNvPr id="101411" name="Text Box 35"/>
          <p:cNvSpPr txBox="1">
            <a:spLocks noChangeArrowheads="1"/>
          </p:cNvSpPr>
          <p:nvPr/>
        </p:nvSpPr>
        <p:spPr bwMode="auto">
          <a:xfrm>
            <a:off x="1536669" y="3606800"/>
            <a:ext cx="647700" cy="30480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3(29)</a:t>
            </a:r>
          </a:p>
        </p:txBody>
      </p:sp>
      <p:sp>
        <p:nvSpPr>
          <p:cNvPr id="101412" name="Text Box 36"/>
          <p:cNvSpPr txBox="1">
            <a:spLocks noChangeArrowheads="1"/>
          </p:cNvSpPr>
          <p:nvPr/>
        </p:nvSpPr>
        <p:spPr bwMode="auto">
          <a:xfrm>
            <a:off x="2184369" y="2682875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4(15)</a:t>
            </a:r>
          </a:p>
        </p:txBody>
      </p:sp>
      <p:sp>
        <p:nvSpPr>
          <p:cNvPr id="101413" name="Text Box 37"/>
          <p:cNvSpPr txBox="1">
            <a:spLocks noChangeArrowheads="1"/>
          </p:cNvSpPr>
          <p:nvPr/>
        </p:nvSpPr>
        <p:spPr bwMode="auto">
          <a:xfrm>
            <a:off x="4883119" y="2695575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2(10)</a:t>
            </a:r>
          </a:p>
        </p:txBody>
      </p:sp>
      <p:sp>
        <p:nvSpPr>
          <p:cNvPr id="101414" name="Text Box 38"/>
          <p:cNvSpPr txBox="1">
            <a:spLocks noChangeArrowheads="1"/>
          </p:cNvSpPr>
          <p:nvPr/>
        </p:nvSpPr>
        <p:spPr bwMode="auto">
          <a:xfrm>
            <a:off x="3494057" y="1806575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1(5)</a:t>
            </a:r>
          </a:p>
        </p:txBody>
      </p:sp>
      <p:sp>
        <p:nvSpPr>
          <p:cNvPr id="101415" name="Text Box 39"/>
          <p:cNvSpPr txBox="1">
            <a:spLocks noChangeArrowheads="1"/>
          </p:cNvSpPr>
          <p:nvPr/>
        </p:nvSpPr>
        <p:spPr bwMode="auto">
          <a:xfrm>
            <a:off x="2171669" y="2670175"/>
            <a:ext cx="647700" cy="30480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0(17)</a:t>
            </a:r>
          </a:p>
        </p:txBody>
      </p:sp>
      <p:sp>
        <p:nvSpPr>
          <p:cNvPr id="101416" name="Text Box 40"/>
          <p:cNvSpPr txBox="1">
            <a:spLocks noChangeArrowheads="1"/>
          </p:cNvSpPr>
          <p:nvPr/>
        </p:nvSpPr>
        <p:spPr bwMode="auto">
          <a:xfrm>
            <a:off x="3514694" y="1817688"/>
            <a:ext cx="647700" cy="30480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4(15)</a:t>
            </a:r>
          </a:p>
        </p:txBody>
      </p:sp>
      <p:sp>
        <p:nvSpPr>
          <p:cNvPr id="101417" name="Text Box 41"/>
          <p:cNvSpPr txBox="1">
            <a:spLocks noChangeArrowheads="1"/>
          </p:cNvSpPr>
          <p:nvPr/>
        </p:nvSpPr>
        <p:spPr bwMode="auto">
          <a:xfrm>
            <a:off x="3519457" y="976313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1(5)</a:t>
            </a:r>
          </a:p>
        </p:txBody>
      </p:sp>
      <p:sp>
        <p:nvSpPr>
          <p:cNvPr id="101419" name="Text Box 43"/>
          <p:cNvSpPr txBox="1">
            <a:spLocks noChangeArrowheads="1"/>
          </p:cNvSpPr>
          <p:nvPr/>
        </p:nvSpPr>
        <p:spPr bwMode="auto">
          <a:xfrm>
            <a:off x="4175094" y="4149725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44</a:t>
            </a:r>
          </a:p>
        </p:txBody>
      </p:sp>
      <p:sp>
        <p:nvSpPr>
          <p:cNvPr id="101420" name="Text Box 44"/>
          <p:cNvSpPr txBox="1">
            <a:spLocks noChangeArrowheads="1"/>
          </p:cNvSpPr>
          <p:nvPr/>
        </p:nvSpPr>
        <p:spPr bwMode="auto">
          <a:xfrm>
            <a:off x="4175094" y="4387850"/>
            <a:ext cx="647700" cy="365125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∞</a:t>
            </a:r>
          </a:p>
        </p:txBody>
      </p:sp>
      <p:sp>
        <p:nvSpPr>
          <p:cNvPr id="101421" name="Text Box 45"/>
          <p:cNvSpPr txBox="1">
            <a:spLocks noChangeArrowheads="1"/>
          </p:cNvSpPr>
          <p:nvPr/>
        </p:nvSpPr>
        <p:spPr bwMode="auto">
          <a:xfrm>
            <a:off x="5687982" y="4149725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12</a:t>
            </a:r>
          </a:p>
        </p:txBody>
      </p:sp>
      <p:sp>
        <p:nvSpPr>
          <p:cNvPr id="101422" name="Text Box 46"/>
          <p:cNvSpPr txBox="1">
            <a:spLocks noChangeArrowheads="1"/>
          </p:cNvSpPr>
          <p:nvPr/>
        </p:nvSpPr>
        <p:spPr bwMode="auto">
          <a:xfrm>
            <a:off x="5687982" y="4387850"/>
            <a:ext cx="647700" cy="365125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∞</a:t>
            </a:r>
          </a:p>
        </p:txBody>
      </p:sp>
      <p:sp>
        <p:nvSpPr>
          <p:cNvPr id="101425" name="Text Box 49"/>
          <p:cNvSpPr txBox="1">
            <a:spLocks noChangeArrowheads="1"/>
          </p:cNvSpPr>
          <p:nvPr/>
        </p:nvSpPr>
        <p:spPr bwMode="auto">
          <a:xfrm>
            <a:off x="2374869" y="5075238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15</a:t>
            </a:r>
          </a:p>
        </p:txBody>
      </p:sp>
      <p:sp>
        <p:nvSpPr>
          <p:cNvPr id="101426" name="Text Box 50"/>
          <p:cNvSpPr txBox="1">
            <a:spLocks noChangeArrowheads="1"/>
          </p:cNvSpPr>
          <p:nvPr/>
        </p:nvSpPr>
        <p:spPr bwMode="auto">
          <a:xfrm>
            <a:off x="2374869" y="5340366"/>
            <a:ext cx="647700" cy="365125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∞</a:t>
            </a:r>
          </a:p>
        </p:txBody>
      </p:sp>
      <p:sp>
        <p:nvSpPr>
          <p:cNvPr id="101427" name="Text Box 51"/>
          <p:cNvSpPr txBox="1">
            <a:spLocks noChangeArrowheads="1"/>
          </p:cNvSpPr>
          <p:nvPr/>
        </p:nvSpPr>
        <p:spPr bwMode="auto">
          <a:xfrm>
            <a:off x="935007" y="5084763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3333CC"/>
                </a:solidFill>
              </a:rPr>
              <a:t>32</a:t>
            </a:r>
          </a:p>
        </p:txBody>
      </p:sp>
      <p:sp>
        <p:nvSpPr>
          <p:cNvPr id="101428" name="Text Box 52"/>
          <p:cNvSpPr txBox="1">
            <a:spLocks noChangeArrowheads="1"/>
          </p:cNvSpPr>
          <p:nvPr/>
        </p:nvSpPr>
        <p:spPr bwMode="auto">
          <a:xfrm>
            <a:off x="935007" y="5349891"/>
            <a:ext cx="647700" cy="365125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∞</a:t>
            </a:r>
          </a:p>
        </p:txBody>
      </p:sp>
      <p:sp>
        <p:nvSpPr>
          <p:cNvPr id="101429" name="Text Box 53"/>
          <p:cNvSpPr txBox="1">
            <a:spLocks noChangeArrowheads="1"/>
          </p:cNvSpPr>
          <p:nvPr/>
        </p:nvSpPr>
        <p:spPr bwMode="auto">
          <a:xfrm>
            <a:off x="4678332" y="1557338"/>
            <a:ext cx="12954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归并文件：</a:t>
            </a:r>
          </a:p>
        </p:txBody>
      </p:sp>
      <p:sp>
        <p:nvSpPr>
          <p:cNvPr id="101430" name="Freeform 54"/>
          <p:cNvSpPr>
            <a:spLocks/>
          </p:cNvSpPr>
          <p:nvPr/>
        </p:nvSpPr>
        <p:spPr bwMode="auto">
          <a:xfrm>
            <a:off x="4297332" y="1112838"/>
            <a:ext cx="1884362" cy="576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87" y="363"/>
              </a:cxn>
            </a:cxnLst>
            <a:rect l="0" t="0" r="r" b="b"/>
            <a:pathLst>
              <a:path w="1187" h="363">
                <a:moveTo>
                  <a:pt x="0" y="0"/>
                </a:moveTo>
                <a:lnTo>
                  <a:pt x="1187" y="363"/>
                </a:lnTo>
              </a:path>
            </a:pathLst>
          </a:custGeom>
          <a:noFill/>
          <a:ln w="38100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431" name="Text Box 55"/>
          <p:cNvSpPr txBox="1">
            <a:spLocks noChangeArrowheads="1"/>
          </p:cNvSpPr>
          <p:nvPr/>
        </p:nvSpPr>
        <p:spPr bwMode="auto">
          <a:xfrm>
            <a:off x="6148357" y="1570038"/>
            <a:ext cx="360362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3333CC"/>
                </a:solidFill>
              </a:rPr>
              <a:t>5</a:t>
            </a:r>
          </a:p>
        </p:txBody>
      </p:sp>
      <p:sp>
        <p:nvSpPr>
          <p:cNvPr id="101432" name="Text Box 56"/>
          <p:cNvSpPr txBox="1">
            <a:spLocks noChangeArrowheads="1"/>
          </p:cNvSpPr>
          <p:nvPr/>
        </p:nvSpPr>
        <p:spPr bwMode="auto">
          <a:xfrm>
            <a:off x="4870419" y="2689225"/>
            <a:ext cx="647700" cy="30480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1(44)</a:t>
            </a:r>
          </a:p>
        </p:txBody>
      </p:sp>
      <p:sp>
        <p:nvSpPr>
          <p:cNvPr id="101433" name="Text Box 57"/>
          <p:cNvSpPr txBox="1">
            <a:spLocks noChangeArrowheads="1"/>
          </p:cNvSpPr>
          <p:nvPr/>
        </p:nvSpPr>
        <p:spPr bwMode="auto">
          <a:xfrm>
            <a:off x="3533738" y="981075"/>
            <a:ext cx="647700" cy="30480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2(10)</a:t>
            </a:r>
          </a:p>
        </p:txBody>
      </p:sp>
      <p:sp>
        <p:nvSpPr>
          <p:cNvPr id="101434" name="Freeform 58"/>
          <p:cNvSpPr>
            <a:spLocks/>
          </p:cNvSpPr>
          <p:nvPr/>
        </p:nvSpPr>
        <p:spPr bwMode="auto">
          <a:xfrm>
            <a:off x="4314794" y="1130300"/>
            <a:ext cx="2438400" cy="549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346"/>
              </a:cxn>
            </a:cxnLst>
            <a:rect l="0" t="0" r="r" b="b"/>
            <a:pathLst>
              <a:path w="1536" h="346">
                <a:moveTo>
                  <a:pt x="0" y="0"/>
                </a:moveTo>
                <a:lnTo>
                  <a:pt x="1536" y="346"/>
                </a:lnTo>
              </a:path>
            </a:pathLst>
          </a:custGeom>
          <a:noFill/>
          <a:ln w="38100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435" name="Text Box 59"/>
          <p:cNvSpPr txBox="1">
            <a:spLocks noChangeArrowheads="1"/>
          </p:cNvSpPr>
          <p:nvPr/>
        </p:nvSpPr>
        <p:spPr bwMode="auto">
          <a:xfrm>
            <a:off x="6719857" y="1560513"/>
            <a:ext cx="360362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10</a:t>
            </a:r>
          </a:p>
        </p:txBody>
      </p:sp>
      <p:sp>
        <p:nvSpPr>
          <p:cNvPr id="101436" name="Text Box 60"/>
          <p:cNvSpPr txBox="1">
            <a:spLocks noChangeArrowheads="1"/>
          </p:cNvSpPr>
          <p:nvPr/>
        </p:nvSpPr>
        <p:spPr bwMode="auto">
          <a:xfrm>
            <a:off x="3524222" y="5226197"/>
            <a:ext cx="5010176" cy="77457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2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依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此进行，直到</a:t>
            </a:r>
            <a:r>
              <a:rPr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冠军为∞才结束。</a:t>
            </a:r>
          </a:p>
          <a:p>
            <a:pPr algn="l">
              <a:lnSpc>
                <a:spcPts val="2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每次产生一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个冠军，比较次数约为</a:t>
            </a:r>
            <a:r>
              <a:rPr lang="en-US" altLang="zh-CN" sz="22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sz="2200" baseline="-25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60" name="任意多边形 59"/>
          <p:cNvSpPr/>
          <p:nvPr/>
        </p:nvSpPr>
        <p:spPr>
          <a:xfrm>
            <a:off x="3997294" y="762000"/>
            <a:ext cx="878417" cy="3517900"/>
          </a:xfrm>
          <a:custGeom>
            <a:avLst/>
            <a:gdLst>
              <a:gd name="connsiteX0" fmla="*/ 266700 w 878417"/>
              <a:gd name="connsiteY0" fmla="*/ 3517900 h 3517900"/>
              <a:gd name="connsiteX1" fmla="*/ 304800 w 878417"/>
              <a:gd name="connsiteY1" fmla="*/ 3352800 h 3517900"/>
              <a:gd name="connsiteX2" fmla="*/ 495300 w 878417"/>
              <a:gd name="connsiteY2" fmla="*/ 2590800 h 3517900"/>
              <a:gd name="connsiteX3" fmla="*/ 876300 w 878417"/>
              <a:gd name="connsiteY3" fmla="*/ 2095500 h 3517900"/>
              <a:gd name="connsiteX4" fmla="*/ 482600 w 878417"/>
              <a:gd name="connsiteY4" fmla="*/ 1498600 h 3517900"/>
              <a:gd name="connsiteX5" fmla="*/ 114300 w 878417"/>
              <a:gd name="connsiteY5" fmla="*/ 1206500 h 3517900"/>
              <a:gd name="connsiteX6" fmla="*/ 0 w 878417"/>
              <a:gd name="connsiteY6" fmla="*/ 0 h 3517900"/>
              <a:gd name="connsiteX0" fmla="*/ 266700 w 878417"/>
              <a:gd name="connsiteY0" fmla="*/ 3517900 h 3517900"/>
              <a:gd name="connsiteX1" fmla="*/ 304800 w 878417"/>
              <a:gd name="connsiteY1" fmla="*/ 3352800 h 3517900"/>
              <a:gd name="connsiteX2" fmla="*/ 495300 w 878417"/>
              <a:gd name="connsiteY2" fmla="*/ 2590800 h 3517900"/>
              <a:gd name="connsiteX3" fmla="*/ 876300 w 878417"/>
              <a:gd name="connsiteY3" fmla="*/ 2095500 h 3517900"/>
              <a:gd name="connsiteX4" fmla="*/ 482600 w 878417"/>
              <a:gd name="connsiteY4" fmla="*/ 1498600 h 3517900"/>
              <a:gd name="connsiteX5" fmla="*/ 114300 w 878417"/>
              <a:gd name="connsiteY5" fmla="*/ 1206500 h 3517900"/>
              <a:gd name="connsiteX6" fmla="*/ 0 w 878417"/>
              <a:gd name="connsiteY6" fmla="*/ 0 h 351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8417" h="3517900">
                <a:moveTo>
                  <a:pt x="266700" y="3517900"/>
                </a:moveTo>
                <a:cubicBezTo>
                  <a:pt x="266700" y="3512608"/>
                  <a:pt x="266700" y="3507317"/>
                  <a:pt x="304800" y="3352800"/>
                </a:cubicBezTo>
                <a:cubicBezTo>
                  <a:pt x="342900" y="3198283"/>
                  <a:pt x="400050" y="2800350"/>
                  <a:pt x="495300" y="2590800"/>
                </a:cubicBezTo>
                <a:cubicBezTo>
                  <a:pt x="590550" y="2381250"/>
                  <a:pt x="878417" y="2277533"/>
                  <a:pt x="876300" y="2095500"/>
                </a:cubicBezTo>
                <a:cubicBezTo>
                  <a:pt x="874183" y="1913467"/>
                  <a:pt x="609600" y="1646767"/>
                  <a:pt x="482600" y="1498600"/>
                </a:cubicBezTo>
                <a:cubicBezTo>
                  <a:pt x="355600" y="1350433"/>
                  <a:pt x="194733" y="1456267"/>
                  <a:pt x="114300" y="1206500"/>
                </a:cubicBezTo>
                <a:cubicBezTo>
                  <a:pt x="33867" y="956733"/>
                  <a:pt x="16933" y="478366"/>
                  <a:pt x="0" y="0"/>
                </a:cubicBezTo>
              </a:path>
            </a:pathLst>
          </a:custGeom>
          <a:ln w="28575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6715140" y="2285992"/>
            <a:ext cx="2214578" cy="212365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过程：</a:t>
            </a:r>
            <a:r>
              <a:rPr lang="zh-CN" altLang="en-US" sz="22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取出的冠军为</a:t>
            </a:r>
            <a:r>
              <a:rPr lang="en-US" altLang="zh-CN" sz="22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1(5)</a:t>
            </a:r>
            <a:r>
              <a:rPr lang="zh-CN" altLang="en-US" sz="22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，从</a:t>
            </a:r>
            <a:r>
              <a:rPr lang="en-US" altLang="zh-CN" sz="22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号</a:t>
            </a:r>
            <a:r>
              <a:rPr kumimoji="1" lang="zh-CN" altLang="en-US" sz="22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段中取下一个记录，沿着个分支向上操作，产生次小的记录。</a:t>
            </a:r>
            <a:r>
              <a:rPr kumimoji="1" lang="en-US" altLang="zh-CN" sz="2200">
                <a:solidFill>
                  <a:srgbClr val="3333CC"/>
                </a:solidFill>
                <a:latin typeface="宋体"/>
                <a:ea typeface="宋体"/>
                <a:cs typeface="Times New Roman" pitchFamily="18" charset="0"/>
              </a:rPr>
              <a:t>…</a:t>
            </a:r>
            <a:endParaRPr lang="en-US" altLang="zh-CN" sz="220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3" name="灯片编号占位符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11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101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81481E-6 C 0.00017 -0.01226 0.00052 -0.05787 0.00069 -0.0731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014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101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1" grpId="0" animBg="1"/>
      <p:bldP spid="101399" grpId="0" animBg="1"/>
      <p:bldP spid="101387" grpId="0" animBg="1"/>
      <p:bldP spid="101391" grpId="0" animBg="1"/>
      <p:bldP spid="101419" grpId="0" animBg="1"/>
      <p:bldP spid="101430" grpId="0" animBg="1"/>
      <p:bldP spid="101430" grpId="1" animBg="1"/>
      <p:bldP spid="101431" grpId="0" animBg="1"/>
      <p:bldP spid="101432" grpId="0" animBg="1"/>
      <p:bldP spid="101433" grpId="0" animBg="1"/>
      <p:bldP spid="101434" grpId="0" animBg="1"/>
      <p:bldP spid="101434" grpId="1" animBg="1"/>
      <p:bldP spid="101435" grpId="0" animBg="1"/>
      <p:bldP spid="101436" grpId="0"/>
      <p:bldP spid="60" grpId="0" animBg="1"/>
      <p:bldP spid="6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1214414" y="1357298"/>
            <a:ext cx="5500726" cy="1458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200">
                <a:solidFill>
                  <a:srgbClr val="7030A0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lang="pt-BR" altLang="zh-CN" sz="2200" dirty="0">
                <a:solidFill>
                  <a:srgbClr val="7030A0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pt-BR" altLang="zh-CN" sz="2200" i="1" baseline="-25000" dirty="0">
                <a:solidFill>
                  <a:srgbClr val="7030A0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pt-BR" altLang="zh-CN" sz="2200" i="1" dirty="0">
                <a:solidFill>
                  <a:srgbClr val="7030A0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200" dirty="0">
                <a:solidFill>
                  <a:srgbClr val="7030A0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</a:t>
            </a:r>
            <a:r>
              <a:rPr lang="pt-BR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×(</a:t>
            </a:r>
            <a:r>
              <a:rPr lang="pt-BR" altLang="zh-CN" sz="22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u</a:t>
            </a:r>
            <a:r>
              <a:rPr lang="pt-BR" altLang="zh-CN" sz="2200" dirty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pt-BR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1)×</a:t>
            </a:r>
            <a:r>
              <a:rPr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lang="pt-BR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pt-BR" altLang="zh-CN" sz="2200" baseline="-25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pt-BR" altLang="zh-CN" sz="22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</a:t>
            </a:r>
            <a:endParaRPr lang="nb-NO" altLang="zh-CN" sz="2200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40000"/>
              </a:lnSpc>
            </a:pPr>
            <a:r>
              <a:rPr lang="nb-NO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lang="nb-NO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nb-NO" altLang="zh-CN" sz="2200" baseline="-25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nb-NO" altLang="zh-CN" sz="22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</a:t>
            </a:r>
            <a:r>
              <a:rPr lang="nb-NO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×(</a:t>
            </a:r>
            <a:r>
              <a:rPr lang="nb-NO" altLang="zh-CN" sz="22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u</a:t>
            </a:r>
            <a:r>
              <a:rPr lang="nb-NO" altLang="zh-CN" sz="2200" dirty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nb-NO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1)×</a:t>
            </a:r>
            <a:r>
              <a:rPr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lang="nb-NO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nb-NO" altLang="zh-CN" sz="2200" baseline="-25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nb-NO" altLang="zh-CN" sz="22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</a:t>
            </a:r>
            <a:r>
              <a:rPr lang="nb-NO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/</a:t>
            </a:r>
            <a:r>
              <a:rPr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lang="nb-NO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nb-NO" altLang="zh-CN" sz="2200" baseline="-25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nb-NO" altLang="zh-CN" sz="22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</a:t>
            </a:r>
            <a:endParaRPr lang="nb-NO" altLang="zh-CN" sz="2200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40000"/>
              </a:lnSpc>
            </a:pPr>
            <a:r>
              <a:rPr lang="nb-NO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lang="nb-NO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nb-NO" altLang="zh-CN" sz="2200" baseline="-25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nb-NO" altLang="zh-CN" sz="22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</a:t>
            </a:r>
            <a:r>
              <a:rPr lang="nb-NO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×(</a:t>
            </a:r>
            <a:r>
              <a:rPr lang="nb-NO" altLang="zh-CN" sz="22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u</a:t>
            </a:r>
            <a:r>
              <a:rPr lang="nb-NO" altLang="zh-CN" sz="2200" dirty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nb-NO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1)</a:t>
            </a:r>
            <a:endParaRPr lang="en-US" altLang="zh-CN" sz="2200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12</a:t>
            </a:fld>
            <a:r>
              <a:rPr lang="en-US" altLang="zh-CN"/>
              <a:t>/15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034" y="428604"/>
            <a:ext cx="8143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      利用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败者树实现</a:t>
            </a:r>
            <a:r>
              <a:rPr lang="en-US" altLang="zh-CN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路平衡归并时，总共需要的关键字比较次数为：</a:t>
            </a:r>
            <a:endParaRPr lang="zh-CN" alt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57158" y="3062252"/>
            <a:ext cx="8175654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结论：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关键字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比较次数与</a:t>
            </a:r>
            <a:r>
              <a:rPr kumimoji="1" lang="en-US" altLang="zh-CN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无关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>
                <a:solidFill>
                  <a:srgbClr val="00B05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总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的内部归并时间不会随</a:t>
            </a:r>
            <a:r>
              <a:rPr kumimoji="1" lang="en-US" altLang="zh-CN" i="1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的增大而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增大。　</a:t>
            </a:r>
            <a:endParaRPr kumimoji="1" lang="zh-CN" altLang="en-US" b="0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60318" y="4305259"/>
            <a:ext cx="7929618" cy="1124005"/>
            <a:chOff x="642910" y="2643182"/>
            <a:chExt cx="7929618" cy="1124005"/>
          </a:xfrm>
        </p:grpSpPr>
        <p:sp>
          <p:nvSpPr>
            <p:cNvPr id="12" name="TextBox 11"/>
            <p:cNvSpPr txBox="1"/>
            <p:nvPr/>
          </p:nvSpPr>
          <p:spPr>
            <a:xfrm>
              <a:off x="642910" y="3264485"/>
              <a:ext cx="7929618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200"/>
                </a:lnSpc>
              </a:pPr>
              <a:r>
                <a:rPr kumimoji="1" lang="zh-CN" altLang="en-US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　    只要内存空间允许，</a:t>
              </a:r>
              <a:r>
                <a:rPr kumimoji="1" lang="zh-CN" altLang="en-US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尽可能增大归并路数</a:t>
              </a:r>
              <a:r>
                <a:rPr kumimoji="1" lang="en-US" altLang="zh-CN" i="1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zh-CN" altLang="en-US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。</a:t>
              </a:r>
              <a:endParaRPr lang="zh-CN" altLang="en-US"/>
            </a:p>
          </p:txBody>
        </p:sp>
        <p:sp>
          <p:nvSpPr>
            <p:cNvPr id="13" name="下箭头 12"/>
            <p:cNvSpPr/>
            <p:nvPr/>
          </p:nvSpPr>
          <p:spPr bwMode="auto">
            <a:xfrm>
              <a:off x="4000496" y="2643182"/>
              <a:ext cx="214314" cy="428628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86248" y="2643182"/>
              <a:ext cx="35004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利用败者树实现</a:t>
              </a:r>
              <a:r>
                <a:rPr kumimoji="1" lang="en-US" altLang="zh-CN" sz="2000" i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zh-CN" altLang="en-US" sz="20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路平衡归并</a:t>
              </a:r>
              <a:endParaRPr lang="zh-CN" alt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13</a:t>
            </a:fld>
            <a:r>
              <a:rPr lang="en-US" altLang="zh-CN"/>
              <a:t>/15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714356"/>
            <a:ext cx="6929486" cy="1754326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思考题</a:t>
            </a:r>
            <a:endParaRPr lang="en-US" altLang="zh-CN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败者树的作用是什么？</a:t>
            </a:r>
            <a:endParaRPr kumimoji="1" lang="en-US" altLang="zh-CN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败者树类似于堆，两者有什么不同？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4282" y="400032"/>
            <a:ext cx="7143800" cy="461665"/>
          </a:xfrm>
          <a:prstGeom prst="rect">
            <a:avLst/>
          </a:prstGeom>
          <a:solidFill>
            <a:srgbClr val="CC00CC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采用</a:t>
            </a:r>
            <a:r>
              <a:rPr lang="zh-CN" altLang="en-US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败者树，</a:t>
            </a:r>
            <a:r>
              <a:rPr kumimoji="1" lang="zh-CN" altLang="en-US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置换</a:t>
            </a:r>
            <a:r>
              <a:rPr kumimoji="1" lang="en-US" altLang="zh-CN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kumimoji="1" lang="zh-CN" altLang="en-US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选择排序中关键字比较次数分析</a:t>
            </a:r>
            <a:endParaRPr kumimoji="1"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214422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共有</a:t>
            </a:r>
            <a:r>
              <a:rPr lang="en-US" altLang="zh-CN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个记录，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内存工作区</a:t>
            </a:r>
            <a:r>
              <a:rPr kumimoji="1"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WA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的容量为</a:t>
            </a:r>
            <a:r>
              <a:rPr kumimoji="1" lang="en-US" altLang="zh-CN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w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1928802"/>
            <a:ext cx="778674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若在</a:t>
            </a:r>
            <a:r>
              <a:rPr lang="en-US" altLang="zh-CN" sz="2200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w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个记录中选取最小关键字的</a:t>
            </a:r>
            <a:r>
              <a:rPr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采用败者树方法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，每次需要</a:t>
            </a:r>
            <a:r>
              <a:rPr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sz="2200" baseline="-25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w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次比较。</a:t>
            </a:r>
            <a:endParaRPr lang="en-US" altLang="zh-CN" sz="220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总的时间复杂度为</a:t>
            </a:r>
            <a:r>
              <a:rPr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log</a:t>
            </a:r>
            <a:r>
              <a:rPr lang="en-US" altLang="zh-CN" sz="2200" baseline="-25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w</a:t>
            </a:r>
            <a:r>
              <a:rPr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14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15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000100" y="2428868"/>
            <a:ext cx="4786346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归并时需要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读写磁盘的次数</a:t>
            </a:r>
            <a:endParaRPr kumimoji="1" lang="en-US" altLang="zh-CN" sz="220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归并时需要关键字比较的次数。</a:t>
            </a:r>
            <a:endParaRPr kumimoji="1" lang="zh-CN" altLang="en-US" sz="2200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0" y="2605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57224" y="1571612"/>
            <a:ext cx="514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影响</a:t>
            </a:r>
            <a:r>
              <a:rPr kumimoji="1" lang="en-US" altLang="zh-CN" i="1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路平衡归并的效率 的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因素：</a:t>
            </a:r>
            <a:endParaRPr lang="zh-CN" altLang="en-US" dirty="0">
              <a:solidFill>
                <a:srgbClr val="3333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348" y="785794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  <a:sym typeface="Wingdings"/>
              </a:rPr>
              <a:t>  </a:t>
            </a:r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影响</a:t>
            </a:r>
            <a:r>
              <a:rPr kumimoji="1" lang="en-US" altLang="zh-CN" i="1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k</a:t>
            </a:r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路平衡归并的因素</a:t>
            </a:r>
            <a:endParaRPr lang="zh-CN" altLang="en-US">
              <a:solidFill>
                <a:srgbClr val="FF0000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2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Box 63"/>
          <p:cNvSpPr txBox="1">
            <a:spLocks noChangeArrowheads="1"/>
          </p:cNvSpPr>
          <p:nvPr/>
        </p:nvSpPr>
        <p:spPr bwMode="auto">
          <a:xfrm>
            <a:off x="698425" y="1443956"/>
            <a:ext cx="457203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＝</a:t>
            </a:r>
            <a:r>
              <a:rPr lang="en-US" altLang="zh-CN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，假设</a:t>
            </a:r>
            <a:r>
              <a:rPr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每个归并段</a:t>
            </a:r>
            <a:r>
              <a:rPr lang="en-US" altLang="zh-CN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个记录：</a:t>
            </a:r>
            <a:r>
              <a:rPr lang="en-US" altLang="zh-CN" sz="2000" i="1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=2</a:t>
            </a:r>
          </a:p>
        </p:txBody>
      </p:sp>
      <p:grpSp>
        <p:nvGrpSpPr>
          <p:cNvPr id="102" name="组合 101"/>
          <p:cNvGrpSpPr/>
          <p:nvPr/>
        </p:nvGrpSpPr>
        <p:grpSpPr>
          <a:xfrm>
            <a:off x="428596" y="1983707"/>
            <a:ext cx="4972050" cy="2014538"/>
            <a:chOff x="357158" y="1557338"/>
            <a:chExt cx="4972050" cy="2014538"/>
          </a:xfrm>
        </p:grpSpPr>
        <p:sp>
          <p:nvSpPr>
            <p:cNvPr id="2" name="Rectangle 12"/>
            <p:cNvSpPr>
              <a:spLocks noChangeArrowheads="1"/>
            </p:cNvSpPr>
            <p:nvPr/>
          </p:nvSpPr>
          <p:spPr bwMode="auto">
            <a:xfrm>
              <a:off x="357158" y="155733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" name="Rectangle 13"/>
            <p:cNvSpPr>
              <a:spLocks noChangeArrowheads="1"/>
            </p:cNvSpPr>
            <p:nvPr/>
          </p:nvSpPr>
          <p:spPr bwMode="auto">
            <a:xfrm>
              <a:off x="1006446" y="155733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Rectangle 14"/>
            <p:cNvSpPr>
              <a:spLocks noChangeArrowheads="1"/>
            </p:cNvSpPr>
            <p:nvPr/>
          </p:nvSpPr>
          <p:spPr bwMode="auto">
            <a:xfrm>
              <a:off x="1654146" y="155733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Rectangle 15"/>
            <p:cNvSpPr>
              <a:spLocks noChangeArrowheads="1"/>
            </p:cNvSpPr>
            <p:nvPr/>
          </p:nvSpPr>
          <p:spPr bwMode="auto">
            <a:xfrm>
              <a:off x="2303433" y="155733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427008" y="213360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933421" y="213360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573058" y="1844675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 flipH="1">
              <a:off x="1149321" y="1844675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Rectangle 23"/>
            <p:cNvSpPr>
              <a:spLocks noChangeArrowheads="1"/>
            </p:cNvSpPr>
            <p:nvPr/>
          </p:nvSpPr>
          <p:spPr bwMode="auto">
            <a:xfrm>
              <a:off x="1722408" y="213360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24"/>
            <p:cNvSpPr>
              <a:spLocks noChangeArrowheads="1"/>
            </p:cNvSpPr>
            <p:nvPr/>
          </p:nvSpPr>
          <p:spPr bwMode="auto">
            <a:xfrm>
              <a:off x="2228821" y="213360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25"/>
            <p:cNvSpPr>
              <a:spLocks noChangeShapeType="1"/>
            </p:cNvSpPr>
            <p:nvPr/>
          </p:nvSpPr>
          <p:spPr bwMode="auto">
            <a:xfrm>
              <a:off x="1868458" y="1844675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26"/>
            <p:cNvSpPr>
              <a:spLocks noChangeShapeType="1"/>
            </p:cNvSpPr>
            <p:nvPr/>
          </p:nvSpPr>
          <p:spPr bwMode="auto">
            <a:xfrm flipH="1">
              <a:off x="2444721" y="1844675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2878108" y="155733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28"/>
            <p:cNvSpPr>
              <a:spLocks noChangeArrowheads="1"/>
            </p:cNvSpPr>
            <p:nvPr/>
          </p:nvSpPr>
          <p:spPr bwMode="auto">
            <a:xfrm>
              <a:off x="3527396" y="155733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29"/>
            <p:cNvSpPr>
              <a:spLocks noChangeArrowheads="1"/>
            </p:cNvSpPr>
            <p:nvPr/>
          </p:nvSpPr>
          <p:spPr bwMode="auto">
            <a:xfrm>
              <a:off x="4175096" y="155733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30"/>
            <p:cNvSpPr>
              <a:spLocks noChangeArrowheads="1"/>
            </p:cNvSpPr>
            <p:nvPr/>
          </p:nvSpPr>
          <p:spPr bwMode="auto">
            <a:xfrm>
              <a:off x="4824383" y="155733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31"/>
            <p:cNvSpPr>
              <a:spLocks noChangeArrowheads="1"/>
            </p:cNvSpPr>
            <p:nvPr/>
          </p:nvSpPr>
          <p:spPr bwMode="auto">
            <a:xfrm>
              <a:off x="2947958" y="213360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32"/>
            <p:cNvSpPr>
              <a:spLocks noChangeArrowheads="1"/>
            </p:cNvSpPr>
            <p:nvPr/>
          </p:nvSpPr>
          <p:spPr bwMode="auto">
            <a:xfrm>
              <a:off x="3454371" y="213360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>
              <a:off x="3094008" y="1844675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34"/>
            <p:cNvSpPr>
              <a:spLocks noChangeShapeType="1"/>
            </p:cNvSpPr>
            <p:nvPr/>
          </p:nvSpPr>
          <p:spPr bwMode="auto">
            <a:xfrm flipH="1">
              <a:off x="3670271" y="1844675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Rectangle 35"/>
            <p:cNvSpPr>
              <a:spLocks noChangeArrowheads="1"/>
            </p:cNvSpPr>
            <p:nvPr/>
          </p:nvSpPr>
          <p:spPr bwMode="auto">
            <a:xfrm>
              <a:off x="4243358" y="213360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36"/>
            <p:cNvSpPr>
              <a:spLocks noChangeArrowheads="1"/>
            </p:cNvSpPr>
            <p:nvPr/>
          </p:nvSpPr>
          <p:spPr bwMode="auto">
            <a:xfrm>
              <a:off x="4749771" y="213360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37"/>
            <p:cNvSpPr>
              <a:spLocks noChangeShapeType="1"/>
            </p:cNvSpPr>
            <p:nvPr/>
          </p:nvSpPr>
          <p:spPr bwMode="auto">
            <a:xfrm>
              <a:off x="4389408" y="1844675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38"/>
            <p:cNvSpPr>
              <a:spLocks noChangeShapeType="1"/>
            </p:cNvSpPr>
            <p:nvPr/>
          </p:nvSpPr>
          <p:spPr bwMode="auto">
            <a:xfrm flipH="1">
              <a:off x="4965671" y="1844675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Rectangle 39"/>
            <p:cNvSpPr>
              <a:spLocks noChangeArrowheads="1"/>
            </p:cNvSpPr>
            <p:nvPr/>
          </p:nvSpPr>
          <p:spPr bwMode="auto">
            <a:xfrm>
              <a:off x="646083" y="270986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Rectangle 40"/>
            <p:cNvSpPr>
              <a:spLocks noChangeArrowheads="1"/>
            </p:cNvSpPr>
            <p:nvPr/>
          </p:nvSpPr>
          <p:spPr bwMode="auto">
            <a:xfrm>
              <a:off x="1152496" y="270986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41"/>
            <p:cNvSpPr>
              <a:spLocks noChangeShapeType="1"/>
            </p:cNvSpPr>
            <p:nvPr/>
          </p:nvSpPr>
          <p:spPr bwMode="auto">
            <a:xfrm>
              <a:off x="1292196" y="2420938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42"/>
            <p:cNvSpPr>
              <a:spLocks noChangeShapeType="1"/>
            </p:cNvSpPr>
            <p:nvPr/>
          </p:nvSpPr>
          <p:spPr bwMode="auto">
            <a:xfrm flipH="1">
              <a:off x="1868458" y="2420938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Rectangle 43"/>
            <p:cNvSpPr>
              <a:spLocks noChangeArrowheads="1"/>
            </p:cNvSpPr>
            <p:nvPr/>
          </p:nvSpPr>
          <p:spPr bwMode="auto">
            <a:xfrm>
              <a:off x="1657321" y="270986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Rectangle 44"/>
            <p:cNvSpPr>
              <a:spLocks noChangeArrowheads="1"/>
            </p:cNvSpPr>
            <p:nvPr/>
          </p:nvSpPr>
          <p:spPr bwMode="auto">
            <a:xfrm>
              <a:off x="2163733" y="270986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Rectangle 45"/>
            <p:cNvSpPr>
              <a:spLocks noChangeArrowheads="1"/>
            </p:cNvSpPr>
            <p:nvPr/>
          </p:nvSpPr>
          <p:spPr bwMode="auto">
            <a:xfrm>
              <a:off x="2949546" y="270986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46"/>
            <p:cNvSpPr>
              <a:spLocks noChangeArrowheads="1"/>
            </p:cNvSpPr>
            <p:nvPr/>
          </p:nvSpPr>
          <p:spPr bwMode="auto">
            <a:xfrm>
              <a:off x="3455958" y="270986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47"/>
            <p:cNvSpPr>
              <a:spLocks noChangeShapeType="1"/>
            </p:cNvSpPr>
            <p:nvPr/>
          </p:nvSpPr>
          <p:spPr bwMode="auto">
            <a:xfrm>
              <a:off x="3595658" y="2420938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Line 48"/>
            <p:cNvSpPr>
              <a:spLocks noChangeShapeType="1"/>
            </p:cNvSpPr>
            <p:nvPr/>
          </p:nvSpPr>
          <p:spPr bwMode="auto">
            <a:xfrm flipH="1">
              <a:off x="4171921" y="2420938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Rectangle 49"/>
            <p:cNvSpPr>
              <a:spLocks noChangeArrowheads="1"/>
            </p:cNvSpPr>
            <p:nvPr/>
          </p:nvSpPr>
          <p:spPr bwMode="auto">
            <a:xfrm>
              <a:off x="3960783" y="270986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Rectangle 50"/>
            <p:cNvSpPr>
              <a:spLocks noChangeArrowheads="1"/>
            </p:cNvSpPr>
            <p:nvPr/>
          </p:nvSpPr>
          <p:spPr bwMode="auto">
            <a:xfrm>
              <a:off x="4467196" y="270986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Rectangle 51"/>
            <p:cNvSpPr>
              <a:spLocks noChangeArrowheads="1"/>
            </p:cNvSpPr>
            <p:nvPr/>
          </p:nvSpPr>
          <p:spPr bwMode="auto">
            <a:xfrm>
              <a:off x="861983" y="3284538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Rectangle 52"/>
            <p:cNvSpPr>
              <a:spLocks noChangeArrowheads="1"/>
            </p:cNvSpPr>
            <p:nvPr/>
          </p:nvSpPr>
          <p:spPr bwMode="auto">
            <a:xfrm>
              <a:off x="1368396" y="3284538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53"/>
            <p:cNvSpPr>
              <a:spLocks noChangeShapeType="1"/>
            </p:cNvSpPr>
            <p:nvPr/>
          </p:nvSpPr>
          <p:spPr bwMode="auto">
            <a:xfrm>
              <a:off x="1941483" y="2997200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54"/>
            <p:cNvSpPr>
              <a:spLocks noChangeShapeType="1"/>
            </p:cNvSpPr>
            <p:nvPr/>
          </p:nvSpPr>
          <p:spPr bwMode="auto">
            <a:xfrm flipH="1">
              <a:off x="3670271" y="2997200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Rectangle 55"/>
            <p:cNvSpPr>
              <a:spLocks noChangeArrowheads="1"/>
            </p:cNvSpPr>
            <p:nvPr/>
          </p:nvSpPr>
          <p:spPr bwMode="auto">
            <a:xfrm>
              <a:off x="1873221" y="3284538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Rectangle 56"/>
            <p:cNvSpPr>
              <a:spLocks noChangeArrowheads="1"/>
            </p:cNvSpPr>
            <p:nvPr/>
          </p:nvSpPr>
          <p:spPr bwMode="auto">
            <a:xfrm>
              <a:off x="2379633" y="3284538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Rectangle 57"/>
            <p:cNvSpPr>
              <a:spLocks noChangeArrowheads="1"/>
            </p:cNvSpPr>
            <p:nvPr/>
          </p:nvSpPr>
          <p:spPr bwMode="auto">
            <a:xfrm>
              <a:off x="2871758" y="328453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Rectangle 58"/>
            <p:cNvSpPr>
              <a:spLocks noChangeArrowheads="1"/>
            </p:cNvSpPr>
            <p:nvPr/>
          </p:nvSpPr>
          <p:spPr bwMode="auto">
            <a:xfrm>
              <a:off x="3378171" y="328453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Rectangle 59"/>
            <p:cNvSpPr>
              <a:spLocks noChangeArrowheads="1"/>
            </p:cNvSpPr>
            <p:nvPr/>
          </p:nvSpPr>
          <p:spPr bwMode="auto">
            <a:xfrm>
              <a:off x="3882996" y="328453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Rectangle 60"/>
            <p:cNvSpPr>
              <a:spLocks noChangeArrowheads="1"/>
            </p:cNvSpPr>
            <p:nvPr/>
          </p:nvSpPr>
          <p:spPr bwMode="auto">
            <a:xfrm>
              <a:off x="4389408" y="328453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57158" y="4283997"/>
            <a:ext cx="7858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读</a:t>
            </a:r>
            <a:r>
              <a:rPr lang="zh-CN" altLang="en-US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记录次数 </a:t>
            </a:r>
            <a:r>
              <a:rPr lang="en-US" altLang="zh-CN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en-US" altLang="zh-CN" sz="2000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WPL</a:t>
            </a:r>
            <a:r>
              <a:rPr lang="en-US" altLang="zh-CN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= 8 </a:t>
            </a:r>
            <a:r>
              <a:rPr lang="en-US" altLang="zh-CN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×4 </a:t>
            </a:r>
            <a:r>
              <a:rPr lang="en-US" altLang="zh-CN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×3 = 96</a:t>
            </a:r>
          </a:p>
          <a:p>
            <a:pPr algn="l"/>
            <a:r>
              <a:rPr lang="zh-CN" altLang="en-US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（如果每个记录占用一个物理块，</a:t>
            </a:r>
            <a:r>
              <a:rPr kumimoji="1" lang="zh-CN" altLang="en-US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读写磁盘次数</a:t>
            </a:r>
            <a:r>
              <a:rPr kumimoji="1" lang="en-US" altLang="zh-CN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=96</a:t>
            </a:r>
            <a:r>
              <a:rPr lang="en-US" altLang="zh-CN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× 2=192</a:t>
            </a:r>
            <a:r>
              <a:rPr lang="zh-CN" altLang="en-US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次</a:t>
            </a:r>
            <a:r>
              <a:rPr lang="zh-CN" altLang="en-US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）</a:t>
            </a:r>
            <a:endParaRPr lang="zh-CN" altLang="en-US" sz="2000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57158" y="997849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例如</a:t>
            </a:r>
          </a:p>
        </p:txBody>
      </p:sp>
      <p:sp>
        <p:nvSpPr>
          <p:cNvPr id="105" name="Text Box 2"/>
          <p:cNvSpPr txBox="1">
            <a:spLocks noChangeArrowheads="1"/>
          </p:cNvSpPr>
          <p:nvPr/>
        </p:nvSpPr>
        <p:spPr bwMode="auto">
          <a:xfrm>
            <a:off x="357158" y="357166"/>
            <a:ext cx="57864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  <a:sym typeface="Wingdings"/>
              </a:rPr>
              <a:t>  </a:t>
            </a:r>
            <a:r>
              <a:rPr kumimoji="1" lang="en-US" altLang="zh-CN" i="1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k</a:t>
            </a:r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路平衡归并时读写磁盘次数的计算</a:t>
            </a:r>
            <a:endParaRPr kumimoji="1" lang="zh-CN" altLang="en-US" dirty="0">
              <a:solidFill>
                <a:srgbClr val="FF0000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57158" y="5143512"/>
            <a:ext cx="77867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采用</a:t>
            </a:r>
            <a:r>
              <a:rPr kumimoji="1" lang="en-US" altLang="zh-CN" sz="2200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路平衡归并时，通常</a:t>
            </a:r>
            <a:r>
              <a:rPr kumimoji="1" lang="en-US" altLang="zh-CN" sz="2200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越大，读写磁盘次数</a:t>
            </a:r>
            <a:r>
              <a:rPr kumimoji="1" lang="zh-CN" altLang="en-US" sz="220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会减少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/>
          </a:p>
        </p:txBody>
      </p:sp>
      <p:sp>
        <p:nvSpPr>
          <p:cNvPr id="107" name="灯片编号占位符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3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1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33416" y="847137"/>
            <a:ext cx="8281987" cy="990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5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采用</a:t>
            </a:r>
            <a:r>
              <a:rPr kumimoji="1" lang="en-US" altLang="zh-CN" sz="2200" i="1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路平衡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归并时，则</a:t>
            </a: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相应的归并树有</a:t>
            </a: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kumimoji="1" lang="en-US" altLang="zh-CN" sz="2200" dirty="0" err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kumimoji="1" lang="en-US" altLang="zh-CN" sz="2200" i="1" baseline="-30000" dirty="0" err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 i="1" dirty="0" err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</a:t>
            </a:r>
            <a:r>
              <a:rPr kumimoji="1" lang="en-US" altLang="zh-CN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kumimoji="1"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层，要</a:t>
            </a: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对数据进行</a:t>
            </a: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kumimoji="1" lang="en-US" altLang="zh-CN" sz="2200" err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kumimoji="1" lang="en-US" altLang="zh-CN" sz="2200" i="1" baseline="-30000" err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 i="1" err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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趟扫描</a:t>
            </a: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0" y="2605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642910" y="2285992"/>
            <a:ext cx="8007400" cy="2074844"/>
            <a:chOff x="779442" y="2889249"/>
            <a:chExt cx="8007400" cy="2074844"/>
          </a:xfrm>
        </p:grpSpPr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1873279" y="294796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2522567" y="294796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3170267" y="294796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3819554" y="294796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8" name="Rectangle 16"/>
            <p:cNvSpPr>
              <a:spLocks noChangeArrowheads="1"/>
            </p:cNvSpPr>
            <p:nvPr/>
          </p:nvSpPr>
          <p:spPr bwMode="auto">
            <a:xfrm>
              <a:off x="1943129" y="352423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9" name="Rectangle 17"/>
            <p:cNvSpPr>
              <a:spLocks noChangeArrowheads="1"/>
            </p:cNvSpPr>
            <p:nvPr/>
          </p:nvSpPr>
          <p:spPr bwMode="auto">
            <a:xfrm>
              <a:off x="2449542" y="352423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>
              <a:off x="2089179" y="3235305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3" name="Line 21"/>
            <p:cNvSpPr>
              <a:spLocks noChangeShapeType="1"/>
            </p:cNvSpPr>
            <p:nvPr/>
          </p:nvSpPr>
          <p:spPr bwMode="auto">
            <a:xfrm flipH="1">
              <a:off x="2665442" y="3235305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779442" y="2889249"/>
              <a:ext cx="863600" cy="8617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33CC"/>
                  </a:solidFill>
                </a:rPr>
                <a:t>m</a:t>
              </a:r>
              <a:r>
                <a:rPr lang="zh-CN" altLang="en-US" sz="2000">
                  <a:solidFill>
                    <a:srgbClr val="3333CC"/>
                  </a:solidFill>
                </a:rPr>
                <a:t>＝</a:t>
              </a:r>
              <a:r>
                <a:rPr lang="en-US" altLang="zh-CN" sz="2000">
                  <a:solidFill>
                    <a:srgbClr val="3333CC"/>
                  </a:solidFill>
                </a:rPr>
                <a:t>8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33CC"/>
                  </a:solidFill>
                </a:rPr>
                <a:t>k</a:t>
              </a:r>
              <a:r>
                <a:rPr lang="zh-CN" altLang="en-US" sz="2000" dirty="0">
                  <a:solidFill>
                    <a:srgbClr val="3333CC"/>
                  </a:solidFill>
                </a:rPr>
                <a:t>＝</a:t>
              </a:r>
              <a:r>
                <a:rPr lang="en-US" altLang="zh-CN" sz="2000" dirty="0">
                  <a:solidFill>
                    <a:srgbClr val="3333CC"/>
                  </a:solidFill>
                </a:rPr>
                <a:t>2</a:t>
              </a:r>
            </a:p>
          </p:txBody>
        </p:sp>
        <p:sp>
          <p:nvSpPr>
            <p:cNvPr id="8215" name="Rectangle 23"/>
            <p:cNvSpPr>
              <a:spLocks noChangeArrowheads="1"/>
            </p:cNvSpPr>
            <p:nvPr/>
          </p:nvSpPr>
          <p:spPr bwMode="auto">
            <a:xfrm>
              <a:off x="3238529" y="352423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6" name="Rectangle 24"/>
            <p:cNvSpPr>
              <a:spLocks noChangeArrowheads="1"/>
            </p:cNvSpPr>
            <p:nvPr/>
          </p:nvSpPr>
          <p:spPr bwMode="auto">
            <a:xfrm>
              <a:off x="3744942" y="352423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7" name="Line 25"/>
            <p:cNvSpPr>
              <a:spLocks noChangeShapeType="1"/>
            </p:cNvSpPr>
            <p:nvPr/>
          </p:nvSpPr>
          <p:spPr bwMode="auto">
            <a:xfrm>
              <a:off x="3384579" y="3235305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8" name="Line 26"/>
            <p:cNvSpPr>
              <a:spLocks noChangeShapeType="1"/>
            </p:cNvSpPr>
            <p:nvPr/>
          </p:nvSpPr>
          <p:spPr bwMode="auto">
            <a:xfrm flipH="1">
              <a:off x="3960842" y="3235305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9" name="Rectangle 27"/>
            <p:cNvSpPr>
              <a:spLocks noChangeArrowheads="1"/>
            </p:cNvSpPr>
            <p:nvPr/>
          </p:nvSpPr>
          <p:spPr bwMode="auto">
            <a:xfrm>
              <a:off x="4394229" y="294796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0" name="Rectangle 28"/>
            <p:cNvSpPr>
              <a:spLocks noChangeArrowheads="1"/>
            </p:cNvSpPr>
            <p:nvPr/>
          </p:nvSpPr>
          <p:spPr bwMode="auto">
            <a:xfrm>
              <a:off x="5043517" y="294796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1" name="Rectangle 29"/>
            <p:cNvSpPr>
              <a:spLocks noChangeArrowheads="1"/>
            </p:cNvSpPr>
            <p:nvPr/>
          </p:nvSpPr>
          <p:spPr bwMode="auto">
            <a:xfrm>
              <a:off x="5691217" y="294796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2" name="Rectangle 30"/>
            <p:cNvSpPr>
              <a:spLocks noChangeArrowheads="1"/>
            </p:cNvSpPr>
            <p:nvPr/>
          </p:nvSpPr>
          <p:spPr bwMode="auto">
            <a:xfrm>
              <a:off x="6340504" y="294796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3" name="Rectangle 31"/>
            <p:cNvSpPr>
              <a:spLocks noChangeArrowheads="1"/>
            </p:cNvSpPr>
            <p:nvPr/>
          </p:nvSpPr>
          <p:spPr bwMode="auto">
            <a:xfrm>
              <a:off x="4464079" y="352423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4" name="Rectangle 32"/>
            <p:cNvSpPr>
              <a:spLocks noChangeArrowheads="1"/>
            </p:cNvSpPr>
            <p:nvPr/>
          </p:nvSpPr>
          <p:spPr bwMode="auto">
            <a:xfrm>
              <a:off x="4970492" y="352423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5" name="Line 33"/>
            <p:cNvSpPr>
              <a:spLocks noChangeShapeType="1"/>
            </p:cNvSpPr>
            <p:nvPr/>
          </p:nvSpPr>
          <p:spPr bwMode="auto">
            <a:xfrm>
              <a:off x="4610129" y="3235305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6" name="Line 34"/>
            <p:cNvSpPr>
              <a:spLocks noChangeShapeType="1"/>
            </p:cNvSpPr>
            <p:nvPr/>
          </p:nvSpPr>
          <p:spPr bwMode="auto">
            <a:xfrm flipH="1">
              <a:off x="5186392" y="3235305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7" name="Rectangle 35"/>
            <p:cNvSpPr>
              <a:spLocks noChangeArrowheads="1"/>
            </p:cNvSpPr>
            <p:nvPr/>
          </p:nvSpPr>
          <p:spPr bwMode="auto">
            <a:xfrm>
              <a:off x="5759479" y="352423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8" name="Rectangle 36"/>
            <p:cNvSpPr>
              <a:spLocks noChangeArrowheads="1"/>
            </p:cNvSpPr>
            <p:nvPr/>
          </p:nvSpPr>
          <p:spPr bwMode="auto">
            <a:xfrm>
              <a:off x="6265892" y="352423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9" name="Line 37"/>
            <p:cNvSpPr>
              <a:spLocks noChangeShapeType="1"/>
            </p:cNvSpPr>
            <p:nvPr/>
          </p:nvSpPr>
          <p:spPr bwMode="auto">
            <a:xfrm>
              <a:off x="5905529" y="3235305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0" name="Line 38"/>
            <p:cNvSpPr>
              <a:spLocks noChangeShapeType="1"/>
            </p:cNvSpPr>
            <p:nvPr/>
          </p:nvSpPr>
          <p:spPr bwMode="auto">
            <a:xfrm flipH="1">
              <a:off x="6481792" y="3235305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1" name="Rectangle 39"/>
            <p:cNvSpPr>
              <a:spLocks noChangeArrowheads="1"/>
            </p:cNvSpPr>
            <p:nvPr/>
          </p:nvSpPr>
          <p:spPr bwMode="auto">
            <a:xfrm>
              <a:off x="2162204" y="410049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2" name="Rectangle 40"/>
            <p:cNvSpPr>
              <a:spLocks noChangeArrowheads="1"/>
            </p:cNvSpPr>
            <p:nvPr/>
          </p:nvSpPr>
          <p:spPr bwMode="auto">
            <a:xfrm>
              <a:off x="2668617" y="410049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3" name="Line 41"/>
            <p:cNvSpPr>
              <a:spLocks noChangeShapeType="1"/>
            </p:cNvSpPr>
            <p:nvPr/>
          </p:nvSpPr>
          <p:spPr bwMode="auto">
            <a:xfrm>
              <a:off x="2808317" y="3811568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4" name="Line 42"/>
            <p:cNvSpPr>
              <a:spLocks noChangeShapeType="1"/>
            </p:cNvSpPr>
            <p:nvPr/>
          </p:nvSpPr>
          <p:spPr bwMode="auto">
            <a:xfrm flipH="1">
              <a:off x="3384579" y="3811568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5" name="Rectangle 43"/>
            <p:cNvSpPr>
              <a:spLocks noChangeArrowheads="1"/>
            </p:cNvSpPr>
            <p:nvPr/>
          </p:nvSpPr>
          <p:spPr bwMode="auto">
            <a:xfrm>
              <a:off x="3173442" y="410049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6" name="Rectangle 44"/>
            <p:cNvSpPr>
              <a:spLocks noChangeArrowheads="1"/>
            </p:cNvSpPr>
            <p:nvPr/>
          </p:nvSpPr>
          <p:spPr bwMode="auto">
            <a:xfrm>
              <a:off x="3679854" y="410049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7" name="Rectangle 45"/>
            <p:cNvSpPr>
              <a:spLocks noChangeArrowheads="1"/>
            </p:cNvSpPr>
            <p:nvPr/>
          </p:nvSpPr>
          <p:spPr bwMode="auto">
            <a:xfrm>
              <a:off x="4465667" y="410049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8" name="Rectangle 46"/>
            <p:cNvSpPr>
              <a:spLocks noChangeArrowheads="1"/>
            </p:cNvSpPr>
            <p:nvPr/>
          </p:nvSpPr>
          <p:spPr bwMode="auto">
            <a:xfrm>
              <a:off x="4972079" y="410049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9" name="Line 47"/>
            <p:cNvSpPr>
              <a:spLocks noChangeShapeType="1"/>
            </p:cNvSpPr>
            <p:nvPr/>
          </p:nvSpPr>
          <p:spPr bwMode="auto">
            <a:xfrm>
              <a:off x="5111779" y="3811568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40" name="Line 48"/>
            <p:cNvSpPr>
              <a:spLocks noChangeShapeType="1"/>
            </p:cNvSpPr>
            <p:nvPr/>
          </p:nvSpPr>
          <p:spPr bwMode="auto">
            <a:xfrm flipH="1">
              <a:off x="5688042" y="3811568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41" name="Rectangle 49"/>
            <p:cNvSpPr>
              <a:spLocks noChangeArrowheads="1"/>
            </p:cNvSpPr>
            <p:nvPr/>
          </p:nvSpPr>
          <p:spPr bwMode="auto">
            <a:xfrm>
              <a:off x="5476904" y="410049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2" name="Rectangle 50"/>
            <p:cNvSpPr>
              <a:spLocks noChangeArrowheads="1"/>
            </p:cNvSpPr>
            <p:nvPr/>
          </p:nvSpPr>
          <p:spPr bwMode="auto">
            <a:xfrm>
              <a:off x="5983317" y="410049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3" name="Rectangle 51"/>
            <p:cNvSpPr>
              <a:spLocks noChangeArrowheads="1"/>
            </p:cNvSpPr>
            <p:nvPr/>
          </p:nvSpPr>
          <p:spPr bwMode="auto">
            <a:xfrm>
              <a:off x="2378104" y="4675168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4" name="Rectangle 52"/>
            <p:cNvSpPr>
              <a:spLocks noChangeArrowheads="1"/>
            </p:cNvSpPr>
            <p:nvPr/>
          </p:nvSpPr>
          <p:spPr bwMode="auto">
            <a:xfrm>
              <a:off x="2884517" y="4675168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5" name="Line 53"/>
            <p:cNvSpPr>
              <a:spLocks noChangeShapeType="1"/>
            </p:cNvSpPr>
            <p:nvPr/>
          </p:nvSpPr>
          <p:spPr bwMode="auto">
            <a:xfrm>
              <a:off x="3457604" y="4387830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46" name="Line 54"/>
            <p:cNvSpPr>
              <a:spLocks noChangeShapeType="1"/>
            </p:cNvSpPr>
            <p:nvPr/>
          </p:nvSpPr>
          <p:spPr bwMode="auto">
            <a:xfrm flipH="1">
              <a:off x="5186392" y="4387830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47" name="Rectangle 55"/>
            <p:cNvSpPr>
              <a:spLocks noChangeArrowheads="1"/>
            </p:cNvSpPr>
            <p:nvPr/>
          </p:nvSpPr>
          <p:spPr bwMode="auto">
            <a:xfrm>
              <a:off x="3389342" y="4675168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8" name="Rectangle 56"/>
            <p:cNvSpPr>
              <a:spLocks noChangeArrowheads="1"/>
            </p:cNvSpPr>
            <p:nvPr/>
          </p:nvSpPr>
          <p:spPr bwMode="auto">
            <a:xfrm>
              <a:off x="3895754" y="4675168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9" name="Rectangle 57"/>
            <p:cNvSpPr>
              <a:spLocks noChangeArrowheads="1"/>
            </p:cNvSpPr>
            <p:nvPr/>
          </p:nvSpPr>
          <p:spPr bwMode="auto">
            <a:xfrm>
              <a:off x="4387879" y="467516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0" name="Rectangle 58"/>
            <p:cNvSpPr>
              <a:spLocks noChangeArrowheads="1"/>
            </p:cNvSpPr>
            <p:nvPr/>
          </p:nvSpPr>
          <p:spPr bwMode="auto">
            <a:xfrm>
              <a:off x="4894292" y="467516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1" name="Rectangle 59"/>
            <p:cNvSpPr>
              <a:spLocks noChangeArrowheads="1"/>
            </p:cNvSpPr>
            <p:nvPr/>
          </p:nvSpPr>
          <p:spPr bwMode="auto">
            <a:xfrm>
              <a:off x="5399117" y="467516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2" name="Rectangle 60"/>
            <p:cNvSpPr>
              <a:spLocks noChangeArrowheads="1"/>
            </p:cNvSpPr>
            <p:nvPr/>
          </p:nvSpPr>
          <p:spPr bwMode="auto">
            <a:xfrm>
              <a:off x="5905529" y="467516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3" name="AutoShape 61"/>
            <p:cNvSpPr>
              <a:spLocks/>
            </p:cNvSpPr>
            <p:nvPr/>
          </p:nvSpPr>
          <p:spPr bwMode="auto">
            <a:xfrm>
              <a:off x="7131079" y="3019405"/>
              <a:ext cx="71438" cy="1944688"/>
            </a:xfrm>
            <a:prstGeom prst="rightBrace">
              <a:avLst>
                <a:gd name="adj1" fmla="val 226850"/>
                <a:gd name="adj2" fmla="val 50000"/>
              </a:avLst>
            </a:prstGeom>
            <a:no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4" name="Text Box 62"/>
            <p:cNvSpPr txBox="1">
              <a:spLocks noChangeArrowheads="1"/>
            </p:cNvSpPr>
            <p:nvPr/>
          </p:nvSpPr>
          <p:spPr bwMode="auto">
            <a:xfrm>
              <a:off x="7346979" y="3667105"/>
              <a:ext cx="1439863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</a:t>
              </a:r>
              <a:r>
                <a:rPr lang="en-US" altLang="zh-CN" sz="20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log</a:t>
              </a:r>
              <a:r>
                <a:rPr lang="en-US" altLang="zh-CN" sz="2000" i="1" baseline="-25000" err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2000" i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m</a:t>
              </a:r>
              <a:r>
                <a:rPr lang="en-US" altLang="zh-CN" sz="20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</a:t>
              </a:r>
              <a:r>
                <a:rPr kumimoji="1" lang="zh-CN" altLang="en-US" sz="20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趟</a:t>
              </a:r>
              <a:endParaRPr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Symbol" pitchFamily="18" charset="2"/>
              </a:endParaRPr>
            </a:p>
          </p:txBody>
        </p:sp>
      </p:grpSp>
      <p:sp>
        <p:nvSpPr>
          <p:cNvPr id="55" name="Text Box 2"/>
          <p:cNvSpPr txBox="1">
            <a:spLocks noChangeArrowheads="1"/>
          </p:cNvSpPr>
          <p:nvPr/>
        </p:nvSpPr>
        <p:spPr bwMode="auto">
          <a:xfrm>
            <a:off x="357158" y="252691"/>
            <a:ext cx="60007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  <a:sym typeface="Wingdings"/>
              </a:rPr>
              <a:t>  </a:t>
            </a:r>
            <a:r>
              <a:rPr kumimoji="1" lang="en-US" altLang="zh-CN" i="1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k</a:t>
            </a:r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路平衡归并时关键字比较次数的计算</a:t>
            </a:r>
            <a:endParaRPr kumimoji="1" lang="zh-CN" altLang="en-US" dirty="0">
              <a:solidFill>
                <a:srgbClr val="FF0000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8" name="灯片编号占位符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4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214414" y="4286256"/>
            <a:ext cx="4786346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200">
                <a:solidFill>
                  <a:srgbClr val="7030A0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kumimoji="1" lang="en-US" altLang="zh-CN" sz="2200" dirty="0" err="1">
                <a:solidFill>
                  <a:srgbClr val="7030A0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kumimoji="1" lang="en-US" altLang="zh-CN" sz="2200" i="1" baseline="-30000" dirty="0" err="1">
                <a:solidFill>
                  <a:srgbClr val="7030A0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 i="1" dirty="0" err="1">
                <a:solidFill>
                  <a:srgbClr val="7030A0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sz="2200" dirty="0">
                <a:solidFill>
                  <a:srgbClr val="7030A0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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×(</a:t>
            </a:r>
            <a:r>
              <a:rPr kumimoji="1" lang="en-US" altLang="zh-CN" sz="22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en-US" altLang="zh-CN" sz="2200" dirty="0">
                <a:solidFill>
                  <a:srgbClr val="FF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1) ×(</a:t>
            </a:r>
            <a:r>
              <a:rPr kumimoji="1" lang="en-US" altLang="zh-CN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>
                <a:solidFill>
                  <a:srgbClr val="FF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1)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200">
                <a:solidFill>
                  <a:srgbClr val="7030A0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  </a:t>
            </a:r>
            <a:r>
              <a:rPr kumimoji="1" lang="en-US" altLang="zh-CN" sz="2200">
                <a:solidFill>
                  <a:srgbClr val="7030A0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kumimoji="1" lang="en-US" altLang="zh-CN" sz="2200" baseline="-30000">
                <a:solidFill>
                  <a:srgbClr val="7030A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 i="1">
                <a:solidFill>
                  <a:srgbClr val="7030A0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sz="2200">
                <a:solidFill>
                  <a:srgbClr val="7030A0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/</a:t>
            </a:r>
            <a:r>
              <a:rPr kumimoji="1" lang="zh-CN" altLang="en-US" sz="2200">
                <a:solidFill>
                  <a:srgbClr val="7030A0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 </a:t>
            </a:r>
            <a:r>
              <a:rPr kumimoji="1" lang="en-US" altLang="zh-CN" sz="2200">
                <a:solidFill>
                  <a:srgbClr val="7030A0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kumimoji="1" lang="en-US" altLang="zh-CN" sz="2200" baseline="-30000">
                <a:solidFill>
                  <a:srgbClr val="7030A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 i="1">
                <a:solidFill>
                  <a:srgbClr val="7030A0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>
                <a:solidFill>
                  <a:srgbClr val="7030A0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</a:t>
            </a:r>
            <a:r>
              <a:rPr kumimoji="1" lang="en-US" altLang="zh-CN" sz="2200">
                <a:solidFill>
                  <a:srgbClr val="7030A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×(</a:t>
            </a:r>
            <a:r>
              <a:rPr kumimoji="1" lang="en-US" altLang="zh-CN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en-US" altLang="zh-CN" sz="2200">
                <a:solidFill>
                  <a:srgbClr val="FF00FF"/>
                </a:solidFill>
                <a:latin typeface="+mj-ea"/>
                <a:cs typeface="Times New Roman" pitchFamily="18" charset="0"/>
              </a:rPr>
              <a:t>-</a:t>
            </a:r>
            <a:r>
              <a:rPr kumimoji="1"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1) ×(</a:t>
            </a:r>
            <a:r>
              <a:rPr kumimoji="1" lang="en-US" altLang="zh-CN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>
                <a:solidFill>
                  <a:srgbClr val="FF00FF"/>
                </a:solidFill>
                <a:latin typeface="+mj-ea"/>
                <a:cs typeface="Times New Roman" pitchFamily="18" charset="0"/>
              </a:rPr>
              <a:t>-</a:t>
            </a:r>
            <a:r>
              <a:rPr kumimoji="1"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1)</a:t>
            </a:r>
            <a:endParaRPr kumimoji="1" lang="en-US" altLang="zh-CN" sz="2200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=  </a:t>
            </a:r>
            <a:r>
              <a:rPr kumimoji="1"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kumimoji="1" lang="en-US" altLang="zh-CN" sz="22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kumimoji="1" lang="en-US" altLang="zh-CN" sz="2200" baseline="-30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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×(</a:t>
            </a:r>
            <a:r>
              <a:rPr kumimoji="1" lang="en-US" altLang="zh-CN" sz="22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en-US" altLang="zh-CN" sz="2200" dirty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1) ×(</a:t>
            </a:r>
            <a:r>
              <a:rPr kumimoji="1" lang="en-US" altLang="zh-CN" sz="22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 dirty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1)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／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kumimoji="1" lang="en-US" altLang="zh-CN" sz="22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kumimoji="1" lang="en-US" altLang="zh-CN" sz="2200" baseline="-30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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endParaRPr kumimoji="1" lang="en-US" altLang="zh-CN" sz="2200" b="0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857224" y="528560"/>
            <a:ext cx="6797713" cy="2779770"/>
            <a:chOff x="857224" y="742874"/>
            <a:chExt cx="6797713" cy="2779770"/>
          </a:xfrm>
        </p:grpSpPr>
        <p:sp>
          <p:nvSpPr>
            <p:cNvPr id="26630" name="AutoShape 6"/>
            <p:cNvSpPr>
              <a:spLocks/>
            </p:cNvSpPr>
            <p:nvPr/>
          </p:nvSpPr>
          <p:spPr bwMode="auto">
            <a:xfrm rot="16200000">
              <a:off x="3344043" y="-1159688"/>
              <a:ext cx="69850" cy="4897438"/>
            </a:xfrm>
            <a:prstGeom prst="rightBrace">
              <a:avLst>
                <a:gd name="adj1" fmla="val 584280"/>
                <a:gd name="adj2" fmla="val 50000"/>
              </a:avLst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1" name="Text Box 7"/>
            <p:cNvSpPr txBox="1">
              <a:spLocks noChangeArrowheads="1"/>
            </p:cNvSpPr>
            <p:nvPr/>
          </p:nvSpPr>
          <p:spPr bwMode="auto">
            <a:xfrm>
              <a:off x="2814601" y="742874"/>
              <a:ext cx="13684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u</a:t>
              </a:r>
              <a:r>
                <a:rPr lang="zh-CN" altLang="en-US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个记录</a:t>
              </a:r>
            </a:p>
          </p:txBody>
        </p: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857224" y="1506519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6" name="Rectangle 12"/>
            <p:cNvSpPr>
              <a:spLocks noChangeArrowheads="1"/>
            </p:cNvSpPr>
            <p:nvPr/>
          </p:nvSpPr>
          <p:spPr bwMode="auto">
            <a:xfrm>
              <a:off x="1506512" y="1506519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7" name="Rectangle 13"/>
            <p:cNvSpPr>
              <a:spLocks noChangeArrowheads="1"/>
            </p:cNvSpPr>
            <p:nvPr/>
          </p:nvSpPr>
          <p:spPr bwMode="auto">
            <a:xfrm>
              <a:off x="2154212" y="1506519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2803499" y="1506519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927074" y="2082781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1433487" y="2082781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>
              <a:off x="1073124" y="1793856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2" name="Line 18"/>
            <p:cNvSpPr>
              <a:spLocks noChangeShapeType="1"/>
            </p:cNvSpPr>
            <p:nvPr/>
          </p:nvSpPr>
          <p:spPr bwMode="auto">
            <a:xfrm flipH="1">
              <a:off x="1649387" y="1793856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2222474" y="2082781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2728887" y="2082781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5" name="Line 21"/>
            <p:cNvSpPr>
              <a:spLocks noChangeShapeType="1"/>
            </p:cNvSpPr>
            <p:nvPr/>
          </p:nvSpPr>
          <p:spPr bwMode="auto">
            <a:xfrm>
              <a:off x="2368524" y="1793856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6" name="Line 22"/>
            <p:cNvSpPr>
              <a:spLocks noChangeShapeType="1"/>
            </p:cNvSpPr>
            <p:nvPr/>
          </p:nvSpPr>
          <p:spPr bwMode="auto">
            <a:xfrm flipH="1">
              <a:off x="2944787" y="1793856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3378174" y="1506519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4027462" y="1506519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9" name="Rectangle 25"/>
            <p:cNvSpPr>
              <a:spLocks noChangeArrowheads="1"/>
            </p:cNvSpPr>
            <p:nvPr/>
          </p:nvSpPr>
          <p:spPr bwMode="auto">
            <a:xfrm>
              <a:off x="4675162" y="1506519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5324449" y="1506519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1" name="Rectangle 27"/>
            <p:cNvSpPr>
              <a:spLocks noChangeArrowheads="1"/>
            </p:cNvSpPr>
            <p:nvPr/>
          </p:nvSpPr>
          <p:spPr bwMode="auto">
            <a:xfrm>
              <a:off x="3448024" y="2082781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2" name="Rectangle 28"/>
            <p:cNvSpPr>
              <a:spLocks noChangeArrowheads="1"/>
            </p:cNvSpPr>
            <p:nvPr/>
          </p:nvSpPr>
          <p:spPr bwMode="auto">
            <a:xfrm>
              <a:off x="3954437" y="2082781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3" name="Line 29"/>
            <p:cNvSpPr>
              <a:spLocks noChangeShapeType="1"/>
            </p:cNvSpPr>
            <p:nvPr/>
          </p:nvSpPr>
          <p:spPr bwMode="auto">
            <a:xfrm>
              <a:off x="3594074" y="1793856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4" name="Line 30"/>
            <p:cNvSpPr>
              <a:spLocks noChangeShapeType="1"/>
            </p:cNvSpPr>
            <p:nvPr/>
          </p:nvSpPr>
          <p:spPr bwMode="auto">
            <a:xfrm flipH="1">
              <a:off x="4170337" y="1793856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5" name="Rectangle 31"/>
            <p:cNvSpPr>
              <a:spLocks noChangeArrowheads="1"/>
            </p:cNvSpPr>
            <p:nvPr/>
          </p:nvSpPr>
          <p:spPr bwMode="auto">
            <a:xfrm>
              <a:off x="4743424" y="2082781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6" name="Rectangle 32"/>
            <p:cNvSpPr>
              <a:spLocks noChangeArrowheads="1"/>
            </p:cNvSpPr>
            <p:nvPr/>
          </p:nvSpPr>
          <p:spPr bwMode="auto">
            <a:xfrm>
              <a:off x="5249837" y="2082781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7" name="Line 33"/>
            <p:cNvSpPr>
              <a:spLocks noChangeShapeType="1"/>
            </p:cNvSpPr>
            <p:nvPr/>
          </p:nvSpPr>
          <p:spPr bwMode="auto">
            <a:xfrm>
              <a:off x="4889474" y="1793856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8" name="Line 34"/>
            <p:cNvSpPr>
              <a:spLocks noChangeShapeType="1"/>
            </p:cNvSpPr>
            <p:nvPr/>
          </p:nvSpPr>
          <p:spPr bwMode="auto">
            <a:xfrm flipH="1">
              <a:off x="5465737" y="1793856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9" name="Rectangle 35"/>
            <p:cNvSpPr>
              <a:spLocks noChangeArrowheads="1"/>
            </p:cNvSpPr>
            <p:nvPr/>
          </p:nvSpPr>
          <p:spPr bwMode="auto">
            <a:xfrm>
              <a:off x="1146149" y="2659044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0" name="Rectangle 36"/>
            <p:cNvSpPr>
              <a:spLocks noChangeArrowheads="1"/>
            </p:cNvSpPr>
            <p:nvPr/>
          </p:nvSpPr>
          <p:spPr bwMode="auto">
            <a:xfrm>
              <a:off x="1652562" y="2659044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1" name="Line 37"/>
            <p:cNvSpPr>
              <a:spLocks noChangeShapeType="1"/>
            </p:cNvSpPr>
            <p:nvPr/>
          </p:nvSpPr>
          <p:spPr bwMode="auto">
            <a:xfrm>
              <a:off x="1792262" y="2370119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62" name="Line 38"/>
            <p:cNvSpPr>
              <a:spLocks noChangeShapeType="1"/>
            </p:cNvSpPr>
            <p:nvPr/>
          </p:nvSpPr>
          <p:spPr bwMode="auto">
            <a:xfrm flipH="1">
              <a:off x="2368524" y="2370119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63" name="Rectangle 39"/>
            <p:cNvSpPr>
              <a:spLocks noChangeArrowheads="1"/>
            </p:cNvSpPr>
            <p:nvPr/>
          </p:nvSpPr>
          <p:spPr bwMode="auto">
            <a:xfrm>
              <a:off x="2157387" y="2659044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4" name="Rectangle 40"/>
            <p:cNvSpPr>
              <a:spLocks noChangeArrowheads="1"/>
            </p:cNvSpPr>
            <p:nvPr/>
          </p:nvSpPr>
          <p:spPr bwMode="auto">
            <a:xfrm>
              <a:off x="2663799" y="2659044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5" name="Rectangle 41"/>
            <p:cNvSpPr>
              <a:spLocks noChangeArrowheads="1"/>
            </p:cNvSpPr>
            <p:nvPr/>
          </p:nvSpPr>
          <p:spPr bwMode="auto">
            <a:xfrm>
              <a:off x="3449612" y="2659044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6" name="Rectangle 42"/>
            <p:cNvSpPr>
              <a:spLocks noChangeArrowheads="1"/>
            </p:cNvSpPr>
            <p:nvPr/>
          </p:nvSpPr>
          <p:spPr bwMode="auto">
            <a:xfrm>
              <a:off x="3956024" y="2659044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7" name="Line 43"/>
            <p:cNvSpPr>
              <a:spLocks noChangeShapeType="1"/>
            </p:cNvSpPr>
            <p:nvPr/>
          </p:nvSpPr>
          <p:spPr bwMode="auto">
            <a:xfrm>
              <a:off x="4095724" y="2370119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68" name="Line 44"/>
            <p:cNvSpPr>
              <a:spLocks noChangeShapeType="1"/>
            </p:cNvSpPr>
            <p:nvPr/>
          </p:nvSpPr>
          <p:spPr bwMode="auto">
            <a:xfrm flipH="1">
              <a:off x="4671987" y="2370119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69" name="Rectangle 45"/>
            <p:cNvSpPr>
              <a:spLocks noChangeArrowheads="1"/>
            </p:cNvSpPr>
            <p:nvPr/>
          </p:nvSpPr>
          <p:spPr bwMode="auto">
            <a:xfrm>
              <a:off x="4460849" y="2659044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0" name="Rectangle 46"/>
            <p:cNvSpPr>
              <a:spLocks noChangeArrowheads="1"/>
            </p:cNvSpPr>
            <p:nvPr/>
          </p:nvSpPr>
          <p:spPr bwMode="auto">
            <a:xfrm>
              <a:off x="4967262" y="2659044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1" name="Rectangle 47"/>
            <p:cNvSpPr>
              <a:spLocks noChangeArrowheads="1"/>
            </p:cNvSpPr>
            <p:nvPr/>
          </p:nvSpPr>
          <p:spPr bwMode="auto">
            <a:xfrm>
              <a:off x="1362049" y="3233719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2" name="Rectangle 48"/>
            <p:cNvSpPr>
              <a:spLocks noChangeArrowheads="1"/>
            </p:cNvSpPr>
            <p:nvPr/>
          </p:nvSpPr>
          <p:spPr bwMode="auto">
            <a:xfrm>
              <a:off x="1868462" y="3233719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3" name="Line 49"/>
            <p:cNvSpPr>
              <a:spLocks noChangeShapeType="1"/>
            </p:cNvSpPr>
            <p:nvPr/>
          </p:nvSpPr>
          <p:spPr bwMode="auto">
            <a:xfrm>
              <a:off x="2441549" y="2946381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74" name="Line 50"/>
            <p:cNvSpPr>
              <a:spLocks noChangeShapeType="1"/>
            </p:cNvSpPr>
            <p:nvPr/>
          </p:nvSpPr>
          <p:spPr bwMode="auto">
            <a:xfrm flipH="1">
              <a:off x="4170337" y="2946381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75" name="Rectangle 51"/>
            <p:cNvSpPr>
              <a:spLocks noChangeArrowheads="1"/>
            </p:cNvSpPr>
            <p:nvPr/>
          </p:nvSpPr>
          <p:spPr bwMode="auto">
            <a:xfrm>
              <a:off x="2373287" y="3233719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6" name="Rectangle 52"/>
            <p:cNvSpPr>
              <a:spLocks noChangeArrowheads="1"/>
            </p:cNvSpPr>
            <p:nvPr/>
          </p:nvSpPr>
          <p:spPr bwMode="auto">
            <a:xfrm>
              <a:off x="2879699" y="3233719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7" name="Rectangle 53"/>
            <p:cNvSpPr>
              <a:spLocks noChangeArrowheads="1"/>
            </p:cNvSpPr>
            <p:nvPr/>
          </p:nvSpPr>
          <p:spPr bwMode="auto">
            <a:xfrm>
              <a:off x="3371824" y="3233719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8" name="Rectangle 54"/>
            <p:cNvSpPr>
              <a:spLocks noChangeArrowheads="1"/>
            </p:cNvSpPr>
            <p:nvPr/>
          </p:nvSpPr>
          <p:spPr bwMode="auto">
            <a:xfrm>
              <a:off x="3878237" y="3233719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9" name="Rectangle 55"/>
            <p:cNvSpPr>
              <a:spLocks noChangeArrowheads="1"/>
            </p:cNvSpPr>
            <p:nvPr/>
          </p:nvSpPr>
          <p:spPr bwMode="auto">
            <a:xfrm>
              <a:off x="4383062" y="3233719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0" name="Rectangle 56"/>
            <p:cNvSpPr>
              <a:spLocks noChangeArrowheads="1"/>
            </p:cNvSpPr>
            <p:nvPr/>
          </p:nvSpPr>
          <p:spPr bwMode="auto">
            <a:xfrm>
              <a:off x="4889474" y="3233719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1" name="AutoShape 57"/>
            <p:cNvSpPr>
              <a:spLocks/>
            </p:cNvSpPr>
            <p:nvPr/>
          </p:nvSpPr>
          <p:spPr bwMode="auto">
            <a:xfrm>
              <a:off x="6115024" y="1577956"/>
              <a:ext cx="71438" cy="1944688"/>
            </a:xfrm>
            <a:prstGeom prst="rightBrace">
              <a:avLst>
                <a:gd name="adj1" fmla="val 226850"/>
                <a:gd name="adj2" fmla="val 50000"/>
              </a:avLst>
            </a:prstGeom>
            <a:noFill/>
            <a:ln w="28575">
              <a:solidFill>
                <a:srgbClr val="9900FF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2" name="Text Box 58"/>
            <p:cNvSpPr txBox="1">
              <a:spLocks noChangeArrowheads="1"/>
            </p:cNvSpPr>
            <p:nvPr/>
          </p:nvSpPr>
          <p:spPr bwMode="auto">
            <a:xfrm>
              <a:off x="6215074" y="2225656"/>
              <a:ext cx="1439863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</a:t>
              </a:r>
              <a:r>
                <a:rPr lang="en-US" altLang="zh-CN" sz="2000" dirty="0" err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log</a:t>
              </a:r>
              <a:r>
                <a:rPr lang="en-US" altLang="zh-CN" sz="2000" i="1" baseline="-25000" dirty="0" err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2000" i="1" dirty="0" err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m</a:t>
              </a:r>
              <a:r>
                <a:rPr lang="en-US" altLang="zh-CN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</a:t>
              </a:r>
              <a:r>
                <a:rPr lang="zh-CN" altLang="en-US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趟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886435" y="500042"/>
            <a:ext cx="2971844" cy="857256"/>
            <a:chOff x="5886435" y="714356"/>
            <a:chExt cx="2971844" cy="857256"/>
          </a:xfrm>
        </p:grpSpPr>
        <p:cxnSp>
          <p:nvCxnSpPr>
            <p:cNvPr id="54" name="直接箭头连接符 53"/>
            <p:cNvCxnSpPr/>
            <p:nvPr/>
          </p:nvCxnSpPr>
          <p:spPr>
            <a:xfrm rot="5400000">
              <a:off x="5886435" y="1142984"/>
              <a:ext cx="428628" cy="42862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6243624" y="714356"/>
              <a:ext cx="26146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每一</a:t>
              </a:r>
              <a:r>
                <a:rPr kumimoji="1" lang="zh-CN" altLang="en-US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趟需</a:t>
              </a:r>
              <a:r>
                <a:rPr kumimoji="1" lang="en-US" altLang="zh-CN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(</a:t>
              </a:r>
              <a:r>
                <a:rPr kumimoji="1" lang="en-US" altLang="zh-CN" sz="2000" i="1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u</a:t>
              </a:r>
              <a:r>
                <a:rPr kumimoji="1" lang="en-US" altLang="zh-CN" sz="2000" dirty="0">
                  <a:solidFill>
                    <a:srgbClr val="3333CC"/>
                  </a:solidFill>
                  <a:latin typeface="+mn-ea"/>
                  <a:cs typeface="Times New Roman" pitchFamily="18" charset="0"/>
                </a:rPr>
                <a:t>-</a:t>
              </a:r>
              <a:r>
                <a:rPr kumimoji="1" lang="en-US" altLang="zh-CN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1)×(</a:t>
              </a:r>
              <a:r>
                <a:rPr kumimoji="1" lang="en-US" altLang="zh-CN" sz="2000" i="1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000" dirty="0">
                  <a:solidFill>
                    <a:srgbClr val="3333CC"/>
                  </a:solidFill>
                  <a:latin typeface="+mn-ea"/>
                  <a:cs typeface="Times New Roman" pitchFamily="18" charset="0"/>
                </a:rPr>
                <a:t>-</a:t>
              </a:r>
              <a:r>
                <a:rPr kumimoji="1" lang="en-US" altLang="zh-CN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1)</a:t>
              </a:r>
              <a:r>
                <a:rPr kumimoji="1" lang="zh-CN" altLang="en-US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次关键字比较</a:t>
              </a:r>
              <a:endParaRPr lang="zh-CN" altLang="en-US" sz="2000" dirty="0"/>
            </a:p>
          </p:txBody>
        </p:sp>
      </p:grp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5</a:t>
            </a:fld>
            <a:r>
              <a:rPr lang="en-US" altLang="zh-CN"/>
              <a:t>/15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00034" y="3643314"/>
            <a:ext cx="4714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总共需要的</a:t>
            </a:r>
            <a:r>
              <a:rPr kumimoji="1" lang="zh-CN" altLang="en-US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关键字比较次数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为：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503237" y="500042"/>
            <a:ext cx="4497391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总共需要的关键字比较次数：</a:t>
            </a:r>
            <a:endParaRPr kumimoji="1" lang="en-US" altLang="zh-CN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3643314"/>
            <a:ext cx="8215370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 sz="22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结论：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增大</a:t>
            </a: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归并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路数</a:t>
            </a:r>
            <a:r>
              <a:rPr kumimoji="1" lang="en-US" altLang="zh-CN" sz="2200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，读写</a:t>
            </a: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磁盘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次数减少，而</a:t>
            </a: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关键字比较次数会增大。若</a:t>
            </a:r>
            <a:r>
              <a:rPr kumimoji="1" lang="en-US" altLang="zh-CN" sz="2200" i="1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增大到一定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的程度，就</a:t>
            </a: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会抵消掉由于减少读写磁盘次数而赢得的时间。</a:t>
            </a:r>
            <a:endParaRPr lang="zh-CN" alt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1428728" y="1671568"/>
            <a:ext cx="478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kumimoji="1" lang="en-US" altLang="zh-CN" dirty="0" err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kumimoji="1" lang="en-US" altLang="zh-CN" baseline="-30000" dirty="0" err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i="1" dirty="0" err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 ×</a:t>
            </a:r>
            <a:r>
              <a:rPr kumimoji="1" lang="en-US" altLang="zh-CN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(</a:t>
            </a:r>
            <a:r>
              <a:rPr kumimoji="1" lang="en-US" altLang="zh-CN" i="1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en-US" altLang="zh-CN" dirty="0">
                <a:solidFill>
                  <a:srgbClr val="3333CC"/>
                </a:solidFill>
                <a:latin typeface="+mj-ea"/>
                <a:cs typeface="Times New Roman" pitchFamily="18" charset="0"/>
              </a:rPr>
              <a:t>-</a:t>
            </a:r>
            <a:r>
              <a:rPr kumimoji="1" lang="en-US" altLang="zh-CN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1)</a:t>
            </a:r>
            <a:r>
              <a:rPr kumimoji="1" lang="en-US" altLang="zh-CN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  ×  </a:t>
            </a:r>
            <a:r>
              <a:rPr kumimoji="1" lang="en-US" altLang="zh-CN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dirty="0">
                <a:solidFill>
                  <a:srgbClr val="3333CC"/>
                </a:solidFill>
                <a:latin typeface="+mj-ea"/>
                <a:cs typeface="Times New Roman" pitchFamily="18" charset="0"/>
              </a:rPr>
              <a:t>-</a:t>
            </a:r>
            <a:r>
              <a:rPr kumimoji="1" lang="en-US" altLang="zh-CN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1)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／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kumimoji="1" lang="en-US" altLang="zh-CN" dirty="0" err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kumimoji="1" lang="en-US" altLang="zh-CN" baseline="-30000" dirty="0" err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i="1" dirty="0" err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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71538" y="1549330"/>
            <a:ext cx="5500726" cy="1379604"/>
            <a:chOff x="1071538" y="1549330"/>
            <a:chExt cx="5500726" cy="1379604"/>
          </a:xfrm>
        </p:grpSpPr>
        <p:sp>
          <p:nvSpPr>
            <p:cNvPr id="6" name="TextBox 5"/>
            <p:cNvSpPr txBox="1"/>
            <p:nvPr/>
          </p:nvSpPr>
          <p:spPr>
            <a:xfrm>
              <a:off x="1071538" y="2528824"/>
              <a:ext cx="55007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在初始归并段个数</a:t>
              </a:r>
              <a:r>
                <a:rPr kumimoji="1" lang="en-US" altLang="zh-CN" sz="2000" i="1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m</a:t>
              </a:r>
              <a:r>
                <a:rPr kumimoji="1" lang="zh-CN" altLang="en-US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与记录</a:t>
              </a:r>
              <a:r>
                <a:rPr kumimoji="1" lang="zh-CN" altLang="en-US" sz="20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个数</a:t>
              </a:r>
              <a:r>
                <a:rPr kumimoji="1" lang="en-US" altLang="zh-CN" sz="2000" i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u</a:t>
              </a:r>
              <a:r>
                <a:rPr kumimoji="1" lang="zh-CN" altLang="en-US" sz="20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确定时</a:t>
              </a:r>
              <a:r>
                <a:rPr kumimoji="1" lang="zh-CN" altLang="en-US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是常量</a:t>
              </a:r>
              <a:endParaRPr lang="zh-CN" altLang="en-US" sz="20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1357290" y="1549330"/>
              <a:ext cx="2357454" cy="71438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C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>
              <a:stCxn id="9" idx="4"/>
            </p:cNvCxnSpPr>
            <p:nvPr/>
          </p:nvCxnSpPr>
          <p:spPr>
            <a:xfrm rot="16200000" flipH="1">
              <a:off x="2403460" y="2396266"/>
              <a:ext cx="265114" cy="0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000496" y="885750"/>
            <a:ext cx="4500594" cy="1349442"/>
            <a:chOff x="4000496" y="885750"/>
            <a:chExt cx="4071966" cy="1349442"/>
          </a:xfrm>
        </p:grpSpPr>
        <p:sp>
          <p:nvSpPr>
            <p:cNvPr id="8" name="TextBox 7"/>
            <p:cNvSpPr txBox="1"/>
            <p:nvPr/>
          </p:nvSpPr>
          <p:spPr>
            <a:xfrm>
              <a:off x="4572000" y="885750"/>
              <a:ext cx="35004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(</a:t>
              </a:r>
              <a:r>
                <a:rPr kumimoji="1" lang="en-US" altLang="zh-CN" sz="2000" i="1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000" dirty="0">
                  <a:solidFill>
                    <a:srgbClr val="3333CC"/>
                  </a:solidFill>
                  <a:latin typeface="+mn-ea"/>
                  <a:cs typeface="Times New Roman" pitchFamily="18" charset="0"/>
                </a:rPr>
                <a:t>-</a:t>
              </a:r>
              <a:r>
                <a:rPr kumimoji="1" lang="en-US" altLang="zh-CN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1)</a:t>
              </a:r>
              <a:r>
                <a:rPr kumimoji="1" lang="zh-CN" altLang="en-US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／</a:t>
              </a:r>
              <a:r>
                <a:rPr kumimoji="1" lang="zh-CN" altLang="en-US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</a:t>
              </a:r>
              <a:r>
                <a:rPr kumimoji="1" lang="en-US" altLang="zh-CN" sz="2000" dirty="0" err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log</a:t>
              </a:r>
              <a:r>
                <a:rPr kumimoji="1" lang="en-US" altLang="zh-CN" sz="2000" baseline="-30000" dirty="0" err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r>
                <a:rPr kumimoji="1" lang="en-US" altLang="zh-CN" sz="2000" i="1" dirty="0" err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</a:t>
              </a:r>
              <a:r>
                <a:rPr kumimoji="1" lang="zh-CN" altLang="en-US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在</a:t>
              </a:r>
              <a:r>
                <a:rPr kumimoji="1" lang="en-US" altLang="zh-CN" sz="2000" i="1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zh-CN" altLang="en-US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增大时会增大</a:t>
              </a:r>
              <a:endParaRPr lang="zh-CN" altLang="en-US" sz="20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000496" y="1520812"/>
              <a:ext cx="2357454" cy="71438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C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 rot="5400000">
              <a:off x="5893603" y="1346979"/>
              <a:ext cx="285752" cy="214314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下箭头 16"/>
          <p:cNvSpPr/>
          <p:nvPr/>
        </p:nvSpPr>
        <p:spPr>
          <a:xfrm>
            <a:off x="3714744" y="3071810"/>
            <a:ext cx="214314" cy="428628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6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857224" y="2571744"/>
            <a:ext cx="5929354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利用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败者树实现</a:t>
            </a:r>
            <a:r>
              <a:rPr kumimoji="1" lang="en-US" altLang="zh-CN" i="1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路平衡归并的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过程是：　</a:t>
            </a:r>
            <a:endParaRPr kumimoji="1" lang="zh-CN" altLang="en-US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58774" y="465138"/>
            <a:ext cx="5641986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利用</a:t>
            </a:r>
            <a:r>
              <a:rPr kumimoji="1" lang="zh-CN" altLang="en-US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败者树实现</a:t>
            </a:r>
            <a:r>
              <a:rPr lang="en-US" altLang="zh-CN" i="1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路平衡归并过程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1372922"/>
            <a:ext cx="8072494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 败者树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用于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在</a:t>
            </a:r>
            <a:r>
              <a:rPr lang="en-US" altLang="zh-CN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个记录中选取最小关键字的记录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。败者树类似于堆排序中的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堆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728" y="3286124"/>
            <a:ext cx="6357982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先建立败者树。</a:t>
            </a:r>
            <a:endParaRPr kumimoji="1" lang="en-US" altLang="zh-CN" sz="220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然后对</a:t>
            </a:r>
            <a:r>
              <a:rPr kumimoji="1" lang="en-US" altLang="zh-CN" sz="2200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个输入有序段进行</a:t>
            </a:r>
            <a:r>
              <a:rPr kumimoji="1" lang="en-US" altLang="zh-CN" sz="2200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路平衡归并。</a:t>
            </a:r>
            <a:endParaRPr lang="zh-CN" altLang="en-US" sz="220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7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85720" y="500042"/>
            <a:ext cx="8686800" cy="474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　    </a:t>
            </a:r>
            <a:r>
              <a:rPr kumimoji="1" lang="en-US" altLang="zh-CN" sz="28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11-2】 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设有</a:t>
            </a:r>
            <a:r>
              <a:rPr kumimoji="1" lang="en-US" altLang="zh-CN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个初始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归并段，它们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中各记录的关键字分别是：</a:t>
            </a:r>
          </a:p>
          <a:p>
            <a:pPr algn="l">
              <a:lnSpc>
                <a:spcPct val="140000"/>
              </a:lnSpc>
            </a:pP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200" baseline="-25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{17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21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∞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} </a:t>
            </a:r>
          </a:p>
          <a:p>
            <a:pPr algn="l">
              <a:lnSpc>
                <a:spcPct val="140000"/>
              </a:lnSpc>
            </a:pPr>
            <a:r>
              <a:rPr kumimoji="1"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	F</a:t>
            </a:r>
            <a:r>
              <a:rPr kumimoji="1" lang="en-US" altLang="zh-CN" sz="2200" baseline="-25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{5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44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∞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l">
              <a:lnSpc>
                <a:spcPct val="140000"/>
              </a:lnSpc>
            </a:pPr>
            <a:r>
              <a:rPr kumimoji="1"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	F</a:t>
            </a:r>
            <a:r>
              <a:rPr kumimoji="1" lang="en-US" altLang="zh-CN" sz="2200" baseline="-25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{10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12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∞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} </a:t>
            </a:r>
          </a:p>
          <a:p>
            <a:pPr algn="l">
              <a:lnSpc>
                <a:spcPct val="140000"/>
              </a:lnSpc>
            </a:pPr>
            <a:r>
              <a:rPr kumimoji="1"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	F</a:t>
            </a:r>
            <a:r>
              <a:rPr kumimoji="1" lang="en-US" altLang="zh-CN" sz="2200" baseline="-25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{29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32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∞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} </a:t>
            </a:r>
          </a:p>
          <a:p>
            <a:pPr algn="l">
              <a:lnSpc>
                <a:spcPct val="140000"/>
              </a:lnSpc>
            </a:pPr>
            <a:r>
              <a:rPr kumimoji="1"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	F</a:t>
            </a:r>
            <a:r>
              <a:rPr kumimoji="1" lang="en-US" altLang="zh-CN" sz="2200" baseline="-25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{15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56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∞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l">
              <a:lnSpc>
                <a:spcPct val="140000"/>
              </a:lnSpc>
            </a:pP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　   其中，∞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是段结束标志。说明利用败者树进行</a:t>
            </a:r>
            <a:r>
              <a:rPr kumimoji="1" lang="en-US" altLang="zh-CN" i="1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=5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路平衡归并排序的过程。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8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61" name="Text Box 33"/>
          <p:cNvSpPr txBox="1">
            <a:spLocks noChangeArrowheads="1"/>
          </p:cNvSpPr>
          <p:nvPr/>
        </p:nvSpPr>
        <p:spPr bwMode="auto">
          <a:xfrm>
            <a:off x="285720" y="63480"/>
            <a:ext cx="2447925" cy="5794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  <a:sym typeface="Wingdings 2" pitchFamily="18" charset="2"/>
              </a:rPr>
              <a:t> </a:t>
            </a:r>
            <a:r>
              <a:rPr lang="zh-CN" altLang="en-US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构建败者树</a:t>
            </a:r>
          </a:p>
        </p:txBody>
      </p:sp>
      <p:grpSp>
        <p:nvGrpSpPr>
          <p:cNvPr id="63" name="组合 62"/>
          <p:cNvGrpSpPr>
            <a:grpSpLocks noChangeAspect="1"/>
          </p:cNvGrpSpPr>
          <p:nvPr/>
        </p:nvGrpSpPr>
        <p:grpSpPr>
          <a:xfrm>
            <a:off x="1857356" y="2105016"/>
            <a:ext cx="4781550" cy="2602230"/>
            <a:chOff x="646081" y="3149589"/>
            <a:chExt cx="5976938" cy="3252787"/>
          </a:xfrm>
        </p:grpSpPr>
        <p:sp>
          <p:nvSpPr>
            <p:cNvPr id="99351" name="Oval 23"/>
            <p:cNvSpPr>
              <a:spLocks noChangeArrowheads="1"/>
            </p:cNvSpPr>
            <p:nvPr/>
          </p:nvSpPr>
          <p:spPr bwMode="auto">
            <a:xfrm>
              <a:off x="3535331" y="3149589"/>
              <a:ext cx="1008063" cy="5762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9337" name="Freeform 9"/>
            <p:cNvSpPr>
              <a:spLocks/>
            </p:cNvSpPr>
            <p:nvPr/>
          </p:nvSpPr>
          <p:spPr bwMode="auto">
            <a:xfrm>
              <a:off x="1516031" y="5465751"/>
              <a:ext cx="282575" cy="430213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0" y="271"/>
                </a:cxn>
              </a:cxnLst>
              <a:rect l="0" t="0" r="r" b="b"/>
              <a:pathLst>
                <a:path w="178" h="271">
                  <a:moveTo>
                    <a:pt x="178" y="0"/>
                  </a:moveTo>
                  <a:lnTo>
                    <a:pt x="0" y="271"/>
                  </a:ln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38" name="Line 10"/>
            <p:cNvSpPr>
              <a:spLocks noChangeShapeType="1"/>
            </p:cNvSpPr>
            <p:nvPr/>
          </p:nvSpPr>
          <p:spPr bwMode="auto">
            <a:xfrm>
              <a:off x="2374869" y="5465751"/>
              <a:ext cx="288925" cy="43180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43" name="Line 15"/>
            <p:cNvSpPr>
              <a:spLocks noChangeShapeType="1"/>
            </p:cNvSpPr>
            <p:nvPr/>
          </p:nvSpPr>
          <p:spPr bwMode="auto">
            <a:xfrm>
              <a:off x="3024156" y="4551351"/>
              <a:ext cx="288925" cy="43180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49" name="Freeform 21"/>
            <p:cNvSpPr>
              <a:spLocks/>
            </p:cNvSpPr>
            <p:nvPr/>
          </p:nvSpPr>
          <p:spPr bwMode="auto">
            <a:xfrm>
              <a:off x="4835494" y="4551351"/>
              <a:ext cx="276225" cy="441325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0" y="278"/>
                </a:cxn>
              </a:cxnLst>
              <a:rect l="0" t="0" r="r" b="b"/>
              <a:pathLst>
                <a:path w="174" h="278">
                  <a:moveTo>
                    <a:pt x="174" y="0"/>
                  </a:moveTo>
                  <a:lnTo>
                    <a:pt x="0" y="278"/>
                  </a:ln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42" name="Freeform 14"/>
            <p:cNvSpPr>
              <a:spLocks/>
            </p:cNvSpPr>
            <p:nvPr/>
          </p:nvSpPr>
          <p:spPr bwMode="auto">
            <a:xfrm>
              <a:off x="2163731" y="4551351"/>
              <a:ext cx="284163" cy="387350"/>
            </a:xfrm>
            <a:custGeom>
              <a:avLst/>
              <a:gdLst/>
              <a:ahLst/>
              <a:cxnLst>
                <a:cxn ang="0">
                  <a:pos x="179" y="0"/>
                </a:cxn>
                <a:cxn ang="0">
                  <a:pos x="0" y="244"/>
                </a:cxn>
              </a:cxnLst>
              <a:rect l="0" t="0" r="r" b="b"/>
              <a:pathLst>
                <a:path w="179" h="244">
                  <a:moveTo>
                    <a:pt x="179" y="0"/>
                  </a:moveTo>
                  <a:lnTo>
                    <a:pt x="0" y="244"/>
                  </a:lnTo>
                </a:path>
              </a:pathLst>
            </a:cu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52" name="Freeform 24"/>
            <p:cNvSpPr>
              <a:spLocks/>
            </p:cNvSpPr>
            <p:nvPr/>
          </p:nvSpPr>
          <p:spPr bwMode="auto">
            <a:xfrm>
              <a:off x="2932081" y="3662351"/>
              <a:ext cx="822325" cy="388938"/>
            </a:xfrm>
            <a:custGeom>
              <a:avLst/>
              <a:gdLst/>
              <a:ahLst/>
              <a:cxnLst>
                <a:cxn ang="0">
                  <a:pos x="518" y="0"/>
                </a:cxn>
                <a:cxn ang="0">
                  <a:pos x="0" y="245"/>
                </a:cxn>
              </a:cxnLst>
              <a:rect l="0" t="0" r="r" b="b"/>
              <a:pathLst>
                <a:path w="518" h="245">
                  <a:moveTo>
                    <a:pt x="518" y="0"/>
                  </a:moveTo>
                  <a:lnTo>
                    <a:pt x="0" y="245"/>
                  </a:ln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53" name="Freeform 25"/>
            <p:cNvSpPr>
              <a:spLocks/>
            </p:cNvSpPr>
            <p:nvPr/>
          </p:nvSpPr>
          <p:spPr bwMode="auto">
            <a:xfrm>
              <a:off x="4390994" y="3657589"/>
              <a:ext cx="769937" cy="393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5" y="248"/>
                </a:cxn>
              </a:cxnLst>
              <a:rect l="0" t="0" r="r" b="b"/>
              <a:pathLst>
                <a:path w="485" h="248">
                  <a:moveTo>
                    <a:pt x="0" y="0"/>
                  </a:moveTo>
                  <a:lnTo>
                    <a:pt x="485" y="248"/>
                  </a:ln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32" name="Rectangle 4"/>
            <p:cNvSpPr>
              <a:spLocks noChangeArrowheads="1"/>
            </p:cNvSpPr>
            <p:nvPr/>
          </p:nvSpPr>
          <p:spPr bwMode="auto">
            <a:xfrm>
              <a:off x="1008031" y="5897551"/>
              <a:ext cx="790575" cy="5032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29</a:t>
              </a:r>
            </a:p>
          </p:txBody>
        </p:sp>
        <p:sp>
          <p:nvSpPr>
            <p:cNvPr id="99333" name="Text Box 5"/>
            <p:cNvSpPr txBox="1">
              <a:spLocks noChangeArrowheads="1"/>
            </p:cNvSpPr>
            <p:nvPr/>
          </p:nvSpPr>
          <p:spPr bwMode="auto">
            <a:xfrm>
              <a:off x="646081" y="5999151"/>
              <a:ext cx="360363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</a:rPr>
                <a:t>3</a:t>
              </a:r>
            </a:p>
          </p:txBody>
        </p:sp>
        <p:sp>
          <p:nvSpPr>
            <p:cNvPr id="99334" name="Rectangle 6"/>
            <p:cNvSpPr>
              <a:spLocks noChangeArrowheads="1"/>
            </p:cNvSpPr>
            <p:nvPr/>
          </p:nvSpPr>
          <p:spPr bwMode="auto">
            <a:xfrm>
              <a:off x="2519331" y="5897551"/>
              <a:ext cx="792163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15</a:t>
              </a:r>
            </a:p>
          </p:txBody>
        </p:sp>
        <p:sp>
          <p:nvSpPr>
            <p:cNvPr id="99335" name="Text Box 7"/>
            <p:cNvSpPr txBox="1">
              <a:spLocks noChangeArrowheads="1"/>
            </p:cNvSpPr>
            <p:nvPr/>
          </p:nvSpPr>
          <p:spPr bwMode="auto">
            <a:xfrm>
              <a:off x="2158969" y="5986451"/>
              <a:ext cx="360362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</a:rPr>
                <a:t>4</a:t>
              </a:r>
            </a:p>
          </p:txBody>
        </p:sp>
        <p:sp>
          <p:nvSpPr>
            <p:cNvPr id="99339" name="Rectangle 11"/>
            <p:cNvSpPr>
              <a:spLocks noChangeArrowheads="1"/>
            </p:cNvSpPr>
            <p:nvPr/>
          </p:nvSpPr>
          <p:spPr bwMode="auto">
            <a:xfrm>
              <a:off x="3168619" y="4983151"/>
              <a:ext cx="790575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17</a:t>
              </a:r>
            </a:p>
          </p:txBody>
        </p:sp>
        <p:sp>
          <p:nvSpPr>
            <p:cNvPr id="99340" name="Text Box 12"/>
            <p:cNvSpPr txBox="1">
              <a:spLocks noChangeArrowheads="1"/>
            </p:cNvSpPr>
            <p:nvPr/>
          </p:nvSpPr>
          <p:spPr bwMode="auto">
            <a:xfrm>
              <a:off x="3390861" y="5505445"/>
              <a:ext cx="360362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 dirty="0" err="1">
                  <a:solidFill>
                    <a:srgbClr val="3333CC"/>
                  </a:solidFill>
                </a:rPr>
                <a:t>0</a:t>
              </a:r>
              <a:endParaRPr lang="en-US" altLang="zh-CN" sz="2000" baseline="-25000" dirty="0">
                <a:solidFill>
                  <a:srgbClr val="3333CC"/>
                </a:solidFill>
              </a:endParaRPr>
            </a:p>
          </p:txBody>
        </p:sp>
        <p:sp>
          <p:nvSpPr>
            <p:cNvPr id="99344" name="Rectangle 16"/>
            <p:cNvSpPr>
              <a:spLocks noChangeArrowheads="1"/>
            </p:cNvSpPr>
            <p:nvPr/>
          </p:nvSpPr>
          <p:spPr bwMode="auto">
            <a:xfrm>
              <a:off x="4321144" y="4983151"/>
              <a:ext cx="790575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5</a:t>
              </a:r>
            </a:p>
          </p:txBody>
        </p:sp>
        <p:sp>
          <p:nvSpPr>
            <p:cNvPr id="99345" name="Text Box 17"/>
            <p:cNvSpPr txBox="1">
              <a:spLocks noChangeArrowheads="1"/>
            </p:cNvSpPr>
            <p:nvPr/>
          </p:nvSpPr>
          <p:spPr bwMode="auto">
            <a:xfrm>
              <a:off x="4530697" y="5505445"/>
              <a:ext cx="360362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 dirty="0" err="1">
                  <a:solidFill>
                    <a:srgbClr val="3333CC"/>
                  </a:solidFill>
                </a:rPr>
                <a:t>1</a:t>
              </a:r>
              <a:endParaRPr lang="en-US" altLang="zh-CN" sz="2000" baseline="-25000" dirty="0">
                <a:solidFill>
                  <a:srgbClr val="3333CC"/>
                </a:solidFill>
              </a:endParaRPr>
            </a:p>
          </p:txBody>
        </p:sp>
        <p:sp>
          <p:nvSpPr>
            <p:cNvPr id="99346" name="Rectangle 18"/>
            <p:cNvSpPr>
              <a:spLocks noChangeArrowheads="1"/>
            </p:cNvSpPr>
            <p:nvPr/>
          </p:nvSpPr>
          <p:spPr bwMode="auto">
            <a:xfrm>
              <a:off x="5832444" y="4983151"/>
              <a:ext cx="790575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99347" name="Text Box 19"/>
            <p:cNvSpPr txBox="1">
              <a:spLocks noChangeArrowheads="1"/>
            </p:cNvSpPr>
            <p:nvPr/>
          </p:nvSpPr>
          <p:spPr bwMode="auto">
            <a:xfrm>
              <a:off x="6034067" y="5505445"/>
              <a:ext cx="360363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 dirty="0" err="1">
                  <a:solidFill>
                    <a:srgbClr val="3333CC"/>
                  </a:solidFill>
                </a:rPr>
                <a:t>2</a:t>
              </a:r>
              <a:endParaRPr lang="en-US" altLang="zh-CN" sz="2000" baseline="-25000" dirty="0">
                <a:solidFill>
                  <a:srgbClr val="3333CC"/>
                </a:solidFill>
              </a:endParaRPr>
            </a:p>
          </p:txBody>
        </p:sp>
        <p:sp>
          <p:nvSpPr>
            <p:cNvPr id="99350" name="Line 22"/>
            <p:cNvSpPr>
              <a:spLocks noChangeShapeType="1"/>
            </p:cNvSpPr>
            <p:nvPr/>
          </p:nvSpPr>
          <p:spPr bwMode="auto">
            <a:xfrm>
              <a:off x="5687981" y="4551351"/>
              <a:ext cx="288925" cy="43180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36" name="Oval 8"/>
            <p:cNvSpPr>
              <a:spLocks noChangeArrowheads="1"/>
            </p:cNvSpPr>
            <p:nvPr/>
          </p:nvSpPr>
          <p:spPr bwMode="auto">
            <a:xfrm>
              <a:off x="1582706" y="4932351"/>
              <a:ext cx="1008063" cy="5762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9341" name="Oval 13"/>
            <p:cNvSpPr>
              <a:spLocks noChangeArrowheads="1"/>
            </p:cNvSpPr>
            <p:nvPr/>
          </p:nvSpPr>
          <p:spPr bwMode="auto">
            <a:xfrm>
              <a:off x="2231994" y="4017951"/>
              <a:ext cx="1008062" cy="5762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9348" name="Oval 20"/>
            <p:cNvSpPr>
              <a:spLocks noChangeArrowheads="1"/>
            </p:cNvSpPr>
            <p:nvPr/>
          </p:nvSpPr>
          <p:spPr bwMode="auto">
            <a:xfrm>
              <a:off x="4895819" y="4017951"/>
              <a:ext cx="1008062" cy="5762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9360" name="Text Box 32"/>
            <p:cNvSpPr txBox="1">
              <a:spLocks noChangeArrowheads="1"/>
            </p:cNvSpPr>
            <p:nvPr/>
          </p:nvSpPr>
          <p:spPr bwMode="auto">
            <a:xfrm>
              <a:off x="2412969" y="4140189"/>
              <a:ext cx="647700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5(-∞)</a:t>
              </a:r>
            </a:p>
          </p:txBody>
        </p:sp>
        <p:sp>
          <p:nvSpPr>
            <p:cNvPr id="99362" name="Text Box 34"/>
            <p:cNvSpPr txBox="1">
              <a:spLocks noChangeArrowheads="1"/>
            </p:cNvSpPr>
            <p:nvPr/>
          </p:nvSpPr>
          <p:spPr bwMode="auto">
            <a:xfrm>
              <a:off x="3709956" y="3276589"/>
              <a:ext cx="647700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5(-∞)</a:t>
              </a:r>
            </a:p>
          </p:txBody>
        </p:sp>
        <p:sp>
          <p:nvSpPr>
            <p:cNvPr id="99363" name="Text Box 35"/>
            <p:cNvSpPr txBox="1">
              <a:spLocks noChangeArrowheads="1"/>
            </p:cNvSpPr>
            <p:nvPr/>
          </p:nvSpPr>
          <p:spPr bwMode="auto">
            <a:xfrm>
              <a:off x="1744631" y="5072051"/>
              <a:ext cx="647700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5(-∞)</a:t>
              </a:r>
            </a:p>
          </p:txBody>
        </p:sp>
        <p:sp>
          <p:nvSpPr>
            <p:cNvPr id="99364" name="Text Box 36"/>
            <p:cNvSpPr txBox="1">
              <a:spLocks noChangeArrowheads="1"/>
            </p:cNvSpPr>
            <p:nvPr/>
          </p:nvSpPr>
          <p:spPr bwMode="auto">
            <a:xfrm>
              <a:off x="5111719" y="4160826"/>
              <a:ext cx="647700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5(-∞)</a:t>
              </a:r>
            </a:p>
          </p:txBody>
        </p:sp>
      </p:grpSp>
      <p:grpSp>
        <p:nvGrpSpPr>
          <p:cNvPr id="62" name="组合 61"/>
          <p:cNvGrpSpPr>
            <a:grpSpLocks noChangeAspect="1"/>
          </p:cNvGrpSpPr>
          <p:nvPr/>
        </p:nvGrpSpPr>
        <p:grpSpPr>
          <a:xfrm>
            <a:off x="4168772" y="1428736"/>
            <a:ext cx="2727344" cy="681990"/>
            <a:chOff x="3535331" y="2293926"/>
            <a:chExt cx="3409181" cy="852488"/>
          </a:xfrm>
        </p:grpSpPr>
        <p:sp>
          <p:nvSpPr>
            <p:cNvPr id="99354" name="Oval 26"/>
            <p:cNvSpPr>
              <a:spLocks noChangeArrowheads="1"/>
            </p:cNvSpPr>
            <p:nvPr/>
          </p:nvSpPr>
          <p:spPr bwMode="auto">
            <a:xfrm>
              <a:off x="3535331" y="2293926"/>
              <a:ext cx="1008063" cy="5762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9356" name="Text Box 28"/>
            <p:cNvSpPr txBox="1">
              <a:spLocks noChangeArrowheads="1"/>
            </p:cNvSpPr>
            <p:nvPr/>
          </p:nvSpPr>
          <p:spPr bwMode="auto">
            <a:xfrm>
              <a:off x="4679919" y="2370126"/>
              <a:ext cx="2264593" cy="3847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冠军（最小者）</a:t>
              </a:r>
            </a:p>
          </p:txBody>
        </p:sp>
        <p:sp>
          <p:nvSpPr>
            <p:cNvPr id="99355" name="Line 27"/>
            <p:cNvSpPr>
              <a:spLocks noChangeShapeType="1"/>
            </p:cNvSpPr>
            <p:nvPr/>
          </p:nvSpPr>
          <p:spPr bwMode="auto">
            <a:xfrm>
              <a:off x="4029044" y="2857489"/>
              <a:ext cx="0" cy="28892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9366" name="Text Box 38"/>
          <p:cNvSpPr txBox="1">
            <a:spLocks noChangeArrowheads="1"/>
          </p:cNvSpPr>
          <p:nvPr/>
        </p:nvSpPr>
        <p:spPr bwMode="auto">
          <a:xfrm>
            <a:off x="214282" y="642918"/>
            <a:ext cx="8358246" cy="76944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lang="en-US" altLang="zh-CN" sz="2200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=5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：创建含有</a:t>
            </a:r>
            <a:r>
              <a:rPr lang="en-US" altLang="zh-CN" sz="2200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个叶子节点的完全二叉树，总共</a:t>
            </a:r>
            <a:r>
              <a:rPr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200">
                <a:solidFill>
                  <a:srgbClr val="3333CC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1=9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个节点，另外添加一个冠军节点。</a:t>
            </a:r>
            <a:endParaRPr lang="en-US" altLang="zh-CN" sz="220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4282" y="4857760"/>
            <a:ext cx="8643998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每个叶子节点对应一个归并段，段号为</a:t>
            </a:r>
            <a:r>
              <a:rPr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～</a:t>
            </a:r>
            <a:r>
              <a:rPr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20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初始时每个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分支节点（含冠军节点）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取值“</a:t>
            </a:r>
            <a:r>
              <a:rPr kumimoji="1"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5(- ∞)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”，</a:t>
            </a:r>
            <a:r>
              <a:rPr kumimoji="1"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表示段号（此时为虚拟段号），</a:t>
            </a:r>
            <a:r>
              <a:rPr kumimoji="1"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- ∞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表示最小关键字。例如，某节点取值为“</a:t>
            </a:r>
            <a:r>
              <a:rPr kumimoji="1"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4(15)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”，表示节点值来自</a:t>
            </a:r>
            <a:r>
              <a:rPr kumimoji="1"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号段的关键字</a:t>
            </a:r>
            <a:r>
              <a:rPr kumimoji="1"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15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对应的记录。</a:t>
            </a:r>
            <a:endParaRPr lang="zh-CN" altLang="en-US" sz="22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9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>
          <a:solidFill>
            <a:srgbClr val="9900FF"/>
          </a:solidFill>
          <a:prstDash val="solid"/>
          <a:round/>
          <a:headEnd type="none" w="med" len="med"/>
          <a:tailEnd type="none" w="med" len="med"/>
        </a:ln>
        <a:effectLst/>
      </a:spPr>
      <a:bodyPr wrap="none"/>
      <a:lstStyle>
        <a:defPPr>
          <a:defRPr/>
        </a:defPPr>
      </a:lstStyle>
    </a:spDef>
    <a:lnDef>
      <a:spPr>
        <a:ln w="28575">
          <a:solidFill>
            <a:srgbClr val="CC00CC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1252</TotalTime>
  <Words>939</Words>
  <Application>Microsoft Office PowerPoint</Application>
  <PresentationFormat>全屏显示(4:3)</PresentationFormat>
  <Paragraphs>165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 Unicode MS</vt:lpstr>
      <vt:lpstr>黑体</vt:lpstr>
      <vt:lpstr>楷体</vt:lpstr>
      <vt:lpstr>楷体_GB2312</vt:lpstr>
      <vt:lpstr>隶书</vt:lpstr>
      <vt:lpstr>宋体</vt:lpstr>
      <vt:lpstr>Arial</vt:lpstr>
      <vt:lpstr>Calibri</vt:lpstr>
      <vt:lpstr>Symbol</vt:lpstr>
      <vt:lpstr>Times New Roman</vt:lpstr>
      <vt:lpstr>Wingdings</vt:lpstr>
      <vt:lpstr>Wingdings 2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490</cp:revision>
  <dcterms:created xsi:type="dcterms:W3CDTF">2004-11-09T02:40:30Z</dcterms:created>
  <dcterms:modified xsi:type="dcterms:W3CDTF">2018-10-15T02:28:47Z</dcterms:modified>
</cp:coreProperties>
</file>