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73" r:id="rId2"/>
    <p:sldId id="330" r:id="rId3"/>
    <p:sldId id="314" r:id="rId4"/>
    <p:sldId id="274" r:id="rId5"/>
    <p:sldId id="275" r:id="rId6"/>
    <p:sldId id="276" r:id="rId7"/>
    <p:sldId id="277" r:id="rId8"/>
    <p:sldId id="331" r:id="rId9"/>
    <p:sldId id="332" r:id="rId10"/>
    <p:sldId id="335" r:id="rId11"/>
    <p:sldId id="336" r:id="rId12"/>
    <p:sldId id="316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CC"/>
    <a:srgbClr val="9900FF"/>
    <a:srgbClr val="FF00FF"/>
    <a:srgbClr val="000000"/>
    <a:srgbClr val="CC00CC"/>
    <a:srgbClr val="3366FF"/>
    <a:srgbClr val="000099"/>
    <a:srgbClr val="00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F37B-DCFD-4382-A345-20480964883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17A14-F7F7-4E34-A95B-4F1E8D68DB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8F885-EB19-4499-896D-80571010A9E2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7E1A-4431-49A4-92DF-2179921DAD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/>
              <a:t>/12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938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642910" y="357166"/>
            <a:ext cx="3529010" cy="519113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最佳归并树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1279082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k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平衡归并适合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初始归并段中的记录个数相同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的情况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，当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初始归并段中的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记录个数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时，怎么办  </a:t>
            </a:r>
            <a:r>
              <a:rPr kumimoji="1" lang="zh-CN" altLang="en-US" sz="3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？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348" y="2434232"/>
            <a:ext cx="6786610" cy="1709148"/>
            <a:chOff x="428596" y="2252955"/>
            <a:chExt cx="6786610" cy="1709148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当初始归并段和</a:t>
              </a:r>
              <a:r>
                <a:rPr kumimoji="1" lang="en-US" altLang="zh-CN" i="1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已确定的情况时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6572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哪些初始归并段</a:t>
              </a:r>
              <a:r>
                <a:rPr kumimoji="1"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先归并，哪些后</a:t>
              </a:r>
              <a:r>
                <a:rPr kumimoji="1"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归并的问题。</a:t>
              </a:r>
              <a:endParaRPr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500430" y="282445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归并方案转化为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97888" cy="305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设有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个有序文件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，分别含有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200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个数据元素，各文件中元素按升序排序。</a:t>
            </a:r>
            <a:endParaRPr lang="en-US" altLang="zh-CN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要求通过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次两两合并，将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个文件最终合并成一个升序文件。给出文件读写次数最少的合并过程（假设每个记录读写一次） 。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/>
              <a:t>/12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57290" y="3071810"/>
            <a:ext cx="6000792" cy="1099229"/>
            <a:chOff x="714348" y="3286124"/>
            <a:chExt cx="6000792" cy="1099229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两两合并</a:t>
              </a:r>
              <a:endParaRPr lang="zh-CN" altLang="en-US" sz="2200"/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二路归并</a:t>
              </a:r>
              <a:endParaRPr lang="zh-CN" altLang="en-US" sz="2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路最佳归并树</a:t>
              </a:r>
              <a:endParaRPr lang="zh-CN" altLang="en-US" sz="2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最少的合并过程</a:t>
              </a:r>
              <a:endParaRPr lang="zh-CN" altLang="en-US" sz="2200"/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395289" y="188913"/>
            <a:ext cx="62484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路最佳归并树，归并过程如下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371850" y="1760519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195</a:t>
              </a:r>
            </a:p>
          </p:txBody>
        </p:sp>
        <p:sp>
          <p:nvSpPr>
            <p:cNvPr id="257045" name="Freeform 21"/>
            <p:cNvSpPr>
              <a:spLocks/>
            </p:cNvSpPr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6" name="Freeform 22"/>
            <p:cNvSpPr>
              <a:spLocks/>
            </p:cNvSpPr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813" y="3665519"/>
            <a:ext cx="1944687" cy="1888840"/>
            <a:chOff x="1547813" y="3859213"/>
            <a:chExt cx="1944687" cy="1888840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45</a:t>
              </a:r>
            </a:p>
          </p:txBody>
        </p:sp>
        <p:sp>
          <p:nvSpPr>
            <p:cNvPr id="257033" name="Freeform 9"/>
            <p:cNvSpPr>
              <a:spLocks/>
            </p:cNvSpPr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4" name="Freeform 10"/>
            <p:cNvSpPr>
              <a:spLocks/>
            </p:cNvSpPr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A</a:t>
              </a:r>
              <a:endParaRPr lang="zh-CN" altLang="en-US" i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B</a:t>
              </a:r>
              <a:endParaRPr lang="zh-CN" altLang="en-US" i="1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27313" y="2768581"/>
            <a:ext cx="1439862" cy="1857084"/>
            <a:chOff x="2627313" y="2962275"/>
            <a:chExt cx="1439862" cy="1857084"/>
          </a:xfrm>
        </p:grpSpPr>
        <p:sp>
          <p:nvSpPr>
            <p:cNvPr id="257043" name="Freeform 19"/>
            <p:cNvSpPr>
              <a:spLocks/>
            </p:cNvSpPr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85</a:t>
              </a:r>
            </a:p>
          </p:txBody>
        </p:sp>
        <p:sp>
          <p:nvSpPr>
            <p:cNvPr id="257042" name="Freeform 18"/>
            <p:cNvSpPr>
              <a:spLocks/>
            </p:cNvSpPr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endParaRPr lang="zh-CN" altLang="en-US" i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25950" y="2757469"/>
            <a:ext cx="1944688" cy="1868196"/>
            <a:chOff x="4425950" y="2951163"/>
            <a:chExt cx="1944688" cy="1868196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60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  <p:sp>
          <p:nvSpPr>
            <p:cNvPr id="257038" name="Freeform 14"/>
            <p:cNvSpPr>
              <a:spLocks/>
            </p:cNvSpPr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D</a:t>
              </a:r>
              <a:endParaRPr lang="zh-CN" altLang="en-US" i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E</a:t>
              </a:r>
              <a:endParaRPr lang="zh-CN" altLang="en-US" i="1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5650" y="785794"/>
            <a:ext cx="2093913" cy="1949446"/>
            <a:chOff x="4565650" y="979488"/>
            <a:chExt cx="2093913" cy="1949446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200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395</a:t>
              </a:r>
            </a:p>
          </p:txBody>
        </p:sp>
        <p:sp>
          <p:nvSpPr>
            <p:cNvPr id="257049" name="Freeform 25"/>
            <p:cNvSpPr>
              <a:spLocks/>
            </p:cNvSpPr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50" name="Freeform 26"/>
            <p:cNvSpPr>
              <a:spLocks/>
            </p:cNvSpPr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endParaRPr lang="zh-CN" altLang="en-US" i="1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8662" y="557214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/>
              <a:t>WPL</a:t>
            </a:r>
            <a:r>
              <a:rPr lang="en-US" altLang="zh-CN" sz="2200"/>
              <a:t>=(10+35)×4+(40+50+60)×3+200×1=830</a:t>
            </a:r>
            <a:r>
              <a:rPr lang="zh-CN" altLang="en-US" sz="2200"/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/>
              <a:t>/12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28662" y="6072206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最少读写次数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 2×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WPL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 1660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/>
              <a:t>/12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5984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827088" y="857232"/>
            <a:ext cx="503079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显然采用</a:t>
            </a:r>
            <a:r>
              <a:rPr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叉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哈夫曼树的归并方案。</a:t>
            </a:r>
            <a:endParaRPr lang="en-US" altLang="zh-CN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81239" y="3579823"/>
            <a:ext cx="2663825" cy="287338"/>
            <a:chOff x="2181239" y="2651129"/>
            <a:chExt cx="2663825" cy="287338"/>
          </a:xfrm>
        </p:grpSpPr>
        <p:sp>
          <p:nvSpPr>
            <p:cNvPr id="22532" name="Rectangle 2052"/>
            <p:cNvSpPr>
              <a:spLocks noChangeArrowheads="1"/>
            </p:cNvSpPr>
            <p:nvPr/>
          </p:nvSpPr>
          <p:spPr bwMode="auto">
            <a:xfrm>
              <a:off x="2181239" y="265112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Rectangle 2053"/>
            <p:cNvSpPr>
              <a:spLocks noChangeArrowheads="1"/>
            </p:cNvSpPr>
            <p:nvPr/>
          </p:nvSpPr>
          <p:spPr bwMode="auto">
            <a:xfrm>
              <a:off x="2901964" y="265112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Rectangle 2054"/>
            <p:cNvSpPr>
              <a:spLocks noChangeArrowheads="1"/>
            </p:cNvSpPr>
            <p:nvPr/>
          </p:nvSpPr>
          <p:spPr bwMode="auto">
            <a:xfrm>
              <a:off x="3621101" y="2651129"/>
              <a:ext cx="503238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Rectangle 2055"/>
            <p:cNvSpPr>
              <a:spLocks noChangeArrowheads="1"/>
            </p:cNvSpPr>
            <p:nvPr/>
          </p:nvSpPr>
          <p:spPr bwMode="auto">
            <a:xfrm>
              <a:off x="4341826" y="2651129"/>
              <a:ext cx="503238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8576" y="3867161"/>
            <a:ext cx="1584325" cy="719138"/>
            <a:chOff x="2468576" y="2152649"/>
            <a:chExt cx="1584325" cy="719138"/>
          </a:xfrm>
        </p:grpSpPr>
        <p:sp>
          <p:nvSpPr>
            <p:cNvPr id="22536" name="Rectangle 2056"/>
            <p:cNvSpPr>
              <a:spLocks noChangeArrowheads="1"/>
            </p:cNvSpPr>
            <p:nvPr/>
          </p:nvSpPr>
          <p:spPr bwMode="auto">
            <a:xfrm>
              <a:off x="2540014" y="2584449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2057"/>
            <p:cNvSpPr>
              <a:spLocks noChangeArrowheads="1"/>
            </p:cNvSpPr>
            <p:nvPr/>
          </p:nvSpPr>
          <p:spPr bwMode="auto">
            <a:xfrm>
              <a:off x="3044839" y="2584449"/>
              <a:ext cx="503237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Rectangle 2058"/>
            <p:cNvSpPr>
              <a:spLocks noChangeArrowheads="1"/>
            </p:cNvSpPr>
            <p:nvPr/>
          </p:nvSpPr>
          <p:spPr bwMode="auto">
            <a:xfrm>
              <a:off x="3549664" y="2584449"/>
              <a:ext cx="503237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2060"/>
            <p:cNvSpPr>
              <a:spLocks noChangeShapeType="1"/>
            </p:cNvSpPr>
            <p:nvPr/>
          </p:nvSpPr>
          <p:spPr bwMode="auto">
            <a:xfrm>
              <a:off x="2468576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2061"/>
            <p:cNvSpPr>
              <a:spLocks noChangeShapeType="1"/>
            </p:cNvSpPr>
            <p:nvPr/>
          </p:nvSpPr>
          <p:spPr bwMode="auto">
            <a:xfrm>
              <a:off x="3189301" y="2152649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2062"/>
            <p:cNvSpPr>
              <a:spLocks noChangeShapeType="1"/>
            </p:cNvSpPr>
            <p:nvPr/>
          </p:nvSpPr>
          <p:spPr bwMode="auto">
            <a:xfrm flipH="1">
              <a:off x="3621101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268801" y="4227523"/>
            <a:ext cx="22320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剩下只有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个归并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段了，怎么办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/>
              <a:t>/12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264318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存在的问题（假设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）：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1538" y="1428736"/>
            <a:ext cx="750099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最小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在内存中归并时，可以利用败者树减少关键字比较次数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95288" y="357166"/>
            <a:ext cx="660560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解决的方法是加虚段（长度为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的归并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段）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6264275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应加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Mod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个长度的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虚段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19250" y="3427413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11188" y="2349500"/>
            <a:ext cx="5246696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前面问题的解决方法：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加上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个虚段：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331913" y="3143248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82850" y="3429000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/>
              <a:t>/12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596" y="92867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加多少个虚段呢</a:t>
            </a:r>
            <a:r>
              <a:rPr lang="zh-CN" altLang="en-US" sz="2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5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8215370" cy="242835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2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需附加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20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个虚段，以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使每次归并都可以对应</a:t>
            </a:r>
            <a:r>
              <a:rPr kumimoji="1" lang="en-US" altLang="zh-CN" sz="22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个段。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按照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哈夫曼树的构造原则（权值越</a:t>
            </a:r>
            <a:r>
              <a:rPr kumimoji="1" lang="zh-CN" altLang="en-US" sz="22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小的结点离根结点越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最佳归并树（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个初始归并段）是带权路径长度最短的</a:t>
            </a:r>
            <a:r>
              <a:rPr kumimoji="1"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叉（阶）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哈夫曼树，构造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步骤如下：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4181781"/>
            <a:ext cx="8215370" cy="1402501"/>
            <a:chOff x="642910" y="3929066"/>
            <a:chExt cx="8215370" cy="1402501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lang="en-US" altLang="zh-CN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k</a:t>
              </a:r>
              <a:r>
                <a:rPr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时，</a:t>
              </a:r>
              <a:r>
                <a:rPr kumimoji="1" lang="en-US" altLang="zh-CN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x</a:t>
              </a:r>
              <a:r>
                <a:rPr kumimoji="1"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=(</a:t>
              </a:r>
              <a:r>
                <a:rPr kumimoji="1" lang="en-US" altLang="zh-CN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m</a:t>
              </a:r>
              <a:r>
                <a:rPr kumimoji="1" lang="en-US" altLang="zh-CN">
                  <a:solidFill>
                    <a:srgbClr val="3333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1) Mod 1 = 0</a:t>
              </a:r>
              <a:r>
                <a:rPr kumimoji="1"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，所以二路归并（哈夫曼树构造中）不需要增加虚段</a:t>
              </a:r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4582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 b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11-3</a:t>
            </a:r>
            <a:r>
              <a:rPr kumimoji="1" lang="en-US" altLang="zh-CN" sz="2800" b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设文件经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预处理后，得到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长度为    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(49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归并段，试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路归并设计一个读写文件次数最少的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归并方案（假如每个记录占用一个物理块）。 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/>
              <a:t>/12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57290" y="1857364"/>
            <a:ext cx="6500858" cy="2216837"/>
            <a:chOff x="1357290" y="1857364"/>
            <a:chExt cx="6500858" cy="2216837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各个</a:t>
              </a:r>
              <a:r>
                <a:rPr kumimoji="1"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初始归并段中的记录个数，而非关键字序列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7290" y="1857364"/>
              <a:ext cx="6357982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464711" y="2750339"/>
              <a:ext cx="1785950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5720" y="404813"/>
            <a:ext cx="8715436" cy="416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初始归并段个数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en-US" altLang="zh-CN" sz="2200">
                <a:solidFill>
                  <a:srgbClr val="3333CC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，因此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需附加：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200" i="1">
                <a:solidFill>
                  <a:srgbClr val="FF00FF"/>
                </a:solidFill>
                <a:ea typeface="+mj-ea"/>
                <a:cs typeface="Times New Roman" pitchFamily="18" charset="0"/>
              </a:rPr>
              <a:t>x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kumimoji="1" lang="en-US" altLang="zh-CN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的虚段。根据集合：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(49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7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阶哈夫曼树。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8262" y="997849"/>
            <a:ext cx="43053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归并树的构造过程： 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6013" y="1547821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16463" y="2411421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03350" y="2413009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46</a:t>
              </a:r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19250" y="3203584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218</a:t>
              </a:r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42910" y="4870748"/>
            <a:ext cx="8072494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=(4+7)×3+(9+12+14+18+21+23+26)×2+(35+49)×1=363</a:t>
            </a: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最少的</a:t>
            </a:r>
            <a:r>
              <a:rPr kumimoji="1"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读写次数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=2×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=726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按记录个数递增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排序：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(0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14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21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23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26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35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49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2153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归并段，记录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个数分别为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，采用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路归并，最少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的读写次数是多少（假设每个记录读写一次）？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995473" y="2340835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00166" y="4643446"/>
            <a:ext cx="61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2+3) ×2+(5+8) ×1=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23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最少的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读写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次数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 ×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读次数</a:t>
            </a:r>
            <a:r>
              <a:rPr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46</a:t>
            </a:r>
            <a:endParaRPr lang="zh-CN" altLang="en-US" sz="2200" dirty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681451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路最佳归并树如下：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52691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平衡归并的前提</a:t>
            </a:r>
            <a:endParaRPr lang="zh-CN" altLang="en-US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1934" y="21429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平衡归并树 </a:t>
            </a:r>
            <a:r>
              <a:rPr lang="zh-CN" altLang="en-US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≡</a:t>
            </a:r>
            <a:r>
              <a:rPr lang="en-US" altLang="zh-CN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最佳归并树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854973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初始归并段个数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，每个段的记录数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387082" y="1857364"/>
            <a:ext cx="8471198" cy="2511046"/>
            <a:chOff x="142844" y="2714620"/>
            <a:chExt cx="10787138" cy="2686126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72882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905190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87527" y="3173221"/>
              <a:ext cx="368684" cy="14287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9834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32339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82637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102170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34478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10</a:t>
              </a:r>
              <a:r>
                <a:rPr lang="zh-CN" altLang="en-US" sz="15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2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16814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9122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61627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411925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2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80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个记录</a:t>
              </a: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36138" y="4450592"/>
              <a:ext cx="385708" cy="71438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22484" y="4522030"/>
              <a:ext cx="385708" cy="57150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7158" y="128586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对应的平衡归并树：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57200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路最佳归并树相同。</a:t>
            </a:r>
            <a:endParaRPr lang="zh-CN" altLang="en-US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2" y="457200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solidFill>
                  <a:srgbClr val="3333CC"/>
                </a:solidFill>
              </a:rPr>
              <a:t>WPL</a:t>
            </a:r>
            <a:r>
              <a:rPr lang="en-US" altLang="zh-CN" sz="2000">
                <a:solidFill>
                  <a:srgbClr val="3333CC"/>
                </a:solidFill>
              </a:rPr>
              <a:t>=8×10×3=240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524996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归并方案设计：</a:t>
            </a:r>
            <a:endParaRPr lang="en-US" altLang="zh-CN" sz="220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2428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5643578"/>
            <a:ext cx="671517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满足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路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平衡归并的前提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平衡归并树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否则 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采用最佳归并树</a:t>
            </a:r>
            <a:endParaRPr lang="zh-CN" altLang="en-US" sz="2200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animBg="1"/>
      <p:bldP spid="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>
          <a:solidFill>
            <a:srgbClr val="9900FF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CC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815</Words>
  <Application>Microsoft Office PowerPoint</Application>
  <PresentationFormat>全屏显示(4:3)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497</cp:revision>
  <dcterms:created xsi:type="dcterms:W3CDTF">2004-11-09T02:40:30Z</dcterms:created>
  <dcterms:modified xsi:type="dcterms:W3CDTF">2018-10-15T02:28:37Z</dcterms:modified>
</cp:coreProperties>
</file>