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449" r:id="rId4"/>
    <p:sldId id="448" r:id="rId5"/>
    <p:sldId id="451" r:id="rId6"/>
    <p:sldId id="258" r:id="rId7"/>
    <p:sldId id="259" r:id="rId8"/>
    <p:sldId id="399" r:id="rId9"/>
    <p:sldId id="446" r:id="rId10"/>
    <p:sldId id="447" r:id="rId11"/>
    <p:sldId id="445" r:id="rId1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3300"/>
    <a:srgbClr val="33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7" autoAdjust="0"/>
    <p:restoredTop sz="94632" autoAdjust="0"/>
  </p:normalViewPr>
  <p:slideViewPr>
    <p:cSldViewPr>
      <p:cViewPr varScale="1">
        <p:scale>
          <a:sx n="74" d="100"/>
          <a:sy n="74" d="100"/>
        </p:scale>
        <p:origin x="1260" y="66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BF4D7ED-3FA4-4DAC-A027-6953213D16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87FD69-B049-4A0C-BE69-EDC7B3CFB7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zh-CN" altLang="en-US" dirty="0"/>
              <a:t>看监控价格</a:t>
            </a:r>
            <a:fld id="{9B32C27B-0D84-4C27-9AA7-F8CFAA0A87A7}" type="datetimeFigureOut">
              <a:rPr lang="zh-CN" altLang="en-US" smtClean="0"/>
              <a:t>2018/9/17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0E0D99-34DB-48EA-99CF-858114E44E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B4CC7E-660A-4CF6-9B1A-1066FC6E71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DCDB9-AB39-4C3E-8E19-1C5E9C1521B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098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7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CED2C9B-1614-4416-AFE8-2E4682484F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C3474-7505-464E-B6B1-E80EE52127B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78D77-8FFE-457A-9875-E6DC0AC27B0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78D77-8FFE-457A-9875-E6DC0AC27B0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5AB-2F13-4A05-9848-C524500D148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7662-3CC1-47D0-BF49-3D0A7C949D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26A-AACB-4360-B173-71FD434BCD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A533-255C-47FE-BFCA-C208CB159F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56B8-1F7C-4CE7-BE21-BB32B99FE1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B560-F0D9-4085-B687-5A289DCDD4C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37F-4C85-4147-9379-5F2D9AC146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31EE-89FE-474B-B74E-E02246A971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D02A-EA52-46EB-B2B6-AE3E5F4FAD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BC067DFE-42A7-4CB5-93C4-F2F97DA7580C}" type="slidenum">
              <a:rPr lang="en-US" altLang="zh-CN" smtClean="0"/>
              <a:pPr/>
              <a:t>‹#›</a:t>
            </a:fld>
            <a:r>
              <a:rPr lang="en-US" altLang="zh-CN" dirty="0"/>
              <a:t>/11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70EB2BB8-03E2-4F60-B2FA-96C62178EF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6912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94D5-556E-47A9-B232-3A7ADC8376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8513-78EB-4EF6-81C0-69D230F218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2B74-E03E-411C-8A25-6755F06FE7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555874" y="404813"/>
            <a:ext cx="4230703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 线性表</a:t>
            </a:r>
            <a:r>
              <a:rPr kumimoji="1" lang="zh-CN" altLang="en-US" sz="4000" b="0" dirty="0">
                <a:solidFill>
                  <a:schemeClr val="tx1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44036" name="Text Box 1028" descr="纸莎草纸"/>
          <p:cNvSpPr txBox="1">
            <a:spLocks noChangeArrowheads="1"/>
          </p:cNvSpPr>
          <p:nvPr/>
        </p:nvSpPr>
        <p:spPr bwMode="auto">
          <a:xfrm>
            <a:off x="1785918" y="1554163"/>
            <a:ext cx="535785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线性表的基本概念 </a:t>
            </a:r>
          </a:p>
        </p:txBody>
      </p:sp>
      <p:sp>
        <p:nvSpPr>
          <p:cNvPr id="4" name="Text Box 4" descr="画布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85918" y="2357430"/>
            <a:ext cx="535785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线性表的顺序存储结构</a:t>
            </a:r>
          </a:p>
        </p:txBody>
      </p:sp>
      <p:sp>
        <p:nvSpPr>
          <p:cNvPr id="5" name="Text Box 1028" descr="蓝色面巾纸"/>
          <p:cNvSpPr txBox="1">
            <a:spLocks noChangeArrowheads="1"/>
          </p:cNvSpPr>
          <p:nvPr/>
        </p:nvSpPr>
        <p:spPr bwMode="auto">
          <a:xfrm>
            <a:off x="1785918" y="4849827"/>
            <a:ext cx="535785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有序表</a:t>
            </a:r>
          </a:p>
        </p:txBody>
      </p:sp>
      <p:sp>
        <p:nvSpPr>
          <p:cNvPr id="6" name="Text Box 5" descr="25%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85918" y="3214686"/>
            <a:ext cx="535785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线性表的链式存储结构</a:t>
            </a:r>
          </a:p>
        </p:txBody>
      </p:sp>
      <p:sp>
        <p:nvSpPr>
          <p:cNvPr id="7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785918" y="4064009"/>
            <a:ext cx="535785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2.4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线性表的应用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642918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latin typeface="楷体" pitchFamily="49" charset="-122"/>
                <a:ea typeface="楷体" pitchFamily="49" charset="-122"/>
              </a:rPr>
              <a:t>线性表重要的知识点：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214422"/>
            <a:ext cx="6143668" cy="2334619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52000" tIns="216000" rIns="252000" bIns="252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线性表两类存储结构的差异。</a:t>
            </a:r>
            <a:endParaRPr lang="en-US" altLang="zh-CN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每种存储结构中基本运算的实现算法。</a:t>
            </a:r>
            <a:endParaRPr lang="en-US" altLang="zh-CN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利用线性表求解实际问题。</a:t>
            </a:r>
            <a:endParaRPr lang="en-US" altLang="zh-CN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利用有序表特性设计高效算法。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10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11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785786" y="1928802"/>
            <a:ext cx="717710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线性表是一个具有相同特性的数据元素的</a:t>
            </a:r>
            <a:r>
              <a:rPr kumimoji="1"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有限序列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55652" name="Text Box 4" descr="粉色面巾纸"/>
          <p:cNvSpPr txBox="1">
            <a:spLocks noChangeArrowheads="1"/>
          </p:cNvSpPr>
          <p:nvPr/>
        </p:nvSpPr>
        <p:spPr bwMode="auto">
          <a:xfrm>
            <a:off x="323851" y="1214422"/>
            <a:ext cx="3748084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2.1.1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线性表的定义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7" name="Text Box 1028" descr="纸莎草纸"/>
          <p:cNvSpPr txBox="1">
            <a:spLocks noChangeArrowheads="1"/>
          </p:cNvSpPr>
          <p:nvPr/>
        </p:nvSpPr>
        <p:spPr bwMode="auto">
          <a:xfrm>
            <a:off x="1928794" y="285728"/>
            <a:ext cx="5019675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线性表的基本概念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4786322"/>
            <a:ext cx="8643998" cy="80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  线性表中所含元素的个数叫做</a:t>
            </a:r>
            <a:r>
              <a:rPr kumimoji="1"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线性表的长度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，用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表示，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latin typeface="+mj-ea"/>
                <a:cs typeface="Times New Roman" pitchFamily="18" charset="0"/>
              </a:rPr>
              <a:t>≥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时，表示线性表是一个空表，即表中不包含任何元素。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85754" y="2428868"/>
            <a:ext cx="7643898" cy="2143140"/>
            <a:chOff x="785754" y="2428868"/>
            <a:chExt cx="7643898" cy="2143140"/>
          </a:xfrm>
        </p:grpSpPr>
        <p:sp>
          <p:nvSpPr>
            <p:cNvPr id="8" name="TextBox 7"/>
            <p:cNvSpPr txBox="1"/>
            <p:nvPr/>
          </p:nvSpPr>
          <p:spPr>
            <a:xfrm>
              <a:off x="785754" y="2839611"/>
              <a:ext cx="7643898" cy="17323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10000"/>
                </a:lnSpc>
                <a:buBlip>
                  <a:blip r:embed="rId3"/>
                </a:buBlip>
              </a:pPr>
              <a:r>
                <a:rPr kumimoji="1" lang="zh-CN" altLang="en-US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相同特性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：所有元素属于同一数据类型。</a:t>
              </a:r>
              <a:endParaRPr kumimoji="1" lang="en-US" altLang="zh-CN" dirty="0"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10000"/>
                </a:lnSpc>
                <a:buBlip>
                  <a:blip r:embed="rId3"/>
                </a:buBlip>
              </a:pPr>
              <a:r>
                <a:rPr kumimoji="1" lang="zh-CN" altLang="en-US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有限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：数据元素个数是有限的。</a:t>
              </a:r>
              <a:endParaRPr kumimoji="1" lang="en-US" altLang="zh-CN" dirty="0"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10000"/>
                </a:lnSpc>
                <a:buBlip>
                  <a:blip r:embed="rId3"/>
                </a:buBlip>
              </a:pPr>
              <a:r>
                <a:rPr kumimoji="1" lang="zh-CN" altLang="en-US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序列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：数据元素由逻辑序号唯一确定。一个线性表中可以有相同值的元素。</a:t>
              </a:r>
              <a:endParaRPr lang="zh-CN" altLang="en-US" dirty="0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3857620" y="2428868"/>
              <a:ext cx="214314" cy="28575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1472" y="571480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线性表的逻辑表示为：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71604" y="1285860"/>
            <a:ext cx="3500462" cy="48953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44000" tIns="72000" rIns="144000" bIns="108000" rtlCol="0">
            <a:spAutoFit/>
          </a:bodyPr>
          <a:lstStyle/>
          <a:p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baseline="-30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baseline="-30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i="1" baseline="-30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baseline="-30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2071678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30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）表示第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逻辑位序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）个元素。</a:t>
            </a:r>
            <a:endParaRPr lang="zh-CN" altLang="en-US" sz="2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214414" y="3049305"/>
            <a:ext cx="4143404" cy="1451265"/>
            <a:chOff x="1857356" y="2834991"/>
            <a:chExt cx="4143404" cy="14512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857356" y="2834991"/>
              <a:ext cx="4143404" cy="928694"/>
              <a:chOff x="1857356" y="2071678"/>
              <a:chExt cx="4143404" cy="92869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857356" y="2071678"/>
                <a:ext cx="17145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表头元素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14810" y="2071678"/>
                <a:ext cx="1785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表尾元素</a:t>
                </a:r>
                <a:endParaRPr lang="zh-CN" altLang="en-US" dirty="0"/>
              </a:p>
            </p:txBody>
          </p:sp>
          <p:cxnSp>
            <p:nvCxnSpPr>
              <p:cNvPr id="14" name="直接箭头连接符 13"/>
              <p:cNvCxnSpPr>
                <a:stCxn id="12" idx="2"/>
              </p:cNvCxnSpPr>
              <p:nvPr/>
            </p:nvCxnSpPr>
            <p:spPr>
              <a:xfrm rot="5400000">
                <a:off x="2414601" y="2700361"/>
                <a:ext cx="528584" cy="7143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3" idx="2"/>
              </p:cNvCxnSpPr>
              <p:nvPr/>
            </p:nvCxnSpPr>
            <p:spPr>
              <a:xfrm rot="16200000" flipH="1">
                <a:off x="4932790" y="2646782"/>
                <a:ext cx="457146" cy="107157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214546" y="3796722"/>
              <a:ext cx="3500462" cy="4895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144000" tIns="72000" rIns="144000" bIns="108000" rtlCol="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baseline="-30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baseline="-30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baseline="-30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baseline="-30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i="1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i="1" baseline="-3000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i="1" baseline="-30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i="1" baseline="-30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baseline="-30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+1</a:t>
              </a:r>
              <a:r>
                <a:rPr kumimoji="1" lang="zh-CN" altLang="en-US" baseline="-30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i="1" baseline="-30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00174"/>
            <a:ext cx="5500726" cy="13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0034" y="1214422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latin typeface="微软雅黑" pitchFamily="34" charset="-122"/>
                <a:ea typeface="微软雅黑" pitchFamily="34" charset="-122"/>
                <a:sym typeface="Wingdings"/>
              </a:rPr>
              <a:t> 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一个汽车线性表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571876"/>
            <a:ext cx="5600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3000372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latin typeface="微软雅黑" pitchFamily="34" charset="-122"/>
                <a:ea typeface="微软雅黑" pitchFamily="34" charset="-122"/>
                <a:sym typeface="Wingdings"/>
              </a:rPr>
              <a:t> 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一个小人线性表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285728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线性表是客观事物的抽象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654277">
            <a:off x="928662" y="1643050"/>
            <a:ext cx="6858048" cy="1250494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列出几个你在现实生活中看见的线性表。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57224" y="2004191"/>
            <a:ext cx="8215370" cy="3139321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 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初始化线性表</a:t>
            </a:r>
            <a:r>
              <a:rPr kumimoji="1" lang="en-US" altLang="zh-CN" sz="22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InitList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(&amp;L)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构造一个空的线性表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 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销毁线性表</a:t>
            </a:r>
            <a:r>
              <a:rPr kumimoji="1" lang="en-US" altLang="zh-CN" sz="22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DestroyList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(&amp;L)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释放线性表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占用的内存空间。</a:t>
            </a:r>
            <a:endParaRPr kumimoji="1" lang="en-US" altLang="zh-CN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判线性表是否为空表</a:t>
            </a:r>
            <a:r>
              <a:rPr kumimoji="1" lang="en-US" altLang="zh-CN" sz="22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ListEmpty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(L)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为空表，则返回真，否则返回假。</a:t>
            </a: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 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求线性表的长度</a:t>
            </a:r>
            <a:r>
              <a:rPr kumimoji="1" lang="en-US" altLang="zh-CN" sz="22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ListLength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(L)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中元素个数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54626" name="Text Box 2" descr="信纸"/>
          <p:cNvSpPr txBox="1">
            <a:spLocks noChangeArrowheads="1"/>
          </p:cNvSpPr>
          <p:nvPr/>
        </p:nvSpPr>
        <p:spPr bwMode="auto">
          <a:xfrm>
            <a:off x="250825" y="260350"/>
            <a:ext cx="3678233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2.1.2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线性表的运算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214422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线性表的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个基本运算如下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: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-285784" y="571480"/>
            <a:ext cx="8358246" cy="4583178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ts val="3000"/>
              </a:lnSpc>
            </a:pP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 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输出线性表</a:t>
            </a:r>
            <a:r>
              <a:rPr kumimoji="1" lang="en-US" altLang="zh-CN" sz="22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DispList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(L)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不为空时，顺序显示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中各结点的值域。</a:t>
            </a:r>
          </a:p>
          <a:p>
            <a:pPr marL="457200" indent="-457200" algn="just">
              <a:lnSpc>
                <a:spcPts val="3000"/>
              </a:lnSpc>
            </a:pP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 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求线性表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中指定位置的某个数据元素</a:t>
            </a:r>
            <a:r>
              <a:rPr kumimoji="1" lang="en-US" altLang="zh-CN" sz="22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GetElem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：用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中第 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）个元素的值。</a:t>
            </a:r>
            <a:endParaRPr kumimoji="1" lang="en-US" altLang="zh-CN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ts val="3000"/>
              </a:lnSpc>
            </a:pP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  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定位查找</a:t>
            </a:r>
            <a:r>
              <a:rPr kumimoji="1" lang="en-US" altLang="zh-CN" sz="22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LocateElem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中第一个值域与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相等的逻辑位序。若这样的元素不存在，则返回值为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ts val="3000"/>
              </a:lnSpc>
            </a:pP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  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插入一个数据元素</a:t>
            </a:r>
            <a:r>
              <a:rPr kumimoji="1" lang="en-US" altLang="zh-CN" sz="22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ListInsert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(&amp;L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）个元素之前插入新的元素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的长度增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ts val="3000"/>
              </a:lnSpc>
            </a:pP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   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删除数据元素</a:t>
            </a:r>
            <a:r>
              <a:rPr kumimoji="1" lang="en-US" altLang="zh-CN" sz="22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ListDelete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(&amp;L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）个元素，并用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返回其值，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的长度减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7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1142976" y="1838331"/>
            <a:ext cx="3960813" cy="2519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2560603" y="2924175"/>
            <a:ext cx="1187450" cy="1008063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数据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1516028" y="2132013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基本运算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3532153" y="2132013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基本运算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2955890" y="2060575"/>
            <a:ext cx="503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0">
                <a:latin typeface="Arial" charset="0"/>
                <a:ea typeface="宋体" pitchFamily="2" charset="-122"/>
                <a:cs typeface="Arial" charset="0"/>
              </a:rPr>
              <a:t>…</a:t>
            </a:r>
          </a:p>
        </p:txBody>
      </p:sp>
      <p:sp>
        <p:nvSpPr>
          <p:cNvPr id="182280" name="Line 8"/>
          <p:cNvSpPr>
            <a:spLocks noChangeShapeType="1"/>
          </p:cNvSpPr>
          <p:nvPr/>
        </p:nvSpPr>
        <p:spPr bwMode="auto">
          <a:xfrm>
            <a:off x="2451065" y="2492375"/>
            <a:ext cx="360363" cy="431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H="1">
            <a:off x="3603590" y="2563813"/>
            <a:ext cx="360363" cy="360362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3100353" y="2492375"/>
            <a:ext cx="71437" cy="431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2357422" y="857232"/>
            <a:ext cx="17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400">
                <a:ea typeface="楷体" pitchFamily="49" charset="-122"/>
                <a:cs typeface="Times New Roman" pitchFamily="18" charset="0"/>
              </a:rPr>
              <a:t>应用程序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4572008"/>
            <a:ext cx="8072494" cy="93871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程序员可以直接使用它来存放数据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  <a:sym typeface="Symbol"/>
              </a:rPr>
              <a:t>作为存放数据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的容器。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程序员可以直接使用它的基本运算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  <a:sym typeface="Symbol"/>
              </a:rPr>
              <a:t>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完成更复杂的功能。</a:t>
            </a:r>
          </a:p>
        </p:txBody>
      </p:sp>
      <p:sp>
        <p:nvSpPr>
          <p:cNvPr id="14" name="下箭头 13"/>
          <p:cNvSpPr/>
          <p:nvPr/>
        </p:nvSpPr>
        <p:spPr>
          <a:xfrm>
            <a:off x="3071802" y="1357298"/>
            <a:ext cx="214314" cy="5000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5720" y="252691"/>
            <a:ext cx="242889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线性表的作用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8</a:t>
            </a:fld>
            <a:r>
              <a:rPr lang="en-US" altLang="zh-CN"/>
              <a:t>/11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5441" y="2071678"/>
            <a:ext cx="492443" cy="21431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实现了的线性表</a:t>
            </a:r>
          </a:p>
        </p:txBody>
      </p:sp>
      <p:sp>
        <p:nvSpPr>
          <p:cNvPr id="18" name="右大括号 17"/>
          <p:cNvSpPr/>
          <p:nvPr/>
        </p:nvSpPr>
        <p:spPr>
          <a:xfrm>
            <a:off x="5214942" y="1928802"/>
            <a:ext cx="142876" cy="2357454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 descr="信纸"/>
          <p:cNvSpPr txBox="1">
            <a:spLocks noChangeArrowheads="1"/>
          </p:cNvSpPr>
          <p:nvPr/>
        </p:nvSpPr>
        <p:spPr bwMode="auto">
          <a:xfrm>
            <a:off x="250825" y="260350"/>
            <a:ext cx="4464051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2.1.3   </a:t>
            </a:r>
            <a:r>
              <a:rPr kumimoji="1"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线性表的知识结构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109947"/>
            <a:ext cx="2357454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线性表的概念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4414" y="1928802"/>
            <a:ext cx="3000396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线性表的存储结构</a:t>
            </a:r>
          </a:p>
        </p:txBody>
      </p:sp>
      <p:sp>
        <p:nvSpPr>
          <p:cNvPr id="11" name="下箭头 10"/>
          <p:cNvSpPr/>
          <p:nvPr/>
        </p:nvSpPr>
        <p:spPr>
          <a:xfrm>
            <a:off x="2571736" y="1648113"/>
            <a:ext cx="142876" cy="252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357686" y="589331"/>
            <a:ext cx="4357718" cy="1268033"/>
            <a:chOff x="4357686" y="428604"/>
            <a:chExt cx="4357718" cy="1268033"/>
          </a:xfrm>
        </p:grpSpPr>
        <p:sp>
          <p:nvSpPr>
            <p:cNvPr id="6" name="TextBox 5"/>
            <p:cNvSpPr txBox="1"/>
            <p:nvPr/>
          </p:nvSpPr>
          <p:spPr>
            <a:xfrm>
              <a:off x="5816608" y="42860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楷体" pitchFamily="49" charset="-122"/>
                  <a:ea typeface="楷体" pitchFamily="49" charset="-122"/>
                </a:rPr>
                <a:t>逻辑特性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57686" y="988751"/>
              <a:ext cx="43577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800"/>
                </a:lnSpc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线性表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ADT=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逻辑结构＋  基本运算</a:t>
              </a:r>
              <a:endParaRPr lang="en-US" altLang="zh-CN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ts val="1800"/>
                </a:lnSpc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                                         （运算描述）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6352393" y="859671"/>
              <a:ext cx="214314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1071538" y="2534058"/>
            <a:ext cx="3000396" cy="2999681"/>
            <a:chOff x="1071538" y="2534058"/>
            <a:chExt cx="3000396" cy="2999681"/>
          </a:xfrm>
        </p:grpSpPr>
        <p:sp>
          <p:nvSpPr>
            <p:cNvPr id="26" name="下箭头 25"/>
            <p:cNvSpPr/>
            <p:nvPr/>
          </p:nvSpPr>
          <p:spPr>
            <a:xfrm>
              <a:off x="2571736" y="2534058"/>
              <a:ext cx="142876" cy="244800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1538" y="5072074"/>
              <a:ext cx="3000396" cy="461665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线性表的应用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28662" y="5615604"/>
            <a:ext cx="3429024" cy="742354"/>
            <a:chOff x="928662" y="5615604"/>
            <a:chExt cx="3429024" cy="742354"/>
          </a:xfrm>
        </p:grpSpPr>
        <p:sp>
          <p:nvSpPr>
            <p:cNvPr id="28" name="TextBox 27"/>
            <p:cNvSpPr txBox="1"/>
            <p:nvPr/>
          </p:nvSpPr>
          <p:spPr>
            <a:xfrm>
              <a:off x="928662" y="5896293"/>
              <a:ext cx="3429024" cy="461665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特殊的线性表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—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有序表</a:t>
              </a: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2571736" y="5615604"/>
              <a:ext cx="142876" cy="25200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28596" y="2428868"/>
            <a:ext cx="1928826" cy="1779456"/>
            <a:chOff x="428596" y="2428868"/>
            <a:chExt cx="1928826" cy="1779456"/>
          </a:xfrm>
        </p:grpSpPr>
        <p:sp>
          <p:nvSpPr>
            <p:cNvPr id="9" name="TextBox 8"/>
            <p:cNvSpPr txBox="1"/>
            <p:nvPr/>
          </p:nvSpPr>
          <p:spPr>
            <a:xfrm>
              <a:off x="428596" y="2786058"/>
              <a:ext cx="1928826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>
                  <a:latin typeface="楷体" pitchFamily="49" charset="-122"/>
                  <a:ea typeface="楷体" pitchFamily="49" charset="-122"/>
                </a:rPr>
                <a:t>顺序存储结构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034" y="350043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楷体" pitchFamily="49" charset="-122"/>
                  <a:ea typeface="楷体" pitchFamily="49" charset="-122"/>
                </a:rPr>
                <a:t>顺序表中</a:t>
              </a:r>
              <a:r>
                <a:rPr lang="zh-CN" altLang="en-US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基本运算的实现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2" name="直接箭头连接符 21"/>
            <p:cNvCxnSpPr>
              <a:stCxn id="10" idx="0"/>
              <a:endCxn id="9" idx="2"/>
            </p:cNvCxnSpPr>
            <p:nvPr/>
          </p:nvCxnSpPr>
          <p:spPr>
            <a:xfrm rot="5400000" flipH="1" flipV="1">
              <a:off x="1235874" y="3343303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rot="10800000" flipV="1">
              <a:off x="1571604" y="2428868"/>
              <a:ext cx="428628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857620" y="2428868"/>
            <a:ext cx="3429024" cy="757300"/>
            <a:chOff x="3857620" y="2428868"/>
            <a:chExt cx="3429024" cy="757300"/>
          </a:xfrm>
        </p:grpSpPr>
        <p:sp>
          <p:nvSpPr>
            <p:cNvPr id="12" name="TextBox 11"/>
            <p:cNvSpPr txBox="1"/>
            <p:nvPr/>
          </p:nvSpPr>
          <p:spPr>
            <a:xfrm>
              <a:off x="5072066" y="2786058"/>
              <a:ext cx="2214578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>
                  <a:latin typeface="楷体" pitchFamily="49" charset="-122"/>
                  <a:ea typeface="楷体" pitchFamily="49" charset="-122"/>
                </a:rPr>
                <a:t>链式存储结构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857620" y="2428868"/>
              <a:ext cx="1214446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143240" y="3214686"/>
            <a:ext cx="2143140" cy="1708018"/>
            <a:chOff x="3143240" y="3214686"/>
            <a:chExt cx="2143140" cy="1708018"/>
          </a:xfrm>
        </p:grpSpPr>
        <p:sp>
          <p:nvSpPr>
            <p:cNvPr id="13" name="TextBox 12"/>
            <p:cNvSpPr txBox="1"/>
            <p:nvPr/>
          </p:nvSpPr>
          <p:spPr>
            <a:xfrm>
              <a:off x="3428992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>
                  <a:latin typeface="楷体" pitchFamily="49" charset="-122"/>
                  <a:ea typeface="楷体" pitchFamily="49" charset="-122"/>
                </a:rPr>
                <a:t>单链表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3240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楷体" pitchFamily="49" charset="-122"/>
                  <a:ea typeface="楷体" pitchFamily="49" charset="-122"/>
                </a:rPr>
                <a:t>单链表中</a:t>
              </a:r>
              <a:r>
                <a:rPr lang="zh-CN" altLang="en-US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基本运算的实现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3923531" y="412832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10800000" flipV="1">
              <a:off x="4714876" y="3214686"/>
              <a:ext cx="571504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143504" y="3214686"/>
            <a:ext cx="1785950" cy="1708018"/>
            <a:chOff x="5143504" y="3214686"/>
            <a:chExt cx="1785950" cy="1708018"/>
          </a:xfrm>
        </p:grpSpPr>
        <p:sp>
          <p:nvSpPr>
            <p:cNvPr id="14" name="TextBox 13"/>
            <p:cNvSpPr txBox="1"/>
            <p:nvPr/>
          </p:nvSpPr>
          <p:spPr>
            <a:xfrm>
              <a:off x="5429256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>
                  <a:latin typeface="楷体" pitchFamily="49" charset="-122"/>
                  <a:ea typeface="楷体" pitchFamily="49" charset="-122"/>
                </a:rPr>
                <a:t>双链表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43504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楷体" pitchFamily="49" charset="-122"/>
                  <a:ea typeface="楷体" pitchFamily="49" charset="-122"/>
                </a:rPr>
                <a:t>双链表中</a:t>
              </a:r>
              <a:r>
                <a:rPr lang="zh-CN" altLang="en-US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基本运算的实现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5914269" y="411080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16200000" flipH="1">
              <a:off x="5893603" y="3393281"/>
              <a:ext cx="357190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7072330" y="3214686"/>
            <a:ext cx="1785950" cy="1708018"/>
            <a:chOff x="7072330" y="3214686"/>
            <a:chExt cx="1785950" cy="1708018"/>
          </a:xfrm>
        </p:grpSpPr>
        <p:sp>
          <p:nvSpPr>
            <p:cNvPr id="15" name="TextBox 14"/>
            <p:cNvSpPr txBox="1"/>
            <p:nvPr/>
          </p:nvSpPr>
          <p:spPr>
            <a:xfrm>
              <a:off x="7215206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>
                  <a:latin typeface="楷体" pitchFamily="49" charset="-122"/>
                  <a:ea typeface="楷体" pitchFamily="49" charset="-122"/>
                </a:rPr>
                <a:t>循环链表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72330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楷体" pitchFamily="49" charset="-122"/>
                  <a:ea typeface="楷体" pitchFamily="49" charset="-122"/>
                </a:rPr>
                <a:t>循环链表中</a:t>
              </a:r>
              <a:r>
                <a:rPr lang="zh-CN" altLang="en-US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基本运算的实现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7771656" y="409810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072330" y="3214686"/>
              <a:ext cx="642942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接箭头连接符 41"/>
          <p:cNvCxnSpPr/>
          <p:nvPr/>
        </p:nvCxnSpPr>
        <p:spPr>
          <a:xfrm>
            <a:off x="3929058" y="1355384"/>
            <a:ext cx="428628" cy="191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9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</TotalTime>
  <Words>673</Words>
  <Application>Microsoft Office PowerPoint</Application>
  <PresentationFormat>全屏显示(4:3)</PresentationFormat>
  <Paragraphs>82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 Unicode MS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黑体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871</cp:revision>
  <dcterms:created xsi:type="dcterms:W3CDTF">2004-04-02T09:54:37Z</dcterms:created>
  <dcterms:modified xsi:type="dcterms:W3CDTF">2018-09-17T01:55:09Z</dcterms:modified>
</cp:coreProperties>
</file>