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sldIdLst>
    <p:sldId id="368" r:id="rId2"/>
    <p:sldId id="483" r:id="rId3"/>
    <p:sldId id="442" r:id="rId4"/>
    <p:sldId id="406" r:id="rId5"/>
    <p:sldId id="398" r:id="rId6"/>
    <p:sldId id="407" r:id="rId7"/>
    <p:sldId id="401" r:id="rId8"/>
    <p:sldId id="443" r:id="rId9"/>
    <p:sldId id="444" r:id="rId10"/>
    <p:sldId id="445" r:id="rId11"/>
    <p:sldId id="446" r:id="rId12"/>
    <p:sldId id="474" r:id="rId13"/>
    <p:sldId id="484" r:id="rId14"/>
    <p:sldId id="486" r:id="rId15"/>
    <p:sldId id="487" r:id="rId16"/>
    <p:sldId id="485" r:id="rId17"/>
    <p:sldId id="481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6600CC"/>
    <a:srgbClr val="339933"/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32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3C33D-80AA-4E16-8223-DAC2673FE1BB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FE1E2-FBAA-4B85-A24D-E5545E8D52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A744-8E81-4450-8ECA-9A276A2F5F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26D7-2E8F-4B30-BC7F-789557EDC7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90B7-78DB-444E-A7E9-2EB8E6A67B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A960-5DA0-42A4-B587-AEA4A5C584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1915-1B4A-45D7-8EAD-2423D0EEEF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9F2C-4E2D-48EC-9BB2-37FC42059EE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8958-7833-4921-AF0B-AA3F874EDB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6BFB-94E1-4D20-ABAD-AB6CB326C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142C3D9-3633-454A-831D-43F2B383B8EF}" type="slidenum">
              <a:rPr lang="en-US" altLang="zh-CN" smtClean="0"/>
              <a:pPr/>
              <a:t>‹#›</a:t>
            </a:fld>
            <a:r>
              <a:rPr lang="en-US" altLang="zh-CN"/>
              <a:t>/17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9EE9C442-1DCC-4E00-94CC-48D0C6B9B1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912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AA3C-42D8-4534-BB36-A78EC51B2B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C943-4ABE-41D2-B624-8765F1B529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A5E7-4ADD-4F16-AE0B-56E0F3DF01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71472" y="2000240"/>
            <a:ext cx="8077200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所谓</a:t>
            </a: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有序表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，是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指这样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的线性表，其中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所有元素以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递增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递减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方式有序排列。        </a:t>
            </a:r>
          </a:p>
        </p:txBody>
      </p: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395288" y="1214422"/>
            <a:ext cx="3105142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　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、什么是有序表</a:t>
            </a:r>
          </a:p>
        </p:txBody>
      </p:sp>
      <p:sp>
        <p:nvSpPr>
          <p:cNvPr id="12" name="Text Box 1028" descr="蓝色面巾纸"/>
          <p:cNvSpPr txBox="1">
            <a:spLocks noChangeArrowheads="1"/>
          </p:cNvSpPr>
          <p:nvPr/>
        </p:nvSpPr>
        <p:spPr bwMode="auto">
          <a:xfrm>
            <a:off x="2643174" y="277795"/>
            <a:ext cx="35052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有序表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472" y="4071942"/>
            <a:ext cx="8072494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为了简单，假设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有序表元素是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以递增方式排列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从中看到，有序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表和线性表中元素之间的逻辑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关系相同，其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区别是运算实现的不同。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5918" y="3214686"/>
            <a:ext cx="300039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有序表 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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705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采用单链表存放有序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表时，二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路归并算法如下：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428596" y="642918"/>
            <a:ext cx="8286808" cy="5578475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UnionList1(LinkNode *LA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 *LB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*&amp;LC)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*pa=LA-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=LB-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LC=(LinkNode *)malloc(sizeof(LinkNode));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的头结点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r=LC;	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始终指向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的尾结点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(pa!=NULL &amp;&amp;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if (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pa-&gt;data&lt;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s=(LinkNode *)malloc(sizeof(LinkNode));     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s-&gt;data=pa-&gt;data;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r-&gt;next=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s;r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=s;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pa=pa-&gt;next;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s=(LinkNode *)malloc(sizeof(LinkNode));//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复制结点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s-&gt;data=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s;r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=s;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10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793008" y="432242"/>
            <a:ext cx="7927969" cy="435927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(pa!=NULL)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s=(LinkNode *)malloc(sizeof(LinkNode));    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s-&gt;data=pa-&gt;data;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s;r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=s;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pa=pa-&gt;next;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s=(LinkNode *)malloc(sizeof(LinkNode));    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s-&gt;data=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-&gt;data;</a:t>
            </a: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r-&gt;next=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s;r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=s;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pb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r-&gt;next=NULL	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尾结点的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域置空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 rot="21345694">
            <a:off x="648483" y="4952450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本算法的时间复杂度为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，空间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77111" y="2411868"/>
            <a:ext cx="7286676" cy="3186192"/>
            <a:chOff x="714348" y="2214554"/>
            <a:chExt cx="7286676" cy="3186192"/>
          </a:xfrm>
        </p:grpSpPr>
        <p:sp>
          <p:nvSpPr>
            <p:cNvPr id="4" name="矩形 3"/>
            <p:cNvSpPr/>
            <p:nvPr/>
          </p:nvSpPr>
          <p:spPr>
            <a:xfrm>
              <a:off x="714348" y="2214554"/>
              <a:ext cx="7286676" cy="17859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  <a:scene3d>
              <a:camera prst="perspective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>
              <a:off x="2746116" y="4540504"/>
              <a:ext cx="108000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85786" y="5000636"/>
              <a:ext cx="5286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若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LB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没有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扫描完，将余下结点复制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LC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中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77111" y="516380"/>
            <a:ext cx="7286676" cy="3358380"/>
            <a:chOff x="3000364" y="2213760"/>
            <a:chExt cx="7286676" cy="3358380"/>
          </a:xfrm>
          <a:scene3d>
            <a:camera prst="perspectiveRight"/>
            <a:lightRig rig="threePt" dir="t"/>
          </a:scene3d>
        </p:grpSpPr>
        <p:sp>
          <p:nvSpPr>
            <p:cNvPr id="8" name="矩形 7"/>
            <p:cNvSpPr/>
            <p:nvPr/>
          </p:nvSpPr>
          <p:spPr>
            <a:xfrm>
              <a:off x="3000364" y="2213760"/>
              <a:ext cx="7286676" cy="17859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678" y="5172030"/>
              <a:ext cx="5286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若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LA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没有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扫描完，将余下结点复制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到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LC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中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>
              <a:off x="4536281" y="4607727"/>
              <a:ext cx="121444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11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0" y="571480"/>
            <a:ext cx="8462992" cy="1916454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假设两个有序表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采用单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链表存储，设计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个算法，将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它们合并成一个有序表单链表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。要求算法的</a:t>
            </a:r>
            <a:r>
              <a:rPr lang="zh-CN" altLang="en-US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空间复杂度为</a:t>
            </a:r>
            <a:r>
              <a:rPr lang="en-US" altLang="zh-CN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O(1)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686067"/>
            <a:ext cx="3200400" cy="317182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12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179388" y="400050"/>
            <a:ext cx="882015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800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2-17】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个长度为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dirty="0" err="1"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）的升序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序列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，处在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lang="zh-CN" altLang="en-US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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L/2</a:t>
            </a:r>
            <a:r>
              <a:rPr lang="en-US" altLang="zh-CN" dirty="0">
                <a:ea typeface="楷体" pitchFamily="49" charset="-122"/>
                <a:cs typeface="Times New Roman" pitchFamily="18" charset="0"/>
                <a:sym typeface="Symbol" pitchFamily="18" charset="2"/>
              </a:rPr>
              <a:t>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个位置的数称为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中位数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例如：若序列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=(11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17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19)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，则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的中位数是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15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两个序列的中位数是含它们所有元素的升序序列的中位数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。例如，若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=(2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20)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，则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的中位数是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现有两个等长的升序序列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设计一个在时间和空间两方面都尽可能高效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的算法，找出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两个序列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的中位数。要求：</a:t>
            </a:r>
          </a:p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）给出算法的基本设计思想。</a:t>
            </a:r>
          </a:p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）根据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设计思想，采用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C++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语言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描述算法，关键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之处给出注释。</a:t>
            </a:r>
          </a:p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（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）说明你所设计算法的时间复杂度和空间复杂度。　　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403350" y="4868863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注：本题为</a:t>
            </a:r>
            <a:r>
              <a:rPr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2011</a:t>
            </a: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年全国考研题。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13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2" y="1142984"/>
            <a:ext cx="392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=(11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13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15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17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19)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0562" y="1142984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=(2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6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8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20)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71414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算法设计思路</a:t>
            </a:r>
          </a:p>
        </p:txBody>
      </p:sp>
      <p:sp>
        <p:nvSpPr>
          <p:cNvPr id="13" name="矩形 12"/>
          <p:cNvSpPr/>
          <p:nvPr/>
        </p:nvSpPr>
        <p:spPr>
          <a:xfrm>
            <a:off x="3357554" y="2071678"/>
            <a:ext cx="1714512" cy="1714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二路归并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3143240" y="1714488"/>
            <a:ext cx="428628" cy="28575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50595" y="1750207"/>
            <a:ext cx="428628" cy="214314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</p:cNvCxnSpPr>
          <p:nvPr/>
        </p:nvCxnSpPr>
        <p:spPr>
          <a:xfrm rot="5400000">
            <a:off x="4000496" y="4000504"/>
            <a:ext cx="428628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12962" y="4214818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=(2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6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8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13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15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17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19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20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4026690" y="4839446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0034" y="642918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n</a:t>
            </a:r>
            <a:r>
              <a:rPr lang="en-US" altLang="zh-CN" dirty="0"/>
              <a:t>=5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7554" y="502915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中位数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4348" y="5500702"/>
            <a:ext cx="771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        实际上，不</a:t>
            </a:r>
            <a:r>
              <a:rPr lang="zh-CN" altLang="en-US" sz="2000" dirty="0">
                <a:ea typeface="微软雅黑" pitchFamily="34" charset="-122"/>
                <a:cs typeface="Times New Roman" pitchFamily="18" charset="0"/>
              </a:rPr>
              <a:t>需要求出</a:t>
            </a:r>
            <a:r>
              <a:rPr lang="en-US" altLang="zh-CN" sz="2000" dirty="0"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2000" dirty="0"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全部元素，用</a:t>
            </a:r>
            <a:r>
              <a:rPr lang="en-US" altLang="zh-CN" sz="2000" i="1" dirty="0"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2000" dirty="0">
                <a:ea typeface="微软雅黑" pitchFamily="34" charset="-122"/>
                <a:cs typeface="Times New Roman" pitchFamily="18" charset="0"/>
              </a:rPr>
              <a:t>记录当前归并的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元素个数，当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k</a:t>
            </a:r>
            <a:r>
              <a:rPr lang="en-US" altLang="zh-CN" sz="2000"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2000" i="1"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2000">
                <a:ea typeface="微软雅黑" pitchFamily="34" charset="-122"/>
                <a:cs typeface="Times New Roman" pitchFamily="18" charset="0"/>
              </a:rPr>
              <a:t>时，归并</a:t>
            </a:r>
            <a:r>
              <a:rPr lang="zh-CN" altLang="en-US" sz="2000" dirty="0">
                <a:ea typeface="微软雅黑" pitchFamily="34" charset="-122"/>
                <a:cs typeface="Times New Roman" pitchFamily="18" charset="0"/>
              </a:rPr>
              <a:t>的那个元素就是中位数。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14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445112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=(11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13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15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17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19)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230930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=(2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6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8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20)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285852" y="835207"/>
            <a:ext cx="285752" cy="643736"/>
            <a:chOff x="1142976" y="571480"/>
            <a:chExt cx="285752" cy="643736"/>
          </a:xfrm>
        </p:grpSpPr>
        <p:cxnSp>
          <p:nvCxnSpPr>
            <p:cNvPr id="8" name="直接箭头连接符 7"/>
            <p:cNvCxnSpPr/>
            <p:nvPr/>
          </p:nvCxnSpPr>
          <p:spPr>
            <a:xfrm rot="5400000">
              <a:off x="1107257" y="1035827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42976" y="5714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/>
                <a:t>i</a:t>
              </a:r>
              <a:endParaRPr lang="zh-CN" altLang="en-US" sz="2000" i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14414" y="2693389"/>
            <a:ext cx="285752" cy="735611"/>
            <a:chOff x="1071538" y="2429662"/>
            <a:chExt cx="285752" cy="735611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035819" y="2607463"/>
              <a:ext cx="35719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71538" y="2857496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err="1"/>
                <a:t>j</a:t>
              </a:r>
              <a:endParaRPr lang="zh-CN" altLang="en-US" sz="2000" i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29124" y="1835339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k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158" y="37354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n</a:t>
            </a:r>
            <a:r>
              <a:rPr lang="en-US" altLang="zh-CN" dirty="0"/>
              <a:t>=5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00628" y="1835339"/>
            <a:ext cx="5000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285984" y="3395963"/>
            <a:ext cx="6143668" cy="1318921"/>
            <a:chOff x="2285984" y="3395963"/>
            <a:chExt cx="6143668" cy="1318921"/>
          </a:xfrm>
        </p:grpSpPr>
        <p:grpSp>
          <p:nvGrpSpPr>
            <p:cNvPr id="25" name="组合 24"/>
            <p:cNvGrpSpPr/>
            <p:nvPr/>
          </p:nvGrpSpPr>
          <p:grpSpPr>
            <a:xfrm>
              <a:off x="2285984" y="3395963"/>
              <a:ext cx="3286148" cy="1318921"/>
              <a:chOff x="2000232" y="3000372"/>
              <a:chExt cx="3286148" cy="1318921"/>
            </a:xfrm>
          </p:grpSpPr>
          <p:sp>
            <p:nvSpPr>
              <p:cNvPr id="23" name="下箭头 22"/>
              <p:cNvSpPr/>
              <p:nvPr/>
            </p:nvSpPr>
            <p:spPr>
              <a:xfrm>
                <a:off x="3357554" y="3000372"/>
                <a:ext cx="428628" cy="642942"/>
              </a:xfrm>
              <a:prstGeom prst="down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00232" y="3857628"/>
                <a:ext cx="3286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ea typeface="微软雅黑" pitchFamily="34" charset="-122"/>
                    <a:cs typeface="Times New Roman" pitchFamily="18" charset="0"/>
                  </a:rPr>
                  <a:t>中位数</a:t>
                </a:r>
                <a:r>
                  <a:rPr lang="zh-CN" altLang="en-US">
                    <a:ea typeface="微软雅黑" pitchFamily="34" charset="-122"/>
                    <a:cs typeface="Times New Roman" pitchFamily="18" charset="0"/>
                  </a:rPr>
                  <a:t>为</a:t>
                </a:r>
                <a:r>
                  <a:rPr lang="en-US" altLang="zh-CN" i="1">
                    <a:ea typeface="微软雅黑" pitchFamily="34" charset="-122"/>
                    <a:cs typeface="Times New Roman" pitchFamily="18" charset="0"/>
                  </a:rPr>
                  <a:t>S</a:t>
                </a:r>
                <a:r>
                  <a:rPr lang="en-US" altLang="zh-CN" baseline="-25000">
                    <a:ea typeface="微软雅黑" pitchFamily="34" charset="-122"/>
                    <a:cs typeface="Times New Roman" pitchFamily="18" charset="0"/>
                  </a:rPr>
                  <a:t>1</a:t>
                </a:r>
                <a:r>
                  <a:rPr lang="en-US" altLang="zh-CN">
                    <a:ea typeface="微软雅黑" pitchFamily="34" charset="-122"/>
                    <a:cs typeface="Times New Roman" pitchFamily="18" charset="0"/>
                  </a:rPr>
                  <a:t>[</a:t>
                </a:r>
                <a:r>
                  <a:rPr lang="en-US" altLang="zh-CN" i="1">
                    <a:ea typeface="微软雅黑" pitchFamily="34" charset="-122"/>
                    <a:cs typeface="Times New Roman" pitchFamily="18" charset="0"/>
                  </a:rPr>
                  <a:t>i</a:t>
                </a:r>
                <a:r>
                  <a:rPr lang="en-US" altLang="zh-CN" dirty="0">
                    <a:ea typeface="微软雅黑" pitchFamily="34" charset="-122"/>
                    <a:cs typeface="Times New Roman" pitchFamily="18" charset="0"/>
                  </a:rPr>
                  <a:t>]=11</a:t>
                </a:r>
                <a:endParaRPr lang="zh-CN" altLang="en-US" dirty="0"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214810" y="3500438"/>
              <a:ext cx="42148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200">
                  <a:ea typeface="楷体" pitchFamily="49" charset="-122"/>
                  <a:cs typeface="Times New Roman" pitchFamily="18" charset="0"/>
                </a:rPr>
                <a:t>=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，结果为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所指较小的元素</a:t>
              </a: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15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115 L 0.03229 0.00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29 0.00115 L 0.06389 0.00115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1 0.00115 L 0.10382 0.001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86 0.00115 L 0.14409 0.001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642910" y="533357"/>
            <a:ext cx="6140494" cy="5377608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72000" rIns="288000" bIns="72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M_Search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A[]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B[]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=j=k=0;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while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 &amp;&amp; j&lt;n)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]&lt;B[j]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if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(k==n)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   return A[i];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i++;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]&gt;=B[j]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(k==n)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B[j];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j++;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357158" y="142852"/>
            <a:ext cx="288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对应的算法如下：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85786" y="6000768"/>
            <a:ext cx="67866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算法的时间复杂度为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，空间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O(1)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16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2124075" y="29972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71364" name="AutoShape 4" descr="u=354810576,2006187400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17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642910" y="571480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既然有序表中元素逻辑关系与线性表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的相同，有序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表可以采用与线性表相同的存储结构。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2579667" y="1785926"/>
            <a:ext cx="187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有序表</a:t>
            </a:r>
          </a:p>
        </p:txBody>
      </p:sp>
      <p:sp>
        <p:nvSpPr>
          <p:cNvPr id="124934" name="Freeform 6"/>
          <p:cNvSpPr>
            <a:spLocks/>
          </p:cNvSpPr>
          <p:nvPr/>
        </p:nvSpPr>
        <p:spPr bwMode="auto">
          <a:xfrm>
            <a:off x="2444729" y="2289163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5" name="Freeform 7"/>
          <p:cNvSpPr>
            <a:spLocks/>
          </p:cNvSpPr>
          <p:nvPr/>
        </p:nvSpPr>
        <p:spPr bwMode="auto">
          <a:xfrm>
            <a:off x="3371829" y="2289163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643042" y="2936863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顺序表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3514704" y="2936863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链 表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5000628" y="1785926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5027592" y="2936863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>
            <a:off x="5603854" y="2217726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2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68313" y="188913"/>
            <a:ext cx="81359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若以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顺序表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存储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有序表，会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发现基本运算算法中只有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ListInsert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算法与前面的顺序表对应的运算有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所差异，其余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都是相同的。有序顺序表的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ListInsert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()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算法如下：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928662" y="1457325"/>
            <a:ext cx="7248546" cy="2835275"/>
          </a:xfrm>
          <a:prstGeom prst="rect">
            <a:avLst/>
          </a:prstGeom>
          <a:ln>
            <a:headEnd/>
            <a:tailEnd/>
          </a:ln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i=0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&lt;L-&gt;length &amp;&amp; L-&gt;data[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]&lt;e)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	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查找值为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(L);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j&gt;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i;j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--)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data[i..n]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后移一个位置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L-&gt;data[j]=L-&gt;data[j-1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 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L-&gt;length++;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有序顺序表长度增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27088" y="4508500"/>
            <a:ext cx="2592387" cy="1816160"/>
            <a:chOff x="827088" y="4508500"/>
            <a:chExt cx="2592387" cy="1816160"/>
          </a:xfrm>
        </p:grpSpPr>
        <p:sp>
          <p:nvSpPr>
            <p:cNvPr id="228358" name="Rectangle 6"/>
            <p:cNvSpPr>
              <a:spLocks noChangeArrowheads="1"/>
            </p:cNvSpPr>
            <p:nvPr/>
          </p:nvSpPr>
          <p:spPr bwMode="auto">
            <a:xfrm>
              <a:off x="8270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59" name="Rectangle 7"/>
            <p:cNvSpPr>
              <a:spLocks noChangeArrowheads="1"/>
            </p:cNvSpPr>
            <p:nvPr/>
          </p:nvSpPr>
          <p:spPr bwMode="auto">
            <a:xfrm>
              <a:off x="12588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8360" name="Rectangle 8"/>
            <p:cNvSpPr>
              <a:spLocks noChangeArrowheads="1"/>
            </p:cNvSpPr>
            <p:nvPr/>
          </p:nvSpPr>
          <p:spPr bwMode="auto">
            <a:xfrm>
              <a:off x="16906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61" name="Rectangle 9"/>
            <p:cNvSpPr>
              <a:spLocks noChangeArrowheads="1"/>
            </p:cNvSpPr>
            <p:nvPr/>
          </p:nvSpPr>
          <p:spPr bwMode="auto">
            <a:xfrm>
              <a:off x="21224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228362" name="Rectangle 10"/>
            <p:cNvSpPr>
              <a:spLocks noChangeArrowheads="1"/>
            </p:cNvSpPr>
            <p:nvPr/>
          </p:nvSpPr>
          <p:spPr bwMode="auto">
            <a:xfrm>
              <a:off x="2555875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63" name="Rectangle 11"/>
            <p:cNvSpPr>
              <a:spLocks noChangeArrowheads="1"/>
            </p:cNvSpPr>
            <p:nvPr/>
          </p:nvSpPr>
          <p:spPr bwMode="auto">
            <a:xfrm>
              <a:off x="2987675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28364" name="Text Box 12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23749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ListInsert(L</a:t>
              </a:r>
              <a:r>
                <a:rPr lang="zh-CN" altLang="en-US" sz="2000"/>
                <a:t>，</a:t>
              </a:r>
              <a:r>
                <a:rPr lang="en-US" altLang="zh-CN" sz="2000" i="1">
                  <a:solidFill>
                    <a:srgbClr val="FF0000"/>
                  </a:solidFill>
                </a:rPr>
                <a:t>i</a:t>
              </a:r>
              <a:r>
                <a:rPr lang="zh-CN" altLang="en-US" sz="2000"/>
                <a:t>，</a:t>
              </a:r>
              <a:r>
                <a:rPr lang="en-US" altLang="zh-CN" sz="2000" i="1"/>
                <a:t>e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228365" name="Line 13"/>
            <p:cNvSpPr>
              <a:spLocks noChangeShapeType="1"/>
            </p:cNvSpPr>
            <p:nvPr/>
          </p:nvSpPr>
          <p:spPr bwMode="auto">
            <a:xfrm>
              <a:off x="1906588" y="5011738"/>
              <a:ext cx="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66" name="Text Box 14"/>
            <p:cNvSpPr txBox="1">
              <a:spLocks noChangeArrowheads="1"/>
            </p:cNvSpPr>
            <p:nvPr/>
          </p:nvSpPr>
          <p:spPr bwMode="auto">
            <a:xfrm>
              <a:off x="1403350" y="5924550"/>
              <a:ext cx="13684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线性表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72000" y="4357694"/>
            <a:ext cx="2592388" cy="1966966"/>
            <a:chOff x="4572000" y="4357694"/>
            <a:chExt cx="2592388" cy="1966966"/>
          </a:xfrm>
        </p:grpSpPr>
        <p:sp>
          <p:nvSpPr>
            <p:cNvPr id="228367" name="Rectangle 15"/>
            <p:cNvSpPr>
              <a:spLocks noChangeArrowheads="1"/>
            </p:cNvSpPr>
            <p:nvPr/>
          </p:nvSpPr>
          <p:spPr bwMode="auto">
            <a:xfrm>
              <a:off x="45720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68" name="Rectangle 16"/>
            <p:cNvSpPr>
              <a:spLocks noChangeArrowheads="1"/>
            </p:cNvSpPr>
            <p:nvPr/>
          </p:nvSpPr>
          <p:spPr bwMode="auto">
            <a:xfrm>
              <a:off x="50038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8369" name="Rectangle 17"/>
            <p:cNvSpPr>
              <a:spLocks noChangeArrowheads="1"/>
            </p:cNvSpPr>
            <p:nvPr/>
          </p:nvSpPr>
          <p:spPr bwMode="auto">
            <a:xfrm>
              <a:off x="54356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70" name="Rectangle 18"/>
            <p:cNvSpPr>
              <a:spLocks noChangeArrowheads="1"/>
            </p:cNvSpPr>
            <p:nvPr/>
          </p:nvSpPr>
          <p:spPr bwMode="auto">
            <a:xfrm>
              <a:off x="58674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228371" name="Rectangle 19"/>
            <p:cNvSpPr>
              <a:spLocks noChangeArrowheads="1"/>
            </p:cNvSpPr>
            <p:nvPr/>
          </p:nvSpPr>
          <p:spPr bwMode="auto">
            <a:xfrm>
              <a:off x="63007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…</a:t>
              </a:r>
              <a:endPara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372" name="Rectangle 20"/>
            <p:cNvSpPr>
              <a:spLocks noChangeArrowheads="1"/>
            </p:cNvSpPr>
            <p:nvPr/>
          </p:nvSpPr>
          <p:spPr bwMode="auto">
            <a:xfrm>
              <a:off x="67325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28373" name="Text Box 21"/>
            <p:cNvSpPr txBox="1">
              <a:spLocks noChangeArrowheads="1"/>
            </p:cNvSpPr>
            <p:nvPr/>
          </p:nvSpPr>
          <p:spPr bwMode="auto">
            <a:xfrm>
              <a:off x="4716463" y="4508500"/>
              <a:ext cx="23749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/>
                <a:t>ListInsert(L</a:t>
              </a:r>
              <a:r>
                <a:rPr lang="zh-CN" altLang="en-US" sz="2000"/>
                <a:t>，</a:t>
              </a:r>
              <a:r>
                <a:rPr lang="en-US" altLang="zh-CN" sz="2000" i="1"/>
                <a:t>e</a:t>
              </a:r>
              <a:r>
                <a:rPr lang="en-US" altLang="zh-CN" sz="2000" dirty="0"/>
                <a:t>)</a:t>
              </a:r>
            </a:p>
          </p:txBody>
        </p:sp>
        <p:sp>
          <p:nvSpPr>
            <p:cNvPr id="228374" name="Line 22"/>
            <p:cNvSpPr>
              <a:spLocks noChangeShapeType="1"/>
            </p:cNvSpPr>
            <p:nvPr/>
          </p:nvSpPr>
          <p:spPr bwMode="auto">
            <a:xfrm>
              <a:off x="5651500" y="5011738"/>
              <a:ext cx="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75" name="Text Box 23"/>
            <p:cNvSpPr txBox="1">
              <a:spLocks noChangeArrowheads="1"/>
            </p:cNvSpPr>
            <p:nvPr/>
          </p:nvSpPr>
          <p:spPr bwMode="auto">
            <a:xfrm>
              <a:off x="5148263" y="5924550"/>
              <a:ext cx="13684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有序表</a:t>
              </a:r>
            </a:p>
          </p:txBody>
        </p:sp>
        <p:sp>
          <p:nvSpPr>
            <p:cNvPr id="22" name="右弧形箭头 21"/>
            <p:cNvSpPr/>
            <p:nvPr/>
          </p:nvSpPr>
          <p:spPr>
            <a:xfrm>
              <a:off x="6858016" y="4357694"/>
              <a:ext cx="214314" cy="714380"/>
            </a:xfrm>
            <a:prstGeom prst="curved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3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468313" y="214290"/>
            <a:ext cx="82804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  若以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有序表，同样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发现基本运算算法中只有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ListInsert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算法与前面的单链表对应的运算有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所差异，其余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都是相同的。有序单链表的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ListInsert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的算法如下：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785786" y="1595404"/>
            <a:ext cx="7215238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ListInsert(LinkNode *&amp;L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LinkNode *pre=L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p;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(pre-&gt;next!=NULL &amp;&amp; pre-&gt;next-&gt;data&lt;e)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pre=pre-&gt;next;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查找插入结点的前驱结点*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p=(LinkNode *)malloc(sizeof(LinkNode));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p-&gt;data=e;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创建存放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的数据结点*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p-&gt;next=pre-&gt;next;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结点之后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pre-&gt;next=p;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42976" y="2500306"/>
            <a:ext cx="6286544" cy="3500462"/>
            <a:chOff x="1142976" y="2500306"/>
            <a:chExt cx="6286544" cy="3500462"/>
          </a:xfrm>
        </p:grpSpPr>
        <p:sp>
          <p:nvSpPr>
            <p:cNvPr id="4" name="矩形 3"/>
            <p:cNvSpPr/>
            <p:nvPr/>
          </p:nvSpPr>
          <p:spPr>
            <a:xfrm>
              <a:off x="1142976" y="2500306"/>
              <a:ext cx="6286544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2"/>
            </p:cNvCxnSpPr>
            <p:nvPr/>
          </p:nvCxnSpPr>
          <p:spPr>
            <a:xfrm rot="5400000">
              <a:off x="3107521" y="4464851"/>
              <a:ext cx="235745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86116" y="5600658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查找插入的位置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*pre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1472" y="3429000"/>
            <a:ext cx="6858048" cy="2829002"/>
            <a:chOff x="571472" y="3429000"/>
            <a:chExt cx="6858048" cy="2829002"/>
          </a:xfrm>
        </p:grpSpPr>
        <p:sp>
          <p:nvSpPr>
            <p:cNvPr id="8" name="矩形 7"/>
            <p:cNvSpPr/>
            <p:nvPr/>
          </p:nvSpPr>
          <p:spPr>
            <a:xfrm>
              <a:off x="1142976" y="3429000"/>
              <a:ext cx="6286544" cy="14287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1250133" y="5393545"/>
              <a:ext cx="10715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1472" y="585789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在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*pre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之后插入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*p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4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6175390" cy="156966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有序表和线性表有什么异同？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有序表和顺序表有什么不同？</a:t>
            </a:r>
          </a:p>
        </p:txBody>
      </p:sp>
      <p:pic>
        <p:nvPicPr>
          <p:cNvPr id="181252" name="Picture 4" descr="u=3341473286,3259084222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428868"/>
            <a:ext cx="4108193" cy="2722574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5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6" name="Text Box 32"/>
          <p:cNvSpPr txBox="1">
            <a:spLocks noChangeArrowheads="1"/>
          </p:cNvSpPr>
          <p:nvPr/>
        </p:nvSpPr>
        <p:spPr bwMode="auto">
          <a:xfrm>
            <a:off x="323850" y="404813"/>
            <a:ext cx="3676646" cy="514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　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、有序表的归并算法</a:t>
            </a: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90497" name="Text Box 33"/>
          <p:cNvSpPr txBox="1">
            <a:spLocks noChangeArrowheads="1"/>
          </p:cNvSpPr>
          <p:nvPr/>
        </p:nvSpPr>
        <p:spPr bwMode="auto">
          <a:xfrm>
            <a:off x="539750" y="1196975"/>
            <a:ext cx="8424863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lang="en-US" altLang="zh-CN" sz="28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2-14】</a:t>
            </a:r>
            <a:r>
              <a:rPr lang="en-US" altLang="zh-CN" sz="280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假设有两个有序表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。设计一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个算法，将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它们合并成一个有序表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90499" name="Rectangle 3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0500" name="Text Box 36"/>
          <p:cNvSpPr txBox="1">
            <a:spLocks noChangeArrowheads="1"/>
          </p:cNvSpPr>
          <p:nvPr/>
        </p:nvSpPr>
        <p:spPr bwMode="auto">
          <a:xfrm>
            <a:off x="2878108" y="4032257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二路归并示意图 </a:t>
            </a:r>
          </a:p>
        </p:txBody>
      </p:sp>
      <p:sp>
        <p:nvSpPr>
          <p:cNvPr id="190502" name="Rectangle 38"/>
          <p:cNvSpPr>
            <a:spLocks noChangeArrowheads="1"/>
          </p:cNvSpPr>
          <p:nvPr/>
        </p:nvSpPr>
        <p:spPr bwMode="auto">
          <a:xfrm>
            <a:off x="3154344" y="2595566"/>
            <a:ext cx="216058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二路归并</a:t>
            </a:r>
          </a:p>
        </p:txBody>
      </p:sp>
      <p:sp>
        <p:nvSpPr>
          <p:cNvPr id="190503" name="Line 39"/>
          <p:cNvSpPr>
            <a:spLocks noChangeShapeType="1"/>
          </p:cNvSpPr>
          <p:nvPr/>
        </p:nvSpPr>
        <p:spPr bwMode="auto">
          <a:xfrm>
            <a:off x="2506644" y="2884491"/>
            <a:ext cx="647700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0504" name="Text Box 40"/>
          <p:cNvSpPr txBox="1">
            <a:spLocks noChangeArrowheads="1"/>
          </p:cNvSpPr>
          <p:nvPr/>
        </p:nvSpPr>
        <p:spPr bwMode="auto">
          <a:xfrm>
            <a:off x="1857356" y="2643191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LA</a:t>
            </a:r>
          </a:p>
        </p:txBody>
      </p:sp>
      <p:sp>
        <p:nvSpPr>
          <p:cNvPr id="190505" name="Line 41"/>
          <p:cNvSpPr>
            <a:spLocks noChangeShapeType="1"/>
          </p:cNvSpPr>
          <p:nvPr/>
        </p:nvSpPr>
        <p:spPr bwMode="auto">
          <a:xfrm>
            <a:off x="2506644" y="3316291"/>
            <a:ext cx="647700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0506" name="Text Box 42"/>
          <p:cNvSpPr txBox="1">
            <a:spLocks noChangeArrowheads="1"/>
          </p:cNvSpPr>
          <p:nvPr/>
        </p:nvSpPr>
        <p:spPr bwMode="auto">
          <a:xfrm>
            <a:off x="1857356" y="3074991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LB</a:t>
            </a:r>
          </a:p>
        </p:txBody>
      </p:sp>
      <p:sp>
        <p:nvSpPr>
          <p:cNvPr id="190507" name="Line 43"/>
          <p:cNvSpPr>
            <a:spLocks noChangeShapeType="1"/>
          </p:cNvSpPr>
          <p:nvPr/>
        </p:nvSpPr>
        <p:spPr bwMode="auto">
          <a:xfrm>
            <a:off x="5314931" y="3100391"/>
            <a:ext cx="647700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0508" name="Text Box 44"/>
          <p:cNvSpPr txBox="1">
            <a:spLocks noChangeArrowheads="1"/>
          </p:cNvSpPr>
          <p:nvPr/>
        </p:nvSpPr>
        <p:spPr bwMode="auto">
          <a:xfrm>
            <a:off x="6034069" y="2859091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LC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6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0" y="2416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323850" y="1100138"/>
            <a:ext cx="8135938" cy="79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LA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＝（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），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其二路归并过程如下： 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179388" y="2684463"/>
            <a:ext cx="230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LA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FF"/>
                </a:solidFill>
              </a:rPr>
              <a:t>1</a:t>
            </a:r>
            <a:r>
              <a:rPr lang="zh-CN" altLang="en-US">
                <a:solidFill>
                  <a:srgbClr val="FF00FF"/>
                </a:solidFill>
              </a:rPr>
              <a:t>　</a:t>
            </a:r>
            <a:r>
              <a:rPr lang="en-US" altLang="zh-CN">
                <a:solidFill>
                  <a:srgbClr val="FF00FF"/>
                </a:solidFill>
              </a:rPr>
              <a:t>3</a:t>
            </a:r>
            <a:r>
              <a:rPr lang="zh-CN" altLang="en-US">
                <a:solidFill>
                  <a:srgbClr val="FF00FF"/>
                </a:solidFill>
              </a:rPr>
              <a:t>　</a:t>
            </a:r>
            <a:r>
              <a:rPr lang="en-US" altLang="zh-CN">
                <a:solidFill>
                  <a:srgbClr val="FF00FF"/>
                </a:solidFill>
              </a:rPr>
              <a:t>5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179388" y="3405188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LB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FF"/>
                </a:solidFill>
              </a:rPr>
              <a:t>2</a:t>
            </a:r>
            <a:r>
              <a:rPr lang="zh-CN" altLang="en-US">
                <a:solidFill>
                  <a:srgbClr val="FF00FF"/>
                </a:solidFill>
              </a:rPr>
              <a:t>　</a:t>
            </a:r>
            <a:r>
              <a:rPr lang="en-US" altLang="zh-CN">
                <a:solidFill>
                  <a:srgbClr val="FF00FF"/>
                </a:solidFill>
              </a:rPr>
              <a:t>4</a:t>
            </a:r>
            <a:r>
              <a:rPr lang="zh-CN" altLang="en-US">
                <a:solidFill>
                  <a:srgbClr val="FF00FF"/>
                </a:solidFill>
              </a:rPr>
              <a:t>　</a:t>
            </a:r>
            <a:r>
              <a:rPr lang="en-US" altLang="zh-CN">
                <a:solidFill>
                  <a:srgbClr val="FF00FF"/>
                </a:solidFill>
              </a:rPr>
              <a:t>6</a:t>
            </a:r>
            <a:r>
              <a:rPr lang="zh-CN" altLang="en-US">
                <a:solidFill>
                  <a:srgbClr val="FF00FF"/>
                </a:solidFill>
              </a:rPr>
              <a:t>　</a:t>
            </a:r>
            <a:r>
              <a:rPr lang="en-US" altLang="zh-CN">
                <a:solidFill>
                  <a:srgbClr val="FF00FF"/>
                </a:solidFill>
              </a:rPr>
              <a:t>8</a:t>
            </a:r>
          </a:p>
        </p:txBody>
      </p:sp>
      <p:grpSp>
        <p:nvGrpSpPr>
          <p:cNvPr id="184347" name="Group 27"/>
          <p:cNvGrpSpPr>
            <a:grpSpLocks/>
          </p:cNvGrpSpPr>
          <p:nvPr/>
        </p:nvGrpSpPr>
        <p:grpSpPr bwMode="auto">
          <a:xfrm>
            <a:off x="865188" y="1938338"/>
            <a:ext cx="647700" cy="796925"/>
            <a:chOff x="545" y="1055"/>
            <a:chExt cx="408" cy="502"/>
          </a:xfrm>
        </p:grpSpPr>
        <p:sp>
          <p:nvSpPr>
            <p:cNvPr id="184330" name="Line 10"/>
            <p:cNvSpPr>
              <a:spLocks noChangeShapeType="1"/>
            </p:cNvSpPr>
            <p:nvPr/>
          </p:nvSpPr>
          <p:spPr bwMode="auto">
            <a:xfrm>
              <a:off x="681" y="1285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32" name="Text Box 12"/>
            <p:cNvSpPr txBox="1">
              <a:spLocks noChangeArrowheads="1"/>
            </p:cNvSpPr>
            <p:nvPr/>
          </p:nvSpPr>
          <p:spPr bwMode="auto">
            <a:xfrm>
              <a:off x="545" y="105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/>
                <a:t>i</a:t>
              </a:r>
            </a:p>
          </p:txBody>
        </p:sp>
      </p:grpSp>
      <p:grpSp>
        <p:nvGrpSpPr>
          <p:cNvPr id="184348" name="Group 28"/>
          <p:cNvGrpSpPr>
            <a:grpSpLocks/>
          </p:cNvGrpSpPr>
          <p:nvPr/>
        </p:nvGrpSpPr>
        <p:grpSpPr bwMode="auto">
          <a:xfrm>
            <a:off x="900113" y="3802063"/>
            <a:ext cx="647700" cy="1042987"/>
            <a:chOff x="567" y="2229"/>
            <a:chExt cx="408" cy="657"/>
          </a:xfrm>
        </p:grpSpPr>
        <p:sp>
          <p:nvSpPr>
            <p:cNvPr id="184331" name="Line 11"/>
            <p:cNvSpPr>
              <a:spLocks noChangeShapeType="1"/>
            </p:cNvSpPr>
            <p:nvPr/>
          </p:nvSpPr>
          <p:spPr bwMode="auto">
            <a:xfrm flipV="1">
              <a:off x="673" y="2229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33" name="Text Box 13"/>
            <p:cNvSpPr txBox="1">
              <a:spLocks noChangeArrowheads="1"/>
            </p:cNvSpPr>
            <p:nvPr/>
          </p:nvSpPr>
          <p:spPr bwMode="auto">
            <a:xfrm>
              <a:off x="567" y="259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/>
                <a:t>j</a:t>
              </a:r>
            </a:p>
          </p:txBody>
        </p:sp>
      </p:grpSp>
      <p:sp>
        <p:nvSpPr>
          <p:cNvPr id="184334" name="AutoShape 14"/>
          <p:cNvSpPr>
            <a:spLocks noChangeArrowheads="1"/>
          </p:cNvSpPr>
          <p:nvPr/>
        </p:nvSpPr>
        <p:spPr bwMode="auto">
          <a:xfrm>
            <a:off x="2916238" y="3260725"/>
            <a:ext cx="2232025" cy="360363"/>
          </a:xfrm>
          <a:prstGeom prst="rightArrow">
            <a:avLst>
              <a:gd name="adj1" fmla="val 50000"/>
              <a:gd name="adj2" fmla="val 154846"/>
            </a:avLst>
          </a:prstGeom>
          <a:solidFill>
            <a:srgbClr val="339933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35" name="Text Box 15"/>
          <p:cNvSpPr txBox="1">
            <a:spLocks noChangeArrowheads="1"/>
          </p:cNvSpPr>
          <p:nvPr/>
        </p:nvSpPr>
        <p:spPr bwMode="auto">
          <a:xfrm>
            <a:off x="2771775" y="2755900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较小者复制到</a:t>
            </a:r>
            <a:r>
              <a:rPr lang="en-US" altLang="zh-CN" sz="2000" dirty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LC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5364163" y="3187700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LC</a:t>
            </a:r>
            <a:r>
              <a:rPr lang="zh-CN" altLang="en-US"/>
              <a:t>：</a:t>
            </a:r>
          </a:p>
        </p:txBody>
      </p:sp>
      <p:sp>
        <p:nvSpPr>
          <p:cNvPr id="184338" name="Text Box 18"/>
          <p:cNvSpPr txBox="1">
            <a:spLocks noChangeArrowheads="1"/>
          </p:cNvSpPr>
          <p:nvPr/>
        </p:nvSpPr>
        <p:spPr bwMode="auto">
          <a:xfrm>
            <a:off x="323850" y="188913"/>
            <a:ext cx="4679950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顺序表二路归并示例的演示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339" name="Text Box 19"/>
          <p:cNvSpPr txBox="1">
            <a:spLocks noChangeArrowheads="1"/>
          </p:cNvSpPr>
          <p:nvPr/>
        </p:nvSpPr>
        <p:spPr bwMode="auto">
          <a:xfrm>
            <a:off x="6180138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6611938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84341" name="Text Box 21"/>
          <p:cNvSpPr txBox="1">
            <a:spLocks noChangeArrowheads="1"/>
          </p:cNvSpPr>
          <p:nvPr/>
        </p:nvSpPr>
        <p:spPr bwMode="auto">
          <a:xfrm>
            <a:off x="6970713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3</a:t>
            </a: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402513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4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762875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5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8194675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6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8553450" y="3230563"/>
            <a:ext cx="215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8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574675" y="5348288"/>
            <a:ext cx="817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中每个元素恰好遍历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一次，时间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7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7.40741E-7 L 0.04705 -7.40741E-7 " pathEditMode="fixed" rAng="0" ptsTypes="AA">
                                      <p:cBhvr>
                                        <p:cTn id="19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44 L 0.04514 -4.07407E-6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01 1.85185E-6 L 0.10105 1.85185E-6 " pathEditMode="relative" ptsTypes="AA">
                                      <p:cBhvr>
                                        <p:cTn id="37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01 -4.07407E-6 L 0.09323 -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4 1.85185E-6 L 0.14826 1.85185E-6 " pathEditMode="relative" ptsTypes="AA">
                                      <p:cBhvr>
                                        <p:cTn id="55" dur="2000" fill="hold"/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7 -4.07407E-6 L 0.14757 -4.07407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4 -4.07407E-6 L 0.17987 -4.07407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9" grpId="0"/>
      <p:bldP spid="184340" grpId="0"/>
      <p:bldP spid="184341" grpId="0"/>
      <p:bldP spid="184342" grpId="0"/>
      <p:bldP spid="184343" grpId="0"/>
      <p:bldP spid="184344" grpId="0"/>
      <p:bldP spid="184345" grpId="0"/>
      <p:bldP spid="1843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250825" y="115888"/>
            <a:ext cx="698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采用顺序表存放有序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表时，二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路归并算法如下：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608047" y="1035683"/>
            <a:ext cx="8893175" cy="4893647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UnionList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*LA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 *LB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*&amp;LC)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i=0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j=0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k=0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;//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分别为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的下标，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中元素个数</a:t>
            </a: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建立有序顺序表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&lt;LA-&gt;length &amp;&amp; j&lt;LB-&gt;length)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LA-&gt;data[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]&lt;LB-&gt;data[j]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LC-&gt;data[k]=LA-&gt;data[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++;k++;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else	//LA-&gt;data[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]&gt;LB-&gt;data[j]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LC-&gt;data[k]=LB-&gt;data[j];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j++;k++;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  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786446" y="2274889"/>
            <a:ext cx="1985989" cy="3011499"/>
            <a:chOff x="6443663" y="2060575"/>
            <a:chExt cx="1985989" cy="3011499"/>
          </a:xfrm>
        </p:grpSpPr>
        <p:sp>
          <p:nvSpPr>
            <p:cNvPr id="229382" name="AutoShape 6"/>
            <p:cNvSpPr>
              <a:spLocks/>
            </p:cNvSpPr>
            <p:nvPr/>
          </p:nvSpPr>
          <p:spPr bwMode="auto">
            <a:xfrm>
              <a:off x="6443663" y="2060575"/>
              <a:ext cx="128601" cy="3011499"/>
            </a:xfrm>
            <a:prstGeom prst="rightBrace">
              <a:avLst>
                <a:gd name="adj1" fmla="val 191118"/>
                <a:gd name="adj2" fmla="val 50000"/>
              </a:avLst>
            </a:prstGeom>
            <a:noFill/>
            <a:ln w="2857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3" name="Text Box 7"/>
            <p:cNvSpPr txBox="1">
              <a:spLocks noChangeArrowheads="1"/>
            </p:cNvSpPr>
            <p:nvPr/>
          </p:nvSpPr>
          <p:spPr bwMode="auto">
            <a:xfrm>
              <a:off x="6732588" y="3214688"/>
              <a:ext cx="1697064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两个有序表均没有遍历完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8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500034" y="333375"/>
            <a:ext cx="8321703" cy="3295875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&lt;LA-&gt;length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尚未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扫描完，将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其余元素插入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LC-&gt;data[k]=LA-&gt;data[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++;k++;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j&lt;LB-&gt;length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LB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尚未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扫描完，将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其余元素插入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LC-&gt;data[k]=LB-&gt;data[j];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j++;k++;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LC-&gt;length=k;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395288" y="3789363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本算法的时间复杂度为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，空间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复杂度为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D9-3633-454A-831D-43F2B383B8EF}" type="slidenum">
              <a:rPr lang="en-US" altLang="zh-CN" smtClean="0"/>
              <a:pPr/>
              <a:t>9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848</Words>
  <Application>Microsoft Office PowerPoint</Application>
  <PresentationFormat>全屏显示(4:3)</PresentationFormat>
  <Paragraphs>210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784</cp:revision>
  <dcterms:created xsi:type="dcterms:W3CDTF">2004-04-02T09:54:37Z</dcterms:created>
  <dcterms:modified xsi:type="dcterms:W3CDTF">2018-10-08T05:18:57Z</dcterms:modified>
</cp:coreProperties>
</file>